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oboto Light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.fntdata"/><Relationship Id="rId30" Type="http://schemas.openxmlformats.org/officeDocument/2006/relationships/font" Target="fonts/RobotoLight-regular.fntdata"/><Relationship Id="rId11" Type="http://schemas.openxmlformats.org/officeDocument/2006/relationships/slide" Target="slides/slide6.xml"/><Relationship Id="rId33" Type="http://schemas.openxmlformats.org/officeDocument/2006/relationships/font" Target="fonts/Roboto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Ligh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ce846c6a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ce846c6a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f5baa6d00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cf5baa6d00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95f36fa7a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95f36fa7a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cf5baa6d00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cf5baa6d00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e47f771558bf8ea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e47f771558bf8ea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efeade0755caa7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efeade0755caa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e47f771558bf8ea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e47f771558bf8ea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e47f771558bf8ea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e47f771558bf8ea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cf154601c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cf154601c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cf154601c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cf154601c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cf154601c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cf154601c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e47f771558bf8ea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e47f771558bf8ea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e47f771558bf8ea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e47f771558bf8ea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cf154601c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cf154601c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ce1799c88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ce1799c88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95f36fa7a0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95f36fa7a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e47f771558bf8ea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e47f771558bf8ea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cf5baa6d0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cf5baa6d0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cf9097cf26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cf9097cf26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95f36fa7a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95f36fa7a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cf5baa6d00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cf5baa6d00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e47f771558bf8ea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e47f771558bf8ea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cf5baa6d00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cf5baa6d00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7.jpg"/><Relationship Id="rId9" Type="http://schemas.openxmlformats.org/officeDocument/2006/relationships/image" Target="../media/image39.png"/><Relationship Id="rId5" Type="http://schemas.openxmlformats.org/officeDocument/2006/relationships/image" Target="../media/image36.jpg"/><Relationship Id="rId6" Type="http://schemas.openxmlformats.org/officeDocument/2006/relationships/image" Target="../media/image33.jpg"/><Relationship Id="rId7" Type="http://schemas.openxmlformats.org/officeDocument/2006/relationships/image" Target="../media/image38.jpg"/><Relationship Id="rId8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2-StWoSkfX3XKwTy8qU6yJWAgtKcam69/view" TargetMode="External"/><Relationship Id="rId4" Type="http://schemas.openxmlformats.org/officeDocument/2006/relationships/image" Target="../media/image19.jpg"/><Relationship Id="rId5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Cdbk_4Xz3ewRaK8mjokppIF2wE8pkxvR/view" TargetMode="External"/><Relationship Id="rId4" Type="http://schemas.openxmlformats.org/officeDocument/2006/relationships/image" Target="../media/image21.jpg"/><Relationship Id="rId5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32.jpg"/><Relationship Id="rId5" Type="http://schemas.openxmlformats.org/officeDocument/2006/relationships/image" Target="../media/image42.png"/><Relationship Id="rId6" Type="http://schemas.openxmlformats.org/officeDocument/2006/relationships/image" Target="../media/image28.jpg"/><Relationship Id="rId7" Type="http://schemas.openxmlformats.org/officeDocument/2006/relationships/image" Target="../media/image41.png"/><Relationship Id="rId8" Type="http://schemas.openxmlformats.org/officeDocument/2006/relationships/image" Target="../media/image4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Landscale_collage.png"/>
          <p:cNvPicPr preferRelativeResize="0"/>
          <p:nvPr/>
        </p:nvPicPr>
        <p:blipFill rotWithShape="1">
          <a:blip r:embed="rId3">
            <a:alphaModFix/>
          </a:blip>
          <a:srcRect b="0" l="0" r="33391" t="0"/>
          <a:stretch/>
        </p:blipFill>
        <p:spPr>
          <a:xfrm>
            <a:off x="0" y="0"/>
            <a:ext cx="57792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943000" y="0"/>
            <a:ext cx="3201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3500">
                <a:solidFill>
                  <a:srgbClr val="0C0D0C"/>
                </a:solidFill>
              </a:rPr>
              <a:t>Mission-driven</a:t>
            </a:r>
            <a:r>
              <a:rPr lang="en-GB" sz="3500">
                <a:solidFill>
                  <a:srgbClr val="0C0D0C"/>
                </a:solidFill>
              </a:rPr>
              <a:t>habitability</a:t>
            </a:r>
            <a:endParaRPr sz="3500">
              <a:solidFill>
                <a:srgbClr val="0C0D0C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6144000" y="1384075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5F5F5"/>
                </a:solidFill>
                <a:highlight>
                  <a:srgbClr val="0C0D0C"/>
                </a:highlight>
              </a:rPr>
              <a:t>Designing habitats to support mission-driven confinement,​</a:t>
            </a:r>
            <a:endParaRPr sz="800">
              <a:solidFill>
                <a:srgbClr val="F5F5F5"/>
              </a:solidFill>
              <a:highlight>
                <a:srgbClr val="0C0D0C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5F5F5"/>
                </a:solidFill>
                <a:highlight>
                  <a:srgbClr val="0C0D0C"/>
                </a:highlight>
              </a:rPr>
              <a:t>TROLL Station Containers</a:t>
            </a:r>
            <a:endParaRPr b="1" sz="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779225" y="4650900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500">
                <a:solidFill>
                  <a:srgbClr val="F5F5F5"/>
                </a:solidFill>
                <a:highlight>
                  <a:srgbClr val="980000"/>
                </a:highlight>
              </a:rPr>
              <a:t>Week 3.5_Midterm  </a:t>
            </a:r>
            <a:endParaRPr i="1" sz="500">
              <a:solidFill>
                <a:srgbClr val="F5F5F5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5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500">
                <a:solidFill>
                  <a:schemeClr val="dk1"/>
                </a:solidFill>
              </a:rPr>
              <a:t>Group 2_ Brendan Exterkate, Gabriel Marks, Giorgia Vercelloni, </a:t>
            </a:r>
            <a:endParaRPr i="1" sz="5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500">
                <a:solidFill>
                  <a:schemeClr val="dk1"/>
                </a:solidFill>
              </a:rPr>
              <a:t>Maciej Sachse, Ruxandra Florut, Zuzanna Schleifer, Long Ki</a:t>
            </a:r>
            <a:r>
              <a:rPr lang="en-GB" sz="500">
                <a:solidFill>
                  <a:schemeClr val="dk1"/>
                </a:solidFill>
              </a:rPr>
              <a:t>​</a:t>
            </a:r>
            <a:endParaRPr sz="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/>
        </p:nvSpPr>
        <p:spPr>
          <a:xfrm>
            <a:off x="88850" y="93525"/>
            <a:ext cx="76740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24h activities mapping</a:t>
            </a:r>
            <a:r>
              <a:rPr lang="en-GB" sz="2200">
                <a:solidFill>
                  <a:srgbClr val="F5F5F5"/>
                </a:solidFill>
                <a:highlight>
                  <a:srgbClr val="F5F5F5"/>
                </a:highlight>
              </a:rPr>
              <a:t> </a:t>
            </a:r>
            <a:endParaRPr>
              <a:solidFill>
                <a:srgbClr val="0D0D0D"/>
              </a:solidFill>
              <a:highlight>
                <a:schemeClr val="lt1"/>
              </a:highlight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6486225" y="1985975"/>
            <a:ext cx="2403900" cy="15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_LIGHT ZONES</a:t>
            </a:r>
            <a:endParaRPr sz="10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With possibility of personalised lighting according to personal preferences</a:t>
            </a:r>
            <a:endParaRPr sz="10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_01 MAIN ZONES</a:t>
            </a:r>
            <a:endParaRPr sz="10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_02 PERSONAL SPACES</a:t>
            </a:r>
            <a:endParaRPr sz="1000">
              <a:solidFill>
                <a:srgbClr val="0C0D0C"/>
              </a:solidFill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88850" y="469425"/>
            <a:ext cx="24039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WITH LIGHTING CONSIDERATION</a:t>
            </a:r>
            <a:endParaRPr sz="1000">
              <a:solidFill>
                <a:srgbClr val="0C0D0C"/>
              </a:solidFill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50" y="1462500"/>
            <a:ext cx="6181425" cy="2314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/>
          <p:nvPr/>
        </p:nvSpPr>
        <p:spPr>
          <a:xfrm>
            <a:off x="88850" y="93525"/>
            <a:ext cx="76740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24h activities mapping</a:t>
            </a:r>
            <a:r>
              <a:rPr lang="en-GB" sz="2200">
                <a:solidFill>
                  <a:srgbClr val="F5F5F5"/>
                </a:solidFill>
                <a:highlight>
                  <a:srgbClr val="F5F5F5"/>
                </a:highlight>
              </a:rPr>
              <a:t> </a:t>
            </a:r>
            <a:endParaRPr>
              <a:solidFill>
                <a:srgbClr val="0D0D0D"/>
              </a:solidFill>
              <a:highlight>
                <a:schemeClr val="lt1"/>
              </a:highlight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88850" y="469425"/>
            <a:ext cx="24039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WITH LIGHTING CONSIDERATION</a:t>
            </a:r>
            <a:endParaRPr sz="1000">
              <a:solidFill>
                <a:srgbClr val="0C0D0C"/>
              </a:solidFill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375" y="965325"/>
            <a:ext cx="6392026" cy="373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7090650" y="278000"/>
            <a:ext cx="1660200" cy="15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What is reconfigurable?</a:t>
            </a:r>
            <a:endParaRPr sz="1000">
              <a:solidFill>
                <a:srgbClr val="0C0D0C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highlight>
                  <a:schemeClr val="lt1"/>
                </a:highlight>
              </a:rPr>
              <a:t>01_furniture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highlight>
                  <a:schemeClr val="lt1"/>
                </a:highlight>
              </a:rPr>
              <a:t>02_spaces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03_windows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04_lights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0050" y="3668200"/>
            <a:ext cx="1966134" cy="92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/>
        </p:nvSpPr>
        <p:spPr>
          <a:xfrm>
            <a:off x="88850" y="93525"/>
            <a:ext cx="76740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24h activities mapping</a:t>
            </a:r>
            <a:r>
              <a:rPr lang="en-GB" sz="2200">
                <a:solidFill>
                  <a:srgbClr val="F5F5F5"/>
                </a:solidFill>
                <a:highlight>
                  <a:srgbClr val="F5F5F5"/>
                </a:highlight>
              </a:rPr>
              <a:t> </a:t>
            </a:r>
            <a:endParaRPr>
              <a:solidFill>
                <a:srgbClr val="0D0D0D"/>
              </a:solidFill>
              <a:highlight>
                <a:schemeClr val="lt1"/>
              </a:highlight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88850" y="469425"/>
            <a:ext cx="66312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WITH SCHEDULE COMPARISON AND LIGHTING CONSIDERATION</a:t>
            </a:r>
            <a:endParaRPr sz="1000">
              <a:solidFill>
                <a:srgbClr val="0C0D0C"/>
              </a:solidFill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725" y="1283500"/>
            <a:ext cx="8371450" cy="29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7090650" y="278000"/>
            <a:ext cx="1660200" cy="15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What is reconfigurable?</a:t>
            </a:r>
            <a:endParaRPr sz="1000">
              <a:solidFill>
                <a:srgbClr val="0C0D0C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highlight>
                  <a:schemeClr val="lt1"/>
                </a:highlight>
              </a:rPr>
              <a:t>01_furniture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highlight>
                  <a:schemeClr val="lt1"/>
                </a:highlight>
              </a:rPr>
              <a:t>02_spaces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03_windows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04_lights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0050" y="3668200"/>
            <a:ext cx="1966134" cy="92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 title="2d e 3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275" y="27800"/>
            <a:ext cx="7235451" cy="511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/>
          <p:nvPr/>
        </p:nvSpPr>
        <p:spPr>
          <a:xfrm>
            <a:off x="88850" y="93525"/>
            <a:ext cx="6586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Dynamic design</a:t>
            </a:r>
            <a:r>
              <a:rPr lang="en-GB" sz="1800">
                <a:solidFill>
                  <a:srgbClr val="0D0D0D"/>
                </a:solidFill>
              </a:rPr>
              <a:t>, 2D and 3D approach to Voronoi </a:t>
            </a:r>
            <a:endParaRPr sz="1800">
              <a:solidFill>
                <a:srgbClr val="0D0D0D"/>
              </a:solidFill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1904825" y="3699575"/>
            <a:ext cx="2471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0C0D0C"/>
                </a:solidFill>
              </a:rPr>
              <a:t>“</a:t>
            </a:r>
            <a:r>
              <a:rPr i="1" lang="en-GB" sz="1300">
                <a:solidFill>
                  <a:srgbClr val="0C0D0C"/>
                </a:solidFill>
              </a:rPr>
              <a:t>Functionalized</a:t>
            </a:r>
            <a:r>
              <a:rPr i="1" lang="en-GB" sz="1300">
                <a:solidFill>
                  <a:srgbClr val="0C0D0C"/>
                </a:solidFill>
              </a:rPr>
              <a:t> wall”</a:t>
            </a:r>
            <a:endParaRPr i="1" sz="1300">
              <a:solidFill>
                <a:srgbClr val="0C0D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C0D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C0D0C"/>
                </a:solidFill>
              </a:rPr>
              <a:t>Approaching voronoi geometries in</a:t>
            </a:r>
            <a:r>
              <a:rPr i="1" lang="en-GB" sz="700">
                <a:solidFill>
                  <a:srgbClr val="0C0D0C"/>
                </a:solidFill>
              </a:rPr>
              <a:t> two dimensions</a:t>
            </a:r>
            <a:endParaRPr i="1" sz="700">
              <a:solidFill>
                <a:srgbClr val="0C0D0C"/>
              </a:solidFill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4762350" y="3699575"/>
            <a:ext cx="2471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0C0D0C"/>
                </a:solidFill>
              </a:rPr>
              <a:t>“Main habitat element”</a:t>
            </a:r>
            <a:endParaRPr i="1" sz="1300">
              <a:solidFill>
                <a:srgbClr val="0C0D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C0D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C0D0C"/>
                </a:solidFill>
              </a:rPr>
              <a:t>Approaching voronoi geometries in</a:t>
            </a:r>
            <a:r>
              <a:rPr i="1" lang="en-GB" sz="700">
                <a:solidFill>
                  <a:srgbClr val="0C0D0C"/>
                </a:solidFill>
              </a:rPr>
              <a:t> three dimensions</a:t>
            </a:r>
            <a:endParaRPr i="1" sz="700">
              <a:solidFill>
                <a:srgbClr val="0C0D0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 title="scenario-0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7675" y="700150"/>
            <a:ext cx="2912676" cy="205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 title="scenario-04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250" y="700150"/>
            <a:ext cx="2912676" cy="205933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Dynamic design</a:t>
            </a:r>
            <a:r>
              <a:rPr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70" name="Google Shape;170;p26" title="scenario-0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7663" y="2932635"/>
            <a:ext cx="2912686" cy="20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 title="scenario-0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6247" y="2932642"/>
            <a:ext cx="2912686" cy="205934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/>
          <p:nvPr/>
        </p:nvSpPr>
        <p:spPr>
          <a:xfrm>
            <a:off x="6213250" y="2474725"/>
            <a:ext cx="3471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02</a:t>
            </a:r>
            <a:endParaRPr sz="11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3111825" y="2474725"/>
            <a:ext cx="3471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01</a:t>
            </a:r>
            <a:endParaRPr sz="11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6213250" y="4688683"/>
            <a:ext cx="3471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04</a:t>
            </a:r>
            <a:endParaRPr sz="11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3111825" y="4688683"/>
            <a:ext cx="3471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03</a:t>
            </a:r>
            <a:endParaRPr sz="11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6740100" y="718675"/>
            <a:ext cx="2403900" cy="20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C0D0C"/>
                </a:solidFill>
              </a:rPr>
              <a:t>01_ </a:t>
            </a:r>
            <a:r>
              <a:rPr i="1" lang="en-GB">
                <a:solidFill>
                  <a:srgbClr val="0C0D0C"/>
                </a:solidFill>
              </a:rPr>
              <a:t>Work + Leisure</a:t>
            </a:r>
            <a:endParaRPr i="1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C0D0C"/>
                </a:solidFill>
              </a:rPr>
              <a:t>02_ </a:t>
            </a:r>
            <a:r>
              <a:rPr i="1" lang="en-GB">
                <a:solidFill>
                  <a:srgbClr val="0C0D0C"/>
                </a:solidFill>
              </a:rPr>
              <a:t>Eating together</a:t>
            </a:r>
            <a:endParaRPr i="1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5F5F5"/>
                </a:solidFill>
                <a:highlight>
                  <a:srgbClr val="A72B2B"/>
                </a:highlight>
              </a:rPr>
              <a:t>03_ </a:t>
            </a:r>
            <a:r>
              <a:rPr i="1" lang="en-GB">
                <a:solidFill>
                  <a:srgbClr val="F5F5F5"/>
                </a:solidFill>
                <a:highlight>
                  <a:srgbClr val="A72B2B"/>
                </a:highlight>
              </a:rPr>
              <a:t>Rest + Getting ready</a:t>
            </a:r>
            <a:endParaRPr i="1">
              <a:solidFill>
                <a:srgbClr val="F5F5F5"/>
              </a:solidFill>
              <a:highlight>
                <a:srgbClr val="A72B2B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C0D0C"/>
                </a:solidFill>
              </a:rPr>
              <a:t>04_ </a:t>
            </a:r>
            <a:r>
              <a:rPr i="1" lang="en-GB">
                <a:solidFill>
                  <a:srgbClr val="0C0D0C"/>
                </a:solidFill>
              </a:rPr>
              <a:t>Sleeping</a:t>
            </a:r>
            <a:endParaRPr i="1">
              <a:solidFill>
                <a:srgbClr val="0C0D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Lighting integration</a:t>
            </a:r>
            <a:r>
              <a:rPr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82" name="Google Shape;182;p27" title="lighting scheme.png"/>
          <p:cNvPicPr preferRelativeResize="0"/>
          <p:nvPr/>
        </p:nvPicPr>
        <p:blipFill rotWithShape="1">
          <a:blip r:embed="rId3">
            <a:alphaModFix/>
          </a:blip>
          <a:srcRect b="21026" l="47529" r="8731" t="19123"/>
          <a:stretch/>
        </p:blipFill>
        <p:spPr>
          <a:xfrm>
            <a:off x="5409100" y="1317561"/>
            <a:ext cx="2660726" cy="257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/>
        </p:nvSpPr>
        <p:spPr>
          <a:xfrm>
            <a:off x="1243050" y="911900"/>
            <a:ext cx="17163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Boarders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5340250" y="965825"/>
            <a:ext cx="17163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Boxes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1243050" y="3980250"/>
            <a:ext cx="29850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</a:pPr>
            <a:r>
              <a:rPr lang="en-GB" sz="1000">
                <a:solidFill>
                  <a:schemeClr val="dk2"/>
                </a:solidFill>
              </a:rPr>
              <a:t>Easy integration with panel system </a:t>
            </a:r>
            <a:endParaRPr sz="1000">
              <a:solidFill>
                <a:schemeClr val="dk2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</a:pPr>
            <a:r>
              <a:rPr lang="en-GB" sz="1000">
                <a:solidFill>
                  <a:schemeClr val="dk2"/>
                </a:solidFill>
              </a:rPr>
              <a:t>Act as </a:t>
            </a:r>
            <a:r>
              <a:rPr lang="en-GB" sz="1000">
                <a:solidFill>
                  <a:schemeClr val="dk2"/>
                </a:solidFill>
              </a:rPr>
              <a:t>elegant material transition </a:t>
            </a:r>
            <a:r>
              <a:rPr lang="en-GB" sz="1000">
                <a:solidFill>
                  <a:schemeClr val="dk2"/>
                </a:solidFill>
              </a:rPr>
              <a:t> solution </a:t>
            </a:r>
            <a:endParaRPr sz="1000">
              <a:solidFill>
                <a:schemeClr val="dk2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</a:pPr>
            <a:r>
              <a:rPr lang="en-GB" sz="1000">
                <a:solidFill>
                  <a:schemeClr val="dk2"/>
                </a:solidFill>
              </a:rPr>
              <a:t>Even lighting across surfaces 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5409100" y="3926325"/>
            <a:ext cx="21570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</a:pPr>
            <a:r>
              <a:rPr lang="en-GB" sz="1000">
                <a:solidFill>
                  <a:schemeClr val="dk2"/>
                </a:solidFill>
              </a:rPr>
              <a:t>Task lighting </a:t>
            </a:r>
            <a:endParaRPr sz="1000">
              <a:solidFill>
                <a:schemeClr val="dk2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</a:pPr>
            <a:r>
              <a:rPr lang="en-GB" sz="1000">
                <a:solidFill>
                  <a:schemeClr val="dk2"/>
                </a:solidFill>
              </a:rPr>
              <a:t>Responds to specific user activity </a:t>
            </a:r>
            <a:endParaRPr sz="10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187" name="Google Shape;187;p27" title="lighting scheme 2.png"/>
          <p:cNvPicPr preferRelativeResize="0"/>
          <p:nvPr/>
        </p:nvPicPr>
        <p:blipFill rotWithShape="1">
          <a:blip r:embed="rId4">
            <a:alphaModFix/>
          </a:blip>
          <a:srcRect b="21588" l="3485" r="54479" t="17100"/>
          <a:stretch/>
        </p:blipFill>
        <p:spPr>
          <a:xfrm>
            <a:off x="1167516" y="1260569"/>
            <a:ext cx="2660726" cy="2743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Voronoi pattern,     zoom in  </a:t>
            </a:r>
            <a:r>
              <a:rPr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93" name="Google Shape;193;p28" title="Gemini_Generated_Image_3uzr533uzr533uz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50" y="717875"/>
            <a:ext cx="3293276" cy="26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 title="ViewCapture20260311_085517.jpg"/>
          <p:cNvPicPr preferRelativeResize="0"/>
          <p:nvPr/>
        </p:nvPicPr>
        <p:blipFill rotWithShape="1">
          <a:blip r:embed="rId4">
            <a:alphaModFix/>
          </a:blip>
          <a:srcRect b="8335" l="39357" r="15353" t="13399"/>
          <a:stretch/>
        </p:blipFill>
        <p:spPr>
          <a:xfrm>
            <a:off x="5547475" y="488225"/>
            <a:ext cx="2005228" cy="19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 title="ViewCapture20260311_085812.jpg"/>
          <p:cNvPicPr preferRelativeResize="0"/>
          <p:nvPr/>
        </p:nvPicPr>
        <p:blipFill rotWithShape="1">
          <a:blip r:embed="rId5">
            <a:alphaModFix/>
          </a:blip>
          <a:srcRect b="7894" l="28089" r="25841" t="0"/>
          <a:stretch/>
        </p:blipFill>
        <p:spPr>
          <a:xfrm>
            <a:off x="3781975" y="549900"/>
            <a:ext cx="1901701" cy="21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 title="ViewCapture20260311_085951.jpg"/>
          <p:cNvPicPr preferRelativeResize="0"/>
          <p:nvPr/>
        </p:nvPicPr>
        <p:blipFill rotWithShape="1">
          <a:blip r:embed="rId6">
            <a:alphaModFix/>
          </a:blip>
          <a:srcRect b="0" l="36659" r="17130" t="0"/>
          <a:stretch/>
        </p:blipFill>
        <p:spPr>
          <a:xfrm>
            <a:off x="7437800" y="518975"/>
            <a:ext cx="1601300" cy="19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 title="ViewCapture20260311_090651.jpg"/>
          <p:cNvPicPr preferRelativeResize="0"/>
          <p:nvPr/>
        </p:nvPicPr>
        <p:blipFill rotWithShape="1">
          <a:blip r:embed="rId7">
            <a:alphaModFix/>
          </a:blip>
          <a:srcRect b="21497" l="7062" r="7438" t="16085"/>
          <a:stretch/>
        </p:blipFill>
        <p:spPr>
          <a:xfrm>
            <a:off x="362550" y="3433100"/>
            <a:ext cx="3086198" cy="126728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/>
          <p:nvPr/>
        </p:nvSpPr>
        <p:spPr>
          <a:xfrm>
            <a:off x="5516525" y="2468275"/>
            <a:ext cx="170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dk1"/>
                </a:solidFill>
                <a:highlight>
                  <a:schemeClr val="lt1"/>
                </a:highlight>
              </a:rPr>
              <a:t>Structure + Light Points</a:t>
            </a:r>
            <a:r>
              <a:rPr b="1" i="1" lang="en-GB" sz="1000">
                <a:solidFill>
                  <a:schemeClr val="lt1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chemeClr val="lt1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lt1"/>
                </a:solidFill>
              </a:rPr>
              <a:t> 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99" name="Google Shape;199;p28"/>
          <p:cNvSpPr txBox="1"/>
          <p:nvPr/>
        </p:nvSpPr>
        <p:spPr>
          <a:xfrm>
            <a:off x="7153325" y="2468275"/>
            <a:ext cx="144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000">
                <a:solidFill>
                  <a:schemeClr val="dk1"/>
                </a:solidFill>
                <a:highlight>
                  <a:schemeClr val="lt1"/>
                </a:highlight>
              </a:rPr>
              <a:t>Version 3.0</a:t>
            </a:r>
            <a:endParaRPr b="1" i="1" sz="1000">
              <a:solidFill>
                <a:schemeClr val="lt1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lt1"/>
                </a:solidFill>
              </a:rPr>
              <a:t> 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00" name="Google Shape;200;p28"/>
          <p:cNvSpPr txBox="1"/>
          <p:nvPr/>
        </p:nvSpPr>
        <p:spPr>
          <a:xfrm>
            <a:off x="3905025" y="2496975"/>
            <a:ext cx="144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dk1"/>
                </a:solidFill>
                <a:highlight>
                  <a:schemeClr val="lt1"/>
                </a:highlight>
              </a:rPr>
              <a:t>General Geometry</a:t>
            </a:r>
            <a:r>
              <a:rPr b="1" i="1" lang="en-GB" sz="1000">
                <a:solidFill>
                  <a:schemeClr val="lt1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chemeClr val="lt1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lt1"/>
                </a:solidFill>
              </a:rPr>
              <a:t> 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01" name="Google Shape;201;p28"/>
          <p:cNvSpPr txBox="1"/>
          <p:nvPr/>
        </p:nvSpPr>
        <p:spPr>
          <a:xfrm>
            <a:off x="518125" y="4537475"/>
            <a:ext cx="14445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highlight>
                  <a:schemeClr val="lt1"/>
                </a:highlight>
              </a:rPr>
              <a:t>Starting geometry​</a:t>
            </a:r>
            <a:endParaRPr sz="1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500">
                <a:solidFill>
                  <a:schemeClr val="dk1"/>
                </a:solidFill>
                <a:highlight>
                  <a:schemeClr val="lt1"/>
                </a:highlight>
              </a:rPr>
              <a:t>Habitat for two</a:t>
            </a:r>
            <a:endParaRPr i="1" sz="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lt1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chemeClr val="lt1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lt1"/>
                </a:solidFill>
              </a:rPr>
              <a:t> 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02" name="Google Shape;202;p28"/>
          <p:cNvSpPr txBox="1"/>
          <p:nvPr/>
        </p:nvSpPr>
        <p:spPr>
          <a:xfrm>
            <a:off x="2158875" y="4537475"/>
            <a:ext cx="14445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chemeClr val="lt1"/>
                </a:highlight>
              </a:rPr>
              <a:t>Extracted surfaces</a:t>
            </a:r>
            <a:endParaRPr sz="1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500">
                <a:solidFill>
                  <a:schemeClr val="dk1"/>
                </a:solidFill>
                <a:highlight>
                  <a:schemeClr val="lt1"/>
                </a:highlight>
              </a:rPr>
              <a:t>Habitat for two</a:t>
            </a:r>
            <a:endParaRPr i="1" sz="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lt1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chemeClr val="lt1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lt1"/>
                </a:solidFill>
              </a:rPr>
              <a:t> 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03" name="Google Shape;203;p28"/>
          <p:cNvSpPr txBox="1"/>
          <p:nvPr/>
        </p:nvSpPr>
        <p:spPr>
          <a:xfrm>
            <a:off x="2094075" y="3297050"/>
            <a:ext cx="1509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500">
                <a:solidFill>
                  <a:schemeClr val="dk1"/>
                </a:solidFill>
                <a:highlight>
                  <a:schemeClr val="lt1"/>
                </a:highlight>
              </a:rPr>
              <a:t>Visualisation of the panel inside the container</a:t>
            </a:r>
            <a:endParaRPr/>
          </a:p>
        </p:txBody>
      </p:sp>
      <p:sp>
        <p:nvSpPr>
          <p:cNvPr id="204" name="Google Shape;204;p28"/>
          <p:cNvSpPr txBox="1"/>
          <p:nvPr/>
        </p:nvSpPr>
        <p:spPr>
          <a:xfrm>
            <a:off x="5662013" y="2858850"/>
            <a:ext cx="15093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Based on the Arwins tutorial the structural 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optimisation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 is run on the edges of the panels that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are shown 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above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.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3978175" y="2858850"/>
            <a:ext cx="15093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Starting surfaces are divided into 2 elements. Light surface and 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structural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 surface.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7483800" y="2858850"/>
            <a:ext cx="1509300" cy="10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A seamless fusion of light and texture: these waved panels double as acoustic cushions, providing both visual depth and enhanced auditory comfort.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3984350" y="3913925"/>
            <a:ext cx="265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dk1"/>
                </a:solidFill>
                <a:highlight>
                  <a:schemeClr val="lt1"/>
                </a:highlight>
              </a:rPr>
              <a:t>Structural </a:t>
            </a:r>
            <a:r>
              <a:rPr b="1" i="1" lang="en-GB" sz="1000">
                <a:solidFill>
                  <a:schemeClr val="dk1"/>
                </a:solidFill>
                <a:highlight>
                  <a:schemeClr val="lt1"/>
                </a:highlight>
              </a:rPr>
              <a:t>optimisation</a:t>
            </a:r>
            <a:r>
              <a:rPr b="1" i="1" lang="en-GB" sz="1000">
                <a:solidFill>
                  <a:schemeClr val="dk1"/>
                </a:solidFill>
                <a:highlight>
                  <a:schemeClr val="lt1"/>
                </a:highlight>
              </a:rPr>
              <a:t> of the panel</a:t>
            </a:r>
            <a:r>
              <a:rPr b="1" i="1" lang="en-GB" sz="1000">
                <a:solidFill>
                  <a:schemeClr val="lt1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chemeClr val="lt1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000">
                <a:solidFill>
                  <a:schemeClr val="lt1"/>
                </a:solidFill>
              </a:rPr>
              <a:t> </a:t>
            </a:r>
            <a:endParaRPr b="1" i="1" sz="10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208" name="Google Shape;20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6600" y="3913925"/>
            <a:ext cx="1041200" cy="1073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4028555" y="4285713"/>
            <a:ext cx="21117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To minimze the use of the material and also the weight of the panels structural 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optimisation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 have been used only on the edges of the panels.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210" name="Google Shape;210;p28" title="make_it_Carbon_fiber_reinforced_Nylon_image_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52700" y="3883350"/>
            <a:ext cx="1211821" cy="115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Implementing Artificial Intelligence</a:t>
            </a:r>
            <a:r>
              <a:rPr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16" name="Google Shape;2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90225"/>
            <a:ext cx="862965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/>
        </p:nvSpPr>
        <p:spPr>
          <a:xfrm>
            <a:off x="154475" y="2674450"/>
            <a:ext cx="31053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Filtering inputs to better fit our vision of the project</a:t>
            </a:r>
            <a:endParaRPr sz="2000">
              <a:solidFill>
                <a:schemeClr val="dk2"/>
              </a:solidFill>
            </a:endParaRPr>
          </a:p>
        </p:txBody>
      </p:sp>
      <p:cxnSp>
        <p:nvCxnSpPr>
          <p:cNvPr id="218" name="Google Shape;218;p29"/>
          <p:cNvCxnSpPr/>
          <p:nvPr/>
        </p:nvCxnSpPr>
        <p:spPr>
          <a:xfrm flipH="1" rot="10800000">
            <a:off x="1207725" y="2454450"/>
            <a:ext cx="3600" cy="234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19" name="Google Shape;21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03176"/>
            <a:ext cx="4958900" cy="21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/>
          <p:nvPr/>
        </p:nvSpPr>
        <p:spPr>
          <a:xfrm>
            <a:off x="154487" y="3327825"/>
            <a:ext cx="4956900" cy="110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9"/>
          <p:cNvSpPr/>
          <p:nvPr/>
        </p:nvSpPr>
        <p:spPr>
          <a:xfrm>
            <a:off x="152399" y="3437925"/>
            <a:ext cx="4956900" cy="110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9"/>
          <p:cNvSpPr txBox="1"/>
          <p:nvPr/>
        </p:nvSpPr>
        <p:spPr>
          <a:xfrm>
            <a:off x="5572575" y="3271200"/>
            <a:ext cx="31053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Splitting the data into training and testing data for both CCT and Illuminance</a:t>
            </a:r>
            <a:endParaRPr sz="2000">
              <a:solidFill>
                <a:schemeClr val="dk2"/>
              </a:solidFill>
            </a:endParaRPr>
          </a:p>
        </p:txBody>
      </p:sp>
      <p:cxnSp>
        <p:nvCxnSpPr>
          <p:cNvPr id="223" name="Google Shape;223;p29"/>
          <p:cNvCxnSpPr>
            <a:endCxn id="220" idx="3"/>
          </p:cNvCxnSpPr>
          <p:nvPr/>
        </p:nvCxnSpPr>
        <p:spPr>
          <a:xfrm rot="10800000">
            <a:off x="5111387" y="3382875"/>
            <a:ext cx="434400" cy="8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4" name="Google Shape;224;p29"/>
          <p:cNvCxnSpPr>
            <a:endCxn id="221" idx="3"/>
          </p:cNvCxnSpPr>
          <p:nvPr/>
        </p:nvCxnSpPr>
        <p:spPr>
          <a:xfrm flipH="1">
            <a:off x="5109299" y="3466875"/>
            <a:ext cx="436500" cy="2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5" name="Google Shape;225;p29"/>
          <p:cNvSpPr/>
          <p:nvPr/>
        </p:nvSpPr>
        <p:spPr>
          <a:xfrm>
            <a:off x="152400" y="3821900"/>
            <a:ext cx="4956900" cy="1137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9"/>
          <p:cNvSpPr txBox="1"/>
          <p:nvPr/>
        </p:nvSpPr>
        <p:spPr>
          <a:xfrm>
            <a:off x="5631425" y="4280300"/>
            <a:ext cx="3105300" cy="1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Training models</a:t>
            </a:r>
            <a:endParaRPr sz="2000">
              <a:solidFill>
                <a:schemeClr val="dk2"/>
              </a:solidFill>
            </a:endParaRPr>
          </a:p>
        </p:txBody>
      </p:sp>
      <p:cxnSp>
        <p:nvCxnSpPr>
          <p:cNvPr id="227" name="Google Shape;227;p29"/>
          <p:cNvCxnSpPr/>
          <p:nvPr/>
        </p:nvCxnSpPr>
        <p:spPr>
          <a:xfrm rot="10800000">
            <a:off x="5171925" y="4418075"/>
            <a:ext cx="513300" cy="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Implementing Artificial Intelligence</a:t>
            </a:r>
            <a:r>
              <a:rPr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4007750" y="1422575"/>
            <a:ext cx="31053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Compare the </a:t>
            </a: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training data and result to check accuracy and extract data into CSV file</a:t>
            </a:r>
            <a:endParaRPr sz="2000">
              <a:solidFill>
                <a:schemeClr val="dk2"/>
              </a:solidFill>
            </a:endParaRPr>
          </a:p>
        </p:txBody>
      </p:sp>
      <p:cxnSp>
        <p:nvCxnSpPr>
          <p:cNvPr id="234" name="Google Shape;234;p30"/>
          <p:cNvCxnSpPr>
            <a:stCxn id="233" idx="1"/>
          </p:cNvCxnSpPr>
          <p:nvPr/>
        </p:nvCxnSpPr>
        <p:spPr>
          <a:xfrm rot="10800000">
            <a:off x="3684350" y="1609325"/>
            <a:ext cx="3234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35" name="Google Shape;235;p30"/>
          <p:cNvPicPr preferRelativeResize="0"/>
          <p:nvPr/>
        </p:nvPicPr>
        <p:blipFill rotWithShape="1">
          <a:blip r:embed="rId3">
            <a:alphaModFix/>
          </a:blip>
          <a:srcRect b="0" l="0" r="59839" t="0"/>
          <a:stretch/>
        </p:blipFill>
        <p:spPr>
          <a:xfrm>
            <a:off x="152400" y="690225"/>
            <a:ext cx="3458026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447050"/>
            <a:ext cx="4210050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 txBox="1"/>
          <p:nvPr/>
        </p:nvSpPr>
        <p:spPr>
          <a:xfrm>
            <a:off x="4969200" y="4036225"/>
            <a:ext cx="3105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Check performance</a:t>
            </a:r>
            <a:endParaRPr sz="2000">
              <a:solidFill>
                <a:schemeClr val="dk2"/>
              </a:solidFill>
            </a:endParaRPr>
          </a:p>
        </p:txBody>
      </p:sp>
      <p:cxnSp>
        <p:nvCxnSpPr>
          <p:cNvPr id="238" name="Google Shape;238;p30"/>
          <p:cNvCxnSpPr>
            <a:stCxn id="237" idx="1"/>
          </p:cNvCxnSpPr>
          <p:nvPr/>
        </p:nvCxnSpPr>
        <p:spPr>
          <a:xfrm flipH="1">
            <a:off x="4471500" y="4155325"/>
            <a:ext cx="497700" cy="7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Implementing Artificial Intelligence</a:t>
            </a:r>
            <a:r>
              <a:rPr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813" y="690225"/>
            <a:ext cx="5336384" cy="188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5238" y="3160101"/>
            <a:ext cx="4152361" cy="1921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31"/>
          <p:cNvCxnSpPr>
            <a:endCxn id="245" idx="0"/>
          </p:cNvCxnSpPr>
          <p:nvPr/>
        </p:nvCxnSpPr>
        <p:spPr>
          <a:xfrm>
            <a:off x="4420218" y="2639601"/>
            <a:ext cx="1200" cy="520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7" name="Google Shape;247;p31"/>
          <p:cNvSpPr txBox="1"/>
          <p:nvPr/>
        </p:nvSpPr>
        <p:spPr>
          <a:xfrm>
            <a:off x="4520600" y="2729875"/>
            <a:ext cx="31053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700">
                <a:solidFill>
                  <a:schemeClr val="dk1"/>
                </a:solidFill>
                <a:highlight>
                  <a:schemeClr val="lt1"/>
                </a:highlight>
              </a:rPr>
              <a:t>Data cleaning and extraction of relevant data in separate CSV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48" name="Google Shape;248;p31"/>
          <p:cNvSpPr/>
          <p:nvPr/>
        </p:nvSpPr>
        <p:spPr>
          <a:xfrm>
            <a:off x="6014350" y="3096200"/>
            <a:ext cx="532800" cy="2047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88850" y="93525"/>
            <a:ext cx="25998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Index</a:t>
            </a:r>
            <a:r>
              <a:rPr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63" name="Google Shape;63;p14" title="Collage indice.png"/>
          <p:cNvPicPr preferRelativeResize="0"/>
          <p:nvPr/>
        </p:nvPicPr>
        <p:blipFill rotWithShape="1">
          <a:blip r:embed="rId3">
            <a:alphaModFix/>
          </a:blip>
          <a:srcRect b="-322" l="48752" r="0" t="-332"/>
          <a:stretch/>
        </p:blipFill>
        <p:spPr>
          <a:xfrm>
            <a:off x="4572000" y="-16750"/>
            <a:ext cx="4572001" cy="51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852350" y="1222350"/>
            <a:ext cx="4183800" cy="26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0C0D0C"/>
                </a:solidFill>
              </a:rPr>
              <a:t>_Why?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0C0D0C"/>
                </a:solidFill>
              </a:rPr>
              <a:t>_Cohabiting when </a:t>
            </a:r>
            <a:r>
              <a:rPr i="1" lang="en-GB" sz="1600">
                <a:solidFill>
                  <a:schemeClr val="dk1"/>
                </a:solidFill>
              </a:rPr>
              <a:t>schedules</a:t>
            </a:r>
            <a:r>
              <a:rPr i="1" lang="en-GB" sz="1600">
                <a:solidFill>
                  <a:srgbClr val="0C0D0C"/>
                </a:solidFill>
              </a:rPr>
              <a:t> collide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0C0D0C"/>
                </a:solidFill>
              </a:rPr>
              <a:t>_Different case scenarios 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0C0D0C"/>
                </a:solidFill>
              </a:rPr>
              <a:t>_Adaptive lighting system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0C0D0C"/>
                </a:solidFill>
              </a:rPr>
              <a:t>_Dynamic design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600">
                <a:solidFill>
                  <a:srgbClr val="0C0D0C"/>
                </a:solidFill>
              </a:rPr>
              <a:t>_Lighting integration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0C0D0C"/>
                </a:solidFill>
              </a:rPr>
              <a:t>_Voronoi pattern, zoom in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0C0D0C"/>
                </a:solidFill>
              </a:rPr>
              <a:t>_Implementing Artificial Intelligence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600">
                <a:solidFill>
                  <a:srgbClr val="0C0D0C"/>
                </a:solidFill>
              </a:rPr>
              <a:t>_Materials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C0D0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2" title="CCT progressio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7500" y="-243200"/>
            <a:ext cx="4162549" cy="416254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Changing CCT based on AI Data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28212"/>
            <a:ext cx="9144000" cy="1841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3" title="Illuminance_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6325" y="53782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Changing Illuminance based on AI Data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552953"/>
            <a:ext cx="9143999" cy="1372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/>
          <p:nvPr/>
        </p:nvSpPr>
        <p:spPr>
          <a:xfrm>
            <a:off x="6939449" y="1241364"/>
            <a:ext cx="11694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50" lIns="58950" spcFirstLastPara="1" rIns="58950" wrap="square" tIns="589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74"/>
              </a:spcBef>
              <a:spcAft>
                <a:spcPts val="0"/>
              </a:spcAft>
              <a:buNone/>
            </a:pPr>
            <a:r>
              <a:rPr b="1" lang="en-GB" sz="515">
                <a:solidFill>
                  <a:schemeClr val="dk1"/>
                </a:solidFill>
              </a:rPr>
              <a:t>Carbon-fiber reinforced Nylon (PA)</a:t>
            </a:r>
            <a:r>
              <a:rPr lang="en-GB" sz="515">
                <a:solidFill>
                  <a:schemeClr val="dk1"/>
                </a:solidFill>
              </a:rPr>
              <a:t> - 70–110 MPa tensile strength</a:t>
            </a:r>
            <a:endParaRPr sz="51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774"/>
              </a:spcBef>
              <a:spcAft>
                <a:spcPts val="0"/>
              </a:spcAft>
              <a:buNone/>
            </a:pPr>
            <a:r>
              <a:rPr lang="en-GB" sz="515">
                <a:solidFill>
                  <a:schemeClr val="dk1"/>
                </a:solidFill>
              </a:rPr>
              <a:t>Weight: </a:t>
            </a:r>
            <a:r>
              <a:rPr lang="en-GB" sz="515">
                <a:solidFill>
                  <a:srgbClr val="0D0D0D"/>
                </a:solidFill>
                <a:highlight>
                  <a:srgbClr val="FFFFFF"/>
                </a:highlight>
              </a:rPr>
              <a:t> 1.2–1.4 g/cm³</a:t>
            </a:r>
            <a:endParaRPr sz="515">
              <a:solidFill>
                <a:srgbClr val="0D0D0D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774"/>
              </a:spcBef>
              <a:spcAft>
                <a:spcPts val="774"/>
              </a:spcAft>
              <a:buNone/>
            </a:pPr>
            <a:r>
              <a:rPr lang="en-GB" sz="515">
                <a:solidFill>
                  <a:srgbClr val="0D0D0D"/>
                </a:solidFill>
                <a:highlight>
                  <a:srgbClr val="FFFFFF"/>
                </a:highlight>
              </a:rPr>
              <a:t>End up in landfill (hard to </a:t>
            </a:r>
            <a:r>
              <a:rPr b="1" lang="en-GB" sz="515">
                <a:solidFill>
                  <a:schemeClr val="dk1"/>
                </a:solidFill>
              </a:rPr>
              <a:t>recylce</a:t>
            </a:r>
            <a:r>
              <a:rPr b="1" lang="en-GB" sz="515">
                <a:solidFill>
                  <a:schemeClr val="dk1"/>
                </a:solidFill>
              </a:rPr>
              <a:t>)</a:t>
            </a:r>
            <a:endParaRPr sz="515">
              <a:solidFill>
                <a:srgbClr val="0D0D0D"/>
              </a:solidFill>
              <a:highlight>
                <a:srgbClr val="FFFFFF"/>
              </a:highlight>
            </a:endParaRPr>
          </a:p>
        </p:txBody>
      </p:sp>
      <p:pic>
        <p:nvPicPr>
          <p:cNvPr id="268" name="Google Shape;268;p34" title="make_it_Carbon_fiber_reinforced_Nylon_image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077" y="264569"/>
            <a:ext cx="1023309" cy="97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 title="712E95HiPO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3549" y="787387"/>
            <a:ext cx="351408" cy="35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 title="plesase_make_it_petg_material_but_not_change_the_desgin_image_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0264" y="264568"/>
            <a:ext cx="983292" cy="93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4"/>
          <p:cNvSpPr txBox="1"/>
          <p:nvPr/>
        </p:nvSpPr>
        <p:spPr>
          <a:xfrm>
            <a:off x="5871896" y="1203159"/>
            <a:ext cx="9048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27550" lIns="27550" spcFirstLastPara="1" rIns="27550" wrap="square" tIns="275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62"/>
              </a:spcBef>
              <a:spcAft>
                <a:spcPts val="362"/>
              </a:spcAft>
              <a:buNone/>
            </a:pPr>
            <a:r>
              <a:rPr b="1" lang="en-GB" sz="525">
                <a:solidFill>
                  <a:schemeClr val="dk1"/>
                </a:solidFill>
              </a:rPr>
              <a:t>PETG</a:t>
            </a:r>
            <a:r>
              <a:rPr lang="en-GB" sz="525">
                <a:solidFill>
                  <a:schemeClr val="dk1"/>
                </a:solidFill>
              </a:rPr>
              <a:t> - (60MPa tensile strength)</a:t>
            </a:r>
            <a:endParaRPr sz="525">
              <a:solidFill>
                <a:schemeClr val="dk1"/>
              </a:solidFill>
            </a:endParaRPr>
          </a:p>
        </p:txBody>
      </p:sp>
      <p:pic>
        <p:nvPicPr>
          <p:cNvPr id="272" name="Google Shape;272;p34" title="Polymaker_PolyLite_PETG_filament_175_mm_White_1_kg_70633_PB01002_PM70633_DFP14212_m2_big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8775" y="807027"/>
            <a:ext cx="297583" cy="29758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4"/>
          <p:cNvSpPr txBox="1"/>
          <p:nvPr/>
        </p:nvSpPr>
        <p:spPr>
          <a:xfrm>
            <a:off x="283325" y="665325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Requirement</a:t>
            </a:r>
            <a:r>
              <a:rPr b="1" lang="en-GB" sz="1100">
                <a:solidFill>
                  <a:schemeClr val="dk1"/>
                </a:solidFill>
              </a:rPr>
              <a:t>: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Temperature range</a:t>
            </a:r>
            <a:r>
              <a:rPr lang="en-GB" sz="1100">
                <a:solidFill>
                  <a:schemeClr val="dk1"/>
                </a:solidFill>
              </a:rPr>
              <a:t>: -30°C to +25°C (Jutulsessen indoor)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solidFill>
                  <a:schemeClr val="dk1"/>
                </a:solidFill>
              </a:rPr>
              <a:t>Static load</a:t>
            </a:r>
            <a:r>
              <a:rPr lang="en-GB" sz="1100">
                <a:solidFill>
                  <a:schemeClr val="dk1"/>
                </a:solidFill>
              </a:rPr>
              <a:t>: 150kg (safety factor 1.5×)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Dynamic load</a:t>
            </a:r>
            <a:r>
              <a:rPr lang="en-GB" sz="1100">
                <a:solidFill>
                  <a:schemeClr val="dk1"/>
                </a:solidFill>
              </a:rPr>
              <a:t>: 200kg (impact from sitting down)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3030675" y="2313450"/>
            <a:ext cx="4121400" cy="24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1"/>
                </a:solidFill>
              </a:rPr>
              <a:t>Polycarbonate (PC) 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Specifications: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Tensile strength: 60-70 MPa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Flexural modulus: 2,300 MPa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Impact resistance: -30°C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Recycle: Mechanical Recycling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75" name="Google Shape;275;p34" title="in_Polycarbonate_PC__image_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051" y="2313450"/>
            <a:ext cx="2374899" cy="22669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 txBox="1"/>
          <p:nvPr/>
        </p:nvSpPr>
        <p:spPr>
          <a:xfrm>
            <a:off x="5575950" y="2253975"/>
            <a:ext cx="34182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Recycling process</a:t>
            </a:r>
            <a:br>
              <a:rPr b="1" lang="en-GB" sz="1100">
                <a:solidFill>
                  <a:schemeClr val="dk1"/>
                </a:solidFill>
              </a:rPr>
            </a:br>
            <a:r>
              <a:rPr b="1" lang="en-GB" sz="1100">
                <a:solidFill>
                  <a:schemeClr val="dk1"/>
                </a:solidFill>
              </a:rPr>
              <a:t>1. COLLECTION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2. SORTING &amp; IDENTIFICATION</a:t>
            </a:r>
            <a:r>
              <a:rPr lang="en-GB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3. CLEANING / WASHING</a:t>
            </a:r>
            <a:r>
              <a:rPr lang="en-GB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4. SIZE REDUCTION</a:t>
            </a:r>
            <a:r>
              <a:rPr lang="en-GB" sz="1100">
                <a:solidFill>
                  <a:schemeClr val="dk1"/>
                </a:solidFill>
              </a:rPr>
              <a:t> (Shredding into flakes)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5. SEPARATION OF CONTAMINANTS</a:t>
            </a:r>
            <a:r>
              <a:rPr lang="en-GB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6. DRYING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7. MELT EXTRUSION / REPROCESSING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8. PELLETIZING</a:t>
            </a:r>
            <a:r>
              <a:rPr lang="en-GB" sz="1100">
                <a:solidFill>
                  <a:schemeClr val="dk1"/>
                </a:solidFill>
              </a:rPr>
              <a:t> (Cutting into pellets)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9. REMANUFACTURING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100">
                <a:solidFill>
                  <a:schemeClr val="dk1"/>
                </a:solidFill>
              </a:rPr>
              <a:t>(Injection molding, extrusion, thermoforming)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END: NEW PC PRODUCTS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(Electronic components, sheets, automotive parts)</a:t>
            </a:r>
            <a:endParaRPr/>
          </a:p>
        </p:txBody>
      </p:sp>
      <p:pic>
        <p:nvPicPr>
          <p:cNvPr id="277" name="Google Shape;277;p34" title="Creality-Hyper-PC-33418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050" y="3666525"/>
            <a:ext cx="724724" cy="72472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/>
          <p:nvPr/>
        </p:nvSpPr>
        <p:spPr>
          <a:xfrm>
            <a:off x="202050" y="665325"/>
            <a:ext cx="3191400" cy="1200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9" name="Google Shape;279;p34"/>
          <p:cNvCxnSpPr/>
          <p:nvPr/>
        </p:nvCxnSpPr>
        <p:spPr>
          <a:xfrm>
            <a:off x="5224325" y="119575"/>
            <a:ext cx="3129600" cy="186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34"/>
          <p:cNvSpPr txBox="1"/>
          <p:nvPr/>
        </p:nvSpPr>
        <p:spPr>
          <a:xfrm>
            <a:off x="88850" y="93525"/>
            <a:ext cx="3418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Material</a:t>
            </a:r>
            <a:r>
              <a:rPr lang="en-GB" sz="2200">
                <a:solidFill>
                  <a:srgbClr val="F5F5F5"/>
                </a:solidFill>
              </a:rPr>
              <a:t> </a:t>
            </a:r>
            <a:r>
              <a:rPr lang="en-GB" sz="2200">
                <a:solidFill>
                  <a:srgbClr val="0C0D0C"/>
                </a:solidFill>
              </a:rPr>
              <a:t>performance</a:t>
            </a:r>
            <a:r>
              <a:rPr i="1"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i="1"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5" title="make_it_Carbon_fiber_reinforced_Nylon_image_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51" y="1465975"/>
            <a:ext cx="1852248" cy="176806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5"/>
          <p:cNvSpPr/>
          <p:nvPr/>
        </p:nvSpPr>
        <p:spPr>
          <a:xfrm>
            <a:off x="2124230" y="2140150"/>
            <a:ext cx="434400" cy="42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7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325" lIns="73325" spcFirstLastPara="1" rIns="73325" wrap="square" tIns="7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3"/>
          </a:p>
        </p:txBody>
      </p:sp>
      <p:sp>
        <p:nvSpPr>
          <p:cNvPr id="287" name="Google Shape;287;p35"/>
          <p:cNvSpPr txBox="1"/>
          <p:nvPr/>
        </p:nvSpPr>
        <p:spPr>
          <a:xfrm>
            <a:off x="2441631" y="3393734"/>
            <a:ext cx="24063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73325" lIns="73325" spcFirstLastPara="1" rIns="73325" wrap="square" tIns="733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63"/>
              </a:spcBef>
              <a:spcAft>
                <a:spcPts val="963"/>
              </a:spcAft>
              <a:buNone/>
            </a:pPr>
            <a:r>
              <a:rPr lang="en-GB" sz="882">
                <a:solidFill>
                  <a:schemeClr val="dk1"/>
                </a:solidFill>
              </a:rPr>
              <a:t>Packed the piece in </a:t>
            </a:r>
            <a:r>
              <a:rPr b="1" lang="en-GB" sz="882">
                <a:solidFill>
                  <a:schemeClr val="dk1"/>
                </a:solidFill>
              </a:rPr>
              <a:t>vacuum bags</a:t>
            </a:r>
            <a:endParaRPr b="1" sz="882">
              <a:solidFill>
                <a:schemeClr val="dk1"/>
              </a:solidFill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341084" y="3393734"/>
            <a:ext cx="24063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73325" lIns="73325" spcFirstLastPara="1" rIns="73325" wrap="square" tIns="733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63"/>
              </a:spcBef>
              <a:spcAft>
                <a:spcPts val="963"/>
              </a:spcAft>
              <a:buNone/>
            </a:pPr>
            <a:r>
              <a:rPr lang="en-GB" sz="882">
                <a:solidFill>
                  <a:schemeClr val="dk1"/>
                </a:solidFill>
              </a:rPr>
              <a:t>3D print</a:t>
            </a:r>
            <a:endParaRPr b="1" sz="882">
              <a:solidFill>
                <a:schemeClr val="dk1"/>
              </a:solidFill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7093199" y="3393734"/>
            <a:ext cx="20508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73325" lIns="73325" spcFirstLastPara="1" rIns="73325" wrap="square" tIns="733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63"/>
              </a:spcBef>
              <a:spcAft>
                <a:spcPts val="963"/>
              </a:spcAft>
              <a:buNone/>
            </a:pPr>
            <a:r>
              <a:rPr lang="en-GB" sz="882">
                <a:solidFill>
                  <a:schemeClr val="dk1"/>
                </a:solidFill>
              </a:rPr>
              <a:t>Combine together on site</a:t>
            </a:r>
            <a:endParaRPr b="1" sz="882">
              <a:solidFill>
                <a:schemeClr val="dk1"/>
              </a:solidFill>
            </a:endParaRPr>
          </a:p>
        </p:txBody>
      </p:sp>
      <p:pic>
        <p:nvPicPr>
          <p:cNvPr id="290" name="Google Shape;290;p35" title="the_background_is_white_image_1.png"/>
          <p:cNvPicPr preferRelativeResize="0"/>
          <p:nvPr/>
        </p:nvPicPr>
        <p:blipFill rotWithShape="1">
          <a:blip r:embed="rId4">
            <a:alphaModFix/>
          </a:blip>
          <a:srcRect b="0" l="23064" r="11857" t="0"/>
          <a:stretch/>
        </p:blipFill>
        <p:spPr>
          <a:xfrm>
            <a:off x="7093189" y="1505972"/>
            <a:ext cx="1766313" cy="168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5" title="the_background_is_white_and_no_board_on_the_floor_image_1.png"/>
          <p:cNvPicPr preferRelativeResize="0"/>
          <p:nvPr/>
        </p:nvPicPr>
        <p:blipFill rotWithShape="1">
          <a:blip r:embed="rId5">
            <a:alphaModFix/>
          </a:blip>
          <a:srcRect b="0" l="15362" r="0" t="0"/>
          <a:stretch/>
        </p:blipFill>
        <p:spPr>
          <a:xfrm>
            <a:off x="2790442" y="1505992"/>
            <a:ext cx="1496843" cy="168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5"/>
          <p:cNvSpPr/>
          <p:nvPr/>
        </p:nvSpPr>
        <p:spPr>
          <a:xfrm>
            <a:off x="4331805" y="2140138"/>
            <a:ext cx="434400" cy="42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7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325" lIns="73325" spcFirstLastPara="1" rIns="73325" wrap="square" tIns="7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3"/>
          </a:p>
        </p:txBody>
      </p:sp>
      <p:sp>
        <p:nvSpPr>
          <p:cNvPr id="293" name="Google Shape;293;p35"/>
          <p:cNvSpPr/>
          <p:nvPr/>
        </p:nvSpPr>
        <p:spPr>
          <a:xfrm>
            <a:off x="6607905" y="2140138"/>
            <a:ext cx="434400" cy="42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7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325" lIns="73325" spcFirstLastPara="1" rIns="73325" wrap="square" tIns="7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3"/>
          </a:p>
        </p:txBody>
      </p:sp>
      <p:sp>
        <p:nvSpPr>
          <p:cNvPr id="294" name="Google Shape;294;p35"/>
          <p:cNvSpPr txBox="1"/>
          <p:nvPr/>
        </p:nvSpPr>
        <p:spPr>
          <a:xfrm>
            <a:off x="4766199" y="3393734"/>
            <a:ext cx="20508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73325" lIns="73325" spcFirstLastPara="1" rIns="73325" wrap="square" tIns="733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63"/>
              </a:spcBef>
              <a:spcAft>
                <a:spcPts val="963"/>
              </a:spcAft>
              <a:buNone/>
            </a:pPr>
            <a:r>
              <a:rPr lang="en-GB" sz="882">
                <a:solidFill>
                  <a:schemeClr val="dk1"/>
                </a:solidFill>
              </a:rPr>
              <a:t>Transfer by plane</a:t>
            </a:r>
            <a:endParaRPr b="1" sz="882">
              <a:solidFill>
                <a:schemeClr val="dk1"/>
              </a:solidFill>
            </a:endParaRPr>
          </a:p>
        </p:txBody>
      </p:sp>
      <p:pic>
        <p:nvPicPr>
          <p:cNvPr id="295" name="Google Shape;295;p35" title="transfer_by_a_plane_image_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0700" y="1507150"/>
            <a:ext cx="1766300" cy="168600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/>
        </p:nvSpPr>
        <p:spPr>
          <a:xfrm>
            <a:off x="88850" y="93525"/>
            <a:ext cx="3418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Material</a:t>
            </a:r>
            <a:r>
              <a:rPr lang="en-GB" sz="2200">
                <a:solidFill>
                  <a:srgbClr val="F5F5F5"/>
                </a:solidFill>
              </a:rPr>
              <a:t> </a:t>
            </a:r>
            <a:r>
              <a:rPr lang="en-GB" sz="2200">
                <a:solidFill>
                  <a:srgbClr val="0C0D0C"/>
                </a:solidFill>
              </a:rPr>
              <a:t>transportation</a:t>
            </a:r>
            <a:r>
              <a:rPr i="1"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i="1"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/>
          <p:nvPr/>
        </p:nvSpPr>
        <p:spPr>
          <a:xfrm>
            <a:off x="88850" y="93525"/>
            <a:ext cx="3418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Material</a:t>
            </a:r>
            <a:r>
              <a:rPr lang="en-GB" sz="2200">
                <a:solidFill>
                  <a:srgbClr val="F5F5F5"/>
                </a:solidFill>
              </a:rPr>
              <a:t> </a:t>
            </a:r>
            <a:r>
              <a:rPr lang="en-GB" sz="2200">
                <a:solidFill>
                  <a:srgbClr val="0C0D0C"/>
                </a:solidFill>
              </a:rPr>
              <a:t>Prototype </a:t>
            </a:r>
            <a:endParaRPr i="1"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302" name="Google Shape;3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0988" y="1733249"/>
            <a:ext cx="1515825" cy="15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6"/>
          <p:cNvSpPr txBox="1"/>
          <p:nvPr/>
        </p:nvSpPr>
        <p:spPr>
          <a:xfrm>
            <a:off x="426475" y="1822900"/>
            <a:ext cx="3000000" cy="12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Prototyping material:</a:t>
            </a:r>
            <a:r>
              <a:rPr lang="en-GB" sz="1100">
                <a:solidFill>
                  <a:schemeClr val="dk1"/>
                </a:solidFill>
              </a:rPr>
              <a:t> </a:t>
            </a:r>
            <a:r>
              <a:rPr b="1" lang="en-GB" sz="1100">
                <a:solidFill>
                  <a:schemeClr val="dk1"/>
                </a:solidFill>
              </a:rPr>
              <a:t>PLA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easy to print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low cost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suitable for geometry and concept testing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4332425" y="1835650"/>
            <a:ext cx="3000000" cy="1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Final manufacturing material:</a:t>
            </a:r>
            <a:r>
              <a:rPr lang="en-GB" sz="1100">
                <a:solidFill>
                  <a:schemeClr val="dk1"/>
                </a:solidFill>
              </a:rPr>
              <a:t> </a:t>
            </a:r>
            <a:r>
              <a:rPr b="1" lang="en-GB" sz="1100">
                <a:solidFill>
                  <a:schemeClr val="dk1"/>
                </a:solidFill>
              </a:rPr>
              <a:t>Polycarbonate PC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stronger and tougher than PLA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better heat resistance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solidFill>
                  <a:schemeClr val="dk1"/>
                </a:solidFill>
              </a:rPr>
              <a:t>more suitable for functional parts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05" name="Google Shape;305;p36"/>
          <p:cNvSpPr txBox="1"/>
          <p:nvPr/>
        </p:nvSpPr>
        <p:spPr>
          <a:xfrm>
            <a:off x="606300" y="3488400"/>
            <a:ext cx="6764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50">
                <a:solidFill>
                  <a:schemeClr val="dk1"/>
                </a:solidFill>
              </a:rPr>
              <a:t>For the robotic arm prototype case study, we use PLA because it is simple and cost-effective for testing geometry. For future manufacturing, polycarbonate could be a better option due to its higher mechanical strength and heat resistance.</a:t>
            </a:r>
            <a:endParaRPr sz="8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 title="Collage indice.png"/>
          <p:cNvPicPr preferRelativeResize="0"/>
          <p:nvPr/>
        </p:nvPicPr>
        <p:blipFill rotWithShape="1">
          <a:blip r:embed="rId3">
            <a:alphaModFix amt="17000"/>
          </a:blip>
          <a:srcRect b="37824" l="0" r="0" t="20008"/>
          <a:stretch/>
        </p:blipFill>
        <p:spPr>
          <a:xfrm>
            <a:off x="0" y="1487400"/>
            <a:ext cx="9143997" cy="216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88850" y="93525"/>
            <a:ext cx="25998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200">
                <a:solidFill>
                  <a:srgbClr val="F5F5F5"/>
                </a:solidFill>
                <a:highlight>
                  <a:srgbClr val="0C0D0C"/>
                </a:highlight>
              </a:rPr>
              <a:t>Why?</a:t>
            </a:r>
            <a:r>
              <a:rPr i="1"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i="1"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995700" y="1997850"/>
            <a:ext cx="7152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C0D0C"/>
                </a:solidFill>
              </a:rPr>
              <a:t>Designing habitats to </a:t>
            </a:r>
            <a:r>
              <a:rPr b="1" lang="en-GB" sz="2100">
                <a:solidFill>
                  <a:srgbClr val="0C0D0C"/>
                </a:solidFill>
                <a:highlight>
                  <a:srgbClr val="F5F5F5"/>
                </a:highlight>
              </a:rPr>
              <a:t>support</a:t>
            </a:r>
            <a:r>
              <a:rPr lang="en-GB" sz="2100">
                <a:solidFill>
                  <a:srgbClr val="0C0D0C"/>
                </a:solidFill>
                <a:highlight>
                  <a:srgbClr val="F5F5F5"/>
                </a:highlight>
              </a:rPr>
              <a:t> mission-driven confinement</a:t>
            </a:r>
            <a:endParaRPr sz="2100">
              <a:solidFill>
                <a:srgbClr val="0C0D0C"/>
              </a:solidFill>
              <a:highlight>
                <a:srgbClr val="F5F5F5"/>
              </a:highlight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025150" y="2615850"/>
            <a:ext cx="5093700" cy="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100">
                <a:solidFill>
                  <a:srgbClr val="0C0D0C"/>
                </a:solidFill>
              </a:rPr>
              <a:t>Mission-driven confinement is a condition of necessity; our task is to transform it into a space that can still </a:t>
            </a:r>
            <a:r>
              <a:rPr i="1" lang="en-GB" sz="1100">
                <a:solidFill>
                  <a:srgbClr val="980000"/>
                </a:solidFill>
              </a:rPr>
              <a:t>feel human</a:t>
            </a:r>
            <a:r>
              <a:rPr i="1" lang="en-GB" sz="1100">
                <a:solidFill>
                  <a:srgbClr val="0C0D0C"/>
                </a:solidFill>
              </a:rPr>
              <a:t>, familiar, and supportive of everyday life.</a:t>
            </a:r>
            <a:endParaRPr i="1" sz="1100">
              <a:solidFill>
                <a:srgbClr val="0C0D0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 title="Schedules collide-02.png"/>
          <p:cNvPicPr preferRelativeResize="0"/>
          <p:nvPr/>
        </p:nvPicPr>
        <p:blipFill rotWithShape="1">
          <a:blip r:embed="rId3">
            <a:alphaModFix/>
          </a:blip>
          <a:srcRect b="35154" l="0" r="0" t="213"/>
          <a:stretch/>
        </p:blipFill>
        <p:spPr>
          <a:xfrm>
            <a:off x="790625" y="832000"/>
            <a:ext cx="8209398" cy="375154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Cohabiting when schedules collide</a:t>
            </a:r>
            <a:r>
              <a:rPr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6153975" y="272025"/>
            <a:ext cx="25635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C0D0C"/>
                </a:solidFill>
              </a:rPr>
              <a:t>01_ </a:t>
            </a:r>
            <a:r>
              <a:rPr i="1" lang="en-GB">
                <a:solidFill>
                  <a:srgbClr val="0C0D0C"/>
                </a:solidFill>
              </a:rPr>
              <a:t>Two scientists schedules</a:t>
            </a:r>
            <a:endParaRPr i="1">
              <a:solidFill>
                <a:srgbClr val="0C0D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 </a:t>
            </a:r>
            <a:endParaRPr sz="1200">
              <a:solidFill>
                <a:srgbClr val="0C0D0C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0" y="1966250"/>
            <a:ext cx="217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Person 1: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Day Shift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0" y="2833700"/>
            <a:ext cx="217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Person 2: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Night Shift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idx="1" type="subTitle"/>
          </p:nvPr>
        </p:nvSpPr>
        <p:spPr>
          <a:xfrm>
            <a:off x="412175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7" title="Schedules collide-01.png"/>
          <p:cNvPicPr preferRelativeResize="0"/>
          <p:nvPr/>
        </p:nvPicPr>
        <p:blipFill rotWithShape="1">
          <a:blip r:embed="rId3">
            <a:alphaModFix/>
          </a:blip>
          <a:srcRect b="15415" l="0" r="0" t="17592"/>
          <a:stretch/>
        </p:blipFill>
        <p:spPr>
          <a:xfrm>
            <a:off x="412175" y="819662"/>
            <a:ext cx="8520602" cy="403583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11225" y="744575"/>
            <a:ext cx="217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Person 1: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Day Shift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4442100" y="744575"/>
            <a:ext cx="217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Person 2: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Night Shift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Cohabiting when schedules collide</a:t>
            </a:r>
            <a:r>
              <a:rPr lang="en-GB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6153975" y="272025"/>
            <a:ext cx="25635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C0D0C"/>
                </a:solidFill>
              </a:rPr>
              <a:t>01_ </a:t>
            </a:r>
            <a:r>
              <a:rPr i="1" lang="en-GB">
                <a:solidFill>
                  <a:srgbClr val="0C0D0C"/>
                </a:solidFill>
              </a:rPr>
              <a:t>Two scientists schedules</a:t>
            </a:r>
            <a:endParaRPr i="1">
              <a:solidFill>
                <a:srgbClr val="0C0D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 </a:t>
            </a:r>
            <a:endParaRPr sz="1200">
              <a:solidFill>
                <a:srgbClr val="0C0D0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Different case scenarios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675" y="1206700"/>
            <a:ext cx="2440926" cy="18914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88850" y="469425"/>
            <a:ext cx="41646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24H ACTIVITIES MAPPING &amp; schedules collisions</a:t>
            </a:r>
            <a:endParaRPr sz="1000">
              <a:solidFill>
                <a:srgbClr val="0C0D0C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7090650" y="278000"/>
            <a:ext cx="1660200" cy="15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What is reconfigurable?</a:t>
            </a:r>
            <a:endParaRPr sz="1000">
              <a:solidFill>
                <a:srgbClr val="0C0D0C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01_furniture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02_spaces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highlight>
                  <a:schemeClr val="lt1"/>
                </a:highlight>
              </a:rPr>
              <a:t>03_windows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highlight>
                  <a:schemeClr val="lt1"/>
                </a:highlight>
              </a:rPr>
              <a:t>04_lights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624" y="984825"/>
            <a:ext cx="4336851" cy="37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788" y="3218586"/>
            <a:ext cx="2502700" cy="1394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Different case scenarios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88850" y="469425"/>
            <a:ext cx="41646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24H ACTIVITIES MAPPING &amp; schedules collisions</a:t>
            </a:r>
            <a:endParaRPr sz="1000">
              <a:solidFill>
                <a:srgbClr val="0C0D0C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38" y="965325"/>
            <a:ext cx="5581514" cy="40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0050" y="3668200"/>
            <a:ext cx="1966134" cy="92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7090650" y="278000"/>
            <a:ext cx="1660200" cy="15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C0D0C"/>
                </a:solidFill>
              </a:rPr>
              <a:t>What is reconfigurable?</a:t>
            </a:r>
            <a:endParaRPr sz="1000">
              <a:solidFill>
                <a:srgbClr val="0C0D0C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01_furniture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02_spaces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03_windows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highlight>
                  <a:schemeClr val="dk1"/>
                </a:highlight>
              </a:rPr>
              <a:t>04_lights</a:t>
            </a:r>
            <a:endParaRPr sz="10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Adaptive lighting system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6153975" y="537825"/>
            <a:ext cx="2563500" cy="31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C0D0C"/>
                </a:solidFill>
              </a:rPr>
              <a:t>01_ </a:t>
            </a:r>
            <a:r>
              <a:rPr b="1" i="1" lang="en-GB">
                <a:solidFill>
                  <a:srgbClr val="0C0D0C"/>
                </a:solidFill>
              </a:rPr>
              <a:t>Personalised circadian cycle</a:t>
            </a:r>
            <a:r>
              <a:rPr i="1" lang="en-GB">
                <a:solidFill>
                  <a:srgbClr val="0C0D0C"/>
                </a:solidFill>
              </a:rPr>
              <a:t> </a:t>
            </a:r>
            <a:endParaRPr i="1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For rebalancing the sleep cycle with: light, light tone and timing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INPUT: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_personalised schedule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_time of day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_CCT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_illuminance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_HAR (movement)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 heartbeat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326450" y="1333600"/>
            <a:ext cx="51903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200">
                <a:solidFill>
                  <a:srgbClr val="0C0D0C"/>
                </a:solidFill>
              </a:rPr>
              <a:t>_Morning_sunrise  light</a:t>
            </a:r>
            <a:endParaRPr b="1"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Exposure to cool light tones 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(high temperatures &gt; 5000K, 10000lux) 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with increasing intensity after </a:t>
            </a:r>
            <a:r>
              <a:rPr lang="en-GB" sz="1200">
                <a:solidFill>
                  <a:srgbClr val="0C0D0C"/>
                </a:solidFill>
              </a:rPr>
              <a:t>awakening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301375" y="2771625"/>
            <a:ext cx="3000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C0D0C"/>
                </a:solidFill>
              </a:rPr>
              <a:t>_Evening_sunset light </a:t>
            </a:r>
            <a:endParaRPr b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1.5 hour (at least one hour) before sleep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Transition to warmer tones (&lt;2700K)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With decreasing intensity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Eliminating blue frequencies &gt; for rising melatonin levels</a:t>
            </a:r>
            <a:endParaRPr sz="1200">
              <a:solidFill>
                <a:srgbClr val="0C0D0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/>
        </p:nvSpPr>
        <p:spPr>
          <a:xfrm>
            <a:off x="88850" y="93525"/>
            <a:ext cx="5665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F5F5F5"/>
                </a:solidFill>
                <a:highlight>
                  <a:srgbClr val="0C0D0C"/>
                </a:highlight>
              </a:rPr>
              <a:t>Adaptive lighting system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6153975" y="537825"/>
            <a:ext cx="2563500" cy="31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C0D0C"/>
                </a:solidFill>
              </a:rPr>
              <a:t>02_Personalised functional lighting </a:t>
            </a:r>
            <a:endParaRPr b="1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For helping with stress focus and recovery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INPUT (biodata feedback) :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_heart rate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_movement (HAR)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__blink rate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_respiratory rate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0C0D0C"/>
                </a:solidFill>
              </a:rPr>
              <a:t>_facial emotions :)</a:t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326450" y="865675"/>
            <a:ext cx="51903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200">
                <a:solidFill>
                  <a:srgbClr val="0C0D0C"/>
                </a:solidFill>
              </a:rPr>
              <a:t>_Stress management</a:t>
            </a:r>
            <a:endParaRPr b="1"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Biodata feedback (e.g. smart watch)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Input: _heart rate_respiratory rate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333413" y="1718775"/>
            <a:ext cx="5112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200">
                <a:solidFill>
                  <a:srgbClr val="0C0D0C"/>
                </a:solidFill>
              </a:rPr>
              <a:t>_Focus mode</a:t>
            </a:r>
            <a:endParaRPr b="1"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Personalised schedule and needs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Input: blink rate_heart rate_respiratory rate</a:t>
            </a:r>
            <a:endParaRPr b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365450" y="2638575"/>
            <a:ext cx="51123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200">
                <a:solidFill>
                  <a:srgbClr val="0C0D0C"/>
                </a:solidFill>
              </a:rPr>
              <a:t>_Recovery</a:t>
            </a:r>
            <a:endParaRPr b="1"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Personalised schedule and needs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Input: blink rate_heart rate_respiratory rate_Human Action Recognition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Red light 630-850K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</p:txBody>
      </p:sp>
      <p:sp>
        <p:nvSpPr>
          <p:cNvPr id="128" name="Google Shape;128;p21"/>
          <p:cNvSpPr txBox="1"/>
          <p:nvPr/>
        </p:nvSpPr>
        <p:spPr>
          <a:xfrm>
            <a:off x="365438" y="3691425"/>
            <a:ext cx="5112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200">
                <a:solidFill>
                  <a:srgbClr val="0C0D0C"/>
                </a:solidFill>
              </a:rPr>
              <a:t>_Mood boost</a:t>
            </a:r>
            <a:endParaRPr b="1" i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Personalised needs</a:t>
            </a:r>
            <a:endParaRPr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0D0C"/>
                </a:solidFill>
              </a:rPr>
              <a:t>Input: respiratory rate_facial expression</a:t>
            </a:r>
            <a:endParaRPr b="1" sz="12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C0D0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