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TT Chocolates Bold" charset="1" panose="02000803020000020003"/>
      <p:regular r:id="rId15"/>
    </p:embeddedFont>
    <p:embeddedFont>
      <p:font typeface="TT Chocolates" charset="1" panose="02000503020000020003"/>
      <p:regular r:id="rId16"/>
    </p:embeddedFont>
    <p:embeddedFont>
      <p:font typeface="Neutra Text Bold" charset="1" panose="02000000000000000000"/>
      <p:regular r:id="rId17"/>
    </p:embeddedFont>
    <p:embeddedFont>
      <p:font typeface="TT Chocolates Italics" charset="1" panose="02000503020000090003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5945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543320" y="962025"/>
            <a:ext cx="9712085" cy="580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b="true" sz="3399" spc="679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TROLL RESEARCH STATION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543320" y="1542416"/>
            <a:ext cx="4532555" cy="36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463" spc="96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Project presentation_week 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543320" y="2025563"/>
            <a:ext cx="7556807" cy="6148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34"/>
              </a:lnSpc>
            </a:pPr>
            <a:r>
              <a:rPr lang="en-US" sz="2063" spc="80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Students: Iris Claus, Catriona Darcy, Daphne Kamsteeg, Ludovica Perone Pacifico, Chloé Phan, Marieke van Wijk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43320" y="7966456"/>
            <a:ext cx="6715980" cy="1291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IAP Workshop</a:t>
            </a:r>
          </a:p>
          <a:p>
            <a:pPr algn="l">
              <a:lnSpc>
                <a:spcPts val="2575"/>
              </a:lnSpc>
            </a:pPr>
            <a:r>
              <a:rPr lang="en-US" sz="2060" b="true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Spring semester 2026</a:t>
            </a:r>
          </a:p>
          <a:p>
            <a:pPr algn="l" marL="0" indent="0" lvl="0">
              <a:lnSpc>
                <a:spcPts val="2575"/>
              </a:lnSpc>
              <a:spcBef>
                <a:spcPct val="0"/>
              </a:spcBef>
            </a:pPr>
            <a:r>
              <a:rPr lang="en-US" sz="2060" strike="noStrike" u="none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Prof. Henriette</a:t>
            </a:r>
            <a:r>
              <a:rPr lang="en-US" sz="2060" strike="noStrike" u="none">
                <a:solidFill>
                  <a:srgbClr val="9B3A21"/>
                </a:solidFill>
                <a:latin typeface="TT Chocolates"/>
                <a:ea typeface="TT Chocolates"/>
                <a:cs typeface="TT Chocolates"/>
                <a:sym typeface="TT Chocolates"/>
              </a:rPr>
              <a:t> Bier, Arwin Hidding, Lisa-Marie Mueller, Vera Laszlo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0516" y="2753582"/>
            <a:ext cx="9474574" cy="4677564"/>
            <a:chOff x="0" y="0"/>
            <a:chExt cx="12632765" cy="623675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3125244" y="-357018"/>
              <a:ext cx="6341568" cy="6341568"/>
            </a:xfrm>
            <a:prstGeom prst="rect">
              <a:avLst/>
            </a:prstGeom>
          </p:spPr>
        </p:pic>
        <p:sp>
          <p:nvSpPr>
            <p:cNvPr name="AutoShape 4" id="4"/>
            <p:cNvSpPr/>
            <p:nvPr/>
          </p:nvSpPr>
          <p:spPr>
            <a:xfrm>
              <a:off x="4967187" y="517354"/>
              <a:ext cx="419808" cy="687092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>
              <a:off x="4382780" y="921511"/>
              <a:ext cx="639273" cy="639273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>
              <a:off x="3970979" y="1482583"/>
              <a:ext cx="755926" cy="436434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 flipV="true">
              <a:off x="4967187" y="4390486"/>
              <a:ext cx="419808" cy="746493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" id="8"/>
            <p:cNvSpPr/>
            <p:nvPr/>
          </p:nvSpPr>
          <p:spPr>
            <a:xfrm>
              <a:off x="3402935" y="2817504"/>
              <a:ext cx="1100548" cy="0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9" id="9"/>
            <p:cNvSpPr/>
            <p:nvPr/>
          </p:nvSpPr>
          <p:spPr>
            <a:xfrm flipV="true">
              <a:off x="5610092" y="4555633"/>
              <a:ext cx="232026" cy="865934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0" id="10"/>
            <p:cNvSpPr/>
            <p:nvPr/>
          </p:nvSpPr>
          <p:spPr>
            <a:xfrm flipH="true" flipV="true">
              <a:off x="7556103" y="4091107"/>
              <a:ext cx="648259" cy="648259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1" id="11"/>
            <p:cNvSpPr/>
            <p:nvPr/>
          </p:nvSpPr>
          <p:spPr>
            <a:xfrm flipH="true" flipV="true">
              <a:off x="7838334" y="3699573"/>
              <a:ext cx="832359" cy="480563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 flipH="true" flipV="true">
              <a:off x="8005984" y="3268735"/>
              <a:ext cx="884269" cy="236939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3" id="13"/>
            <p:cNvGrpSpPr/>
            <p:nvPr/>
          </p:nvGrpSpPr>
          <p:grpSpPr>
            <a:xfrm rot="5400000">
              <a:off x="4444789" y="966265"/>
              <a:ext cx="3702479" cy="3702479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5400000">
              <a:off x="4586073" y="1107549"/>
              <a:ext cx="3419911" cy="341991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35409D">
                      <a:alpha val="100000"/>
                    </a:srgbClr>
                  </a:gs>
                  <a:gs pos="100000">
                    <a:srgbClr val="A7F0FF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5809040" y="1312133"/>
              <a:ext cx="968073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00.00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5852059" y="3947156"/>
              <a:ext cx="887939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12.00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815088" y="2627906"/>
              <a:ext cx="951688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06.00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834849" y="2627906"/>
              <a:ext cx="891527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18.00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8938348" y="818983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Sleeping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22.00 - 7.00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9229830" y="3508569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Hygiene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7.00 - 8.00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8699705" y="4517935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8.00 - 9.00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6998238" y="5570949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Specialised working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9.00 - 13.00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701468" y="5446561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13.00 - 14.00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343367" y="4331080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Working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14.00 - 18.00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1765119"/>
              <a:ext cx="3402935" cy="991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 </a:t>
              </a:r>
            </a:p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/ exercising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18.00 - 20.00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247684" y="818983"/>
              <a:ext cx="3402935" cy="676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20.00 - 21.00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979845" y="-9525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21.00 - 22.00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6304516" y="1289729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9 h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6682569" y="3485989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6445800" y="4028413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5104403" y="4793132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3708998" y="4780791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2767707" y="1289729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4469174" y="870270"/>
              <a:ext cx="80328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2681312" y="3799190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2423960" y="2083238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2 h</a:t>
              </a: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5839975" y="6520678"/>
            <a:ext cx="1781275" cy="910468"/>
            <a:chOff x="0" y="0"/>
            <a:chExt cx="2375034" cy="1213957"/>
          </a:xfrm>
        </p:grpSpPr>
        <p:sp>
          <p:nvSpPr>
            <p:cNvPr name="TextBox 43" id="43"/>
            <p:cNvSpPr txBox="true"/>
            <p:nvPr/>
          </p:nvSpPr>
          <p:spPr>
            <a:xfrm rot="0">
              <a:off x="689347" y="-9525"/>
              <a:ext cx="1685686" cy="3325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3"/>
                </a:lnSpc>
              </a:pPr>
              <a:r>
                <a:rPr lang="en-US" sz="1629" spc="63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Individual</a:t>
              </a:r>
            </a:p>
          </p:txBody>
        </p:sp>
        <p:grpSp>
          <p:nvGrpSpPr>
            <p:cNvPr name="Group 44" id="44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28509B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57150"/>
                <a:ext cx="111227" cy="1207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0">
              <a:off x="689347" y="401085"/>
              <a:ext cx="1685686" cy="33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3"/>
                </a:lnSpc>
              </a:pPr>
              <a:r>
                <a:rPr lang="en-US" sz="1629" spc="63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Collective</a:t>
              </a:r>
            </a:p>
          </p:txBody>
        </p:sp>
        <p:grpSp>
          <p:nvGrpSpPr>
            <p:cNvPr name="Group 48" id="48"/>
            <p:cNvGrpSpPr/>
            <p:nvPr/>
          </p:nvGrpSpPr>
          <p:grpSpPr>
            <a:xfrm rot="0">
              <a:off x="0" y="420694"/>
              <a:ext cx="539266" cy="308529"/>
              <a:chOff x="0" y="0"/>
              <a:chExt cx="111227" cy="63636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8FC3A7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57150"/>
                <a:ext cx="111227" cy="1207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51" id="51"/>
            <p:cNvSpPr txBox="true"/>
            <p:nvPr/>
          </p:nvSpPr>
          <p:spPr>
            <a:xfrm rot="0">
              <a:off x="689347" y="875735"/>
              <a:ext cx="1685686" cy="33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3"/>
                </a:lnSpc>
              </a:pPr>
              <a:r>
                <a:rPr lang="en-US" sz="1629" spc="63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Both</a:t>
              </a:r>
            </a:p>
          </p:txBody>
        </p:sp>
        <p:grpSp>
          <p:nvGrpSpPr>
            <p:cNvPr name="Group 52" id="52"/>
            <p:cNvGrpSpPr/>
            <p:nvPr/>
          </p:nvGrpSpPr>
          <p:grpSpPr>
            <a:xfrm rot="0">
              <a:off x="0" y="841388"/>
              <a:ext cx="539266" cy="308529"/>
              <a:chOff x="0" y="0"/>
              <a:chExt cx="111227" cy="63636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7C7FBA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57150"/>
                <a:ext cx="111227" cy="12078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</p:grpSp>
      <p:grpSp>
        <p:nvGrpSpPr>
          <p:cNvPr name="Group 55" id="55"/>
          <p:cNvGrpSpPr/>
          <p:nvPr/>
        </p:nvGrpSpPr>
        <p:grpSpPr>
          <a:xfrm rot="0">
            <a:off x="7289677" y="2753582"/>
            <a:ext cx="9474574" cy="4677564"/>
            <a:chOff x="0" y="0"/>
            <a:chExt cx="12632765" cy="6236752"/>
          </a:xfrm>
        </p:grpSpPr>
        <p:pic>
          <p:nvPicPr>
            <p:cNvPr name="Picture 56" id="56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3125244" y="-357018"/>
              <a:ext cx="6341568" cy="6341568"/>
            </a:xfrm>
            <a:prstGeom prst="rect">
              <a:avLst/>
            </a:prstGeom>
          </p:spPr>
        </p:pic>
        <p:sp>
          <p:nvSpPr>
            <p:cNvPr name="AutoShape 57" id="57"/>
            <p:cNvSpPr/>
            <p:nvPr/>
          </p:nvSpPr>
          <p:spPr>
            <a:xfrm>
              <a:off x="4967187" y="517354"/>
              <a:ext cx="419808" cy="687092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8" id="58"/>
            <p:cNvSpPr/>
            <p:nvPr/>
          </p:nvSpPr>
          <p:spPr>
            <a:xfrm>
              <a:off x="4382780" y="921511"/>
              <a:ext cx="639273" cy="639273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9" id="59"/>
            <p:cNvSpPr/>
            <p:nvPr/>
          </p:nvSpPr>
          <p:spPr>
            <a:xfrm>
              <a:off x="3970979" y="1482583"/>
              <a:ext cx="755926" cy="436434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0" id="60"/>
            <p:cNvSpPr/>
            <p:nvPr/>
          </p:nvSpPr>
          <p:spPr>
            <a:xfrm flipV="true">
              <a:off x="4967187" y="4390486"/>
              <a:ext cx="419808" cy="746493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1" id="61"/>
            <p:cNvSpPr/>
            <p:nvPr/>
          </p:nvSpPr>
          <p:spPr>
            <a:xfrm>
              <a:off x="3402935" y="2817504"/>
              <a:ext cx="1100548" cy="0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2" id="62"/>
            <p:cNvSpPr/>
            <p:nvPr/>
          </p:nvSpPr>
          <p:spPr>
            <a:xfrm flipV="true">
              <a:off x="5610092" y="4555633"/>
              <a:ext cx="232026" cy="865934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3" id="63"/>
            <p:cNvSpPr/>
            <p:nvPr/>
          </p:nvSpPr>
          <p:spPr>
            <a:xfrm flipH="true" flipV="true">
              <a:off x="7556103" y="4091107"/>
              <a:ext cx="648259" cy="648259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4" id="64"/>
            <p:cNvSpPr/>
            <p:nvPr/>
          </p:nvSpPr>
          <p:spPr>
            <a:xfrm flipH="true" flipV="true">
              <a:off x="7838334" y="3699573"/>
              <a:ext cx="832359" cy="480563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5" id="65"/>
            <p:cNvSpPr/>
            <p:nvPr/>
          </p:nvSpPr>
          <p:spPr>
            <a:xfrm flipH="true" flipV="true">
              <a:off x="8005984" y="3268735"/>
              <a:ext cx="884269" cy="236939"/>
            </a:xfrm>
            <a:prstGeom prst="line">
              <a:avLst/>
            </a:prstGeom>
            <a:ln cap="flat" w="38273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66" id="66"/>
            <p:cNvGrpSpPr/>
            <p:nvPr/>
          </p:nvGrpSpPr>
          <p:grpSpPr>
            <a:xfrm rot="5400000">
              <a:off x="4444789" y="966265"/>
              <a:ext cx="3702479" cy="3702479"/>
              <a:chOff x="0" y="0"/>
              <a:chExt cx="812800" cy="812800"/>
            </a:xfrm>
          </p:grpSpPr>
          <p:sp>
            <p:nvSpPr>
              <p:cNvPr name="Freeform 67" id="6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8" id="6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grpSp>
          <p:nvGrpSpPr>
            <p:cNvPr name="Group 69" id="69"/>
            <p:cNvGrpSpPr/>
            <p:nvPr/>
          </p:nvGrpSpPr>
          <p:grpSpPr>
            <a:xfrm rot="5400000">
              <a:off x="4586073" y="1107549"/>
              <a:ext cx="3419911" cy="3419911"/>
              <a:chOff x="0" y="0"/>
              <a:chExt cx="812800" cy="812800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true">
                <a:gsLst>
                  <a:gs pos="0">
                    <a:srgbClr val="35409D">
                      <a:alpha val="100000"/>
                    </a:srgbClr>
                  </a:gs>
                  <a:gs pos="100000">
                    <a:srgbClr val="A7F0FF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799"/>
                  </a:lnSpc>
                </a:pPr>
              </a:p>
            </p:txBody>
          </p:sp>
        </p:grpSp>
        <p:sp>
          <p:nvSpPr>
            <p:cNvPr name="TextBox 72" id="72"/>
            <p:cNvSpPr txBox="true"/>
            <p:nvPr/>
          </p:nvSpPr>
          <p:spPr>
            <a:xfrm rot="0">
              <a:off x="5809040" y="1312133"/>
              <a:ext cx="968073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00.00</a:t>
              </a:r>
            </a:p>
          </p:txBody>
        </p:sp>
        <p:sp>
          <p:nvSpPr>
            <p:cNvPr name="TextBox 73" id="73"/>
            <p:cNvSpPr txBox="true"/>
            <p:nvPr/>
          </p:nvSpPr>
          <p:spPr>
            <a:xfrm rot="0">
              <a:off x="5852059" y="3947156"/>
              <a:ext cx="887939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12.00</a:t>
              </a:r>
            </a:p>
          </p:txBody>
        </p:sp>
        <p:sp>
          <p:nvSpPr>
            <p:cNvPr name="TextBox 74" id="74"/>
            <p:cNvSpPr txBox="true"/>
            <p:nvPr/>
          </p:nvSpPr>
          <p:spPr>
            <a:xfrm rot="0">
              <a:off x="6815088" y="2627906"/>
              <a:ext cx="951688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06.00</a:t>
              </a:r>
            </a:p>
          </p:txBody>
        </p:sp>
        <p:sp>
          <p:nvSpPr>
            <p:cNvPr name="TextBox 75" id="75"/>
            <p:cNvSpPr txBox="true"/>
            <p:nvPr/>
          </p:nvSpPr>
          <p:spPr>
            <a:xfrm rot="0">
              <a:off x="4834849" y="2627906"/>
              <a:ext cx="891527" cy="34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09"/>
                </a:lnSpc>
                <a:spcBef>
                  <a:spcPct val="0"/>
                </a:spcBef>
              </a:pPr>
              <a:r>
                <a:rPr lang="en-US" b="true" sz="1506" spc="301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18.00</a:t>
              </a:r>
            </a:p>
          </p:txBody>
        </p:sp>
        <p:sp>
          <p:nvSpPr>
            <p:cNvPr name="TextBox 76" id="76"/>
            <p:cNvSpPr txBox="true"/>
            <p:nvPr/>
          </p:nvSpPr>
          <p:spPr>
            <a:xfrm rot="0">
              <a:off x="8938348" y="818983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Sleeping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22.00 - 7.00</a:t>
              </a:r>
            </a:p>
          </p:txBody>
        </p:sp>
        <p:sp>
          <p:nvSpPr>
            <p:cNvPr name="TextBox 77" id="77"/>
            <p:cNvSpPr txBox="true"/>
            <p:nvPr/>
          </p:nvSpPr>
          <p:spPr>
            <a:xfrm rot="0">
              <a:off x="9229830" y="3508569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Hygiene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7.00 - 8.00</a:t>
              </a:r>
            </a:p>
          </p:txBody>
        </p:sp>
        <p:sp>
          <p:nvSpPr>
            <p:cNvPr name="TextBox 78" id="78"/>
            <p:cNvSpPr txBox="true"/>
            <p:nvPr/>
          </p:nvSpPr>
          <p:spPr>
            <a:xfrm rot="0">
              <a:off x="8699705" y="4517935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8.00 - 9.00</a:t>
              </a:r>
            </a:p>
          </p:txBody>
        </p:sp>
        <p:sp>
          <p:nvSpPr>
            <p:cNvPr name="TextBox 79" id="79"/>
            <p:cNvSpPr txBox="true"/>
            <p:nvPr/>
          </p:nvSpPr>
          <p:spPr>
            <a:xfrm rot="0">
              <a:off x="6998238" y="5570949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62"/>
                </a:lnSpc>
              </a:pPr>
              <a:r>
                <a:rPr lang="en-US" sz="1663" spc="64" b="true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Working</a:t>
              </a:r>
            </a:p>
            <a:p>
              <a:pPr algn="l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9.00 - 13.00</a:t>
              </a:r>
            </a:p>
          </p:txBody>
        </p:sp>
        <p:sp>
          <p:nvSpPr>
            <p:cNvPr name="TextBox 80" id="80"/>
            <p:cNvSpPr txBox="true"/>
            <p:nvPr/>
          </p:nvSpPr>
          <p:spPr>
            <a:xfrm rot="0">
              <a:off x="1701468" y="5446561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13.00 - 14.00</a:t>
              </a:r>
            </a:p>
          </p:txBody>
        </p:sp>
        <p:sp>
          <p:nvSpPr>
            <p:cNvPr name="TextBox 81" id="81"/>
            <p:cNvSpPr txBox="true"/>
            <p:nvPr/>
          </p:nvSpPr>
          <p:spPr>
            <a:xfrm rot="0">
              <a:off x="343367" y="4331080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Working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14.00 - 18.00</a:t>
              </a:r>
            </a:p>
          </p:txBody>
        </p:sp>
        <p:sp>
          <p:nvSpPr>
            <p:cNvPr name="TextBox 82" id="82"/>
            <p:cNvSpPr txBox="true"/>
            <p:nvPr/>
          </p:nvSpPr>
          <p:spPr>
            <a:xfrm rot="0">
              <a:off x="0" y="1765119"/>
              <a:ext cx="3402935" cy="991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 </a:t>
              </a:r>
            </a:p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/ exercising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18.00 - 20.00</a:t>
              </a:r>
            </a:p>
          </p:txBody>
        </p:sp>
        <p:sp>
          <p:nvSpPr>
            <p:cNvPr name="TextBox 83" id="83"/>
            <p:cNvSpPr txBox="true"/>
            <p:nvPr/>
          </p:nvSpPr>
          <p:spPr>
            <a:xfrm rot="0">
              <a:off x="247684" y="818983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20.00 - 21.00</a:t>
              </a:r>
            </a:p>
          </p:txBody>
        </p:sp>
        <p:sp>
          <p:nvSpPr>
            <p:cNvPr name="TextBox 84" id="84"/>
            <p:cNvSpPr txBox="true"/>
            <p:nvPr/>
          </p:nvSpPr>
          <p:spPr>
            <a:xfrm rot="0">
              <a:off x="979845" y="-9525"/>
              <a:ext cx="3402935" cy="6658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62"/>
                </a:lnSpc>
              </a:pPr>
              <a:r>
                <a:rPr lang="en-US" b="true" sz="1663" spc="64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</a:t>
              </a:r>
            </a:p>
            <a:p>
              <a:pPr algn="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21.00 - 22.00</a:t>
              </a:r>
            </a:p>
          </p:txBody>
        </p:sp>
        <p:sp>
          <p:nvSpPr>
            <p:cNvPr name="TextBox 85" id="85"/>
            <p:cNvSpPr txBox="true"/>
            <p:nvPr/>
          </p:nvSpPr>
          <p:spPr>
            <a:xfrm rot="0">
              <a:off x="6304516" y="1289729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9 h</a:t>
              </a:r>
            </a:p>
          </p:txBody>
        </p:sp>
        <p:sp>
          <p:nvSpPr>
            <p:cNvPr name="TextBox 86" id="86"/>
            <p:cNvSpPr txBox="true"/>
            <p:nvPr/>
          </p:nvSpPr>
          <p:spPr>
            <a:xfrm rot="0">
              <a:off x="6682569" y="3485989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87" id="87"/>
            <p:cNvSpPr txBox="true"/>
            <p:nvPr/>
          </p:nvSpPr>
          <p:spPr>
            <a:xfrm rot="0">
              <a:off x="6445800" y="4028413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88" id="88"/>
            <p:cNvSpPr txBox="true"/>
            <p:nvPr/>
          </p:nvSpPr>
          <p:spPr>
            <a:xfrm rot="0">
              <a:off x="5104403" y="4793132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89" id="89"/>
            <p:cNvSpPr txBox="true"/>
            <p:nvPr/>
          </p:nvSpPr>
          <p:spPr>
            <a:xfrm rot="0">
              <a:off x="3708998" y="4780791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90" id="90"/>
            <p:cNvSpPr txBox="true"/>
            <p:nvPr/>
          </p:nvSpPr>
          <p:spPr>
            <a:xfrm rot="0">
              <a:off x="2767707" y="1289729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91" id="91"/>
            <p:cNvSpPr txBox="true"/>
            <p:nvPr/>
          </p:nvSpPr>
          <p:spPr>
            <a:xfrm rot="0">
              <a:off x="3167694" y="828508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92" id="92"/>
            <p:cNvSpPr txBox="true"/>
            <p:nvPr/>
          </p:nvSpPr>
          <p:spPr>
            <a:xfrm rot="0">
              <a:off x="2681312" y="3799190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93" id="93"/>
            <p:cNvSpPr txBox="true"/>
            <p:nvPr/>
          </p:nvSpPr>
          <p:spPr>
            <a:xfrm rot="0">
              <a:off x="2423960" y="2083238"/>
              <a:ext cx="3402935" cy="291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6"/>
                </a:lnSpc>
              </a:pPr>
              <a:r>
                <a:rPr lang="en-US" b="true" sz="1437" spc="56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2 h</a:t>
              </a:r>
            </a:p>
          </p:txBody>
        </p:sp>
      </p:grpSp>
      <p:sp>
        <p:nvSpPr>
          <p:cNvPr name="TextBox 94" id="94"/>
          <p:cNvSpPr txBox="true"/>
          <p:nvPr/>
        </p:nvSpPr>
        <p:spPr>
          <a:xfrm rot="0">
            <a:off x="1028700" y="2065648"/>
            <a:ext cx="3077143" cy="36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b="true" sz="2444" spc="95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ORDINARY USE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8540332" y="2065648"/>
            <a:ext cx="3077143" cy="36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b="true" sz="2444" spc="95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EMERGENCY USE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028700" y="8756566"/>
            <a:ext cx="16230600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Conclusions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: Sleeping and working: primary time-occupancy functions. Dining: highest frequency, hence must be more easiliy accessible. Working, relaxing, exercising: must allow both collective and private fruition, hence at least two configurations each. 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6477100" y="7745471"/>
            <a:ext cx="3734793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+ Storage: 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personal items, clothing, first aid kit, emergency food reserve 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2378676" y="987530"/>
            <a:ext cx="8009409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24/7 ACTIVITY MAPPING - TIME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58571"/>
            <a:ext cx="1974721" cy="125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33"/>
              </a:lnSpc>
            </a:pPr>
            <a:r>
              <a:rPr lang="en-US" sz="7023" b="true">
                <a:solidFill>
                  <a:srgbClr val="504C44">
                    <a:alpha val="19608"/>
                  </a:srgbClr>
                </a:solidFill>
                <a:latin typeface="Neutra Text Bold"/>
                <a:ea typeface="Neutra Text Bold"/>
                <a:cs typeface="Neutra Text Bold"/>
                <a:sym typeface="Neutra Text Bold"/>
              </a:rPr>
              <a:t>01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839399" y="8282520"/>
            <a:ext cx="1781275" cy="231397"/>
            <a:chOff x="0" y="0"/>
            <a:chExt cx="2375034" cy="308529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689347" y="0"/>
              <a:ext cx="1685686" cy="284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52"/>
                </a:lnSpc>
              </a:pPr>
              <a:r>
                <a:rPr lang="en-US" sz="1400" spc="5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Individual</a:t>
              </a:r>
            </a:p>
          </p:txBody>
        </p:sp>
        <p:grpSp>
          <p:nvGrpSpPr>
            <p:cNvPr name="Group 5" id="5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28509B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grpSp>
        <p:nvGrpSpPr>
          <p:cNvPr name="Group 8" id="8"/>
          <p:cNvGrpSpPr/>
          <p:nvPr/>
        </p:nvGrpSpPr>
        <p:grpSpPr>
          <a:xfrm rot="0">
            <a:off x="6145313" y="8290083"/>
            <a:ext cx="1781275" cy="231397"/>
            <a:chOff x="0" y="0"/>
            <a:chExt cx="2375034" cy="30852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689347" y="27015"/>
              <a:ext cx="1685686" cy="271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47"/>
                </a:lnSpc>
              </a:pPr>
              <a:r>
                <a:rPr lang="en-US" sz="1396" spc="5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Collective</a:t>
              </a:r>
            </a:p>
          </p:txBody>
        </p:sp>
        <p:grpSp>
          <p:nvGrpSpPr>
            <p:cNvPr name="Group 10" id="10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8FC3A7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grpSp>
        <p:nvGrpSpPr>
          <p:cNvPr name="Group 13" id="13"/>
          <p:cNvGrpSpPr/>
          <p:nvPr/>
        </p:nvGrpSpPr>
        <p:grpSpPr>
          <a:xfrm rot="0">
            <a:off x="8870317" y="8272995"/>
            <a:ext cx="1781275" cy="236476"/>
            <a:chOff x="0" y="0"/>
            <a:chExt cx="2375034" cy="31530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689347" y="43872"/>
              <a:ext cx="1685686" cy="271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47"/>
                </a:lnSpc>
              </a:pPr>
              <a:r>
                <a:rPr lang="en-US" sz="1396" spc="5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Both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0" y="0"/>
              <a:ext cx="539266" cy="308529"/>
              <a:chOff x="0" y="0"/>
              <a:chExt cx="111227" cy="6363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1227" cy="63636"/>
              </a:xfrm>
              <a:custGeom>
                <a:avLst/>
                <a:gdLst/>
                <a:ahLst/>
                <a:cxnLst/>
                <a:rect r="r" b="b" t="t" l="l"/>
                <a:pathLst>
                  <a:path h="63636" w="111227">
                    <a:moveTo>
                      <a:pt x="0" y="0"/>
                    </a:moveTo>
                    <a:lnTo>
                      <a:pt x="111227" y="0"/>
                    </a:lnTo>
                    <a:lnTo>
                      <a:pt x="111227" y="63636"/>
                    </a:lnTo>
                    <a:lnTo>
                      <a:pt x="0" y="63636"/>
                    </a:lnTo>
                    <a:close/>
                  </a:path>
                </a:pathLst>
              </a:custGeom>
              <a:solidFill>
                <a:srgbClr val="7C7FBA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28575"/>
                <a:ext cx="111227" cy="92211"/>
              </a:xfrm>
              <a:prstGeom prst="rect">
                <a:avLst/>
              </a:prstGeom>
            </p:spPr>
            <p:txBody>
              <a:bodyPr anchor="ctr" rtlCol="false" tIns="48651" lIns="48651" bIns="48651" rIns="48651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12320337" y="6347661"/>
            <a:ext cx="2134847" cy="2052857"/>
          </a:xfrm>
          <a:custGeom>
            <a:avLst/>
            <a:gdLst/>
            <a:ahLst/>
            <a:cxnLst/>
            <a:rect r="r" b="b" t="t" l="l"/>
            <a:pathLst>
              <a:path h="2052857" w="2134847">
                <a:moveTo>
                  <a:pt x="0" y="0"/>
                </a:moveTo>
                <a:lnTo>
                  <a:pt x="2134846" y="0"/>
                </a:lnTo>
                <a:lnTo>
                  <a:pt x="2134846" y="2052858"/>
                </a:lnTo>
                <a:lnTo>
                  <a:pt x="0" y="2052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0317" t="-100000" r="-101795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-1818281">
            <a:off x="13203605" y="8274694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20" id="20"/>
          <p:cNvSpPr txBox="true"/>
          <p:nvPr/>
        </p:nvSpPr>
        <p:spPr>
          <a:xfrm rot="1887987">
            <a:off x="12554171" y="8329365"/>
            <a:ext cx="296698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0.8 m</a:t>
            </a:r>
          </a:p>
        </p:txBody>
      </p:sp>
      <p:sp>
        <p:nvSpPr>
          <p:cNvPr name="TextBox 21" id="21"/>
          <p:cNvSpPr txBox="true"/>
          <p:nvPr/>
        </p:nvSpPr>
        <p:spPr>
          <a:xfrm rot="-5400000">
            <a:off x="13362978" y="7790974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2243989" y="2028108"/>
            <a:ext cx="2450726" cy="2052857"/>
            <a:chOff x="0" y="0"/>
            <a:chExt cx="3267634" cy="273714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267634" cy="2737143"/>
            </a:xfrm>
            <a:custGeom>
              <a:avLst/>
              <a:gdLst/>
              <a:ahLst/>
              <a:cxnLst/>
              <a:rect r="r" b="b" t="t" l="l"/>
              <a:pathLst>
                <a:path h="2737143" w="3267634">
                  <a:moveTo>
                    <a:pt x="0" y="0"/>
                  </a:moveTo>
                  <a:lnTo>
                    <a:pt x="3267634" y="0"/>
                  </a:lnTo>
                  <a:lnTo>
                    <a:pt x="3267634" y="2737143"/>
                  </a:lnTo>
                  <a:lnTo>
                    <a:pt x="0" y="273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00000" r="-285127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-1818281">
              <a:off x="2585659" y="1615816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1887987">
              <a:off x="1560818" y="1556432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 m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-5400000">
              <a:off x="2884112" y="886117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128640" y="2719209"/>
            <a:ext cx="4023940" cy="4023940"/>
          </a:xfrm>
          <a:prstGeom prst="rect">
            <a:avLst/>
          </a:prstGeom>
        </p:spPr>
      </p:pic>
      <p:sp>
        <p:nvSpPr>
          <p:cNvPr name="AutoShape 28" id="28"/>
          <p:cNvSpPr/>
          <p:nvPr/>
        </p:nvSpPr>
        <p:spPr>
          <a:xfrm>
            <a:off x="8297415" y="3274027"/>
            <a:ext cx="266383" cy="435983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7926589" y="3530479"/>
            <a:ext cx="405641" cy="405641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0" id="30"/>
          <p:cNvSpPr/>
          <p:nvPr/>
        </p:nvSpPr>
        <p:spPr>
          <a:xfrm>
            <a:off x="7665287" y="3886498"/>
            <a:ext cx="479661" cy="276932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1" id="31"/>
          <p:cNvSpPr/>
          <p:nvPr/>
        </p:nvSpPr>
        <p:spPr>
          <a:xfrm flipV="true">
            <a:off x="8297415" y="5731661"/>
            <a:ext cx="266383" cy="473675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2" id="32"/>
          <p:cNvSpPr/>
          <p:nvPr/>
        </p:nvSpPr>
        <p:spPr>
          <a:xfrm>
            <a:off x="7304844" y="4733550"/>
            <a:ext cx="698335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3" id="33"/>
          <p:cNvSpPr/>
          <p:nvPr/>
        </p:nvSpPr>
        <p:spPr>
          <a:xfrm flipV="true">
            <a:off x="8705360" y="5836452"/>
            <a:ext cx="147229" cy="549465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 flipH="true" flipV="true">
            <a:off x="9940169" y="5541695"/>
            <a:ext cx="411342" cy="411342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5" id="35"/>
          <p:cNvSpPr/>
          <p:nvPr/>
        </p:nvSpPr>
        <p:spPr>
          <a:xfrm flipH="true" flipV="true">
            <a:off x="10119255" y="5293253"/>
            <a:ext cx="528160" cy="304933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6" id="36"/>
          <p:cNvSpPr/>
          <p:nvPr/>
        </p:nvSpPr>
        <p:spPr>
          <a:xfrm flipH="true" flipV="true">
            <a:off x="10225634" y="5019871"/>
            <a:ext cx="561098" cy="150346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7" id="37"/>
          <p:cNvGrpSpPr/>
          <p:nvPr/>
        </p:nvGrpSpPr>
        <p:grpSpPr>
          <a:xfrm rot="5400000">
            <a:off x="7965935" y="3558876"/>
            <a:ext cx="2349348" cy="2349348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2381" lIns="32381" bIns="32381" rIns="32381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1198251" y="3615131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28509B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Sleeping  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22.00 - 7.00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2276213" y="4338254"/>
            <a:ext cx="2205855" cy="2009407"/>
            <a:chOff x="0" y="0"/>
            <a:chExt cx="2941140" cy="267920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941140" cy="2679209"/>
            </a:xfrm>
            <a:custGeom>
              <a:avLst/>
              <a:gdLst/>
              <a:ahLst/>
              <a:cxnLst/>
              <a:rect r="r" b="b" t="t" l="l"/>
              <a:pathLst>
                <a:path h="2679209" w="2941140">
                  <a:moveTo>
                    <a:pt x="0" y="0"/>
                  </a:moveTo>
                  <a:lnTo>
                    <a:pt x="2941140" y="0"/>
                  </a:lnTo>
                  <a:lnTo>
                    <a:pt x="2941140" y="2679209"/>
                  </a:lnTo>
                  <a:lnTo>
                    <a:pt x="0" y="2679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324505" b="-102712"/>
              </a:stretch>
            </a:blipFill>
          </p:spPr>
        </p:sp>
        <p:sp>
          <p:nvSpPr>
            <p:cNvPr name="TextBox 43" id="43"/>
            <p:cNvSpPr txBox="true"/>
            <p:nvPr/>
          </p:nvSpPr>
          <p:spPr>
            <a:xfrm rot="-1818281">
              <a:off x="1714204" y="1788906"/>
              <a:ext cx="422253" cy="201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9"/>
                </a:lnSpc>
              </a:pPr>
              <a:r>
                <a:rPr lang="en-US" sz="948" spc="37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1887987">
              <a:off x="1767952" y="1195445"/>
              <a:ext cx="422253" cy="201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9"/>
                </a:lnSpc>
              </a:pPr>
              <a:r>
                <a:rPr lang="en-US" sz="948" spc="37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-5400000">
              <a:off x="1528684" y="796486"/>
              <a:ext cx="422253" cy="2010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9"/>
                </a:lnSpc>
              </a:pPr>
              <a:r>
                <a:rPr lang="en-US" sz="948" spc="37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1.4 m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10948173" y="5178098"/>
            <a:ext cx="2159277" cy="416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4F4F4F">
                    <a:alpha val="29804"/>
                  </a:srgbClr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Hygiene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>
                    <a:alpha val="29804"/>
                  </a:srgbClr>
                </a:solidFill>
                <a:latin typeface="TT Chocolates"/>
                <a:ea typeface="TT Chocolates"/>
                <a:cs typeface="TT Chocolates"/>
                <a:sym typeface="TT Chocolates"/>
              </a:rPr>
              <a:t>7.00 - 8.00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198251" y="5836452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8FC3A7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Dining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8.00 - 9.00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1198251" y="7928720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60"/>
              </a:lnSpc>
            </a:pPr>
            <a:r>
              <a:rPr lang="en-US" sz="1407" spc="54" b="true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Working</a:t>
            </a:r>
          </a:p>
          <a:p>
            <a:pPr algn="l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9.00 - 13.00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310935" y="6417345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8FC3A7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13.00 - 14.00</a:t>
            </a:r>
          </a:p>
        </p:txBody>
      </p:sp>
      <p:grpSp>
        <p:nvGrpSpPr>
          <p:cNvPr name="Group 50" id="50"/>
          <p:cNvGrpSpPr/>
          <p:nvPr/>
        </p:nvGrpSpPr>
        <p:grpSpPr>
          <a:xfrm rot="0">
            <a:off x="3660524" y="4062531"/>
            <a:ext cx="2499252" cy="2009407"/>
            <a:chOff x="0" y="0"/>
            <a:chExt cx="3332336" cy="2679209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3332336" cy="2679209"/>
            </a:xfrm>
            <a:custGeom>
              <a:avLst/>
              <a:gdLst/>
              <a:ahLst/>
              <a:cxnLst/>
              <a:rect r="r" b="b" t="t" l="l"/>
              <a:pathLst>
                <a:path h="2679209" w="3332336">
                  <a:moveTo>
                    <a:pt x="0" y="0"/>
                  </a:moveTo>
                  <a:lnTo>
                    <a:pt x="3332336" y="0"/>
                  </a:lnTo>
                  <a:lnTo>
                    <a:pt x="3332336" y="2679209"/>
                  </a:lnTo>
                  <a:lnTo>
                    <a:pt x="0" y="2679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4277" t="0" r="-180393" b="-102712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-1818281">
              <a:off x="2104247" y="2055927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1887987">
              <a:off x="2030126" y="1265780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-5400000">
              <a:off x="1698222" y="637506"/>
              <a:ext cx="325488" cy="1476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"/>
                </a:lnSpc>
              </a:pPr>
              <a:r>
                <a:rPr lang="en-US" sz="731" spc="28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</p:grpSp>
      <p:sp>
        <p:nvSpPr>
          <p:cNvPr name="TextBox 55" id="55"/>
          <p:cNvSpPr txBox="true"/>
          <p:nvPr/>
        </p:nvSpPr>
        <p:spPr>
          <a:xfrm rot="0">
            <a:off x="5304690" y="5452688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Working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14.00 - 18.00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4905907" y="4080965"/>
            <a:ext cx="2159277" cy="63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Relaxing / </a:t>
            </a:r>
          </a:p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 exercising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18.00 - 20.00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423833" y="3341451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8FC3A7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20.00 - 21.00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4910150" y="2077627"/>
            <a:ext cx="2159277" cy="42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60"/>
              </a:lnSpc>
            </a:pPr>
            <a:r>
              <a:rPr lang="en-US" b="true" sz="1407" spc="54">
                <a:solidFill>
                  <a:srgbClr val="7C7FBA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Relaxing</a:t>
            </a:r>
          </a:p>
          <a:p>
            <a:pPr algn="r">
              <a:lnSpc>
                <a:spcPts val="1660"/>
              </a:lnSpc>
            </a:pPr>
            <a:r>
              <a:rPr lang="en-US" sz="1407" spc="5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21.00 - 22.00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9118767" y="3742708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9 h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9385882" y="5148202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9235645" y="5492388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8384483" y="5977628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 h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7499051" y="5969797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901770" y="3754601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7155575" y="3461940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1 h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6846950" y="5346938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4 h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683651" y="4258109"/>
            <a:ext cx="2159277" cy="194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b="true" sz="1216" spc="47">
                <a:solidFill>
                  <a:srgbClr val="FFFFF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 h</a:t>
            </a:r>
          </a:p>
        </p:txBody>
      </p:sp>
      <p:grpSp>
        <p:nvGrpSpPr>
          <p:cNvPr name="Group 68" id="68"/>
          <p:cNvGrpSpPr/>
          <p:nvPr/>
        </p:nvGrpSpPr>
        <p:grpSpPr>
          <a:xfrm rot="0">
            <a:off x="8045683" y="3645242"/>
            <a:ext cx="2196635" cy="2196635"/>
            <a:chOff x="0" y="0"/>
            <a:chExt cx="2928846" cy="2928846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2928846" cy="2928846"/>
            </a:xfrm>
            <a:custGeom>
              <a:avLst/>
              <a:gdLst/>
              <a:ahLst/>
              <a:cxnLst/>
              <a:rect r="r" b="b" t="t" l="l"/>
              <a:pathLst>
                <a:path h="2928846" w="2928846">
                  <a:moveTo>
                    <a:pt x="0" y="0"/>
                  </a:moveTo>
                  <a:lnTo>
                    <a:pt x="2928846" y="0"/>
                  </a:lnTo>
                  <a:lnTo>
                    <a:pt x="2928846" y="2928846"/>
                  </a:lnTo>
                  <a:lnTo>
                    <a:pt x="0" y="2928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70" id="70"/>
            <p:cNvSpPr txBox="true"/>
            <p:nvPr/>
          </p:nvSpPr>
          <p:spPr>
            <a:xfrm rot="0">
              <a:off x="1906879" y="1309593"/>
              <a:ext cx="805171" cy="28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84"/>
                </a:lnSpc>
                <a:spcBef>
                  <a:spcPct val="0"/>
                </a:spcBef>
              </a:pPr>
              <a:r>
                <a:rPr lang="en-US" b="true" sz="1274" spc="254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06.00</a:t>
              </a:r>
            </a:p>
          </p:txBody>
        </p:sp>
        <p:sp>
          <p:nvSpPr>
            <p:cNvPr name="TextBox 71" id="71"/>
            <p:cNvSpPr txBox="true"/>
            <p:nvPr/>
          </p:nvSpPr>
          <p:spPr>
            <a:xfrm rot="0">
              <a:off x="1092112" y="2425738"/>
              <a:ext cx="751236" cy="28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84"/>
                </a:lnSpc>
                <a:spcBef>
                  <a:spcPct val="0"/>
                </a:spcBef>
              </a:pPr>
              <a:r>
                <a:rPr lang="en-US" b="true" sz="1274" spc="254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12.00</a:t>
              </a:r>
            </a:p>
          </p:txBody>
        </p:sp>
        <p:sp>
          <p:nvSpPr>
            <p:cNvPr name="TextBox 72" id="72"/>
            <p:cNvSpPr txBox="true"/>
            <p:nvPr/>
          </p:nvSpPr>
          <p:spPr>
            <a:xfrm rot="0">
              <a:off x="231507" y="1309593"/>
              <a:ext cx="754272" cy="28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84"/>
                </a:lnSpc>
                <a:spcBef>
                  <a:spcPct val="0"/>
                </a:spcBef>
              </a:pPr>
              <a:r>
                <a:rPr lang="en-US" b="true" sz="1274" spc="254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18.00</a:t>
              </a:r>
            </a:p>
          </p:txBody>
        </p:sp>
        <p:sp>
          <p:nvSpPr>
            <p:cNvPr name="TextBox 73" id="73"/>
            <p:cNvSpPr txBox="true"/>
            <p:nvPr/>
          </p:nvSpPr>
          <p:spPr>
            <a:xfrm rot="0">
              <a:off x="1055717" y="196390"/>
              <a:ext cx="819034" cy="2849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84"/>
                </a:lnSpc>
                <a:spcBef>
                  <a:spcPct val="0"/>
                </a:spcBef>
              </a:pPr>
              <a:r>
                <a:rPr lang="en-US" b="true" sz="1274" spc="254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00.00</a:t>
              </a:r>
            </a:p>
          </p:txBody>
        </p:sp>
      </p:grpSp>
      <p:sp>
        <p:nvSpPr>
          <p:cNvPr name="TextBox 74" id="74"/>
          <p:cNvSpPr txBox="true"/>
          <p:nvPr/>
        </p:nvSpPr>
        <p:spPr>
          <a:xfrm rot="0">
            <a:off x="1028700" y="8756566"/>
            <a:ext cx="16230600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Conclusions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: Sleeping: primary time-occupancy function. Dining: highest frequency, hence must be more easiliy accessible. Working, relaxing, exercising: must allow both collective and private fruition, hence at least two configurations each.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3839399" y="7097194"/>
            <a:ext cx="7290618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+ Storage: 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personal items, clothing, first aid kit, emergency food reserve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378676" y="987530"/>
            <a:ext cx="8009409" cy="514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 spc="599">
                <a:solidFill>
                  <a:srgbClr val="000000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24/7 ACTIVITY MAPPING</a:t>
            </a:r>
          </a:p>
        </p:txBody>
      </p:sp>
      <p:sp>
        <p:nvSpPr>
          <p:cNvPr name="Freeform 77" id="77"/>
          <p:cNvSpPr/>
          <p:nvPr/>
        </p:nvSpPr>
        <p:spPr>
          <a:xfrm flipH="false" flipV="false" rot="0">
            <a:off x="3762952" y="2041636"/>
            <a:ext cx="2111225" cy="2052857"/>
          </a:xfrm>
          <a:custGeom>
            <a:avLst/>
            <a:gdLst/>
            <a:ahLst/>
            <a:cxnLst/>
            <a:rect r="r" b="b" t="t" l="l"/>
            <a:pathLst>
              <a:path h="2052857" w="2111225">
                <a:moveTo>
                  <a:pt x="0" y="0"/>
                </a:moveTo>
                <a:lnTo>
                  <a:pt x="2111224" y="0"/>
                </a:lnTo>
                <a:lnTo>
                  <a:pt x="2111224" y="2052857"/>
                </a:lnTo>
                <a:lnTo>
                  <a:pt x="0" y="20528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592" t="-100000" r="-229466" b="0"/>
            </a:stretch>
          </a:blipFill>
        </p:spPr>
      </p:sp>
      <p:sp>
        <p:nvSpPr>
          <p:cNvPr name="TextBox 78" id="78"/>
          <p:cNvSpPr txBox="true"/>
          <p:nvPr/>
        </p:nvSpPr>
        <p:spPr>
          <a:xfrm rot="-1818281">
            <a:off x="4612623" y="3954012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TextBox 79" id="79"/>
          <p:cNvSpPr txBox="true"/>
          <p:nvPr/>
        </p:nvSpPr>
        <p:spPr>
          <a:xfrm rot="1887987">
            <a:off x="3969725" y="4008682"/>
            <a:ext cx="296698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0.8 m</a:t>
            </a:r>
          </a:p>
        </p:txBody>
      </p:sp>
      <p:sp>
        <p:nvSpPr>
          <p:cNvPr name="TextBox 80" id="80"/>
          <p:cNvSpPr txBox="true"/>
          <p:nvPr/>
        </p:nvSpPr>
        <p:spPr>
          <a:xfrm rot="-5400000">
            <a:off x="4801310" y="3470291"/>
            <a:ext cx="244116" cy="110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"/>
              </a:lnSpc>
            </a:pPr>
            <a:r>
              <a:rPr lang="en-US" sz="731" spc="28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1.5 m</a:t>
            </a:r>
          </a:p>
        </p:txBody>
      </p:sp>
      <p:sp>
        <p:nvSpPr>
          <p:cNvPr name="AutoShape 81" id="81"/>
          <p:cNvSpPr/>
          <p:nvPr/>
        </p:nvSpPr>
        <p:spPr>
          <a:xfrm flipV="true">
            <a:off x="10647415" y="3710011"/>
            <a:ext cx="482602" cy="85847"/>
          </a:xfrm>
          <a:prstGeom prst="line">
            <a:avLst/>
          </a:prstGeom>
          <a:ln cap="flat" w="19050">
            <a:solidFill>
              <a:srgbClr val="3654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2" id="82"/>
          <p:cNvSpPr/>
          <p:nvPr/>
        </p:nvSpPr>
        <p:spPr>
          <a:xfrm>
            <a:off x="10600090" y="5731661"/>
            <a:ext cx="529926" cy="176564"/>
          </a:xfrm>
          <a:prstGeom prst="line">
            <a:avLst/>
          </a:prstGeom>
          <a:ln cap="flat" w="19050">
            <a:solidFill>
              <a:srgbClr val="8FC3A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3" id="83"/>
          <p:cNvSpPr/>
          <p:nvPr/>
        </p:nvSpPr>
        <p:spPr>
          <a:xfrm>
            <a:off x="9658329" y="6407820"/>
            <a:ext cx="1471688" cy="1603060"/>
          </a:xfrm>
          <a:prstGeom prst="line">
            <a:avLst/>
          </a:prstGeom>
          <a:ln cap="flat" w="19050">
            <a:solidFill>
              <a:srgbClr val="7C7F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4" id="84"/>
          <p:cNvSpPr/>
          <p:nvPr/>
        </p:nvSpPr>
        <p:spPr>
          <a:xfrm>
            <a:off x="7155575" y="4360249"/>
            <a:ext cx="308392" cy="0"/>
          </a:xfrm>
          <a:prstGeom prst="line">
            <a:avLst/>
          </a:prstGeom>
          <a:ln cap="flat" w="19050">
            <a:solidFill>
              <a:srgbClr val="7C7FB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5" id="85"/>
          <p:cNvSpPr/>
          <p:nvPr/>
        </p:nvSpPr>
        <p:spPr>
          <a:xfrm>
            <a:off x="7183628" y="2213113"/>
            <a:ext cx="897253" cy="1118111"/>
          </a:xfrm>
          <a:prstGeom prst="line">
            <a:avLst/>
          </a:prstGeom>
          <a:ln cap="flat" w="19050">
            <a:solidFill>
              <a:srgbClr val="7C7FB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39546"/>
            <a:ext cx="9359385" cy="1076993"/>
            <a:chOff x="0" y="0"/>
            <a:chExt cx="12479180" cy="143599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80975"/>
              <a:ext cx="2632962" cy="1616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833"/>
                </a:lnSpc>
              </a:pPr>
              <a:r>
                <a:rPr lang="en-US" sz="7023" b="true">
                  <a:solidFill>
                    <a:srgbClr val="504C44">
                      <a:alpha val="19608"/>
                    </a:srgbClr>
                  </a:solidFill>
                  <a:latin typeface="Neutra Text Bold"/>
                  <a:ea typeface="Neutra Text Bold"/>
                  <a:cs typeface="Neutra Text Bold"/>
                  <a:sym typeface="Neutra Text Bold"/>
                </a:rPr>
                <a:t>02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799968" y="352870"/>
              <a:ext cx="10679212" cy="663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 spc="599">
                  <a:solidFill>
                    <a:srgbClr val="000000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24/7 ACTIVITY MAPPING - SPACE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065648"/>
            <a:ext cx="3981032" cy="36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b="true" sz="2444" spc="95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INDIVIDUAL ACTIVITIES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73896" y="2614784"/>
            <a:ext cx="5574257" cy="4669291"/>
            <a:chOff x="0" y="0"/>
            <a:chExt cx="7432342" cy="62257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32342" cy="6225722"/>
            </a:xfrm>
            <a:custGeom>
              <a:avLst/>
              <a:gdLst/>
              <a:ahLst/>
              <a:cxnLst/>
              <a:rect r="r" b="b" t="t" l="l"/>
              <a:pathLst>
                <a:path h="6225722" w="7432342">
                  <a:moveTo>
                    <a:pt x="0" y="0"/>
                  </a:moveTo>
                  <a:lnTo>
                    <a:pt x="7432342" y="0"/>
                  </a:lnTo>
                  <a:lnTo>
                    <a:pt x="7432342" y="6225722"/>
                  </a:lnTo>
                  <a:lnTo>
                    <a:pt x="0" y="6225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00000" r="-285127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-1818281">
              <a:off x="5878765" y="3666352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1887987">
              <a:off x="3552619" y="3531331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 m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5400000">
              <a:off x="6555246" y="2010740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518215" y="2648121"/>
            <a:ext cx="4802050" cy="4883604"/>
            <a:chOff x="0" y="0"/>
            <a:chExt cx="6402734" cy="65114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402734" cy="6225722"/>
            </a:xfrm>
            <a:custGeom>
              <a:avLst/>
              <a:gdLst/>
              <a:ahLst/>
              <a:cxnLst/>
              <a:rect r="r" b="b" t="t" l="l"/>
              <a:pathLst>
                <a:path h="6225722" w="6402734">
                  <a:moveTo>
                    <a:pt x="0" y="0"/>
                  </a:moveTo>
                  <a:lnTo>
                    <a:pt x="6402734" y="0"/>
                  </a:lnTo>
                  <a:lnTo>
                    <a:pt x="6402734" y="6225722"/>
                  </a:lnTo>
                  <a:lnTo>
                    <a:pt x="0" y="6225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7592" t="-100000" r="-229466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-1818281">
              <a:off x="2574405" y="5790810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1887987">
              <a:off x="629569" y="5956659"/>
              <a:ext cx="899798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0.8 m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-5400000">
              <a:off x="3144278" y="4327938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714035" y="2614784"/>
            <a:ext cx="4855779" cy="4916941"/>
            <a:chOff x="0" y="0"/>
            <a:chExt cx="6474372" cy="655592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474372" cy="6225722"/>
            </a:xfrm>
            <a:custGeom>
              <a:avLst/>
              <a:gdLst/>
              <a:ahLst/>
              <a:cxnLst/>
              <a:rect r="r" b="b" t="t" l="l"/>
              <a:pathLst>
                <a:path h="6225722" w="6474372">
                  <a:moveTo>
                    <a:pt x="0" y="0"/>
                  </a:moveTo>
                  <a:lnTo>
                    <a:pt x="6474372" y="0"/>
                  </a:lnTo>
                  <a:lnTo>
                    <a:pt x="6474372" y="6225722"/>
                  </a:lnTo>
                  <a:lnTo>
                    <a:pt x="0" y="6225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40317" t="-100000" r="-101795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-1818281">
              <a:off x="2676293" y="5835260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1887987">
              <a:off x="711638" y="6001109"/>
              <a:ext cx="899798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0.8 m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-5400000">
              <a:off x="3157266" y="4372388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1.5 m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7758650"/>
            <a:ext cx="4679693" cy="149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b="true" sz="1663" spc="6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Sleeping</a:t>
            </a:r>
          </a:p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Bunk beds for maximum privacy.</a:t>
            </a:r>
          </a:p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At one extremity of the container to minimise daytime circulation interference, creating an “alcove” enhancing privacy, while allowing visual control over the room (Prospect-refuge theory).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890121" y="7817475"/>
            <a:ext cx="4679693" cy="100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b="true" sz="1663" spc="6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Working</a:t>
            </a:r>
          </a:p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Opposite side of sleeping area to ensure physical and psychological separation.</a:t>
            </a:r>
          </a:p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Visual control over the room.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518215" y="7798425"/>
            <a:ext cx="4741085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b="true" sz="1663" spc="6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Relaxing</a:t>
            </a:r>
          </a:p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As an alternative function, place in same space  of the working area, supporting spatial efficiency.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771460" y="2105733"/>
            <a:ext cx="9575844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During individual use, occupants tend to appropriate peripheral zones.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739546"/>
            <a:ext cx="9359385" cy="1076993"/>
            <a:chOff x="0" y="0"/>
            <a:chExt cx="12479180" cy="143599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80975"/>
              <a:ext cx="2632962" cy="1616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833"/>
                </a:lnSpc>
              </a:pPr>
              <a:r>
                <a:rPr lang="en-US" sz="7023" b="true">
                  <a:solidFill>
                    <a:srgbClr val="504C44">
                      <a:alpha val="19608"/>
                    </a:srgbClr>
                  </a:solidFill>
                  <a:latin typeface="Neutra Text Bold"/>
                  <a:ea typeface="Neutra Text Bold"/>
                  <a:cs typeface="Neutra Text Bold"/>
                  <a:sym typeface="Neutra Text Bold"/>
                </a:rPr>
                <a:t>02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1799968" y="352870"/>
              <a:ext cx="10679212" cy="663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 spc="599">
                  <a:solidFill>
                    <a:srgbClr val="000000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24/7 ACTIVITY MAPPING - SPACE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065648"/>
            <a:ext cx="3734793" cy="36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5"/>
              </a:lnSpc>
            </a:pPr>
            <a:r>
              <a:rPr lang="en-US" b="true" sz="2444" spc="95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COLLECTIVE ACTIVITIES</a:t>
            </a:r>
          </a:p>
        </p:txBody>
      </p:sp>
      <p:sp>
        <p:nvSpPr>
          <p:cNvPr name="TextBox 6" id="6"/>
          <p:cNvSpPr txBox="true"/>
          <p:nvPr/>
        </p:nvSpPr>
        <p:spPr>
          <a:xfrm rot="-1818281">
            <a:off x="3027124" y="5072486"/>
            <a:ext cx="555250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1.6 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4474" y="2681459"/>
            <a:ext cx="3968363" cy="3509420"/>
          </a:xfrm>
          <a:custGeom>
            <a:avLst/>
            <a:gdLst/>
            <a:ahLst/>
            <a:cxnLst/>
            <a:rect r="r" b="b" t="t" l="l"/>
            <a:pathLst>
              <a:path h="3509420" w="3968363">
                <a:moveTo>
                  <a:pt x="0" y="0"/>
                </a:moveTo>
                <a:lnTo>
                  <a:pt x="3968364" y="0"/>
                </a:lnTo>
                <a:lnTo>
                  <a:pt x="3968364" y="3509420"/>
                </a:lnTo>
                <a:lnTo>
                  <a:pt x="0" y="3509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664" t="0" r="-92442" b="-97299"/>
            </a:stretch>
          </a:blipFill>
        </p:spPr>
      </p:sp>
      <p:sp>
        <p:nvSpPr>
          <p:cNvPr name="TextBox 8" id="8"/>
          <p:cNvSpPr txBox="true"/>
          <p:nvPr/>
        </p:nvSpPr>
        <p:spPr>
          <a:xfrm rot="1887987">
            <a:off x="3157252" y="4261184"/>
            <a:ext cx="555250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3.7 m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2847466" y="3735284"/>
            <a:ext cx="555250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1.4 m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66719" y="6006447"/>
            <a:ext cx="3723875" cy="3509420"/>
            <a:chOff x="0" y="0"/>
            <a:chExt cx="4965166" cy="46792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965166" cy="4679227"/>
            </a:xfrm>
            <a:custGeom>
              <a:avLst/>
              <a:gdLst/>
              <a:ahLst/>
              <a:cxnLst/>
              <a:rect r="r" b="b" t="t" l="l"/>
              <a:pathLst>
                <a:path h="4679227" w="4965166">
                  <a:moveTo>
                    <a:pt x="0" y="0"/>
                  </a:moveTo>
                  <a:lnTo>
                    <a:pt x="4965166" y="0"/>
                  </a:lnTo>
                  <a:lnTo>
                    <a:pt x="4965166" y="4679227"/>
                  </a:lnTo>
                  <a:lnTo>
                    <a:pt x="0" y="4679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27441" t="0" r="0" b="-97299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-1818281">
              <a:off x="2466514" y="3160712"/>
              <a:ext cx="717768" cy="335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612" spc="62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1887987">
              <a:off x="2636608" y="2111933"/>
              <a:ext cx="717768" cy="335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612" spc="62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-5400000">
              <a:off x="2234960" y="1430916"/>
              <a:ext cx="717768" cy="335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612" spc="62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1.4 m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646494" y="2673248"/>
            <a:ext cx="5017290" cy="4570463"/>
            <a:chOff x="0" y="0"/>
            <a:chExt cx="6689720" cy="60939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689720" cy="6093950"/>
            </a:xfrm>
            <a:custGeom>
              <a:avLst/>
              <a:gdLst/>
              <a:ahLst/>
              <a:cxnLst/>
              <a:rect r="r" b="b" t="t" l="l"/>
              <a:pathLst>
                <a:path h="6093950" w="6689720">
                  <a:moveTo>
                    <a:pt x="0" y="0"/>
                  </a:moveTo>
                  <a:lnTo>
                    <a:pt x="6689720" y="0"/>
                  </a:lnTo>
                  <a:lnTo>
                    <a:pt x="6689720" y="6093950"/>
                  </a:lnTo>
                  <a:lnTo>
                    <a:pt x="0" y="6093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324505" b="-102712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-1818281">
              <a:off x="3904479" y="4089110"/>
              <a:ext cx="960428" cy="4356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46"/>
                </a:lnSpc>
              </a:pPr>
              <a:r>
                <a:rPr lang="en-US" sz="2158" spc="8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1887987">
              <a:off x="4015611" y="2739153"/>
              <a:ext cx="960428" cy="4356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46"/>
                </a:lnSpc>
              </a:pPr>
              <a:r>
                <a:rPr lang="en-US" sz="2158" spc="8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1.6 m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-5400000">
              <a:off x="3487876" y="1822465"/>
              <a:ext cx="960428" cy="4356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46"/>
                </a:lnSpc>
              </a:pPr>
              <a:r>
                <a:rPr lang="en-US" sz="2158" spc="8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1.4 m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244809" y="2681459"/>
            <a:ext cx="5684631" cy="4570463"/>
            <a:chOff x="0" y="0"/>
            <a:chExt cx="7579508" cy="60939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579508" cy="6093950"/>
            </a:xfrm>
            <a:custGeom>
              <a:avLst/>
              <a:gdLst/>
              <a:ahLst/>
              <a:cxnLst/>
              <a:rect r="r" b="b" t="t" l="l"/>
              <a:pathLst>
                <a:path h="6093950" w="7579508">
                  <a:moveTo>
                    <a:pt x="0" y="0"/>
                  </a:moveTo>
                  <a:lnTo>
                    <a:pt x="7579508" y="0"/>
                  </a:lnTo>
                  <a:lnTo>
                    <a:pt x="7579508" y="6093950"/>
                  </a:lnTo>
                  <a:lnTo>
                    <a:pt x="0" y="6093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4277" t="0" r="-180393" b="-102712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-1818281">
              <a:off x="4783777" y="4667400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1887987">
              <a:off x="4620075" y="2870233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-5400000">
              <a:off x="3857900" y="1445266"/>
              <a:ext cx="740334" cy="34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62"/>
                </a:lnSpc>
              </a:pPr>
              <a:r>
                <a:rPr lang="en-US" sz="1663" spc="64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2.5 m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3432391" y="5497397"/>
            <a:ext cx="3481513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b="true" sz="1663" spc="6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Working</a:t>
            </a:r>
          </a:p>
          <a:p>
            <a:pPr algn="just">
              <a:lnSpc>
                <a:spcPts val="1962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3432391" y="9034986"/>
            <a:ext cx="1036680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Relaxing</a:t>
            </a:r>
          </a:p>
          <a:p>
            <a:pPr algn="just">
              <a:lnSpc>
                <a:spcPts val="1962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6913905" y="7798425"/>
            <a:ext cx="4586440" cy="100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b="true" sz="1663" spc="6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Dining</a:t>
            </a:r>
          </a:p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Centrally positioned for accessibility and equal reach from all zones, since activity with highest frequency.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742885" y="2105733"/>
            <a:ext cx="12516415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During social activities, occupants gravitate toward the centre, naturally  acting as buffer between sleeping and working areas.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602494" y="7798425"/>
            <a:ext cx="4656806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2"/>
              </a:lnSpc>
            </a:pPr>
            <a:r>
              <a:rPr lang="en-US" b="true" sz="1663" spc="64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Excercising</a:t>
            </a:r>
          </a:p>
          <a:p>
            <a:pPr algn="just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Demands maximum clearance of floor area.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00312" y="6621663"/>
            <a:ext cx="1773382" cy="1773382"/>
          </a:xfrm>
          <a:custGeom>
            <a:avLst/>
            <a:gdLst/>
            <a:ahLst/>
            <a:cxnLst/>
            <a:rect r="r" b="b" t="t" l="l"/>
            <a:pathLst>
              <a:path h="1773382" w="1773382">
                <a:moveTo>
                  <a:pt x="0" y="0"/>
                </a:moveTo>
                <a:lnTo>
                  <a:pt x="1773382" y="0"/>
                </a:lnTo>
                <a:lnTo>
                  <a:pt x="1773382" y="1773382"/>
                </a:lnTo>
                <a:lnTo>
                  <a:pt x="0" y="1773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94005" y="2569481"/>
            <a:ext cx="2671732" cy="2671732"/>
          </a:xfrm>
          <a:custGeom>
            <a:avLst/>
            <a:gdLst/>
            <a:ahLst/>
            <a:cxnLst/>
            <a:rect r="r" b="b" t="t" l="l"/>
            <a:pathLst>
              <a:path h="2671732" w="2671732">
                <a:moveTo>
                  <a:pt x="0" y="0"/>
                </a:moveTo>
                <a:lnTo>
                  <a:pt x="2671732" y="0"/>
                </a:lnTo>
                <a:lnTo>
                  <a:pt x="2671732" y="2671732"/>
                </a:lnTo>
                <a:lnTo>
                  <a:pt x="0" y="2671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42615" y="8422112"/>
            <a:ext cx="1365379" cy="1421150"/>
          </a:xfrm>
          <a:custGeom>
            <a:avLst/>
            <a:gdLst/>
            <a:ahLst/>
            <a:cxnLst/>
            <a:rect r="r" b="b" t="t" l="l"/>
            <a:pathLst>
              <a:path h="1421150" w="1365379">
                <a:moveTo>
                  <a:pt x="0" y="0"/>
                </a:moveTo>
                <a:lnTo>
                  <a:pt x="1365378" y="0"/>
                </a:lnTo>
                <a:lnTo>
                  <a:pt x="1365378" y="1421149"/>
                </a:lnTo>
                <a:lnTo>
                  <a:pt x="0" y="14211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93665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04772" y="5348340"/>
            <a:ext cx="3385332" cy="1248490"/>
          </a:xfrm>
          <a:custGeom>
            <a:avLst/>
            <a:gdLst/>
            <a:ahLst/>
            <a:cxnLst/>
            <a:rect r="r" b="b" t="t" l="l"/>
            <a:pathLst>
              <a:path h="1248490" w="3385332">
                <a:moveTo>
                  <a:pt x="0" y="0"/>
                </a:moveTo>
                <a:lnTo>
                  <a:pt x="3385332" y="0"/>
                </a:lnTo>
                <a:lnTo>
                  <a:pt x="3385332" y="1248490"/>
                </a:lnTo>
                <a:lnTo>
                  <a:pt x="0" y="12484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6892" r="0" b="-1442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29871" y="6947021"/>
            <a:ext cx="2073649" cy="1122665"/>
          </a:xfrm>
          <a:custGeom>
            <a:avLst/>
            <a:gdLst/>
            <a:ahLst/>
            <a:cxnLst/>
            <a:rect r="r" b="b" t="t" l="l"/>
            <a:pathLst>
              <a:path h="1122665" w="2073649">
                <a:moveTo>
                  <a:pt x="0" y="0"/>
                </a:moveTo>
                <a:lnTo>
                  <a:pt x="2073648" y="0"/>
                </a:lnTo>
                <a:lnTo>
                  <a:pt x="2073648" y="1122666"/>
                </a:lnTo>
                <a:lnTo>
                  <a:pt x="0" y="11226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0930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18345" y="7010941"/>
            <a:ext cx="634638" cy="994825"/>
          </a:xfrm>
          <a:custGeom>
            <a:avLst/>
            <a:gdLst/>
            <a:ahLst/>
            <a:cxnLst/>
            <a:rect r="r" b="b" t="t" l="l"/>
            <a:pathLst>
              <a:path h="994825" w="634638">
                <a:moveTo>
                  <a:pt x="0" y="0"/>
                </a:moveTo>
                <a:lnTo>
                  <a:pt x="634638" y="0"/>
                </a:lnTo>
                <a:lnTo>
                  <a:pt x="634638" y="994826"/>
                </a:lnTo>
                <a:lnTo>
                  <a:pt x="0" y="994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3185" t="0" r="-71810" b="-9155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27066" y="7451415"/>
            <a:ext cx="379594" cy="113878"/>
          </a:xfrm>
          <a:custGeom>
            <a:avLst/>
            <a:gdLst/>
            <a:ahLst/>
            <a:cxnLst/>
            <a:rect r="r" b="b" t="t" l="l"/>
            <a:pathLst>
              <a:path h="113878" w="379594">
                <a:moveTo>
                  <a:pt x="0" y="0"/>
                </a:moveTo>
                <a:lnTo>
                  <a:pt x="379594" y="0"/>
                </a:lnTo>
                <a:lnTo>
                  <a:pt x="379594" y="113878"/>
                </a:lnTo>
                <a:lnTo>
                  <a:pt x="0" y="113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565859">
            <a:off x="13603975" y="7221568"/>
            <a:ext cx="379594" cy="113878"/>
          </a:xfrm>
          <a:custGeom>
            <a:avLst/>
            <a:gdLst/>
            <a:ahLst/>
            <a:cxnLst/>
            <a:rect r="r" b="b" t="t" l="l"/>
            <a:pathLst>
              <a:path h="113878" w="379594">
                <a:moveTo>
                  <a:pt x="0" y="0"/>
                </a:moveTo>
                <a:lnTo>
                  <a:pt x="379593" y="0"/>
                </a:lnTo>
                <a:lnTo>
                  <a:pt x="379593" y="113878"/>
                </a:lnTo>
                <a:lnTo>
                  <a:pt x="0" y="113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92480" y="3753903"/>
            <a:ext cx="1196145" cy="1793342"/>
          </a:xfrm>
          <a:custGeom>
            <a:avLst/>
            <a:gdLst/>
            <a:ahLst/>
            <a:cxnLst/>
            <a:rect r="r" b="b" t="t" l="l"/>
            <a:pathLst>
              <a:path h="1793342" w="1196145">
                <a:moveTo>
                  <a:pt x="0" y="0"/>
                </a:moveTo>
                <a:lnTo>
                  <a:pt x="1196145" y="0"/>
                </a:lnTo>
                <a:lnTo>
                  <a:pt x="1196145" y="1793341"/>
                </a:lnTo>
                <a:lnTo>
                  <a:pt x="0" y="17933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28700" y="739546"/>
            <a:ext cx="9183193" cy="1286210"/>
            <a:chOff x="0" y="0"/>
            <a:chExt cx="12244257" cy="1714946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180975"/>
              <a:ext cx="2632962" cy="1616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833"/>
                </a:lnSpc>
              </a:pPr>
              <a:r>
                <a:rPr lang="en-US" sz="7023" b="true">
                  <a:solidFill>
                    <a:srgbClr val="504C44">
                      <a:alpha val="19608"/>
                    </a:srgbClr>
                  </a:solidFill>
                  <a:latin typeface="Neutra Text Bold"/>
                  <a:ea typeface="Neutra Text Bold"/>
                  <a:cs typeface="Neutra Text Bold"/>
                  <a:sym typeface="Neutra Text Bold"/>
                </a:rPr>
                <a:t>03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565045" y="352870"/>
              <a:ext cx="10679212" cy="13620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 spc="599">
                  <a:solidFill>
                    <a:srgbClr val="000000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ADAPTIVE TRANSFORMATION PRINCIPLES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369979" y="4043050"/>
            <a:ext cx="3734793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Folding 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- creating a bigger/smaller volume by using a/several hinge point(s)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69979" y="6895395"/>
            <a:ext cx="3734793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Extruding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- creating a bigger/smaller volume by extruding or sliding parts together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69979" y="8471245"/>
            <a:ext cx="3734793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Modular Clustering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- creating a bigger/smaller volume by building something with modules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9979" y="5546394"/>
            <a:ext cx="3734793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Rotating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- creating a different shape by rotating.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9979" y="2414587"/>
            <a:ext cx="3734793" cy="300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6"/>
              </a:lnSpc>
            </a:pPr>
            <a:r>
              <a:rPr lang="en-US" b="true" sz="1963" spc="76">
                <a:gradFill>
                  <a:gsLst>
                    <a:gs pos="0">
                      <a:srgbClr val="001F65">
                        <a:alpha val="100000"/>
                      </a:srgbClr>
                    </a:gs>
                    <a:gs pos="100000">
                      <a:srgbClr val="6895FD">
                        <a:alpha val="100000"/>
                      </a:srgbClr>
                    </a:gs>
                  </a:gsLst>
                  <a:lin ang="5400000"/>
                </a:gradFill>
                <a:latin typeface="TT Chocolates Bold"/>
                <a:ea typeface="TT Chocolates Bold"/>
                <a:cs typeface="TT Chocolates Bold"/>
                <a:sym typeface="TT Chocolates Bold"/>
              </a:rPr>
              <a:t>Active change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84519" y="2414587"/>
            <a:ext cx="3734793" cy="300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6"/>
              </a:lnSpc>
            </a:pPr>
            <a:r>
              <a:rPr lang="en-US" b="true" sz="1963" spc="76">
                <a:gradFill>
                  <a:gsLst>
                    <a:gs pos="0">
                      <a:srgbClr val="CB4605">
                        <a:alpha val="100000"/>
                      </a:srgbClr>
                    </a:gs>
                    <a:gs pos="100000">
                      <a:srgbClr val="FF9405">
                        <a:alpha val="100000"/>
                      </a:srgbClr>
                    </a:gs>
                  </a:gsLst>
                  <a:lin ang="5400000"/>
                </a:gradFill>
                <a:latin typeface="TT Chocolates Bold"/>
                <a:ea typeface="TT Chocolates Bold"/>
                <a:cs typeface="TT Chocolates Bold"/>
                <a:sym typeface="TT Chocolates Bold"/>
              </a:rPr>
              <a:t>Passive change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984519" y="4043050"/>
            <a:ext cx="3734793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Hybridisation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- a multipurpose object, low-tech and for easy use (also Active)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69979" y="2762475"/>
            <a:ext cx="3734793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b="true" sz="1663" spc="64">
                <a:gradFill>
                  <a:gsLst>
                    <a:gs pos="0">
                      <a:srgbClr val="001F65">
                        <a:alpha val="100000"/>
                      </a:srgbClr>
                    </a:gs>
                    <a:gs pos="100000">
                      <a:srgbClr val="6895FD">
                        <a:alpha val="100000"/>
                      </a:srgbClr>
                    </a:gs>
                  </a:gsLst>
                  <a:lin ang="5400000"/>
                </a:gradFill>
                <a:latin typeface="TT Chocolates Bold"/>
                <a:ea typeface="TT Chocolates Bold"/>
                <a:cs typeface="TT Chocolates Bold"/>
                <a:sym typeface="TT Chocolates Bold"/>
              </a:rPr>
              <a:t>Changing </a:t>
            </a:r>
            <a:r>
              <a:rPr lang="en-US" sz="1663" spc="64">
                <a:gradFill>
                  <a:gsLst>
                    <a:gs pos="0">
                      <a:srgbClr val="001F65">
                        <a:alpha val="100000"/>
                      </a:srgbClr>
                    </a:gs>
                    <a:gs pos="100000">
                      <a:srgbClr val="6895FD">
                        <a:alpha val="100000"/>
                      </a:srgbClr>
                    </a:gs>
                  </a:gsLst>
                  <a:lin ang="5400000"/>
                </a:gradFill>
                <a:latin typeface="TT Chocolates"/>
                <a:ea typeface="TT Chocolates"/>
                <a:cs typeface="TT Chocolates"/>
                <a:sym typeface="TT Chocolates"/>
              </a:rPr>
              <a:t>the </a:t>
            </a:r>
            <a:r>
              <a:rPr lang="en-US" b="true" sz="1663" spc="64">
                <a:gradFill>
                  <a:gsLst>
                    <a:gs pos="0">
                      <a:srgbClr val="001F65">
                        <a:alpha val="100000"/>
                      </a:srgbClr>
                    </a:gs>
                    <a:gs pos="100000">
                      <a:srgbClr val="6895FD">
                        <a:alpha val="100000"/>
                      </a:srgbClr>
                    </a:gs>
                  </a:gsLst>
                  <a:lin ang="5400000"/>
                </a:gradFill>
                <a:latin typeface="TT Chocolates Bold"/>
                <a:ea typeface="TT Chocolates Bold"/>
                <a:cs typeface="TT Chocolates Bold"/>
                <a:sym typeface="TT Chocolates Bold"/>
              </a:rPr>
              <a:t>shape</a:t>
            </a:r>
          </a:p>
          <a:p>
            <a:pPr algn="ctr">
              <a:lnSpc>
                <a:spcPts val="1962"/>
              </a:lnSpc>
            </a:pPr>
            <a:r>
              <a:rPr lang="en-US" sz="1663" spc="64">
                <a:gradFill>
                  <a:gsLst>
                    <a:gs pos="0">
                      <a:srgbClr val="001F65">
                        <a:alpha val="100000"/>
                      </a:srgbClr>
                    </a:gs>
                    <a:gs pos="100000">
                      <a:srgbClr val="6895FD">
                        <a:alpha val="100000"/>
                      </a:srgbClr>
                    </a:gs>
                  </a:gsLst>
                  <a:lin ang="5400000"/>
                </a:gradFill>
                <a:latin typeface="TT Chocolates"/>
                <a:ea typeface="TT Chocolates"/>
                <a:cs typeface="TT Chocolates"/>
                <a:sym typeface="TT Chocolates"/>
              </a:rPr>
              <a:t>with a mechanism or manually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984519" y="2762475"/>
            <a:ext cx="3734793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2"/>
              </a:lnSpc>
            </a:pPr>
            <a:r>
              <a:rPr lang="en-US" b="true" sz="1663" spc="64">
                <a:gradFill>
                  <a:gsLst>
                    <a:gs pos="0">
                      <a:srgbClr val="CB4605">
                        <a:alpha val="100000"/>
                      </a:srgbClr>
                    </a:gs>
                    <a:gs pos="100000">
                      <a:srgbClr val="FF9405">
                        <a:alpha val="100000"/>
                      </a:srgbClr>
                    </a:gs>
                  </a:gsLst>
                  <a:lin ang="5400000"/>
                </a:gradFill>
                <a:latin typeface="TT Chocolates Bold"/>
                <a:ea typeface="TT Chocolates Bold"/>
                <a:cs typeface="TT Chocolates Bold"/>
                <a:sym typeface="TT Chocolates Bold"/>
              </a:rPr>
              <a:t>Changing </a:t>
            </a:r>
            <a:r>
              <a:rPr lang="en-US" sz="1663" spc="64">
                <a:gradFill>
                  <a:gsLst>
                    <a:gs pos="0">
                      <a:srgbClr val="CB4605">
                        <a:alpha val="100000"/>
                      </a:srgbClr>
                    </a:gs>
                    <a:gs pos="100000">
                      <a:srgbClr val="FF9405">
                        <a:alpha val="100000"/>
                      </a:srgbClr>
                    </a:gs>
                  </a:gsLst>
                  <a:lin ang="5400000"/>
                </a:gradFill>
                <a:latin typeface="TT Chocolates"/>
                <a:ea typeface="TT Chocolates"/>
                <a:cs typeface="TT Chocolates"/>
                <a:sym typeface="TT Chocolates"/>
              </a:rPr>
              <a:t>the </a:t>
            </a:r>
            <a:r>
              <a:rPr lang="en-US" b="true" sz="1663" spc="64">
                <a:gradFill>
                  <a:gsLst>
                    <a:gs pos="0">
                      <a:srgbClr val="CB4605">
                        <a:alpha val="100000"/>
                      </a:srgbClr>
                    </a:gs>
                    <a:gs pos="100000">
                      <a:srgbClr val="FF9405">
                        <a:alpha val="100000"/>
                      </a:srgbClr>
                    </a:gs>
                  </a:gsLst>
                  <a:lin ang="5400000"/>
                </a:gradFill>
                <a:latin typeface="TT Chocolates Bold"/>
                <a:ea typeface="TT Chocolates Bold"/>
                <a:cs typeface="TT Chocolates Bold"/>
                <a:sym typeface="TT Chocolates Bold"/>
              </a:rPr>
              <a:t>function</a:t>
            </a:r>
          </a:p>
          <a:p>
            <a:pPr algn="ctr">
              <a:lnSpc>
                <a:spcPts val="1962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8984519" y="5537719"/>
            <a:ext cx="3734793" cy="75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Zoning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- changing the lighting or color, material or height differentses (</a:t>
            </a: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layering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).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984519" y="6895395"/>
            <a:ext cx="3734793" cy="100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Nesting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- taking an object out of another to create several objects/ putting an object inside another to safe space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361848" y="8590605"/>
            <a:ext cx="1168023" cy="1215732"/>
          </a:xfrm>
          <a:custGeom>
            <a:avLst/>
            <a:gdLst/>
            <a:ahLst/>
            <a:cxnLst/>
            <a:rect r="r" b="b" t="t" l="l"/>
            <a:pathLst>
              <a:path h="1215732" w="1168023">
                <a:moveTo>
                  <a:pt x="0" y="0"/>
                </a:moveTo>
                <a:lnTo>
                  <a:pt x="1168023" y="0"/>
                </a:lnTo>
                <a:lnTo>
                  <a:pt x="1168023" y="1215733"/>
                </a:lnTo>
                <a:lnTo>
                  <a:pt x="0" y="12157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3799" t="-5198" r="0" b="-5198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11893" y="1054205"/>
            <a:ext cx="7047407" cy="36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6"/>
              </a:lnSpc>
            </a:pPr>
            <a:r>
              <a:rPr lang="en-US" sz="2463" spc="96" b="true">
                <a:solidFill>
                  <a:srgbClr val="FF313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!! ADD REFERENCES (at different scales)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20494" y="2542148"/>
            <a:ext cx="5105613" cy="7116323"/>
          </a:xfrm>
          <a:custGeom>
            <a:avLst/>
            <a:gdLst/>
            <a:ahLst/>
            <a:cxnLst/>
            <a:rect r="r" b="b" t="t" l="l"/>
            <a:pathLst>
              <a:path h="7116323" w="5105613">
                <a:moveTo>
                  <a:pt x="0" y="0"/>
                </a:moveTo>
                <a:lnTo>
                  <a:pt x="5105614" y="0"/>
                </a:lnTo>
                <a:lnTo>
                  <a:pt x="5105614" y="7116323"/>
                </a:lnTo>
                <a:lnTo>
                  <a:pt x="0" y="71163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322" t="-4728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739546"/>
            <a:ext cx="9183193" cy="1076993"/>
            <a:chOff x="0" y="0"/>
            <a:chExt cx="12244257" cy="143599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180975"/>
              <a:ext cx="2632962" cy="1616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833"/>
                </a:lnSpc>
              </a:pPr>
              <a:r>
                <a:rPr lang="en-US" sz="7023" b="true">
                  <a:solidFill>
                    <a:srgbClr val="504C44">
                      <a:alpha val="19608"/>
                    </a:srgbClr>
                  </a:solidFill>
                  <a:latin typeface="Neutra Text Bold"/>
                  <a:ea typeface="Neutra Text Bold"/>
                  <a:cs typeface="Neutra Text Bold"/>
                  <a:sym typeface="Neutra Text Bold"/>
                </a:rPr>
                <a:t>04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565045" y="352870"/>
              <a:ext cx="10679212" cy="663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 spc="599">
                  <a:solidFill>
                    <a:srgbClr val="000000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LIGHTING PRINCIPLES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4234806"/>
            <a:ext cx="3720441" cy="224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Responding to activities - 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localized lighting to create activity zones and boost productivity, mood and comfort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Soft, warm light near the beds, brighter focused light at the desk, etc.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sensors to track movement for example during the night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ability to localize lighting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742552"/>
            <a:ext cx="3720441" cy="2737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Responding to health - 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To enhance emotional well-being, measure stress levels, alertness and mood, changing the lighting accordingly.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Elevated stress -&gt; warmer light and reduced intensity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A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lertness during work -&gt; cooler and brighter light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Before 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sleep -&gt; amber and gradual dimming</a:t>
            </a:r>
          </a:p>
          <a:p>
            <a:pPr algn="l">
              <a:lnSpc>
                <a:spcPts val="1962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030305"/>
            <a:ext cx="3720441" cy="199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Responding to light cycles - </a:t>
            </a: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overhead lighting to mimic solar movement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To prevent the extreme Antarctic light cycles from disrupting circadian health</a:t>
            </a:r>
          </a:p>
          <a:p>
            <a:pPr algn="l" marL="359143" indent="-179572" lvl="1">
              <a:lnSpc>
                <a:spcPts val="1962"/>
              </a:lnSpc>
              <a:buFont typeface="Arial"/>
              <a:buChar char="•"/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Mimics the light color and intensity for that time of day/ activity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20494" y="2030305"/>
            <a:ext cx="3734793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Examples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380058" y="2735593"/>
            <a:ext cx="8135533" cy="4016484"/>
            <a:chOff x="0" y="0"/>
            <a:chExt cx="10847377" cy="5355312"/>
          </a:xfrm>
        </p:grpSpPr>
        <p:sp>
          <p:nvSpPr>
            <p:cNvPr name="AutoShape 11" id="11"/>
            <p:cNvSpPr/>
            <p:nvPr/>
          </p:nvSpPr>
          <p:spPr>
            <a:xfrm>
              <a:off x="4265175" y="444237"/>
              <a:ext cx="360477" cy="589986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3763362" y="791274"/>
              <a:ext cx="548925" cy="548925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3409761" y="1273050"/>
              <a:ext cx="649091" cy="374753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 flipV="true">
              <a:off x="4265175" y="3769979"/>
              <a:ext cx="360477" cy="640992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5" id="15"/>
            <p:cNvSpPr/>
            <p:nvPr/>
          </p:nvSpPr>
          <p:spPr>
            <a:xfrm flipV="true">
              <a:off x="4817218" y="3911786"/>
              <a:ext cx="199234" cy="743552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" id="16"/>
            <p:cNvSpPr/>
            <p:nvPr/>
          </p:nvSpPr>
          <p:spPr>
            <a:xfrm flipH="true" flipV="true">
              <a:off x="6488199" y="3512911"/>
              <a:ext cx="556640" cy="556640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7" id="17"/>
            <p:cNvSpPr/>
            <p:nvPr/>
          </p:nvSpPr>
          <p:spPr>
            <a:xfrm flipH="true" flipV="true">
              <a:off x="6730543" y="3176712"/>
              <a:ext cx="714722" cy="412645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8" id="18"/>
            <p:cNvSpPr/>
            <p:nvPr/>
          </p:nvSpPr>
          <p:spPr>
            <a:xfrm flipH="true" flipV="true">
              <a:off x="6874498" y="2806765"/>
              <a:ext cx="759295" cy="203452"/>
            </a:xfrm>
            <a:prstGeom prst="line">
              <a:avLst/>
            </a:prstGeom>
            <a:ln cap="flat" w="32715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0">
              <a:off x="7675092" y="711415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85"/>
                </a:lnSpc>
              </a:pPr>
              <a:r>
                <a:rPr lang="en-US" sz="1428" spc="55" b="true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Sleeping</a:t>
              </a:r>
            </a:p>
            <a:p>
              <a:pPr algn="l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22.00 - 7.00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925379" y="3020882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85"/>
                </a:lnSpc>
              </a:pPr>
              <a:r>
                <a:rPr lang="en-US" sz="1428" spc="55" b="true">
                  <a:solidFill>
                    <a:srgbClr val="4F4F4F">
                      <a:alpha val="29804"/>
                    </a:srgbClr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Hygiene</a:t>
              </a:r>
            </a:p>
            <a:p>
              <a:pPr algn="l">
                <a:lnSpc>
                  <a:spcPts val="1685"/>
                </a:lnSpc>
              </a:pPr>
              <a:r>
                <a:rPr lang="en-US" sz="1428" spc="55">
                  <a:solidFill>
                    <a:srgbClr val="4F4F4F">
                      <a:alpha val="29804"/>
                    </a:srgbClr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7.00 - 8.00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7470177" y="3887594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85"/>
                </a:lnSpc>
              </a:pPr>
              <a:r>
                <a:rPr lang="en-US" sz="1428" spc="55" b="true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l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8.00 - 9.00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009177" y="4791786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85"/>
                </a:lnSpc>
              </a:pPr>
              <a:r>
                <a:rPr lang="en-US" sz="1428" spc="55" b="true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Working</a:t>
              </a:r>
            </a:p>
            <a:p>
              <a:pPr algn="l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9.00 - 13.00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460999" y="4684977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5"/>
                </a:lnSpc>
              </a:pPr>
              <a:r>
                <a:rPr lang="en-US" b="true" sz="1428" spc="55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13.00 - 14.00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294839" y="3727147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5"/>
                </a:lnSpc>
              </a:pPr>
              <a:r>
                <a:rPr lang="en-US" b="true" sz="1428" spc="55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Working</a:t>
              </a:r>
            </a:p>
            <a:p>
              <a:pPr algn="r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14.00 - 18.00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523834"/>
              <a:ext cx="2921998" cy="8428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5"/>
                </a:lnSpc>
              </a:pPr>
              <a:r>
                <a:rPr lang="en-US" b="true" sz="1428" spc="55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 </a:t>
              </a:r>
            </a:p>
            <a:p>
              <a:pPr algn="r">
                <a:lnSpc>
                  <a:spcPts val="1685"/>
                </a:lnSpc>
              </a:pPr>
              <a:r>
                <a:rPr lang="en-US" b="true" sz="1428" spc="55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/ exercising</a:t>
              </a:r>
            </a:p>
            <a:p>
              <a:pPr algn="r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18.00 - 20.00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12679" y="711415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5"/>
                </a:lnSpc>
              </a:pPr>
              <a:r>
                <a:rPr lang="en-US" b="true" sz="1428" spc="55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Dining</a:t>
              </a:r>
            </a:p>
            <a:p>
              <a:pPr algn="r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20.00 - 21.00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841363" y="0"/>
              <a:ext cx="2921998" cy="5635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85"/>
                </a:lnSpc>
              </a:pPr>
              <a:r>
                <a:rPr lang="en-US" b="true" sz="1428" spc="55">
                  <a:solidFill>
                    <a:srgbClr val="4F4F4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Relaxing</a:t>
              </a:r>
            </a:p>
            <a:p>
              <a:pPr algn="r">
                <a:lnSpc>
                  <a:spcPts val="1685"/>
                </a:lnSpc>
              </a:pPr>
              <a:r>
                <a:rPr lang="en-US" sz="1428" spc="55">
                  <a:solidFill>
                    <a:srgbClr val="4F4F4F"/>
                  </a:solidFill>
                  <a:latin typeface="TT Chocolates"/>
                  <a:ea typeface="TT Chocolates"/>
                  <a:cs typeface="TT Chocolates"/>
                  <a:sym typeface="TT Chocolates"/>
                </a:rPr>
                <a:t>21.00 - 22.00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5738121" y="2993314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5534816" y="3459078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4382998" y="4115719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3184806" y="4105122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2376547" y="1107452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2720004" y="711415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 h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2302362" y="3262251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4 h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2081382" y="1788814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2 h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5413499" y="1107452"/>
              <a:ext cx="2921998" cy="250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56"/>
                </a:lnSpc>
              </a:pPr>
              <a:r>
                <a:rPr lang="en-US" b="true" sz="1234" spc="4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9 h</a:t>
              </a:r>
            </a:p>
          </p:txBody>
        </p:sp>
        <p:sp>
          <p:nvSpPr>
            <p:cNvPr name="Freeform 37" id="37"/>
            <p:cNvSpPr/>
            <p:nvPr/>
          </p:nvSpPr>
          <p:spPr>
            <a:xfrm flipH="false" flipV="false" rot="0">
              <a:off x="3129868" y="96749"/>
              <a:ext cx="4587642" cy="4587642"/>
            </a:xfrm>
            <a:custGeom>
              <a:avLst/>
              <a:gdLst/>
              <a:ahLst/>
              <a:cxnLst/>
              <a:rect r="r" b="b" t="t" l="l"/>
              <a:pathLst>
                <a:path h="4587642" w="4587642">
                  <a:moveTo>
                    <a:pt x="0" y="0"/>
                  </a:moveTo>
                  <a:lnTo>
                    <a:pt x="4587642" y="0"/>
                  </a:lnTo>
                  <a:lnTo>
                    <a:pt x="4587642" y="4587642"/>
                  </a:lnTo>
                  <a:lnTo>
                    <a:pt x="0" y="4587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38" id="38"/>
            <p:cNvSpPr txBox="true"/>
            <p:nvPr/>
          </p:nvSpPr>
          <p:spPr>
            <a:xfrm rot="0">
              <a:off x="5001418" y="1091075"/>
              <a:ext cx="831256" cy="298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11"/>
                </a:lnSpc>
                <a:spcBef>
                  <a:spcPct val="0"/>
                </a:spcBef>
              </a:pPr>
              <a:r>
                <a:rPr lang="en-US" b="true" sz="1293" spc="25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00.00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5038357" y="3353690"/>
              <a:ext cx="762446" cy="298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11"/>
                </a:lnSpc>
                <a:spcBef>
                  <a:spcPct val="0"/>
                </a:spcBef>
              </a:pPr>
              <a:r>
                <a:rPr lang="en-US" b="true" sz="1293" spc="25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12.00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5865282" y="2220890"/>
              <a:ext cx="817186" cy="298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11"/>
                </a:lnSpc>
                <a:spcBef>
                  <a:spcPct val="0"/>
                </a:spcBef>
              </a:pPr>
              <a:r>
                <a:rPr lang="en-US" b="true" sz="1293" spc="25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06.00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4164909" y="2220890"/>
              <a:ext cx="765527" cy="298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11"/>
                </a:lnSpc>
                <a:spcBef>
                  <a:spcPct val="0"/>
                </a:spcBef>
              </a:pPr>
              <a:r>
                <a:rPr lang="en-US" b="true" sz="1293" spc="258">
                  <a:solidFill>
                    <a:srgbClr val="FFFFFF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18.00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1517253" y="2030305"/>
            <a:ext cx="3734793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colours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1517253" y="7190227"/>
            <a:ext cx="3734793" cy="26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i="true" spc="64">
                <a:solidFill>
                  <a:srgbClr val="4F4F4F"/>
                </a:solidFill>
                <a:latin typeface="TT Chocolates Italics"/>
                <a:ea typeface="TT Chocolates Italics"/>
                <a:cs typeface="TT Chocolates Italics"/>
                <a:sym typeface="TT Chocolates Italics"/>
              </a:rPr>
              <a:t>source: SAGA, Circadian lights for ISS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516027"/>
            <a:ext cx="4402656" cy="5180672"/>
          </a:xfrm>
          <a:custGeom>
            <a:avLst/>
            <a:gdLst/>
            <a:ahLst/>
            <a:cxnLst/>
            <a:rect r="r" b="b" t="t" l="l"/>
            <a:pathLst>
              <a:path h="5180672" w="4402656">
                <a:moveTo>
                  <a:pt x="0" y="0"/>
                </a:moveTo>
                <a:lnTo>
                  <a:pt x="4402656" y="0"/>
                </a:lnTo>
                <a:lnTo>
                  <a:pt x="4402656" y="5180672"/>
                </a:lnTo>
                <a:lnTo>
                  <a:pt x="0" y="5180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680" t="-2012" r="-6985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73610" y="2074460"/>
            <a:ext cx="4959186" cy="5892680"/>
          </a:xfrm>
          <a:custGeom>
            <a:avLst/>
            <a:gdLst/>
            <a:ahLst/>
            <a:cxnLst/>
            <a:rect r="r" b="b" t="t" l="l"/>
            <a:pathLst>
              <a:path h="5892680" w="4959186">
                <a:moveTo>
                  <a:pt x="0" y="0"/>
                </a:moveTo>
                <a:lnTo>
                  <a:pt x="4959186" y="0"/>
                </a:lnTo>
                <a:lnTo>
                  <a:pt x="4959186" y="5892680"/>
                </a:lnTo>
                <a:lnTo>
                  <a:pt x="0" y="5892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879" t="-3287" r="-75827" b="-1318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12289" y="1552006"/>
            <a:ext cx="5432759" cy="6273728"/>
          </a:xfrm>
          <a:custGeom>
            <a:avLst/>
            <a:gdLst/>
            <a:ahLst/>
            <a:cxnLst/>
            <a:rect r="r" b="b" t="t" l="l"/>
            <a:pathLst>
              <a:path h="6273728" w="5432759">
                <a:moveTo>
                  <a:pt x="0" y="0"/>
                </a:moveTo>
                <a:lnTo>
                  <a:pt x="5432759" y="0"/>
                </a:lnTo>
                <a:lnTo>
                  <a:pt x="5432759" y="6273728"/>
                </a:lnTo>
                <a:lnTo>
                  <a:pt x="0" y="6273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5795" t="0" r="-51336" b="-8607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739546"/>
            <a:ext cx="9183193" cy="1076993"/>
            <a:chOff x="0" y="0"/>
            <a:chExt cx="12244257" cy="143599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80975"/>
              <a:ext cx="2632962" cy="1616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833"/>
                </a:lnSpc>
              </a:pPr>
              <a:r>
                <a:rPr lang="en-US" sz="7023" b="true">
                  <a:solidFill>
                    <a:srgbClr val="504C44">
                      <a:alpha val="19608"/>
                    </a:srgbClr>
                  </a:solidFill>
                  <a:latin typeface="Neutra Text Bold"/>
                  <a:ea typeface="Neutra Text Bold"/>
                  <a:cs typeface="Neutra Text Bold"/>
                  <a:sym typeface="Neutra Text Bold"/>
                </a:rPr>
                <a:t>05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565045" y="352870"/>
              <a:ext cx="10679212" cy="6635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 spc="599">
                  <a:solidFill>
                    <a:srgbClr val="000000"/>
                  </a:solidFill>
                  <a:latin typeface="TT Chocolates Bold"/>
                  <a:ea typeface="TT Chocolates Bold"/>
                  <a:cs typeface="TT Chocolates Bold"/>
                  <a:sym typeface="TT Chocolates Bold"/>
                </a:rPr>
                <a:t>FURNITURE IDEAS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272603" y="8215535"/>
            <a:ext cx="4372082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Folded table Initial state 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Voronoi tabletop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29384" y="8215535"/>
            <a:ext cx="4372082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Openable foldable cell panel 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Emits lights underneath the top panel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133604" y="8215535"/>
            <a:ext cx="4372082" cy="50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2"/>
              </a:lnSpc>
            </a:pPr>
            <a:r>
              <a:rPr lang="en-US" sz="1663" spc="64" b="true">
                <a:solidFill>
                  <a:srgbClr val="4F4F4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Adjustable inclination of the light </a:t>
            </a:r>
          </a:p>
          <a:p>
            <a:pPr algn="l">
              <a:lnSpc>
                <a:spcPts val="1962"/>
              </a:lnSpc>
            </a:pPr>
            <a:r>
              <a:rPr lang="en-US" sz="1663" spc="64">
                <a:solidFill>
                  <a:srgbClr val="4F4F4F"/>
                </a:solidFill>
                <a:latin typeface="TT Chocolates"/>
                <a:ea typeface="TT Chocolates"/>
                <a:cs typeface="TT Chocolates"/>
                <a:sym typeface="TT Chocolates"/>
              </a:rPr>
              <a:t>Pivot allows better light control </a:t>
            </a:r>
          </a:p>
        </p:txBody>
      </p:sp>
      <p:grpSp>
        <p:nvGrpSpPr>
          <p:cNvPr name="Group 11" id="11"/>
          <p:cNvGrpSpPr/>
          <p:nvPr/>
        </p:nvGrpSpPr>
        <p:grpSpPr>
          <a:xfrm rot="-67183">
            <a:off x="8501235" y="3129372"/>
            <a:ext cx="2300536" cy="1725402"/>
            <a:chOff x="0" y="0"/>
            <a:chExt cx="812800" cy="609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0"/>
              <a:ext cx="5588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2121365">
            <a:off x="14159217" y="2547337"/>
            <a:ext cx="2320857" cy="1740643"/>
            <a:chOff x="0" y="0"/>
            <a:chExt cx="812800" cy="6096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609600" y="0"/>
                  </a:lnTo>
                  <a:lnTo>
                    <a:pt x="8128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adFill rotWithShape="true">
              <a:gsLst>
                <a:gs pos="0">
                  <a:srgbClr val="FFDA6A">
                    <a:alpha val="44000"/>
                  </a:srgbClr>
                </a:gs>
                <a:gs pos="100000">
                  <a:srgbClr val="FFF7DE">
                    <a:alpha val="44000"/>
                  </a:srgbClr>
                </a:gs>
              </a:gsLst>
              <a:lin ang="5400000"/>
            </a:gradFill>
          </p:spPr>
        </p:sp>
        <p:sp>
          <p:nvSpPr>
            <p:cNvPr name="TextBox 16" id="16"/>
            <p:cNvSpPr txBox="true"/>
            <p:nvPr/>
          </p:nvSpPr>
          <p:spPr>
            <a:xfrm>
              <a:off x="127000" y="0"/>
              <a:ext cx="558800" cy="609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96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75945"/>
            <a:ext cx="18288000" cy="13716000"/>
          </a:xfrm>
          <a:custGeom>
            <a:avLst/>
            <a:gdLst/>
            <a:ahLst/>
            <a:cxnLst/>
            <a:rect r="r" b="b" t="t" l="l"/>
            <a:pathLst>
              <a:path h="13716000" w="18288000">
                <a:moveTo>
                  <a:pt x="0" y="0"/>
                </a:moveTo>
                <a:lnTo>
                  <a:pt x="18288000" y="0"/>
                </a:lnTo>
                <a:lnTo>
                  <a:pt x="18288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543320" y="1028700"/>
            <a:ext cx="6715980" cy="368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06"/>
              </a:lnSpc>
            </a:pPr>
            <a:r>
              <a:rPr lang="en-US" b="true" sz="2463" spc="96">
                <a:solidFill>
                  <a:srgbClr val="9B3A21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Thank you for your attention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DAHBqIGwDMc</dc:identifier>
  <dcterms:modified xsi:type="dcterms:W3CDTF">2011-08-01T06:04:30Z</dcterms:modified>
  <cp:revision>1</cp:revision>
  <dc:title>01</dc:title>
</cp:coreProperties>
</file>