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y="5143500" cx="9144000"/>
  <p:notesSz cx="6858000" cy="9144000"/>
  <p:embeddedFontLst>
    <p:embeddedFont>
      <p:font typeface="Sora SemiBold"/>
      <p:regular r:id="rId54"/>
      <p:bold r:id="rId55"/>
    </p:embeddedFont>
    <p:embeddedFont>
      <p:font typeface="Urbanist Light"/>
      <p:regular r:id="rId56"/>
      <p:bold r:id="rId57"/>
      <p:italic r:id="rId58"/>
      <p:boldItalic r:id="rId59"/>
    </p:embeddedFont>
    <p:embeddedFont>
      <p:font typeface="Urbanist Medium"/>
      <p:regular r:id="rId60"/>
      <p:bold r:id="rId61"/>
      <p:italic r:id="rId62"/>
      <p:boldItalic r:id="rId63"/>
    </p:embeddedFont>
    <p:embeddedFont>
      <p:font typeface="Urbanist SemiBold"/>
      <p:regular r:id="rId64"/>
      <p:bold r:id="rId65"/>
      <p:italic r:id="rId66"/>
      <p:boldItalic r:id="rId67"/>
    </p:embeddedFont>
    <p:embeddedFont>
      <p:font typeface="Urbanist"/>
      <p:regular r:id="rId68"/>
      <p:bold r:id="rId69"/>
      <p:italic r:id="rId70"/>
      <p:boldItalic r:id="rId71"/>
    </p:embeddedFont>
    <p:embeddedFont>
      <p:font typeface="Sora Thin"/>
      <p:regular r:id="rId72"/>
      <p:bold r:id="rId73"/>
    </p:embeddedFont>
    <p:embeddedFont>
      <p:font typeface="Sora Light"/>
      <p:regular r:id="rId74"/>
      <p:bold r:id="rId75"/>
    </p:embeddedFont>
    <p:embeddedFont>
      <p:font typeface="Sora ExtraLight"/>
      <p:regular r:id="rId76"/>
      <p:bold r:id="rId77"/>
    </p:embeddedFont>
    <p:embeddedFont>
      <p:font typeface="Sora ExtraBold"/>
      <p:bold r:id="rId78"/>
    </p:embeddedFont>
    <p:embeddedFont>
      <p:font typeface="Sora"/>
      <p:regular r:id="rId79"/>
      <p:bold r:id="rId80"/>
    </p:embeddedFont>
    <p:embeddedFont>
      <p:font typeface="Sora Medium"/>
      <p:regular r:id="rId81"/>
      <p:bold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font" Target="fonts/Sora-bold.fntdata"/><Relationship Id="rId82" Type="http://schemas.openxmlformats.org/officeDocument/2006/relationships/font" Target="fonts/SoraMedium-bold.fntdata"/><Relationship Id="rId81" Type="http://schemas.openxmlformats.org/officeDocument/2006/relationships/font" Target="fonts/SoraMedium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SoraThin-bold.fntdata"/><Relationship Id="rId72" Type="http://schemas.openxmlformats.org/officeDocument/2006/relationships/font" Target="fonts/SoraThin-regular.fntdata"/><Relationship Id="rId31" Type="http://schemas.openxmlformats.org/officeDocument/2006/relationships/slide" Target="slides/slide27.xml"/><Relationship Id="rId75" Type="http://schemas.openxmlformats.org/officeDocument/2006/relationships/font" Target="fonts/SoraLight-bold.fntdata"/><Relationship Id="rId30" Type="http://schemas.openxmlformats.org/officeDocument/2006/relationships/slide" Target="slides/slide26.xml"/><Relationship Id="rId74" Type="http://schemas.openxmlformats.org/officeDocument/2006/relationships/font" Target="fonts/SoraLight-regular.fntdata"/><Relationship Id="rId33" Type="http://schemas.openxmlformats.org/officeDocument/2006/relationships/slide" Target="slides/slide29.xml"/><Relationship Id="rId77" Type="http://schemas.openxmlformats.org/officeDocument/2006/relationships/font" Target="fonts/SoraExtraLight-bold.fntdata"/><Relationship Id="rId32" Type="http://schemas.openxmlformats.org/officeDocument/2006/relationships/slide" Target="slides/slide28.xml"/><Relationship Id="rId76" Type="http://schemas.openxmlformats.org/officeDocument/2006/relationships/font" Target="fonts/SoraExtraLight-regular.fntdata"/><Relationship Id="rId35" Type="http://schemas.openxmlformats.org/officeDocument/2006/relationships/slide" Target="slides/slide31.xml"/><Relationship Id="rId79" Type="http://schemas.openxmlformats.org/officeDocument/2006/relationships/font" Target="fonts/Sora-regular.fntdata"/><Relationship Id="rId34" Type="http://schemas.openxmlformats.org/officeDocument/2006/relationships/slide" Target="slides/slide30.xml"/><Relationship Id="rId78" Type="http://schemas.openxmlformats.org/officeDocument/2006/relationships/font" Target="fonts/SoraExtraBold-bold.fntdata"/><Relationship Id="rId71" Type="http://schemas.openxmlformats.org/officeDocument/2006/relationships/font" Target="fonts/Urbanist-boldItalic.fntdata"/><Relationship Id="rId70" Type="http://schemas.openxmlformats.org/officeDocument/2006/relationships/font" Target="fonts/Urbanist-italic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UrbanistMedium-italic.fntdata"/><Relationship Id="rId61" Type="http://schemas.openxmlformats.org/officeDocument/2006/relationships/font" Target="fonts/UrbanistMedium-bold.fntdata"/><Relationship Id="rId20" Type="http://schemas.openxmlformats.org/officeDocument/2006/relationships/slide" Target="slides/slide16.xml"/><Relationship Id="rId64" Type="http://schemas.openxmlformats.org/officeDocument/2006/relationships/font" Target="fonts/UrbanistSemiBold-regular.fntdata"/><Relationship Id="rId63" Type="http://schemas.openxmlformats.org/officeDocument/2006/relationships/font" Target="fonts/UrbanistMedium-boldItalic.fntdata"/><Relationship Id="rId22" Type="http://schemas.openxmlformats.org/officeDocument/2006/relationships/slide" Target="slides/slide18.xml"/><Relationship Id="rId66" Type="http://schemas.openxmlformats.org/officeDocument/2006/relationships/font" Target="fonts/UrbanistSemiBold-italic.fntdata"/><Relationship Id="rId21" Type="http://schemas.openxmlformats.org/officeDocument/2006/relationships/slide" Target="slides/slide17.xml"/><Relationship Id="rId65" Type="http://schemas.openxmlformats.org/officeDocument/2006/relationships/font" Target="fonts/UrbanistSemiBold-bold.fntdata"/><Relationship Id="rId24" Type="http://schemas.openxmlformats.org/officeDocument/2006/relationships/slide" Target="slides/slide20.xml"/><Relationship Id="rId68" Type="http://schemas.openxmlformats.org/officeDocument/2006/relationships/font" Target="fonts/Urbanist-regular.fntdata"/><Relationship Id="rId23" Type="http://schemas.openxmlformats.org/officeDocument/2006/relationships/slide" Target="slides/slide19.xml"/><Relationship Id="rId67" Type="http://schemas.openxmlformats.org/officeDocument/2006/relationships/font" Target="fonts/UrbanistSemiBold-boldItalic.fntdata"/><Relationship Id="rId60" Type="http://schemas.openxmlformats.org/officeDocument/2006/relationships/font" Target="fonts/UrbanistMedium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Urbanist-bold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SoraSemiBold-bold.fntdata"/><Relationship Id="rId10" Type="http://schemas.openxmlformats.org/officeDocument/2006/relationships/slide" Target="slides/slide6.xml"/><Relationship Id="rId54" Type="http://schemas.openxmlformats.org/officeDocument/2006/relationships/font" Target="fonts/SoraSemiBold-regular.fntdata"/><Relationship Id="rId13" Type="http://schemas.openxmlformats.org/officeDocument/2006/relationships/slide" Target="slides/slide9.xml"/><Relationship Id="rId57" Type="http://schemas.openxmlformats.org/officeDocument/2006/relationships/font" Target="fonts/UrbanistLight-bold.fntdata"/><Relationship Id="rId12" Type="http://schemas.openxmlformats.org/officeDocument/2006/relationships/slide" Target="slides/slide8.xml"/><Relationship Id="rId56" Type="http://schemas.openxmlformats.org/officeDocument/2006/relationships/font" Target="fonts/UrbanistLight-regular.fntdata"/><Relationship Id="rId15" Type="http://schemas.openxmlformats.org/officeDocument/2006/relationships/slide" Target="slides/slide11.xml"/><Relationship Id="rId59" Type="http://schemas.openxmlformats.org/officeDocument/2006/relationships/font" Target="fonts/UrbanistLight-boldItalic.fntdata"/><Relationship Id="rId14" Type="http://schemas.openxmlformats.org/officeDocument/2006/relationships/slide" Target="slides/slide10.xml"/><Relationship Id="rId58" Type="http://schemas.openxmlformats.org/officeDocument/2006/relationships/font" Target="fonts/UrbanistLight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cf0f05f206_2_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cf0f05f206_2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d543ffa8a7_2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d543ffa8a7_2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d543ffa8a7_2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d543ffa8a7_2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Ilai 1-13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d67624f530_3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d67624f530_3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d543ffa8a7_2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d543ffa8a7_2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A Voronoi diagram is a spatial partitioning method that divides space into regions based on proximity to a set of points, where each region contains all locations closest to one point.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Voronoi matters for D2RP because it enables a </a:t>
            </a:r>
            <a:r>
              <a:rPr b="1" lang="en-GB">
                <a:solidFill>
                  <a:schemeClr val="dk1"/>
                </a:solidFill>
              </a:rPr>
              <a:t>component-based system where geometry, structure, and variation are integrated into a single, efficiently producible pattern</a:t>
            </a:r>
            <a:r>
              <a:rPr lang="en-GB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That makes it </a:t>
            </a:r>
            <a:r>
              <a:rPr lang="en-GB">
                <a:solidFill>
                  <a:schemeClr val="dk1"/>
                </a:solidFill>
              </a:rPr>
              <a:t>scalable, materially efficient and allows you to integrate different systems with it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d543ffa8a7_5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d543ffa8a7_5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Accommodating</a:t>
            </a:r>
            <a:r>
              <a:rPr lang="en-GB"/>
              <a:t> the program from the 24/7 mapping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d543ffa8a7_2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d543ffa8a7_2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Intorudcing Orthogonality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d543ffa8a7_2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d543ffa8a7_2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</a:t>
            </a:r>
            <a:r>
              <a:rPr lang="en-GB"/>
              <a:t>rom </a:t>
            </a:r>
            <a:r>
              <a:rPr lang="en-GB"/>
              <a:t>Longitudinal</a:t>
            </a:r>
            <a:r>
              <a:rPr lang="en-GB"/>
              <a:t> sections to cross sectionsfor </a:t>
            </a:r>
            <a:r>
              <a:rPr b="1" lang="en-GB"/>
              <a:t>reconfiguable </a:t>
            </a:r>
            <a:r>
              <a:rPr lang="en-GB"/>
              <a:t>wall - Introduce another problem (privacy),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—&gt; reconfiguability in a space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d543ffa8a7_2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d543ffa8a7_2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Instead of design a </a:t>
            </a:r>
            <a:r>
              <a:rPr lang="en-GB"/>
              <a:t>whole</a:t>
            </a:r>
            <a:r>
              <a:rPr lang="en-GB"/>
              <a:t> container we focus on a part of it → from reconfigurable furniture to reconfigurable container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d67624f530_3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d67624f530_3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d67624f530_3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d67624f530_3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d543ffa8a7_2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d543ffa8a7_2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d543ffa8a7_2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d543ffa8a7_2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d67624f530_3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d67624f530_3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d543ffa8a7_4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d543ffa8a7_4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d67624f530_3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d67624f530_3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d67624f530_3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d67624f530_3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d67624f530_3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d67624f530_3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d67624f530_3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d67624f530_3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d67624f530_3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d67624f530_3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972891512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972891512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Customizing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d67624f530_3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d67624f530_3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d67624f530_3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d67624f530_3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9728915120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9728915120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This slide explains the </a:t>
            </a:r>
            <a:r>
              <a:rPr b="1" lang="en-GB">
                <a:solidFill>
                  <a:schemeClr val="dk1"/>
                </a:solidFill>
              </a:rPr>
              <a:t>material process</a:t>
            </a:r>
            <a:r>
              <a:rPr lang="en-GB">
                <a:solidFill>
                  <a:schemeClr val="dk1"/>
                </a:solidFill>
              </a:rPr>
              <a:t>, from waste to built architecture.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We start from </a:t>
            </a:r>
            <a:r>
              <a:rPr b="1" lang="en-GB">
                <a:solidFill>
                  <a:schemeClr val="dk1"/>
                </a:solidFill>
              </a:rPr>
              <a:t>plastic waste collected at the Troll Station</a:t>
            </a:r>
            <a:r>
              <a:rPr lang="en-GB">
                <a:solidFill>
                  <a:schemeClr val="dk1"/>
                </a:solidFill>
              </a:rPr>
              <a:t>, mainly PET bottles, packaging, and everyday materials.</a:t>
            </a: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 Instead of treating this as waste, we consider it as a </a:t>
            </a:r>
            <a:r>
              <a:rPr b="1" lang="en-GB">
                <a:solidFill>
                  <a:schemeClr val="dk1"/>
                </a:solidFill>
              </a:rPr>
              <a:t>resource already available on site</a:t>
            </a:r>
            <a:r>
              <a:rPr lang="en-GB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The first step is </a:t>
            </a:r>
            <a:r>
              <a:rPr b="1" lang="en-GB">
                <a:solidFill>
                  <a:schemeClr val="dk1"/>
                </a:solidFill>
              </a:rPr>
              <a:t>shredding</a:t>
            </a:r>
            <a:r>
              <a:rPr lang="en-GB">
                <a:solidFill>
                  <a:schemeClr val="dk1"/>
                </a:solidFill>
              </a:rPr>
              <a:t>.</a:t>
            </a: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 The plastic is reduced into small flakes or pellets, making it easier to process and standardize for the next phase.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Then we move to </a:t>
            </a:r>
            <a:r>
              <a:rPr b="1" lang="en-GB">
                <a:solidFill>
                  <a:schemeClr val="dk1"/>
                </a:solidFill>
              </a:rPr>
              <a:t>filament extrusion</a:t>
            </a:r>
            <a:r>
              <a:rPr lang="en-GB">
                <a:solidFill>
                  <a:schemeClr val="dk1"/>
                </a:solidFill>
              </a:rPr>
              <a:t>.</a:t>
            </a: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 Here, the shredded plastic is melted and transformed into a continuous filament, with a controlled diameter, suitable for 3D printing.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This filament is then used in the </a:t>
            </a:r>
            <a:r>
              <a:rPr b="1" lang="en-GB">
                <a:solidFill>
                  <a:schemeClr val="dk1"/>
                </a:solidFill>
              </a:rPr>
              <a:t>3D printing phase</a:t>
            </a:r>
            <a:r>
              <a:rPr lang="en-GB">
                <a:solidFill>
                  <a:schemeClr val="dk1"/>
                </a:solidFill>
              </a:rPr>
              <a:t>, where each Voronoi cell is individually produced.</a:t>
            </a: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 During this step, we also integrate </a:t>
            </a:r>
            <a:r>
              <a:rPr b="1" lang="en-GB">
                <a:solidFill>
                  <a:schemeClr val="dk1"/>
                </a:solidFill>
              </a:rPr>
              <a:t>wiring and lighting systems directly into the structure</a:t>
            </a:r>
            <a:r>
              <a:rPr lang="en-GB">
                <a:solidFill>
                  <a:schemeClr val="dk1"/>
                </a:solidFill>
              </a:rPr>
              <a:t>, so they are not added later but become part of the material itself.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Once the cells are printed, they are transported and </a:t>
            </a:r>
            <a:r>
              <a:rPr b="1" lang="en-GB">
                <a:solidFill>
                  <a:schemeClr val="dk1"/>
                </a:solidFill>
              </a:rPr>
              <a:t>assembled on site</a:t>
            </a:r>
            <a:r>
              <a:rPr lang="en-GB">
                <a:solidFill>
                  <a:schemeClr val="dk1"/>
                </a:solidFill>
              </a:rPr>
              <a:t>, using plug-in joints and mechanical connections that allow precision and flexibility.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Finally, the system is designed as a </a:t>
            </a:r>
            <a:r>
              <a:rPr b="1" lang="en-GB">
                <a:solidFill>
                  <a:schemeClr val="dk1"/>
                </a:solidFill>
              </a:rPr>
              <a:t>circular process</a:t>
            </a:r>
            <a:r>
              <a:rPr lang="en-GB">
                <a:solidFill>
                  <a:schemeClr val="dk1"/>
                </a:solidFill>
              </a:rPr>
              <a:t>.</a:t>
            </a: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 At the end of its life, the structure can be disassembled, shredded again, and reintroduced into the cycle — minimizing waste and closing the material loop.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d543ffa8a7_5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d543ffa8a7_5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d593053cf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d593053cf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d67624f530_3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d67624f530_3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d543ffa8a7_2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d543ffa8a7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d6a14de138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3d6a14de138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d6957cac36_7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d6957cac36_7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d543ffa8a7_2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3d543ffa8a7_2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d543ffa8a7_2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d543ffa8a7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d6a14de138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d6a14de138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d6957cac36_7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d6957cac36_7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3d6957cac36_7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3d6957cac36_7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d6957cac36_7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d6957cac36_7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ce57b95619_2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ce57b95619_2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d6957cac36_7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3d6957cac36_7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3d6957cac36_7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3d6957cac36_7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d67624f530_3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d67624f530_3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3d593053cf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3d593053cf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d543ffa8a7_2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d543ffa8a7_2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9728915120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39728915120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cf0f05f206_2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cf0f05f206_2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ILAI: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972891512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972891512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ce57b95619_2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ce57b95619_2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cf0f05f206_2_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cf0f05f206_2_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d6a14de138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d6a14de138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89600" y="86100"/>
            <a:ext cx="7564800" cy="4971300"/>
            <a:chOff x="789600" y="86100"/>
            <a:chExt cx="7564800" cy="4971300"/>
          </a:xfrm>
        </p:grpSpPr>
        <p:sp>
          <p:nvSpPr>
            <p:cNvPr id="14" name="Google Shape;14;p2"/>
            <p:cNvSpPr txBox="1"/>
            <p:nvPr/>
          </p:nvSpPr>
          <p:spPr>
            <a:xfrm>
              <a:off x="789600" y="4963500"/>
              <a:ext cx="11688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Group 4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15" name="Google Shape;15;p2"/>
            <p:cNvSpPr txBox="1"/>
            <p:nvPr/>
          </p:nvSpPr>
          <p:spPr>
            <a:xfrm>
              <a:off x="4735800" y="4963500"/>
              <a:ext cx="36186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Anaelle Mathieu, Niels Koenraad, Luca Marchetti, Aashna Singh, Sohyun Park, Ilai Debazi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16" name="Google Shape;16;p2"/>
            <p:cNvSpPr txBox="1"/>
            <p:nvPr/>
          </p:nvSpPr>
          <p:spPr>
            <a:xfrm>
              <a:off x="5520900" y="86100"/>
              <a:ext cx="28335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AR0122 1:1 Interactive Architecture Prototyping Workshop 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EMTPY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180000" y="86100"/>
            <a:ext cx="8784000" cy="4971300"/>
            <a:chOff x="180000" y="86100"/>
            <a:chExt cx="8784000" cy="4971300"/>
          </a:xfrm>
        </p:grpSpPr>
        <p:sp>
          <p:nvSpPr>
            <p:cNvPr id="19" name="Google Shape;19;p3"/>
            <p:cNvSpPr txBox="1"/>
            <p:nvPr/>
          </p:nvSpPr>
          <p:spPr>
            <a:xfrm>
              <a:off x="180000" y="4963500"/>
              <a:ext cx="11688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Group 4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20" name="Google Shape;20;p3"/>
            <p:cNvSpPr txBox="1"/>
            <p:nvPr/>
          </p:nvSpPr>
          <p:spPr>
            <a:xfrm>
              <a:off x="5345400" y="4963500"/>
              <a:ext cx="36186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Anaelle Mathieu, Niels Koenraad, Luca Marchetti, Aashna Singh, Sohyun Park, Ilai Debazi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21" name="Google Shape;21;p3"/>
            <p:cNvSpPr txBox="1"/>
            <p:nvPr/>
          </p:nvSpPr>
          <p:spPr>
            <a:xfrm>
              <a:off x="6130500" y="86100"/>
              <a:ext cx="28335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AR0122 1:1 Interactive Architecture Prototyping Workshop 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CUSTOM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 title="Antarctica_Transparent_Background_for_flags.png"/>
          <p:cNvPicPr preferRelativeResize="0"/>
          <p:nvPr/>
        </p:nvPicPr>
        <p:blipFill rotWithShape="1">
          <a:blip r:embed="rId2">
            <a:alphaModFix amt="8000"/>
          </a:blip>
          <a:srcRect b="42843" l="-10495" r="20413" t="-502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/>
          <p:nvPr/>
        </p:nvSpPr>
        <p:spPr>
          <a:xfrm>
            <a:off x="6775475" y="687850"/>
            <a:ext cx="35268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D2232B"/>
                </a:solidFill>
                <a:latin typeface="Sora Medium"/>
                <a:ea typeface="Sora Medium"/>
                <a:cs typeface="Sora Medium"/>
                <a:sym typeface="Sora Medium"/>
              </a:rPr>
              <a:t>* </a:t>
            </a:r>
            <a:r>
              <a:rPr lang="en-GB" sz="800">
                <a:solidFill>
                  <a:srgbClr val="D2232B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72°00′42″S, 2°32′06″E</a:t>
            </a:r>
            <a:endParaRPr sz="1200">
              <a:solidFill>
                <a:srgbClr val="D2232B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grpSp>
        <p:nvGrpSpPr>
          <p:cNvPr id="25" name="Google Shape;25;p4"/>
          <p:cNvGrpSpPr/>
          <p:nvPr/>
        </p:nvGrpSpPr>
        <p:grpSpPr>
          <a:xfrm>
            <a:off x="180000" y="86100"/>
            <a:ext cx="8784000" cy="4971300"/>
            <a:chOff x="180000" y="86100"/>
            <a:chExt cx="8784000" cy="4971300"/>
          </a:xfrm>
        </p:grpSpPr>
        <p:sp>
          <p:nvSpPr>
            <p:cNvPr id="26" name="Google Shape;26;p4"/>
            <p:cNvSpPr txBox="1"/>
            <p:nvPr/>
          </p:nvSpPr>
          <p:spPr>
            <a:xfrm>
              <a:off x="180000" y="4963500"/>
              <a:ext cx="11688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Group 4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27" name="Google Shape;27;p4"/>
            <p:cNvSpPr txBox="1"/>
            <p:nvPr/>
          </p:nvSpPr>
          <p:spPr>
            <a:xfrm>
              <a:off x="5345400" y="4963500"/>
              <a:ext cx="36186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Anaelle Mathieu, Niels Koenraad, Luca Marchetti, Aashna Singh, Sohyun Park, Ilai Debazi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28" name="Google Shape;28;p4"/>
            <p:cNvSpPr txBox="1"/>
            <p:nvPr/>
          </p:nvSpPr>
          <p:spPr>
            <a:xfrm>
              <a:off x="6130500" y="86100"/>
              <a:ext cx="28335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AR0122 1:1 Interactive Architecture Prototyping Workshop 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HEADER">
  <p:cSld name="CUSTOM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180000" y="180000"/>
            <a:ext cx="4268100" cy="226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Sora Medium"/>
              <a:buNone/>
              <a:defRPr sz="1400">
                <a:latin typeface="Sora Medium"/>
                <a:ea typeface="Sora Medium"/>
                <a:cs typeface="Sora Medium"/>
                <a:sym typeface="Sor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Sora Medium"/>
              <a:buNone/>
              <a:defRPr sz="1400">
                <a:latin typeface="Sora Medium"/>
                <a:ea typeface="Sora Medium"/>
                <a:cs typeface="Sora Medium"/>
                <a:sym typeface="Sor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Sora Medium"/>
              <a:buNone/>
              <a:defRPr sz="1400">
                <a:latin typeface="Sora Medium"/>
                <a:ea typeface="Sora Medium"/>
                <a:cs typeface="Sora Medium"/>
                <a:sym typeface="Sor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Sora Medium"/>
              <a:buNone/>
              <a:defRPr sz="1400">
                <a:latin typeface="Sora Medium"/>
                <a:ea typeface="Sora Medium"/>
                <a:cs typeface="Sora Medium"/>
                <a:sym typeface="Sor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Sora Medium"/>
              <a:buNone/>
              <a:defRPr sz="1400">
                <a:latin typeface="Sora Medium"/>
                <a:ea typeface="Sora Medium"/>
                <a:cs typeface="Sora Medium"/>
                <a:sym typeface="Sor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Sora Medium"/>
              <a:buNone/>
              <a:defRPr sz="1400">
                <a:latin typeface="Sora Medium"/>
                <a:ea typeface="Sora Medium"/>
                <a:cs typeface="Sora Medium"/>
                <a:sym typeface="Sor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Sora Medium"/>
              <a:buNone/>
              <a:defRPr sz="1400">
                <a:latin typeface="Sora Medium"/>
                <a:ea typeface="Sora Medium"/>
                <a:cs typeface="Sora Medium"/>
                <a:sym typeface="Sor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Sora Medium"/>
              <a:buNone/>
              <a:defRPr sz="14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/>
        </p:txBody>
      </p:sp>
      <p:grpSp>
        <p:nvGrpSpPr>
          <p:cNvPr id="31" name="Google Shape;31;p5"/>
          <p:cNvGrpSpPr/>
          <p:nvPr/>
        </p:nvGrpSpPr>
        <p:grpSpPr>
          <a:xfrm>
            <a:off x="180000" y="86100"/>
            <a:ext cx="8784000" cy="4971300"/>
            <a:chOff x="180000" y="86100"/>
            <a:chExt cx="8784000" cy="4971300"/>
          </a:xfrm>
        </p:grpSpPr>
        <p:sp>
          <p:nvSpPr>
            <p:cNvPr id="32" name="Google Shape;32;p5"/>
            <p:cNvSpPr txBox="1"/>
            <p:nvPr/>
          </p:nvSpPr>
          <p:spPr>
            <a:xfrm>
              <a:off x="180000" y="4963500"/>
              <a:ext cx="11688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Group 4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33" name="Google Shape;33;p5"/>
            <p:cNvSpPr txBox="1"/>
            <p:nvPr/>
          </p:nvSpPr>
          <p:spPr>
            <a:xfrm>
              <a:off x="5345400" y="4963500"/>
              <a:ext cx="36186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Anaelle Mathieu, Niels Koenraad, Luca Marchetti, Aashna Singh, Sohyun Park, Ilai Debazi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34" name="Google Shape;34;p5"/>
            <p:cNvSpPr txBox="1"/>
            <p:nvPr/>
          </p:nvSpPr>
          <p:spPr>
            <a:xfrm>
              <a:off x="6130500" y="86100"/>
              <a:ext cx="28335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999999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AR0122 1:1 Interactive Architecture Prototyping Workshop </a:t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rgbClr val="999999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MPLATE">
  <p:cSld name="CUSTOM_2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/>
        </p:nvSpPr>
        <p:spPr>
          <a:xfrm>
            <a:off x="2208400" y="877449"/>
            <a:ext cx="3424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FONT Sora SemiBold </a:t>
            </a:r>
            <a:br>
              <a:rPr lang="en-GB"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</a:br>
            <a:r>
              <a:rPr lang="en-GB"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FONT Sora Medium </a:t>
            </a:r>
            <a:endParaRPr sz="1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FONT Sora Light</a:t>
            </a:r>
            <a:r>
              <a:rPr lang="en-GB"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sz="1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7" name="Google Shape;37;p6"/>
          <p:cNvSpPr/>
          <p:nvPr/>
        </p:nvSpPr>
        <p:spPr>
          <a:xfrm flipH="1" rot="-5400000">
            <a:off x="5603275" y="2198873"/>
            <a:ext cx="720000" cy="720000"/>
          </a:xfrm>
          <a:prstGeom prst="rect">
            <a:avLst/>
          </a:prstGeom>
          <a:solidFill>
            <a:srgbClr val="FFFF7C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8" name="Google Shape;38;p6"/>
          <p:cNvSpPr/>
          <p:nvPr/>
        </p:nvSpPr>
        <p:spPr>
          <a:xfrm flipH="1" rot="-5400000">
            <a:off x="4883275" y="2198873"/>
            <a:ext cx="720000" cy="720000"/>
          </a:xfrm>
          <a:prstGeom prst="rect">
            <a:avLst/>
          </a:prstGeom>
          <a:solidFill>
            <a:srgbClr val="FFCB57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9" name="Google Shape;39;p6"/>
          <p:cNvSpPr/>
          <p:nvPr/>
        </p:nvSpPr>
        <p:spPr>
          <a:xfrm flipH="1" rot="10800000">
            <a:off x="2091475" y="2198873"/>
            <a:ext cx="720000" cy="720000"/>
          </a:xfrm>
          <a:prstGeom prst="rect">
            <a:avLst/>
          </a:prstGeom>
          <a:solidFill>
            <a:srgbClr val="D2232B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0" name="Google Shape;40;p6"/>
          <p:cNvSpPr/>
          <p:nvPr/>
        </p:nvSpPr>
        <p:spPr>
          <a:xfrm flipH="1" rot="10800000">
            <a:off x="3531475" y="2198873"/>
            <a:ext cx="720000" cy="7200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1" name="Google Shape;41;p6"/>
          <p:cNvSpPr/>
          <p:nvPr/>
        </p:nvSpPr>
        <p:spPr>
          <a:xfrm flipH="1" rot="-5400000">
            <a:off x="6323275" y="2198873"/>
            <a:ext cx="720000" cy="720000"/>
          </a:xfrm>
          <a:prstGeom prst="rect">
            <a:avLst/>
          </a:prstGeom>
          <a:solidFill>
            <a:srgbClr val="FFFFC3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2" name="Google Shape;42;p6"/>
          <p:cNvSpPr/>
          <p:nvPr/>
        </p:nvSpPr>
        <p:spPr>
          <a:xfrm flipH="1" rot="10800000">
            <a:off x="2811475" y="2198873"/>
            <a:ext cx="720000" cy="720000"/>
          </a:xfrm>
          <a:prstGeom prst="rect">
            <a:avLst/>
          </a:prstGeom>
          <a:solidFill>
            <a:srgbClr val="D34F55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3" name="Google Shape;43;p6"/>
          <p:cNvSpPr/>
          <p:nvPr/>
        </p:nvSpPr>
        <p:spPr>
          <a:xfrm flipH="1" rot="10800000">
            <a:off x="2091475" y="3627923"/>
            <a:ext cx="720000" cy="7200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4" name="Google Shape;44;p6"/>
          <p:cNvSpPr/>
          <p:nvPr/>
        </p:nvSpPr>
        <p:spPr>
          <a:xfrm flipH="1" rot="10800000">
            <a:off x="2811475" y="3627923"/>
            <a:ext cx="720000" cy="7200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5" name="Google Shape;45;p6"/>
          <p:cNvSpPr/>
          <p:nvPr/>
        </p:nvSpPr>
        <p:spPr>
          <a:xfrm flipH="1" rot="10800000">
            <a:off x="6323275" y="3627923"/>
            <a:ext cx="720000" cy="720000"/>
          </a:xfrm>
          <a:prstGeom prst="rect">
            <a:avLst/>
          </a:prstGeom>
          <a:solidFill>
            <a:srgbClr val="AEC4E9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6" name="Google Shape;46;p6"/>
          <p:cNvSpPr/>
          <p:nvPr/>
        </p:nvSpPr>
        <p:spPr>
          <a:xfrm flipH="1" rot="10800000">
            <a:off x="4883275" y="3627923"/>
            <a:ext cx="720000" cy="720000"/>
          </a:xfrm>
          <a:prstGeom prst="rect">
            <a:avLst/>
          </a:prstGeom>
          <a:solidFill>
            <a:srgbClr val="5173AD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7" name="Google Shape;47;p6"/>
          <p:cNvSpPr/>
          <p:nvPr/>
        </p:nvSpPr>
        <p:spPr>
          <a:xfrm flipH="1" rot="10800000">
            <a:off x="3531473" y="3627923"/>
            <a:ext cx="720000" cy="72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8" name="Google Shape;48;p6"/>
          <p:cNvSpPr/>
          <p:nvPr/>
        </p:nvSpPr>
        <p:spPr>
          <a:xfrm flipH="1" rot="10800000">
            <a:off x="5603275" y="3627923"/>
            <a:ext cx="720000" cy="720000"/>
          </a:xfrm>
          <a:prstGeom prst="rect">
            <a:avLst/>
          </a:prstGeom>
          <a:solidFill>
            <a:srgbClr val="749ADB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ra Medium"/>
              <a:buNone/>
              <a:defRPr sz="2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ra"/>
              <a:buChar char="●"/>
              <a:defRPr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○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■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●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○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■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●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○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"/>
              <a:buChar char="■"/>
              <a:defRPr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13">
          <p15:clr>
            <a:srgbClr val="E46962"/>
          </p15:clr>
        </p15:guide>
        <p15:guide id="2" orient="horz" pos="113">
          <p15:clr>
            <a:srgbClr val="E46962"/>
          </p15:clr>
        </p15:guide>
        <p15:guide id="3" pos="5647">
          <p15:clr>
            <a:srgbClr val="E46962"/>
          </p15:clr>
        </p15:guide>
        <p15:guide id="4" orient="horz" pos="3127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13.png"/><Relationship Id="rId13" Type="http://schemas.openxmlformats.org/officeDocument/2006/relationships/image" Target="../media/image6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1.png"/><Relationship Id="rId8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6" Type="http://schemas.openxmlformats.org/officeDocument/2006/relationships/image" Target="../media/image22.png"/><Relationship Id="rId7" Type="http://schemas.openxmlformats.org/officeDocument/2006/relationships/image" Target="../media/image18.png"/><Relationship Id="rId8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53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58.png"/><Relationship Id="rId5" Type="http://schemas.openxmlformats.org/officeDocument/2006/relationships/image" Target="../media/image86.png"/><Relationship Id="rId6" Type="http://schemas.openxmlformats.org/officeDocument/2006/relationships/image" Target="../media/image55.png"/><Relationship Id="rId7" Type="http://schemas.openxmlformats.org/officeDocument/2006/relationships/image" Target="../media/image53.png"/><Relationship Id="rId8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png"/><Relationship Id="rId4" Type="http://schemas.openxmlformats.org/officeDocument/2006/relationships/image" Target="../media/image86.png"/><Relationship Id="rId5" Type="http://schemas.openxmlformats.org/officeDocument/2006/relationships/image" Target="../media/image9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Relationship Id="rId4" Type="http://schemas.openxmlformats.org/officeDocument/2006/relationships/image" Target="../media/image72.png"/><Relationship Id="rId5" Type="http://schemas.openxmlformats.org/officeDocument/2006/relationships/image" Target="../media/image74.png"/><Relationship Id="rId6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4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gif"/><Relationship Id="rId4" Type="http://schemas.openxmlformats.org/officeDocument/2006/relationships/image" Target="../media/image35.gif"/><Relationship Id="rId5" Type="http://schemas.openxmlformats.org/officeDocument/2006/relationships/image" Target="../media/image36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gif"/><Relationship Id="rId4" Type="http://schemas.openxmlformats.org/officeDocument/2006/relationships/image" Target="../media/image39.gif"/><Relationship Id="rId5" Type="http://schemas.openxmlformats.org/officeDocument/2006/relationships/image" Target="../media/image40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gif"/><Relationship Id="rId4" Type="http://schemas.openxmlformats.org/officeDocument/2006/relationships/image" Target="../media/image42.png"/><Relationship Id="rId5" Type="http://schemas.openxmlformats.org/officeDocument/2006/relationships/image" Target="../media/image43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gif"/><Relationship Id="rId4" Type="http://schemas.openxmlformats.org/officeDocument/2006/relationships/image" Target="../media/image33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gif"/><Relationship Id="rId4" Type="http://schemas.openxmlformats.org/officeDocument/2006/relationships/image" Target="../media/image35.gif"/><Relationship Id="rId5" Type="http://schemas.openxmlformats.org/officeDocument/2006/relationships/image" Target="../media/image33.gif"/><Relationship Id="rId6" Type="http://schemas.openxmlformats.org/officeDocument/2006/relationships/image" Target="../media/image51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png"/><Relationship Id="rId4" Type="http://schemas.openxmlformats.org/officeDocument/2006/relationships/image" Target="../media/image8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9.png"/><Relationship Id="rId4" Type="http://schemas.openxmlformats.org/officeDocument/2006/relationships/image" Target="../media/image54.png"/><Relationship Id="rId9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8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voxelmatters.com/klm-3d-printing-tools-plastic-bottles/" TargetMode="External"/><Relationship Id="rId1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9.png"/><Relationship Id="rId4" Type="http://schemas.openxmlformats.org/officeDocument/2006/relationships/image" Target="../media/image62.png"/><Relationship Id="rId9" Type="http://schemas.openxmlformats.org/officeDocument/2006/relationships/image" Target="../media/image63.png"/><Relationship Id="rId5" Type="http://schemas.openxmlformats.org/officeDocument/2006/relationships/image" Target="../media/image60.png"/><Relationship Id="rId6" Type="http://schemas.openxmlformats.org/officeDocument/2006/relationships/image" Target="../media/image65.png"/><Relationship Id="rId7" Type="http://schemas.openxmlformats.org/officeDocument/2006/relationships/image" Target="../media/image61.png"/><Relationship Id="rId8" Type="http://schemas.openxmlformats.org/officeDocument/2006/relationships/image" Target="../media/image6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1.png"/><Relationship Id="rId4" Type="http://schemas.openxmlformats.org/officeDocument/2006/relationships/image" Target="../media/image67.png"/><Relationship Id="rId5" Type="http://schemas.openxmlformats.org/officeDocument/2006/relationships/image" Target="../media/image7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9.png"/><Relationship Id="rId4" Type="http://schemas.openxmlformats.org/officeDocument/2006/relationships/image" Target="../media/image8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1.png"/><Relationship Id="rId4" Type="http://schemas.openxmlformats.org/officeDocument/2006/relationships/image" Target="../media/image7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gif"/><Relationship Id="rId4" Type="http://schemas.openxmlformats.org/officeDocument/2006/relationships/image" Target="../media/image80.gif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drive.google.com/file/d/1Sl_4027IAFDVfDl6aCFEl6LpV6nSiJZu/view" TargetMode="External"/><Relationship Id="rId4" Type="http://schemas.openxmlformats.org/officeDocument/2006/relationships/image" Target="../media/image8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 title="260416 - Banner.jpg"/>
          <p:cNvPicPr preferRelativeResize="0"/>
          <p:nvPr/>
        </p:nvPicPr>
        <p:blipFill rotWithShape="1">
          <a:blip r:embed="rId3">
            <a:alphaModFix/>
          </a:blip>
          <a:srcRect b="0" l="0" r="1215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"/>
          <p:cNvSpPr/>
          <p:nvPr/>
        </p:nvSpPr>
        <p:spPr>
          <a:xfrm flipH="1" rot="10800000">
            <a:off x="697050" y="2277975"/>
            <a:ext cx="11409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24" name="Google Shape;224;p16"/>
          <p:cNvSpPr/>
          <p:nvPr/>
        </p:nvSpPr>
        <p:spPr>
          <a:xfrm flipH="1" rot="10800000">
            <a:off x="7251075" y="2277975"/>
            <a:ext cx="10062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25" name="Google Shape;225;p16"/>
          <p:cNvSpPr/>
          <p:nvPr/>
        </p:nvSpPr>
        <p:spPr>
          <a:xfrm flipH="1" rot="10800000">
            <a:off x="697050" y="2554900"/>
            <a:ext cx="14361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26" name="Google Shape;226;p16"/>
          <p:cNvSpPr/>
          <p:nvPr/>
        </p:nvSpPr>
        <p:spPr>
          <a:xfrm flipH="1" rot="10800000">
            <a:off x="7626700" y="2554900"/>
            <a:ext cx="6372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27" name="Google Shape;227;p16"/>
          <p:cNvSpPr/>
          <p:nvPr/>
        </p:nvSpPr>
        <p:spPr>
          <a:xfrm flipH="1" rot="10800000">
            <a:off x="4192425" y="2278000"/>
            <a:ext cx="1476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28" name="Google Shape;228;p16"/>
          <p:cNvSpPr/>
          <p:nvPr/>
        </p:nvSpPr>
        <p:spPr>
          <a:xfrm flipH="1" rot="10800000">
            <a:off x="697050" y="2831825"/>
            <a:ext cx="18720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29" name="Google Shape;229;p16"/>
          <p:cNvSpPr/>
          <p:nvPr/>
        </p:nvSpPr>
        <p:spPr>
          <a:xfrm flipH="1" rot="10800000">
            <a:off x="7432175" y="2831825"/>
            <a:ext cx="8253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30" name="Google Shape;230;p16"/>
          <p:cNvSpPr/>
          <p:nvPr/>
        </p:nvSpPr>
        <p:spPr>
          <a:xfrm flipH="1" rot="10800000">
            <a:off x="697050" y="3108750"/>
            <a:ext cx="12951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31" name="Google Shape;231;p16"/>
          <p:cNvSpPr/>
          <p:nvPr/>
        </p:nvSpPr>
        <p:spPr>
          <a:xfrm flipH="1" rot="10800000">
            <a:off x="2153175" y="3108750"/>
            <a:ext cx="7176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32" name="Google Shape;232;p16"/>
          <p:cNvSpPr/>
          <p:nvPr/>
        </p:nvSpPr>
        <p:spPr>
          <a:xfrm flipH="1" rot="10800000">
            <a:off x="7526100" y="3108750"/>
            <a:ext cx="7278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33" name="Google Shape;233;p16"/>
          <p:cNvSpPr/>
          <p:nvPr/>
        </p:nvSpPr>
        <p:spPr>
          <a:xfrm flipH="1" rot="10800000">
            <a:off x="697050" y="3385675"/>
            <a:ext cx="11475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34" name="Google Shape;234;p16"/>
          <p:cNvSpPr/>
          <p:nvPr/>
        </p:nvSpPr>
        <p:spPr>
          <a:xfrm flipH="1" rot="10800000">
            <a:off x="7526100" y="3385675"/>
            <a:ext cx="7278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35" name="Google Shape;235;p16"/>
          <p:cNvSpPr/>
          <p:nvPr/>
        </p:nvSpPr>
        <p:spPr>
          <a:xfrm flipH="1" rot="10800000">
            <a:off x="4588900" y="3385675"/>
            <a:ext cx="3882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36" name="Google Shape;236;p16"/>
          <p:cNvSpPr/>
          <p:nvPr/>
        </p:nvSpPr>
        <p:spPr>
          <a:xfrm flipH="1" rot="10800000">
            <a:off x="693750" y="3662600"/>
            <a:ext cx="16002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37" name="Google Shape;237;p16"/>
          <p:cNvSpPr/>
          <p:nvPr/>
        </p:nvSpPr>
        <p:spPr>
          <a:xfrm flipH="1" rot="10800000">
            <a:off x="7432175" y="3662600"/>
            <a:ext cx="821700" cy="1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38" name="Google Shape;238;p16"/>
          <p:cNvSpPr txBox="1"/>
          <p:nvPr/>
        </p:nvSpPr>
        <p:spPr>
          <a:xfrm>
            <a:off x="697050" y="1811802"/>
            <a:ext cx="7587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1    |    2   |   3    |    4    |    5    |    6    |    7    |    8    |    9    |    10    |    11    |    12    |    13    |    14    |    15    |    16    |    17     |    18    |    19    |    20    |    21    |    22    |    23    |    24 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239" name="Google Shape;239;p16"/>
          <p:cNvSpPr txBox="1"/>
          <p:nvPr/>
        </p:nvSpPr>
        <p:spPr>
          <a:xfrm>
            <a:off x="270000" y="914500"/>
            <a:ext cx="115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01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Station Leader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15761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02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Mechanical Engineer/Technician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41" name="Google Shape;241;p16"/>
          <p:cNvSpPr txBox="1"/>
          <p:nvPr/>
        </p:nvSpPr>
        <p:spPr>
          <a:xfrm>
            <a:off x="31597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03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Electrical Engineer/Systems Technician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42" name="Google Shape;242;p16"/>
          <p:cNvSpPr txBox="1"/>
          <p:nvPr/>
        </p:nvSpPr>
        <p:spPr>
          <a:xfrm>
            <a:off x="6107175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05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Cook/Logistics Coordinator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43" name="Google Shape;243;p16"/>
          <p:cNvSpPr txBox="1"/>
          <p:nvPr/>
        </p:nvSpPr>
        <p:spPr>
          <a:xfrm>
            <a:off x="74448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06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Communications + Medical officer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44" name="Google Shape;244;p16"/>
          <p:cNvSpPr txBox="1"/>
          <p:nvPr/>
        </p:nvSpPr>
        <p:spPr>
          <a:xfrm>
            <a:off x="896050" y="4257775"/>
            <a:ext cx="7587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E7E841"/>
                </a:solidFill>
                <a:latin typeface="Sora SemiBold"/>
                <a:ea typeface="Sora SemiBold"/>
                <a:cs typeface="Sora SemiBold"/>
                <a:sym typeface="Sora SemiBold"/>
              </a:rPr>
              <a:t> </a:t>
            </a:r>
            <a:r>
              <a:rPr lang="en-GB" sz="1200">
                <a:solidFill>
                  <a:srgbClr val="5173AD"/>
                </a:solidFill>
                <a:latin typeface="Sora SemiBold"/>
                <a:ea typeface="Sora SemiBold"/>
                <a:cs typeface="Sora SemiBold"/>
                <a:sym typeface="Sora SemiBold"/>
              </a:rPr>
              <a:t>Sleeping</a:t>
            </a:r>
            <a:r>
              <a:rPr lang="en-GB" sz="1200">
                <a:solidFill>
                  <a:srgbClr val="37796B"/>
                </a:solidFill>
                <a:latin typeface="Sora SemiBold"/>
                <a:ea typeface="Sora SemiBold"/>
                <a:cs typeface="Sora SemiBold"/>
                <a:sym typeface="Sora SemiBold"/>
              </a:rPr>
              <a:t>	       </a:t>
            </a:r>
            <a:r>
              <a:rPr lang="en-GB" sz="1200">
                <a:solidFill>
                  <a:srgbClr val="AEC4E9"/>
                </a:solidFill>
                <a:latin typeface="Sora SemiBold"/>
                <a:ea typeface="Sora SemiBold"/>
                <a:cs typeface="Sora SemiBold"/>
                <a:sym typeface="Sora SemiBold"/>
              </a:rPr>
              <a:t>Resting</a:t>
            </a:r>
            <a:r>
              <a:rPr lang="en-GB" sz="1200">
                <a:solidFill>
                  <a:srgbClr val="ACE678"/>
                </a:solidFill>
                <a:latin typeface="Sora SemiBold"/>
                <a:ea typeface="Sora SemiBold"/>
                <a:cs typeface="Sora SemiBold"/>
                <a:sym typeface="Sora SemiBold"/>
              </a:rPr>
              <a:t> 		</a:t>
            </a:r>
            <a:r>
              <a:rPr lang="en-GB" sz="1200">
                <a:solidFill>
                  <a:srgbClr val="F1F136"/>
                </a:solidFill>
                <a:latin typeface="Sora SemiBold"/>
                <a:ea typeface="Sora SemiBold"/>
                <a:cs typeface="Sora SemiBold"/>
                <a:sym typeface="Sora SemiBold"/>
              </a:rPr>
              <a:t>Micro-socializing</a:t>
            </a:r>
            <a:r>
              <a:rPr lang="en-GB" sz="1200">
                <a:solidFill>
                  <a:srgbClr val="FFCB57"/>
                </a:solidFill>
                <a:latin typeface="Sora SemiBold"/>
                <a:ea typeface="Sora SemiBold"/>
                <a:cs typeface="Sora SemiBold"/>
                <a:sym typeface="Sora SemiBold"/>
              </a:rPr>
              <a:t> </a:t>
            </a:r>
            <a:r>
              <a:rPr lang="en-GB" sz="1200">
                <a:solidFill>
                  <a:srgbClr val="E7E841"/>
                </a:solidFill>
                <a:latin typeface="Sora SemiBold"/>
                <a:ea typeface="Sora SemiBold"/>
                <a:cs typeface="Sora SemiBold"/>
                <a:sym typeface="Sora SemiBold"/>
              </a:rPr>
              <a:t>  	 </a:t>
            </a:r>
            <a:r>
              <a:rPr lang="en-GB" sz="1200">
                <a:solidFill>
                  <a:srgbClr val="ACE678"/>
                </a:solidFill>
                <a:latin typeface="Sora SemiBold"/>
                <a:ea typeface="Sora SemiBold"/>
                <a:cs typeface="Sora SemiBold"/>
                <a:sym typeface="Sora SemiBold"/>
              </a:rPr>
              <a:t>	</a:t>
            </a:r>
            <a:r>
              <a:rPr lang="en-GB" sz="1200">
                <a:solidFill>
                  <a:srgbClr val="D2232B"/>
                </a:solidFill>
                <a:latin typeface="Sora SemiBold"/>
                <a:ea typeface="Sora SemiBold"/>
                <a:cs typeface="Sora SemiBold"/>
                <a:sym typeface="Sora SemiBold"/>
              </a:rPr>
              <a:t> Individual Task</a:t>
            </a:r>
            <a:r>
              <a:rPr lang="en-GB" sz="1200">
                <a:solidFill>
                  <a:srgbClr val="7C6BDD"/>
                </a:solidFill>
                <a:latin typeface="Sora SemiBold"/>
                <a:ea typeface="Sora SemiBold"/>
                <a:cs typeface="Sora SemiBold"/>
                <a:sym typeface="Sora SemiBold"/>
              </a:rPr>
              <a:t>	         </a:t>
            </a:r>
            <a:r>
              <a:rPr lang="en-GB" sz="1200">
                <a:solidFill>
                  <a:srgbClr val="CCCCCC"/>
                </a:solidFill>
                <a:latin typeface="Sora SemiBold"/>
                <a:ea typeface="Sora SemiBold"/>
                <a:cs typeface="Sora SemiBold"/>
                <a:sym typeface="Sora SemiBold"/>
              </a:rPr>
              <a:t>Personal storage</a:t>
            </a:r>
            <a:endParaRPr sz="1200">
              <a:solidFill>
                <a:srgbClr val="ACE678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45" name="Google Shape;245;p16"/>
          <p:cNvSpPr txBox="1"/>
          <p:nvPr/>
        </p:nvSpPr>
        <p:spPr>
          <a:xfrm>
            <a:off x="226950" y="2277975"/>
            <a:ext cx="6105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CM 01 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CM 02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CM 03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CM 04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CM 05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CM 06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246" name="Google Shape;246;p16"/>
          <p:cNvSpPr/>
          <p:nvPr/>
        </p:nvSpPr>
        <p:spPr>
          <a:xfrm flipH="1" rot="10800000">
            <a:off x="4780162" y="3108750"/>
            <a:ext cx="201300" cy="136200"/>
          </a:xfrm>
          <a:prstGeom prst="rect">
            <a:avLst/>
          </a:prstGeom>
          <a:solidFill>
            <a:srgbClr val="FFFF7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47" name="Google Shape;247;p16"/>
          <p:cNvSpPr/>
          <p:nvPr/>
        </p:nvSpPr>
        <p:spPr>
          <a:xfrm flipH="1" rot="10800000">
            <a:off x="4780150" y="3385675"/>
            <a:ext cx="201300" cy="136200"/>
          </a:xfrm>
          <a:prstGeom prst="rect">
            <a:avLst/>
          </a:prstGeom>
          <a:solidFill>
            <a:srgbClr val="FFFF7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48" name="Google Shape;248;p16"/>
          <p:cNvSpPr/>
          <p:nvPr/>
        </p:nvSpPr>
        <p:spPr>
          <a:xfrm flipH="1" rot="10800000">
            <a:off x="4588900" y="3385675"/>
            <a:ext cx="201300" cy="136200"/>
          </a:xfrm>
          <a:prstGeom prst="rect">
            <a:avLst/>
          </a:prstGeom>
          <a:solidFill>
            <a:srgbClr val="AEC4E9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AEC4E9"/>
              </a:solidFill>
            </a:endParaRPr>
          </a:p>
        </p:txBody>
      </p:sp>
      <p:sp>
        <p:nvSpPr>
          <p:cNvPr id="249" name="Google Shape;249;p16"/>
          <p:cNvSpPr/>
          <p:nvPr/>
        </p:nvSpPr>
        <p:spPr>
          <a:xfrm flipH="1" rot="10800000">
            <a:off x="2133150" y="3108750"/>
            <a:ext cx="739800" cy="136200"/>
          </a:xfrm>
          <a:prstGeom prst="rect">
            <a:avLst/>
          </a:prstGeom>
          <a:solidFill>
            <a:srgbClr val="D34F55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50" name="Google Shape;250;p16"/>
          <p:cNvSpPr/>
          <p:nvPr/>
        </p:nvSpPr>
        <p:spPr>
          <a:xfrm flipH="1" rot="10800000">
            <a:off x="4981450" y="3108750"/>
            <a:ext cx="133200" cy="136200"/>
          </a:xfrm>
          <a:prstGeom prst="rect">
            <a:avLst/>
          </a:prstGeom>
          <a:solidFill>
            <a:srgbClr val="AEC4E9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AEC4E9"/>
              </a:solidFill>
            </a:endParaRPr>
          </a:p>
        </p:txBody>
      </p:sp>
      <p:sp>
        <p:nvSpPr>
          <p:cNvPr id="251" name="Google Shape;251;p16"/>
          <p:cNvSpPr/>
          <p:nvPr/>
        </p:nvSpPr>
        <p:spPr>
          <a:xfrm flipH="1" rot="10800000">
            <a:off x="4192250" y="2278000"/>
            <a:ext cx="147900" cy="136200"/>
          </a:xfrm>
          <a:prstGeom prst="rect">
            <a:avLst/>
          </a:prstGeom>
          <a:solidFill>
            <a:srgbClr val="D34F55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52" name="Google Shape;252;p16"/>
          <p:cNvSpPr/>
          <p:nvPr/>
        </p:nvSpPr>
        <p:spPr>
          <a:xfrm flipH="1" rot="10800000">
            <a:off x="7632450" y="3385675"/>
            <a:ext cx="106200" cy="136200"/>
          </a:xfrm>
          <a:prstGeom prst="rect">
            <a:avLst/>
          </a:prstGeom>
          <a:solidFill>
            <a:srgbClr val="AEC4E9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AEC4E9"/>
              </a:solidFill>
            </a:endParaRPr>
          </a:p>
        </p:txBody>
      </p:sp>
      <p:sp>
        <p:nvSpPr>
          <p:cNvPr id="253" name="Google Shape;253;p16"/>
          <p:cNvSpPr/>
          <p:nvPr/>
        </p:nvSpPr>
        <p:spPr>
          <a:xfrm flipH="1" rot="10800000">
            <a:off x="7526100" y="3385675"/>
            <a:ext cx="106500" cy="136200"/>
          </a:xfrm>
          <a:prstGeom prst="rect">
            <a:avLst/>
          </a:prstGeom>
          <a:solidFill>
            <a:srgbClr val="D34F55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54" name="Google Shape;254;p16"/>
          <p:cNvSpPr/>
          <p:nvPr/>
        </p:nvSpPr>
        <p:spPr>
          <a:xfrm flipH="1" rot="10800000">
            <a:off x="7631850" y="3108750"/>
            <a:ext cx="154500" cy="136200"/>
          </a:xfrm>
          <a:prstGeom prst="rect">
            <a:avLst/>
          </a:prstGeom>
          <a:solidFill>
            <a:srgbClr val="AEC4E9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AEC4E9"/>
              </a:solidFill>
            </a:endParaRPr>
          </a:p>
        </p:txBody>
      </p:sp>
      <p:sp>
        <p:nvSpPr>
          <p:cNvPr id="255" name="Google Shape;255;p16"/>
          <p:cNvSpPr/>
          <p:nvPr/>
        </p:nvSpPr>
        <p:spPr>
          <a:xfrm flipH="1" rot="10800000">
            <a:off x="7762400" y="3662600"/>
            <a:ext cx="198900" cy="136200"/>
          </a:xfrm>
          <a:prstGeom prst="rect">
            <a:avLst/>
          </a:prstGeom>
          <a:solidFill>
            <a:srgbClr val="AEC4E9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AEC4E9"/>
              </a:solidFill>
            </a:endParaRPr>
          </a:p>
        </p:txBody>
      </p:sp>
      <p:sp>
        <p:nvSpPr>
          <p:cNvPr id="256" name="Google Shape;256;p16"/>
          <p:cNvSpPr/>
          <p:nvPr/>
        </p:nvSpPr>
        <p:spPr>
          <a:xfrm flipH="1" rot="10800000">
            <a:off x="7428750" y="3662600"/>
            <a:ext cx="344400" cy="136200"/>
          </a:xfrm>
          <a:prstGeom prst="rect">
            <a:avLst/>
          </a:prstGeom>
          <a:solidFill>
            <a:srgbClr val="D34F55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57" name="Google Shape;257;p16"/>
          <p:cNvSpPr/>
          <p:nvPr/>
        </p:nvSpPr>
        <p:spPr>
          <a:xfrm flipH="1" rot="10800000">
            <a:off x="7251075" y="2278000"/>
            <a:ext cx="169800" cy="136200"/>
          </a:xfrm>
          <a:prstGeom prst="rect">
            <a:avLst/>
          </a:prstGeom>
          <a:solidFill>
            <a:srgbClr val="D34F55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58" name="Google Shape;258;p16"/>
          <p:cNvSpPr/>
          <p:nvPr/>
        </p:nvSpPr>
        <p:spPr>
          <a:xfrm flipH="1" rot="10800000">
            <a:off x="7525150" y="3108750"/>
            <a:ext cx="106200" cy="136200"/>
          </a:xfrm>
          <a:prstGeom prst="rect">
            <a:avLst/>
          </a:prstGeom>
          <a:solidFill>
            <a:srgbClr val="FFFF7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59" name="Google Shape;259;p16"/>
          <p:cNvSpPr/>
          <p:nvPr/>
        </p:nvSpPr>
        <p:spPr>
          <a:xfrm flipH="1" rot="10800000">
            <a:off x="7420887" y="2277963"/>
            <a:ext cx="201300" cy="136200"/>
          </a:xfrm>
          <a:prstGeom prst="rect">
            <a:avLst/>
          </a:prstGeom>
          <a:solidFill>
            <a:srgbClr val="FFFF7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60" name="Google Shape;260;p16"/>
          <p:cNvSpPr/>
          <p:nvPr/>
        </p:nvSpPr>
        <p:spPr>
          <a:xfrm flipH="1" rot="10800000">
            <a:off x="7623525" y="2277975"/>
            <a:ext cx="173100" cy="136200"/>
          </a:xfrm>
          <a:prstGeom prst="rect">
            <a:avLst/>
          </a:prstGeom>
          <a:solidFill>
            <a:srgbClr val="AEC4E9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AEC4E9"/>
              </a:solidFill>
            </a:endParaRPr>
          </a:p>
        </p:txBody>
      </p:sp>
      <p:sp>
        <p:nvSpPr>
          <p:cNvPr id="261" name="Google Shape;261;p16"/>
          <p:cNvSpPr/>
          <p:nvPr/>
        </p:nvSpPr>
        <p:spPr>
          <a:xfrm flipH="1" rot="10800000">
            <a:off x="7631850" y="2831825"/>
            <a:ext cx="337800" cy="136200"/>
          </a:xfrm>
          <a:prstGeom prst="rect">
            <a:avLst/>
          </a:prstGeom>
          <a:solidFill>
            <a:srgbClr val="AEC4E9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AEC4E9"/>
              </a:solidFill>
            </a:endParaRPr>
          </a:p>
        </p:txBody>
      </p:sp>
      <p:sp>
        <p:nvSpPr>
          <p:cNvPr id="262" name="Google Shape;262;p16"/>
          <p:cNvSpPr/>
          <p:nvPr/>
        </p:nvSpPr>
        <p:spPr>
          <a:xfrm flipH="1" rot="10800000">
            <a:off x="7432250" y="2831825"/>
            <a:ext cx="198900" cy="136200"/>
          </a:xfrm>
          <a:prstGeom prst="rect">
            <a:avLst/>
          </a:prstGeom>
          <a:solidFill>
            <a:srgbClr val="FFFF7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63" name="Google Shape;263;p16"/>
          <p:cNvSpPr/>
          <p:nvPr/>
        </p:nvSpPr>
        <p:spPr>
          <a:xfrm flipH="1" rot="10800000">
            <a:off x="7623075" y="2554900"/>
            <a:ext cx="223500" cy="136200"/>
          </a:xfrm>
          <a:prstGeom prst="rect">
            <a:avLst/>
          </a:prstGeom>
          <a:solidFill>
            <a:srgbClr val="AEC4E9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AEC4E9"/>
              </a:solidFill>
            </a:endParaRPr>
          </a:p>
        </p:txBody>
      </p:sp>
      <p:grpSp>
        <p:nvGrpSpPr>
          <p:cNvPr id="264" name="Google Shape;264;p16"/>
          <p:cNvGrpSpPr/>
          <p:nvPr/>
        </p:nvGrpSpPr>
        <p:grpSpPr>
          <a:xfrm>
            <a:off x="691050" y="2277975"/>
            <a:ext cx="7572725" cy="1520825"/>
            <a:chOff x="691050" y="2277975"/>
            <a:chExt cx="7572725" cy="1520825"/>
          </a:xfrm>
        </p:grpSpPr>
        <p:sp>
          <p:nvSpPr>
            <p:cNvPr id="265" name="Google Shape;265;p16"/>
            <p:cNvSpPr/>
            <p:nvPr/>
          </p:nvSpPr>
          <p:spPr>
            <a:xfrm flipH="1" rot="10800000">
              <a:off x="693750" y="3108750"/>
              <a:ext cx="12024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  <p:sp>
          <p:nvSpPr>
            <p:cNvPr id="266" name="Google Shape;266;p16"/>
            <p:cNvSpPr/>
            <p:nvPr/>
          </p:nvSpPr>
          <p:spPr>
            <a:xfrm flipH="1" rot="10800000">
              <a:off x="691050" y="3385675"/>
              <a:ext cx="11028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  <p:sp>
          <p:nvSpPr>
            <p:cNvPr id="267" name="Google Shape;267;p16"/>
            <p:cNvSpPr/>
            <p:nvPr/>
          </p:nvSpPr>
          <p:spPr>
            <a:xfrm flipH="1" rot="10800000">
              <a:off x="7736525" y="3385675"/>
              <a:ext cx="5169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  <p:sp>
          <p:nvSpPr>
            <p:cNvPr id="268" name="Google Shape;268;p16"/>
            <p:cNvSpPr/>
            <p:nvPr/>
          </p:nvSpPr>
          <p:spPr>
            <a:xfrm flipH="1" rot="10800000">
              <a:off x="7786750" y="3108750"/>
              <a:ext cx="4692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  <p:sp>
          <p:nvSpPr>
            <p:cNvPr id="269" name="Google Shape;269;p16"/>
            <p:cNvSpPr/>
            <p:nvPr/>
          </p:nvSpPr>
          <p:spPr>
            <a:xfrm flipH="1" rot="10800000">
              <a:off x="691050" y="3662600"/>
              <a:ext cx="15489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  <p:sp>
          <p:nvSpPr>
            <p:cNvPr id="270" name="Google Shape;270;p16"/>
            <p:cNvSpPr/>
            <p:nvPr/>
          </p:nvSpPr>
          <p:spPr>
            <a:xfrm flipH="1" rot="10800000">
              <a:off x="7961500" y="3662600"/>
              <a:ext cx="2994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  <p:sp>
          <p:nvSpPr>
            <p:cNvPr id="271" name="Google Shape;271;p16"/>
            <p:cNvSpPr/>
            <p:nvPr/>
          </p:nvSpPr>
          <p:spPr>
            <a:xfrm flipH="1" rot="10800000">
              <a:off x="697050" y="2831825"/>
              <a:ext cx="18045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  <p:sp>
          <p:nvSpPr>
            <p:cNvPr id="272" name="Google Shape;272;p16"/>
            <p:cNvSpPr/>
            <p:nvPr/>
          </p:nvSpPr>
          <p:spPr>
            <a:xfrm flipH="1" rot="10800000">
              <a:off x="697050" y="2554900"/>
              <a:ext cx="13734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  <p:sp>
          <p:nvSpPr>
            <p:cNvPr id="273" name="Google Shape;273;p16"/>
            <p:cNvSpPr/>
            <p:nvPr/>
          </p:nvSpPr>
          <p:spPr>
            <a:xfrm flipH="1" rot="10800000">
              <a:off x="696600" y="2277975"/>
              <a:ext cx="10917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  <p:sp>
          <p:nvSpPr>
            <p:cNvPr id="274" name="Google Shape;274;p16"/>
            <p:cNvSpPr/>
            <p:nvPr/>
          </p:nvSpPr>
          <p:spPr>
            <a:xfrm flipH="1" rot="10800000">
              <a:off x="7798475" y="2277975"/>
              <a:ext cx="4653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  <p:sp>
          <p:nvSpPr>
            <p:cNvPr id="275" name="Google Shape;275;p16"/>
            <p:cNvSpPr/>
            <p:nvPr/>
          </p:nvSpPr>
          <p:spPr>
            <a:xfrm flipH="1" rot="10800000">
              <a:off x="7965600" y="2831825"/>
              <a:ext cx="2907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  <p:sp>
          <p:nvSpPr>
            <p:cNvPr id="276" name="Google Shape;276;p16"/>
            <p:cNvSpPr/>
            <p:nvPr/>
          </p:nvSpPr>
          <p:spPr>
            <a:xfrm flipH="1" rot="10800000">
              <a:off x="7846550" y="2554900"/>
              <a:ext cx="411000" cy="136200"/>
            </a:xfrm>
            <a:prstGeom prst="rect">
              <a:avLst/>
            </a:prstGeom>
            <a:solidFill>
              <a:srgbClr val="749ADB"/>
            </a:solidFill>
            <a:ln>
              <a:noFill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>
                <a:solidFill>
                  <a:srgbClr val="E7E841"/>
                </a:solidFill>
              </a:endParaRPr>
            </a:p>
          </p:txBody>
        </p:sp>
      </p:grpSp>
      <p:sp>
        <p:nvSpPr>
          <p:cNvPr id="277" name="Google Shape;277;p16"/>
          <p:cNvSpPr/>
          <p:nvPr/>
        </p:nvSpPr>
        <p:spPr>
          <a:xfrm flipH="1" rot="10800000">
            <a:off x="1896150" y="3108750"/>
            <a:ext cx="966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78" name="Google Shape;278;p16"/>
          <p:cNvSpPr/>
          <p:nvPr/>
        </p:nvSpPr>
        <p:spPr>
          <a:xfrm flipH="1" rot="10800000">
            <a:off x="1793850" y="3385675"/>
            <a:ext cx="501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79" name="Google Shape;279;p16"/>
          <p:cNvSpPr/>
          <p:nvPr/>
        </p:nvSpPr>
        <p:spPr>
          <a:xfrm flipH="1" rot="10800000">
            <a:off x="2239950" y="3662600"/>
            <a:ext cx="549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80" name="Google Shape;280;p16"/>
          <p:cNvSpPr/>
          <p:nvPr/>
        </p:nvSpPr>
        <p:spPr>
          <a:xfrm flipH="1" rot="10800000">
            <a:off x="2501575" y="2831825"/>
            <a:ext cx="675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81" name="Google Shape;281;p16"/>
          <p:cNvSpPr/>
          <p:nvPr/>
        </p:nvSpPr>
        <p:spPr>
          <a:xfrm flipH="1" rot="10800000">
            <a:off x="2070425" y="2554900"/>
            <a:ext cx="627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82" name="Google Shape;282;p16"/>
          <p:cNvSpPr/>
          <p:nvPr/>
        </p:nvSpPr>
        <p:spPr>
          <a:xfrm flipH="1" rot="10800000">
            <a:off x="1788300" y="2277963"/>
            <a:ext cx="501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83" name="Google Shape;283;p16"/>
          <p:cNvSpPr/>
          <p:nvPr/>
        </p:nvSpPr>
        <p:spPr>
          <a:xfrm flipH="1" rot="10800000">
            <a:off x="7781400" y="2277975"/>
            <a:ext cx="387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84" name="Google Shape;284;p16"/>
          <p:cNvSpPr/>
          <p:nvPr/>
        </p:nvSpPr>
        <p:spPr>
          <a:xfrm flipH="1" rot="10800000">
            <a:off x="7825475" y="2554900"/>
            <a:ext cx="387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85" name="Google Shape;285;p16"/>
          <p:cNvSpPr/>
          <p:nvPr/>
        </p:nvSpPr>
        <p:spPr>
          <a:xfrm flipH="1" rot="10800000">
            <a:off x="7632600" y="2831825"/>
            <a:ext cx="387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86" name="Google Shape;286;p16"/>
          <p:cNvSpPr/>
          <p:nvPr/>
        </p:nvSpPr>
        <p:spPr>
          <a:xfrm flipH="1" rot="10800000">
            <a:off x="7420875" y="3662600"/>
            <a:ext cx="387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87" name="Google Shape;287;p16"/>
          <p:cNvSpPr/>
          <p:nvPr/>
        </p:nvSpPr>
        <p:spPr>
          <a:xfrm flipH="1" rot="10800000">
            <a:off x="7734825" y="3385675"/>
            <a:ext cx="387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88" name="Google Shape;288;p16"/>
          <p:cNvSpPr/>
          <p:nvPr/>
        </p:nvSpPr>
        <p:spPr>
          <a:xfrm flipH="1" rot="10800000">
            <a:off x="7786850" y="3108750"/>
            <a:ext cx="38700" cy="136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89" name="Google Shape;289;p16"/>
          <p:cNvSpPr txBox="1"/>
          <p:nvPr/>
        </p:nvSpPr>
        <p:spPr>
          <a:xfrm>
            <a:off x="4582319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04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Atmospheric Scientist/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Meteorologist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90" name="Google Shape;290;p16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24/7 mapping</a:t>
            </a:r>
            <a:endParaRPr/>
          </a:p>
        </p:txBody>
      </p:sp>
      <p:sp>
        <p:nvSpPr>
          <p:cNvPr id="291" name="Google Shape;291;p16"/>
          <p:cNvSpPr/>
          <p:nvPr/>
        </p:nvSpPr>
        <p:spPr>
          <a:xfrm flipH="1" rot="-5400000">
            <a:off x="5603275" y="5732298"/>
            <a:ext cx="720000" cy="720000"/>
          </a:xfrm>
          <a:prstGeom prst="rect">
            <a:avLst/>
          </a:prstGeom>
          <a:solidFill>
            <a:srgbClr val="FFFF7C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292" name="Google Shape;292;p16"/>
          <p:cNvSpPr/>
          <p:nvPr/>
        </p:nvSpPr>
        <p:spPr>
          <a:xfrm flipH="1" rot="-5400000">
            <a:off x="4883275" y="5732298"/>
            <a:ext cx="720000" cy="720000"/>
          </a:xfrm>
          <a:prstGeom prst="rect">
            <a:avLst/>
          </a:prstGeom>
          <a:solidFill>
            <a:srgbClr val="FFCB57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293" name="Google Shape;293;p16"/>
          <p:cNvSpPr/>
          <p:nvPr/>
        </p:nvSpPr>
        <p:spPr>
          <a:xfrm flipH="1" rot="10800000">
            <a:off x="2091475" y="5732298"/>
            <a:ext cx="720000" cy="720000"/>
          </a:xfrm>
          <a:prstGeom prst="rect">
            <a:avLst/>
          </a:prstGeom>
          <a:solidFill>
            <a:srgbClr val="D2232B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294" name="Google Shape;294;p16"/>
          <p:cNvSpPr/>
          <p:nvPr/>
        </p:nvSpPr>
        <p:spPr>
          <a:xfrm flipH="1" rot="10800000">
            <a:off x="3531475" y="5732298"/>
            <a:ext cx="720000" cy="7200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295" name="Google Shape;295;p16"/>
          <p:cNvSpPr/>
          <p:nvPr/>
        </p:nvSpPr>
        <p:spPr>
          <a:xfrm flipH="1" rot="-5400000">
            <a:off x="6323275" y="5732298"/>
            <a:ext cx="720000" cy="720000"/>
          </a:xfrm>
          <a:prstGeom prst="rect">
            <a:avLst/>
          </a:prstGeom>
          <a:solidFill>
            <a:srgbClr val="FFFFC3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296" name="Google Shape;296;p16"/>
          <p:cNvSpPr/>
          <p:nvPr/>
        </p:nvSpPr>
        <p:spPr>
          <a:xfrm flipH="1" rot="10800000">
            <a:off x="2811475" y="5732298"/>
            <a:ext cx="720000" cy="720000"/>
          </a:xfrm>
          <a:prstGeom prst="rect">
            <a:avLst/>
          </a:prstGeom>
          <a:solidFill>
            <a:srgbClr val="D34F55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297" name="Google Shape;297;p16"/>
          <p:cNvSpPr/>
          <p:nvPr/>
        </p:nvSpPr>
        <p:spPr>
          <a:xfrm flipH="1" rot="10800000">
            <a:off x="2091475" y="7161348"/>
            <a:ext cx="720000" cy="7200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298" name="Google Shape;298;p16"/>
          <p:cNvSpPr/>
          <p:nvPr/>
        </p:nvSpPr>
        <p:spPr>
          <a:xfrm flipH="1" rot="10800000">
            <a:off x="2811475" y="7161348"/>
            <a:ext cx="720000" cy="7200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299" name="Google Shape;299;p16"/>
          <p:cNvSpPr/>
          <p:nvPr/>
        </p:nvSpPr>
        <p:spPr>
          <a:xfrm flipH="1" rot="10800000">
            <a:off x="6323275" y="7161348"/>
            <a:ext cx="720000" cy="720000"/>
          </a:xfrm>
          <a:prstGeom prst="rect">
            <a:avLst/>
          </a:prstGeom>
          <a:solidFill>
            <a:srgbClr val="AEC4E9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00" name="Google Shape;300;p16"/>
          <p:cNvSpPr/>
          <p:nvPr/>
        </p:nvSpPr>
        <p:spPr>
          <a:xfrm flipH="1" rot="10800000">
            <a:off x="4883275" y="7161348"/>
            <a:ext cx="720000" cy="720000"/>
          </a:xfrm>
          <a:prstGeom prst="rect">
            <a:avLst/>
          </a:prstGeom>
          <a:solidFill>
            <a:srgbClr val="5173AD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01" name="Google Shape;301;p16"/>
          <p:cNvSpPr/>
          <p:nvPr/>
        </p:nvSpPr>
        <p:spPr>
          <a:xfrm flipH="1" rot="10800000">
            <a:off x="3531473" y="7161348"/>
            <a:ext cx="720000" cy="72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02" name="Google Shape;302;p16"/>
          <p:cNvSpPr/>
          <p:nvPr/>
        </p:nvSpPr>
        <p:spPr>
          <a:xfrm flipH="1" rot="10800000">
            <a:off x="5603275" y="7161348"/>
            <a:ext cx="720000" cy="720000"/>
          </a:xfrm>
          <a:prstGeom prst="rect">
            <a:avLst/>
          </a:prstGeom>
          <a:solidFill>
            <a:srgbClr val="749ADB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03" name="Google Shape;303;p16"/>
          <p:cNvSpPr txBox="1"/>
          <p:nvPr/>
        </p:nvSpPr>
        <p:spPr>
          <a:xfrm>
            <a:off x="6184563" y="-1872412"/>
            <a:ext cx="1872000" cy="2994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Microsozializing</a:t>
            </a:r>
            <a:endParaRPr sz="10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304" name="Google Shape;304;p16"/>
          <p:cNvSpPr txBox="1"/>
          <p:nvPr/>
        </p:nvSpPr>
        <p:spPr>
          <a:xfrm>
            <a:off x="475863" y="-1872412"/>
            <a:ext cx="1006200" cy="299400"/>
          </a:xfrm>
          <a:prstGeom prst="rect">
            <a:avLst/>
          </a:prstGeom>
          <a:solidFill>
            <a:srgbClr val="749AD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SemiBold"/>
                <a:ea typeface="Sora SemiBold"/>
                <a:cs typeface="Sora SemiBold"/>
                <a:sym typeface="Sora SemiBold"/>
              </a:rPr>
              <a:t>Sleeping</a:t>
            </a:r>
            <a:endParaRPr sz="1000">
              <a:solidFill>
                <a:schemeClr val="lt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305" name="Google Shape;305;p16"/>
          <p:cNvSpPr txBox="1"/>
          <p:nvPr/>
        </p:nvSpPr>
        <p:spPr>
          <a:xfrm>
            <a:off x="4266063" y="-1872412"/>
            <a:ext cx="1918500" cy="299400"/>
          </a:xfrm>
          <a:prstGeom prst="rect">
            <a:avLst/>
          </a:prstGeom>
          <a:solidFill>
            <a:srgbClr val="D34F55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SemiBold"/>
                <a:ea typeface="Sora SemiBold"/>
                <a:cs typeface="Sora SemiBold"/>
                <a:sym typeface="Sora SemiBold"/>
              </a:rPr>
              <a:t>Individual Tasks</a:t>
            </a:r>
            <a:endParaRPr sz="1000">
              <a:solidFill>
                <a:schemeClr val="lt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306" name="Google Shape;306;p16"/>
          <p:cNvSpPr txBox="1"/>
          <p:nvPr/>
        </p:nvSpPr>
        <p:spPr>
          <a:xfrm>
            <a:off x="1482063" y="-1872412"/>
            <a:ext cx="1006200" cy="299400"/>
          </a:xfrm>
          <a:prstGeom prst="rect">
            <a:avLst/>
          </a:prstGeom>
          <a:solidFill>
            <a:srgbClr val="AEC4E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SemiBold"/>
                <a:ea typeface="Sora SemiBold"/>
                <a:cs typeface="Sora SemiBold"/>
                <a:sym typeface="Sora SemiBold"/>
              </a:rPr>
              <a:t>Resting</a:t>
            </a:r>
            <a:endParaRPr sz="1000">
              <a:solidFill>
                <a:schemeClr val="lt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307" name="Google Shape;307;p16"/>
          <p:cNvSpPr txBox="1"/>
          <p:nvPr/>
        </p:nvSpPr>
        <p:spPr>
          <a:xfrm>
            <a:off x="2488263" y="-1872412"/>
            <a:ext cx="1777800" cy="299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000" lIns="72000" spcFirstLastPara="1" rIns="72000" wrap="square" tIns="72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Personal Storage</a:t>
            </a:r>
            <a:endParaRPr sz="10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7"/>
          <p:cNvSpPr txBox="1"/>
          <p:nvPr/>
        </p:nvSpPr>
        <p:spPr>
          <a:xfrm>
            <a:off x="794850" y="1159200"/>
            <a:ext cx="7554300" cy="404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(I) 	Temporal			(II) 	Spatial				(III)	Material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-GB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</a:br>
            <a:endParaRPr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13" name="Google Shape;313;p17"/>
          <p:cNvSpPr txBox="1"/>
          <p:nvPr/>
        </p:nvSpPr>
        <p:spPr>
          <a:xfrm>
            <a:off x="801150" y="2527300"/>
            <a:ext cx="3025800" cy="1303200"/>
          </a:xfrm>
          <a:prstGeom prst="rect">
            <a:avLst/>
          </a:prstGeom>
          <a:solidFill>
            <a:srgbClr val="FFFF7C"/>
          </a:solidFill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VORONOI BASED D2RP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7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(*Design-to-Robotic-Production)</a:t>
            </a:r>
            <a:endParaRPr sz="7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(II) </a:t>
            </a: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Spatial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(III) Material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314" name="Google Shape;314;p17"/>
          <p:cNvSpPr txBox="1"/>
          <p:nvPr/>
        </p:nvSpPr>
        <p:spPr>
          <a:xfrm>
            <a:off x="5323350" y="2527300"/>
            <a:ext cx="3025800" cy="1303200"/>
          </a:xfrm>
          <a:prstGeom prst="rect">
            <a:avLst/>
          </a:prstGeom>
          <a:solidFill>
            <a:srgbClr val="FFFF7C"/>
          </a:solidFill>
          <a:ln>
            <a:noFill/>
          </a:ln>
        </p:spPr>
        <p:txBody>
          <a:bodyPr anchorCtr="0" anchor="t" bIns="72000" lIns="72000" spcFirstLastPara="1" rIns="72000" wrap="square" tIns="7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AI BASED D2RO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(*Design-to-Robotic-Operation)</a:t>
            </a:r>
            <a:endParaRPr sz="7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(II) </a:t>
            </a: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Temporal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315" name="Google Shape;315;p17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Challenges</a:t>
            </a:r>
            <a:endParaRPr/>
          </a:p>
        </p:txBody>
      </p:sp>
      <p:cxnSp>
        <p:nvCxnSpPr>
          <p:cNvPr id="316" name="Google Shape;316;p17"/>
          <p:cNvCxnSpPr>
            <a:stCxn id="312" idx="2"/>
            <a:endCxn id="313" idx="0"/>
          </p:cNvCxnSpPr>
          <p:nvPr/>
        </p:nvCxnSpPr>
        <p:spPr>
          <a:xfrm rot="5400000">
            <a:off x="2961450" y="916650"/>
            <a:ext cx="963300" cy="22578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17"/>
          <p:cNvCxnSpPr>
            <a:stCxn id="312" idx="2"/>
            <a:endCxn id="314" idx="0"/>
          </p:cNvCxnSpPr>
          <p:nvPr/>
        </p:nvCxnSpPr>
        <p:spPr>
          <a:xfrm flipH="1" rot="-5400000">
            <a:off x="5222550" y="913350"/>
            <a:ext cx="963300" cy="22644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p18"/>
          <p:cNvCxnSpPr>
            <a:stCxn id="323" idx="3"/>
          </p:cNvCxnSpPr>
          <p:nvPr/>
        </p:nvCxnSpPr>
        <p:spPr>
          <a:xfrm>
            <a:off x="1452250" y="2623329"/>
            <a:ext cx="6655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4" name="Google Shape;324;p18"/>
          <p:cNvCxnSpPr>
            <a:stCxn id="325" idx="2"/>
          </p:cNvCxnSpPr>
          <p:nvPr/>
        </p:nvCxnSpPr>
        <p:spPr>
          <a:xfrm>
            <a:off x="5960698" y="1593096"/>
            <a:ext cx="5400" cy="1023300"/>
          </a:xfrm>
          <a:prstGeom prst="straightConnector1">
            <a:avLst/>
          </a:prstGeom>
          <a:noFill/>
          <a:ln cap="flat" cmpd="sng" w="89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3" name="Google Shape;323;p18"/>
          <p:cNvSpPr txBox="1"/>
          <p:nvPr/>
        </p:nvSpPr>
        <p:spPr>
          <a:xfrm>
            <a:off x="1244350" y="2558079"/>
            <a:ext cx="207900" cy="1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48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0</a:t>
            </a:r>
            <a:endParaRPr sz="848">
              <a:solidFill>
                <a:schemeClr val="dk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  <p:cxnSp>
        <p:nvCxnSpPr>
          <p:cNvPr id="326" name="Google Shape;326;p18"/>
          <p:cNvCxnSpPr>
            <a:stCxn id="327" idx="2"/>
          </p:cNvCxnSpPr>
          <p:nvPr/>
        </p:nvCxnSpPr>
        <p:spPr>
          <a:xfrm>
            <a:off x="2432343" y="1643235"/>
            <a:ext cx="6000" cy="968700"/>
          </a:xfrm>
          <a:prstGeom prst="straightConnector1">
            <a:avLst/>
          </a:prstGeom>
          <a:noFill/>
          <a:ln cap="flat" cmpd="sng" w="89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18"/>
          <p:cNvCxnSpPr>
            <a:stCxn id="329" idx="2"/>
          </p:cNvCxnSpPr>
          <p:nvPr/>
        </p:nvCxnSpPr>
        <p:spPr>
          <a:xfrm>
            <a:off x="3347843" y="1852599"/>
            <a:ext cx="10500" cy="763800"/>
          </a:xfrm>
          <a:prstGeom prst="straightConnector1">
            <a:avLst/>
          </a:prstGeom>
          <a:noFill/>
          <a:ln cap="flat" cmpd="sng" w="89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0" name="Google Shape;330;p18"/>
          <p:cNvSpPr/>
          <p:nvPr/>
        </p:nvSpPr>
        <p:spPr>
          <a:xfrm>
            <a:off x="3075919" y="2425520"/>
            <a:ext cx="564000" cy="434700"/>
          </a:xfrm>
          <a:prstGeom prst="rect">
            <a:avLst/>
          </a:prstGeom>
          <a:solidFill>
            <a:srgbClr val="FFFF7C"/>
          </a:solidFill>
          <a:ln cap="flat" cmpd="sng" w="89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1">
                <a:latin typeface="Sora SemiBold"/>
                <a:ea typeface="Sora SemiBold"/>
                <a:cs typeface="Sora SemiBold"/>
                <a:sym typeface="Sora SemiBold"/>
              </a:rPr>
              <a:t>2D Longitudinal Section</a:t>
            </a:r>
            <a:endParaRPr sz="471"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1">
                <a:latin typeface="Sora SemiBold"/>
                <a:ea typeface="Sora SemiBold"/>
                <a:cs typeface="Sora SemiBold"/>
                <a:sym typeface="Sora SemiBold"/>
              </a:rPr>
              <a:t>v.1.1</a:t>
            </a:r>
            <a:endParaRPr sz="471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cxnSp>
        <p:nvCxnSpPr>
          <p:cNvPr id="331" name="Google Shape;331;p18"/>
          <p:cNvCxnSpPr/>
          <p:nvPr/>
        </p:nvCxnSpPr>
        <p:spPr>
          <a:xfrm>
            <a:off x="4103650" y="1640125"/>
            <a:ext cx="0" cy="973200"/>
          </a:xfrm>
          <a:prstGeom prst="straightConnector1">
            <a:avLst/>
          </a:prstGeom>
          <a:noFill/>
          <a:ln cap="flat" cmpd="sng" w="89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18"/>
          <p:cNvCxnSpPr/>
          <p:nvPr/>
        </p:nvCxnSpPr>
        <p:spPr>
          <a:xfrm>
            <a:off x="4609875" y="1943175"/>
            <a:ext cx="0" cy="669900"/>
          </a:xfrm>
          <a:prstGeom prst="straightConnector1">
            <a:avLst/>
          </a:prstGeom>
          <a:noFill/>
          <a:ln cap="flat" cmpd="sng" w="89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3" name="Google Shape;333;p18"/>
          <p:cNvSpPr/>
          <p:nvPr/>
        </p:nvSpPr>
        <p:spPr>
          <a:xfrm>
            <a:off x="4323038" y="2436087"/>
            <a:ext cx="594900" cy="434700"/>
          </a:xfrm>
          <a:prstGeom prst="rect">
            <a:avLst/>
          </a:prstGeom>
          <a:solidFill>
            <a:srgbClr val="FFFF7C"/>
          </a:solidFill>
          <a:ln cap="flat" cmpd="sng" w="89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1">
                <a:latin typeface="Sora SemiBold"/>
                <a:ea typeface="Sora SemiBold"/>
                <a:cs typeface="Sora SemiBold"/>
                <a:sym typeface="Sora SemiBold"/>
              </a:rPr>
              <a:t>2D Crosssection </a:t>
            </a:r>
            <a:endParaRPr sz="471"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1">
                <a:latin typeface="Sora SemiBold"/>
                <a:ea typeface="Sora SemiBold"/>
                <a:cs typeface="Sora SemiBold"/>
                <a:sym typeface="Sora SemiBold"/>
              </a:rPr>
              <a:t>v1.2</a:t>
            </a:r>
            <a:endParaRPr sz="471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cxnSp>
        <p:nvCxnSpPr>
          <p:cNvPr id="334" name="Google Shape;334;p18"/>
          <p:cNvCxnSpPr/>
          <p:nvPr/>
        </p:nvCxnSpPr>
        <p:spPr>
          <a:xfrm>
            <a:off x="5152250" y="1614125"/>
            <a:ext cx="0" cy="999300"/>
          </a:xfrm>
          <a:prstGeom prst="straightConnector1">
            <a:avLst/>
          </a:prstGeom>
          <a:noFill/>
          <a:ln cap="flat" cmpd="sng" w="89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5" name="Google Shape;335;p18"/>
          <p:cNvSpPr/>
          <p:nvPr/>
        </p:nvSpPr>
        <p:spPr>
          <a:xfrm>
            <a:off x="1838921" y="2512832"/>
            <a:ext cx="398100" cy="261000"/>
          </a:xfrm>
          <a:prstGeom prst="rect">
            <a:avLst/>
          </a:prstGeom>
          <a:solidFill>
            <a:srgbClr val="FFFF7C"/>
          </a:solidFill>
          <a:ln cap="flat" cmpd="sng" w="89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7">
                <a:latin typeface="Sora SemiBold"/>
                <a:ea typeface="Sora SemiBold"/>
                <a:cs typeface="Sora SemiBold"/>
                <a:sym typeface="Sora SemiBold"/>
              </a:rPr>
              <a:t>Vornoi Script</a:t>
            </a:r>
            <a:endParaRPr sz="377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cxnSp>
        <p:nvCxnSpPr>
          <p:cNvPr id="336" name="Google Shape;336;p18"/>
          <p:cNvCxnSpPr/>
          <p:nvPr/>
        </p:nvCxnSpPr>
        <p:spPr>
          <a:xfrm>
            <a:off x="6710696" y="1897530"/>
            <a:ext cx="0" cy="718800"/>
          </a:xfrm>
          <a:prstGeom prst="straightConnector1">
            <a:avLst/>
          </a:prstGeom>
          <a:noFill/>
          <a:ln cap="flat" cmpd="sng" w="89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7" name="Google Shape;337;p18"/>
          <p:cNvSpPr/>
          <p:nvPr/>
        </p:nvSpPr>
        <p:spPr>
          <a:xfrm>
            <a:off x="5678027" y="2346306"/>
            <a:ext cx="594900" cy="554100"/>
          </a:xfrm>
          <a:prstGeom prst="rect">
            <a:avLst/>
          </a:prstGeom>
          <a:solidFill>
            <a:srgbClr val="FFFF7C"/>
          </a:solidFill>
          <a:ln cap="flat" cmpd="sng" w="89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5">
                <a:latin typeface="Sora SemiBold"/>
                <a:ea typeface="Sora SemiBold"/>
                <a:cs typeface="Sora SemiBold"/>
                <a:sym typeface="Sora SemiBold"/>
              </a:rPr>
              <a:t>3D Voronoi V1.1</a:t>
            </a:r>
            <a:endParaRPr sz="565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338" name="Google Shape;338;p18"/>
          <p:cNvSpPr/>
          <p:nvPr/>
        </p:nvSpPr>
        <p:spPr>
          <a:xfrm>
            <a:off x="6413311" y="2346303"/>
            <a:ext cx="594900" cy="554100"/>
          </a:xfrm>
          <a:prstGeom prst="rect">
            <a:avLst/>
          </a:prstGeom>
          <a:solidFill>
            <a:srgbClr val="FFFF7C"/>
          </a:solidFill>
          <a:ln cap="flat" cmpd="sng" w="89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5">
                <a:latin typeface="Sora SemiBold"/>
                <a:ea typeface="Sora SemiBold"/>
                <a:cs typeface="Sora SemiBold"/>
                <a:sym typeface="Sora SemiBold"/>
              </a:rPr>
              <a:t>3D Voronoi V1.2</a:t>
            </a:r>
            <a:endParaRPr sz="565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cxnSp>
        <p:nvCxnSpPr>
          <p:cNvPr id="339" name="Google Shape;339;p18"/>
          <p:cNvCxnSpPr>
            <a:stCxn id="340" idx="2"/>
            <a:endCxn id="341" idx="0"/>
          </p:cNvCxnSpPr>
          <p:nvPr/>
        </p:nvCxnSpPr>
        <p:spPr>
          <a:xfrm flipH="1">
            <a:off x="8030818" y="1928907"/>
            <a:ext cx="600" cy="259500"/>
          </a:xfrm>
          <a:prstGeom prst="straightConnector1">
            <a:avLst/>
          </a:prstGeom>
          <a:noFill/>
          <a:ln cap="flat" cmpd="sng" w="89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2" name="Google Shape;342;p18"/>
          <p:cNvCxnSpPr>
            <a:stCxn id="343" idx="2"/>
          </p:cNvCxnSpPr>
          <p:nvPr/>
        </p:nvCxnSpPr>
        <p:spPr>
          <a:xfrm>
            <a:off x="1647352" y="1462949"/>
            <a:ext cx="1500" cy="1149000"/>
          </a:xfrm>
          <a:prstGeom prst="straightConnector1">
            <a:avLst/>
          </a:prstGeom>
          <a:noFill/>
          <a:ln cap="flat" cmpd="sng" w="89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1" name="Google Shape;341;p18"/>
          <p:cNvSpPr/>
          <p:nvPr/>
        </p:nvSpPr>
        <p:spPr>
          <a:xfrm>
            <a:off x="7567020" y="2188503"/>
            <a:ext cx="927300" cy="869700"/>
          </a:xfrm>
          <a:prstGeom prst="rect">
            <a:avLst/>
          </a:prstGeom>
          <a:solidFill>
            <a:srgbClr val="FFFF7C"/>
          </a:solidFill>
          <a:ln cap="flat" cmpd="sng" w="89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6100" lIns="86100" spcFirstLastPara="1" rIns="86100" wrap="square" tIns="861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65">
                <a:latin typeface="Sora SemiBold"/>
                <a:ea typeface="Sora SemiBold"/>
                <a:cs typeface="Sora SemiBold"/>
                <a:sym typeface="Sora SemiBold"/>
              </a:rPr>
              <a:t>3D Voronoi V1.3</a:t>
            </a:r>
            <a:endParaRPr sz="565"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grpSp>
        <p:nvGrpSpPr>
          <p:cNvPr id="344" name="Google Shape;344;p18"/>
          <p:cNvGrpSpPr/>
          <p:nvPr/>
        </p:nvGrpSpPr>
        <p:grpSpPr>
          <a:xfrm>
            <a:off x="1349902" y="1028053"/>
            <a:ext cx="7277616" cy="999939"/>
            <a:chOff x="1348645" y="3223670"/>
            <a:chExt cx="7277616" cy="1202283"/>
          </a:xfrm>
        </p:grpSpPr>
        <p:sp>
          <p:nvSpPr>
            <p:cNvPr id="327" name="Google Shape;327;p18"/>
            <p:cNvSpPr txBox="1"/>
            <p:nvPr/>
          </p:nvSpPr>
          <p:spPr>
            <a:xfrm>
              <a:off x="2133637" y="3231338"/>
              <a:ext cx="594900" cy="7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Spatial arrangement, 24/7 mapping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329" name="Google Shape;329;p18"/>
            <p:cNvSpPr txBox="1"/>
            <p:nvPr/>
          </p:nvSpPr>
          <p:spPr>
            <a:xfrm>
              <a:off x="3000537" y="3378368"/>
              <a:ext cx="692100" cy="8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Lighting </a:t>
              </a:r>
              <a:b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</a:b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(I) Skylight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(II) Light as Spectacle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(III) Individual light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(IV) Therapy light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325" name="Google Shape;325;p18"/>
            <p:cNvSpPr txBox="1"/>
            <p:nvPr/>
          </p:nvSpPr>
          <p:spPr>
            <a:xfrm>
              <a:off x="5613392" y="3380153"/>
              <a:ext cx="692100" cy="52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Vornoi and orthogonal integration 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345" name="Google Shape;345;p18"/>
            <p:cNvSpPr txBox="1"/>
            <p:nvPr/>
          </p:nvSpPr>
          <p:spPr>
            <a:xfrm>
              <a:off x="3749682" y="3378387"/>
              <a:ext cx="692100" cy="41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Integration of lighting / Physiological Implications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346" name="Google Shape;346;p18"/>
            <p:cNvSpPr txBox="1"/>
            <p:nvPr/>
          </p:nvSpPr>
          <p:spPr>
            <a:xfrm>
              <a:off x="6355241" y="3380153"/>
              <a:ext cx="692100" cy="104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Controlling the Voronoi vs orthogonal system through lines : 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-Voronoi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- In between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- Orthogonal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347" name="Google Shape;347;p18"/>
            <p:cNvSpPr txBox="1"/>
            <p:nvPr/>
          </p:nvSpPr>
          <p:spPr>
            <a:xfrm>
              <a:off x="4260541" y="3799004"/>
              <a:ext cx="692100" cy="31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Thought experiment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“Form studies”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348" name="Google Shape;348;p18"/>
            <p:cNvSpPr txBox="1"/>
            <p:nvPr/>
          </p:nvSpPr>
          <p:spPr>
            <a:xfrm>
              <a:off x="4798268" y="3378387"/>
              <a:ext cx="692100" cy="31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AI Controlled lighting with the Trained Model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340" name="Google Shape;340;p18"/>
            <p:cNvSpPr txBox="1"/>
            <p:nvPr/>
          </p:nvSpPr>
          <p:spPr>
            <a:xfrm>
              <a:off x="7434062" y="3574817"/>
              <a:ext cx="1192200" cy="73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Personalisation and possible reconfiguration of the system through boxes, integration of AI lightning in the script and window study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343" name="Google Shape;343;p18"/>
            <p:cNvSpPr txBox="1"/>
            <p:nvPr/>
          </p:nvSpPr>
          <p:spPr>
            <a:xfrm>
              <a:off x="1348645" y="3223670"/>
              <a:ext cx="594900" cy="52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5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Troll overview</a:t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65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  <p:sp>
        <p:nvSpPr>
          <p:cNvPr id="349" name="Google Shape;349;p18"/>
          <p:cNvSpPr txBox="1"/>
          <p:nvPr/>
        </p:nvSpPr>
        <p:spPr>
          <a:xfrm>
            <a:off x="8614092" y="2346306"/>
            <a:ext cx="7599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86100" lIns="86100" spcFirstLastPara="1" rIns="86100" wrap="square" tIns="8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95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…</a:t>
            </a:r>
            <a:endParaRPr sz="1695">
              <a:solidFill>
                <a:schemeClr val="dk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  <p:sp>
        <p:nvSpPr>
          <p:cNvPr id="350" name="Google Shape;350;p18"/>
          <p:cNvSpPr txBox="1"/>
          <p:nvPr/>
        </p:nvSpPr>
        <p:spPr>
          <a:xfrm>
            <a:off x="326523" y="2514175"/>
            <a:ext cx="666300" cy="22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System</a:t>
            </a: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351" name="Google Shape;351;p18"/>
          <p:cNvSpPr txBox="1"/>
          <p:nvPr/>
        </p:nvSpPr>
        <p:spPr>
          <a:xfrm>
            <a:off x="375949" y="1416913"/>
            <a:ext cx="504900" cy="22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Input</a:t>
            </a: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grpSp>
        <p:nvGrpSpPr>
          <p:cNvPr id="352" name="Google Shape;352;p18"/>
          <p:cNvGrpSpPr/>
          <p:nvPr/>
        </p:nvGrpSpPr>
        <p:grpSpPr>
          <a:xfrm>
            <a:off x="367650" y="3275175"/>
            <a:ext cx="8365060" cy="1219603"/>
            <a:chOff x="367237" y="759825"/>
            <a:chExt cx="8365060" cy="1219603"/>
          </a:xfrm>
        </p:grpSpPr>
        <p:pic>
          <p:nvPicPr>
            <p:cNvPr id="353" name="Google Shape;353;p18"/>
            <p:cNvPicPr preferRelativeResize="0"/>
            <p:nvPr/>
          </p:nvPicPr>
          <p:blipFill>
            <a:blip r:embed="rId3">
              <a:alphaModFix amt="81000"/>
            </a:blip>
            <a:stretch>
              <a:fillRect/>
            </a:stretch>
          </p:blipFill>
          <p:spPr>
            <a:xfrm>
              <a:off x="2838191" y="921613"/>
              <a:ext cx="883821" cy="571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18"/>
            <p:cNvPicPr preferRelativeResize="0"/>
            <p:nvPr/>
          </p:nvPicPr>
          <p:blipFill>
            <a:blip r:embed="rId4">
              <a:alphaModFix amt="81000"/>
            </a:blip>
            <a:stretch>
              <a:fillRect/>
            </a:stretch>
          </p:blipFill>
          <p:spPr>
            <a:xfrm>
              <a:off x="6455282" y="875901"/>
              <a:ext cx="759638" cy="662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18"/>
            <p:cNvPicPr preferRelativeResize="0"/>
            <p:nvPr/>
          </p:nvPicPr>
          <p:blipFill>
            <a:blip r:embed="rId5">
              <a:alphaModFix amt="81000"/>
            </a:blip>
            <a:stretch>
              <a:fillRect/>
            </a:stretch>
          </p:blipFill>
          <p:spPr>
            <a:xfrm>
              <a:off x="5585256" y="1493460"/>
              <a:ext cx="666256" cy="485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18" title="Artboard 2@3x-100.jpg"/>
            <p:cNvPicPr preferRelativeResize="0"/>
            <p:nvPr/>
          </p:nvPicPr>
          <p:blipFill rotWithShape="1">
            <a:blip r:embed="rId6">
              <a:alphaModFix amt="81000"/>
            </a:blip>
            <a:srcRect b="0" l="0" r="0" t="18719"/>
            <a:stretch/>
          </p:blipFill>
          <p:spPr>
            <a:xfrm>
              <a:off x="3747938" y="939357"/>
              <a:ext cx="964219" cy="5541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18"/>
            <p:cNvPicPr preferRelativeResize="0"/>
            <p:nvPr/>
          </p:nvPicPr>
          <p:blipFill>
            <a:blip r:embed="rId7">
              <a:alphaModFix amt="81000"/>
            </a:blip>
            <a:stretch>
              <a:fillRect/>
            </a:stretch>
          </p:blipFill>
          <p:spPr>
            <a:xfrm>
              <a:off x="1999435" y="1063209"/>
              <a:ext cx="1075225" cy="37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18" title="form 3.jpg"/>
            <p:cNvPicPr preferRelativeResize="0"/>
            <p:nvPr/>
          </p:nvPicPr>
          <p:blipFill rotWithShape="1">
            <a:blip r:embed="rId8">
              <a:alphaModFix amt="81000"/>
            </a:blip>
            <a:srcRect b="6623" l="16900" r="25126" t="10279"/>
            <a:stretch/>
          </p:blipFill>
          <p:spPr>
            <a:xfrm>
              <a:off x="4810614" y="914611"/>
              <a:ext cx="563912" cy="571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18" title="357353.jpg"/>
            <p:cNvPicPr preferRelativeResize="0"/>
            <p:nvPr/>
          </p:nvPicPr>
          <p:blipFill>
            <a:blip r:embed="rId9">
              <a:alphaModFix amt="81000"/>
            </a:blip>
            <a:stretch>
              <a:fillRect/>
            </a:stretch>
          </p:blipFill>
          <p:spPr>
            <a:xfrm>
              <a:off x="1420420" y="1063214"/>
              <a:ext cx="447690" cy="254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18"/>
            <p:cNvPicPr preferRelativeResize="0"/>
            <p:nvPr/>
          </p:nvPicPr>
          <p:blipFill>
            <a:blip r:embed="rId10">
              <a:alphaModFix amt="81000"/>
            </a:blip>
            <a:stretch>
              <a:fillRect/>
            </a:stretch>
          </p:blipFill>
          <p:spPr>
            <a:xfrm>
              <a:off x="7311852" y="759825"/>
              <a:ext cx="1420446" cy="91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8"/>
            <p:cNvPicPr preferRelativeResize="0"/>
            <p:nvPr/>
          </p:nvPicPr>
          <p:blipFill>
            <a:blip r:embed="rId11">
              <a:alphaModFix amt="81000"/>
            </a:blip>
            <a:stretch>
              <a:fillRect/>
            </a:stretch>
          </p:blipFill>
          <p:spPr>
            <a:xfrm>
              <a:off x="3896974" y="1486071"/>
              <a:ext cx="666131" cy="376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18" title="Screenshot 2026-03-09 at 11.48.31 PM.png"/>
            <p:cNvPicPr preferRelativeResize="0"/>
            <p:nvPr/>
          </p:nvPicPr>
          <p:blipFill>
            <a:blip r:embed="rId12">
              <a:alphaModFix amt="63000"/>
            </a:blip>
            <a:stretch>
              <a:fillRect/>
            </a:stretch>
          </p:blipFill>
          <p:spPr>
            <a:xfrm>
              <a:off x="4849844" y="1487275"/>
              <a:ext cx="504919" cy="253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18"/>
            <p:cNvPicPr preferRelativeResize="0"/>
            <p:nvPr/>
          </p:nvPicPr>
          <p:blipFill rotWithShape="1">
            <a:blip r:embed="rId13">
              <a:alphaModFix amt="81000"/>
            </a:blip>
            <a:srcRect b="27013" l="0" r="0" t="0"/>
            <a:stretch/>
          </p:blipFill>
          <p:spPr>
            <a:xfrm>
              <a:off x="5617515" y="904886"/>
              <a:ext cx="594773" cy="571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18"/>
            <p:cNvSpPr txBox="1"/>
            <p:nvPr/>
          </p:nvSpPr>
          <p:spPr>
            <a:xfrm>
              <a:off x="367237" y="1103175"/>
              <a:ext cx="5949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Output</a:t>
              </a: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  <p:sp>
        <p:nvSpPr>
          <p:cNvPr id="365" name="Google Shape;365;p18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Developing a Data-driven System</a:t>
            </a:r>
            <a:endParaRPr/>
          </a:p>
        </p:txBody>
      </p:sp>
      <p:sp>
        <p:nvSpPr>
          <p:cNvPr id="366" name="Google Shape;366;p18"/>
          <p:cNvSpPr/>
          <p:nvPr/>
        </p:nvSpPr>
        <p:spPr>
          <a:xfrm flipH="1" rot="-5400000">
            <a:off x="5603275" y="5732298"/>
            <a:ext cx="720000" cy="720000"/>
          </a:xfrm>
          <a:prstGeom prst="rect">
            <a:avLst/>
          </a:prstGeom>
          <a:solidFill>
            <a:srgbClr val="FFFF7C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67" name="Google Shape;367;p18"/>
          <p:cNvSpPr/>
          <p:nvPr/>
        </p:nvSpPr>
        <p:spPr>
          <a:xfrm flipH="1" rot="-5400000">
            <a:off x="4883275" y="5732298"/>
            <a:ext cx="720000" cy="720000"/>
          </a:xfrm>
          <a:prstGeom prst="rect">
            <a:avLst/>
          </a:prstGeom>
          <a:solidFill>
            <a:srgbClr val="FFCB57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68" name="Google Shape;368;p18"/>
          <p:cNvSpPr/>
          <p:nvPr/>
        </p:nvSpPr>
        <p:spPr>
          <a:xfrm flipH="1" rot="10800000">
            <a:off x="2091475" y="5732298"/>
            <a:ext cx="720000" cy="720000"/>
          </a:xfrm>
          <a:prstGeom prst="rect">
            <a:avLst/>
          </a:prstGeom>
          <a:solidFill>
            <a:srgbClr val="D2232B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69" name="Google Shape;369;p18"/>
          <p:cNvSpPr/>
          <p:nvPr/>
        </p:nvSpPr>
        <p:spPr>
          <a:xfrm flipH="1" rot="10800000">
            <a:off x="3531475" y="5732298"/>
            <a:ext cx="720000" cy="7200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70" name="Google Shape;370;p18"/>
          <p:cNvSpPr/>
          <p:nvPr/>
        </p:nvSpPr>
        <p:spPr>
          <a:xfrm flipH="1" rot="-5400000">
            <a:off x="6323275" y="5732298"/>
            <a:ext cx="720000" cy="720000"/>
          </a:xfrm>
          <a:prstGeom prst="rect">
            <a:avLst/>
          </a:prstGeom>
          <a:solidFill>
            <a:srgbClr val="FFFFC3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71" name="Google Shape;371;p18"/>
          <p:cNvSpPr/>
          <p:nvPr/>
        </p:nvSpPr>
        <p:spPr>
          <a:xfrm flipH="1" rot="10800000">
            <a:off x="2811475" y="5732298"/>
            <a:ext cx="720000" cy="720000"/>
          </a:xfrm>
          <a:prstGeom prst="rect">
            <a:avLst/>
          </a:prstGeom>
          <a:solidFill>
            <a:srgbClr val="D34F55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72" name="Google Shape;372;p18"/>
          <p:cNvSpPr/>
          <p:nvPr/>
        </p:nvSpPr>
        <p:spPr>
          <a:xfrm flipH="1" rot="10800000">
            <a:off x="2091475" y="7161348"/>
            <a:ext cx="720000" cy="7200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73" name="Google Shape;373;p18"/>
          <p:cNvSpPr/>
          <p:nvPr/>
        </p:nvSpPr>
        <p:spPr>
          <a:xfrm flipH="1" rot="10800000">
            <a:off x="2811475" y="7161348"/>
            <a:ext cx="720000" cy="7200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74" name="Google Shape;374;p18"/>
          <p:cNvSpPr/>
          <p:nvPr/>
        </p:nvSpPr>
        <p:spPr>
          <a:xfrm flipH="1" rot="10800000">
            <a:off x="6323275" y="7161348"/>
            <a:ext cx="720000" cy="720000"/>
          </a:xfrm>
          <a:prstGeom prst="rect">
            <a:avLst/>
          </a:prstGeom>
          <a:solidFill>
            <a:srgbClr val="AEC4E9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75" name="Google Shape;375;p18"/>
          <p:cNvSpPr/>
          <p:nvPr/>
        </p:nvSpPr>
        <p:spPr>
          <a:xfrm flipH="1" rot="10800000">
            <a:off x="4883275" y="7161348"/>
            <a:ext cx="720000" cy="720000"/>
          </a:xfrm>
          <a:prstGeom prst="rect">
            <a:avLst/>
          </a:prstGeom>
          <a:solidFill>
            <a:srgbClr val="5173AD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76" name="Google Shape;376;p18"/>
          <p:cNvSpPr/>
          <p:nvPr/>
        </p:nvSpPr>
        <p:spPr>
          <a:xfrm flipH="1" rot="10800000">
            <a:off x="3531473" y="7161348"/>
            <a:ext cx="720000" cy="72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377" name="Google Shape;377;p18"/>
          <p:cNvSpPr/>
          <p:nvPr/>
        </p:nvSpPr>
        <p:spPr>
          <a:xfrm flipH="1" rot="10800000">
            <a:off x="5603275" y="7161348"/>
            <a:ext cx="720000" cy="720000"/>
          </a:xfrm>
          <a:prstGeom prst="rect">
            <a:avLst/>
          </a:prstGeom>
          <a:solidFill>
            <a:srgbClr val="749ADB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9"/>
          <p:cNvSpPr txBox="1"/>
          <p:nvPr/>
        </p:nvSpPr>
        <p:spPr>
          <a:xfrm>
            <a:off x="180000" y="1886850"/>
            <a:ext cx="3741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Voronoi based D2RP</a:t>
            </a:r>
            <a:endParaRPr sz="24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System development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Formstudies 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Voronoi &amp; Orthogonality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0"/>
          <p:cNvSpPr txBox="1"/>
          <p:nvPr/>
        </p:nvSpPr>
        <p:spPr>
          <a:xfrm>
            <a:off x="-6235050" y="978325"/>
            <a:ext cx="4839000" cy="2699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ora"/>
              <a:buAutoNum type="alphaLcParenR"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Introduction into voronoi 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ora"/>
              <a:buAutoNum type="alphaLcParenR"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Why voronoi for us - Ilai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Scalable strcuture, materially efficient, integrates system, so you dont have them separate, build with material that you can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88" name="Google Shape;388;p20"/>
          <p:cNvSpPr txBox="1"/>
          <p:nvPr>
            <p:ph type="title"/>
          </p:nvPr>
        </p:nvSpPr>
        <p:spPr>
          <a:xfrm>
            <a:off x="180000" y="180000"/>
            <a:ext cx="61248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VORONOI BASED D2RP</a:t>
            </a:r>
            <a:endParaRPr/>
          </a:p>
        </p:txBody>
      </p:sp>
      <p:pic>
        <p:nvPicPr>
          <p:cNvPr id="389" name="Google Shape;3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050" y="1625668"/>
            <a:ext cx="1545398" cy="158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5575" y="893463"/>
            <a:ext cx="4330326" cy="335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1"/>
          <p:cNvSpPr txBox="1"/>
          <p:nvPr/>
        </p:nvSpPr>
        <p:spPr>
          <a:xfrm>
            <a:off x="9283425" y="781975"/>
            <a:ext cx="2027400" cy="1019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What do we miss?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Conclusions / Thoughts / </a:t>
            </a: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input</a:t>
            </a: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 for what comes next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396" name="Google Shape;396;p21" title="SEC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5782" y="2965723"/>
            <a:ext cx="2478317" cy="139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1" title="SEC0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5782" y="2165944"/>
            <a:ext cx="2478317" cy="139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1" title="SEC03.png"/>
          <p:cNvPicPr preferRelativeResize="0"/>
          <p:nvPr/>
        </p:nvPicPr>
        <p:blipFill rotWithShape="1">
          <a:blip r:embed="rId5">
            <a:alphaModFix/>
          </a:blip>
          <a:srcRect b="-5440" l="0" r="0" t="5440"/>
          <a:stretch/>
        </p:blipFill>
        <p:spPr>
          <a:xfrm>
            <a:off x="3135775" y="1468601"/>
            <a:ext cx="2478317" cy="139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1" title="260309 - 1.jpg"/>
          <p:cNvPicPr preferRelativeResize="0"/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>
            <a:off x="6388775" y="1100171"/>
            <a:ext cx="1657054" cy="117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1" title="260309 - 5.jpg"/>
          <p:cNvPicPr preferRelativeResize="0"/>
          <p:nvPr/>
        </p:nvPicPr>
        <p:blipFill rotWithShape="1">
          <a:blip r:embed="rId7">
            <a:alphaModFix amt="92000"/>
          </a:blip>
          <a:srcRect b="0" l="0" r="0" t="0"/>
          <a:stretch/>
        </p:blipFill>
        <p:spPr>
          <a:xfrm>
            <a:off x="6388775" y="2338633"/>
            <a:ext cx="1657054" cy="117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1" title="260309 - 3.jpg"/>
          <p:cNvPicPr preferRelativeResize="0"/>
          <p:nvPr/>
        </p:nvPicPr>
        <p:blipFill rotWithShape="1">
          <a:blip r:embed="rId8">
            <a:alphaModFix amt="92000"/>
          </a:blip>
          <a:srcRect b="0" l="0" r="0" t="0"/>
          <a:stretch/>
        </p:blipFill>
        <p:spPr>
          <a:xfrm>
            <a:off x="6388781" y="3597496"/>
            <a:ext cx="1657054" cy="11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1"/>
          <p:cNvSpPr txBox="1"/>
          <p:nvPr/>
        </p:nvSpPr>
        <p:spPr>
          <a:xfrm>
            <a:off x="783600" y="1849976"/>
            <a:ext cx="15957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>
                <a:solidFill>
                  <a:srgbClr val="D9D9D9"/>
                </a:solidFill>
                <a:latin typeface="Sora Medium"/>
                <a:ea typeface="Sora Medium"/>
                <a:cs typeface="Sora Medium"/>
                <a:sym typeface="Sora Medium"/>
              </a:rPr>
              <a:t>24/7 mapping</a:t>
            </a:r>
            <a:endParaRPr>
              <a:solidFill>
                <a:srgbClr val="D9D9D9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>
                <a:solidFill>
                  <a:srgbClr val="D9D9D9"/>
                </a:solidFill>
                <a:latin typeface="Sora Medium"/>
                <a:ea typeface="Sora Medium"/>
                <a:cs typeface="Sora Medium"/>
                <a:sym typeface="Sora Medium"/>
              </a:rPr>
              <a:t>⬇︎</a:t>
            </a:r>
            <a:endParaRPr>
              <a:solidFill>
                <a:srgbClr val="D9D9D9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Shared space 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Sleeping 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Lounging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Individual Work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Storage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grpSp>
        <p:nvGrpSpPr>
          <p:cNvPr id="403" name="Google Shape;403;p21"/>
          <p:cNvGrpSpPr/>
          <p:nvPr/>
        </p:nvGrpSpPr>
        <p:grpSpPr>
          <a:xfrm>
            <a:off x="1309050" y="769275"/>
            <a:ext cx="6124400" cy="226500"/>
            <a:chOff x="1309050" y="540675"/>
            <a:chExt cx="6124400" cy="226500"/>
          </a:xfrm>
        </p:grpSpPr>
        <p:sp>
          <p:nvSpPr>
            <p:cNvPr id="404" name="Google Shape;404;p21"/>
            <p:cNvSpPr txBox="1"/>
            <p:nvPr/>
          </p:nvSpPr>
          <p:spPr>
            <a:xfrm>
              <a:off x="1309050" y="540675"/>
              <a:ext cx="5841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Input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405" name="Google Shape;405;p21"/>
            <p:cNvSpPr txBox="1"/>
            <p:nvPr/>
          </p:nvSpPr>
          <p:spPr>
            <a:xfrm>
              <a:off x="4086425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Script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406" name="Google Shape;406;p21"/>
            <p:cNvSpPr txBox="1"/>
            <p:nvPr/>
          </p:nvSpPr>
          <p:spPr>
            <a:xfrm>
              <a:off x="6793250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Output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  <p:sp>
        <p:nvSpPr>
          <p:cNvPr id="407" name="Google Shape;407;p21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Integration of Program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22"/>
          <p:cNvGrpSpPr/>
          <p:nvPr/>
        </p:nvGrpSpPr>
        <p:grpSpPr>
          <a:xfrm>
            <a:off x="1606311" y="1467785"/>
            <a:ext cx="5931379" cy="2342289"/>
            <a:chOff x="2175450" y="1656150"/>
            <a:chExt cx="4637151" cy="1831201"/>
          </a:xfrm>
        </p:grpSpPr>
        <p:pic>
          <p:nvPicPr>
            <p:cNvPr id="413" name="Google Shape;413;p22" title="260411_Diagramm Voronoi.jpg"/>
            <p:cNvPicPr preferRelativeResize="0"/>
            <p:nvPr/>
          </p:nvPicPr>
          <p:blipFill rotWithShape="1">
            <a:blip r:embed="rId3">
              <a:alphaModFix/>
            </a:blip>
            <a:srcRect b="62156" l="0" r="0" t="0"/>
            <a:stretch/>
          </p:blipFill>
          <p:spPr>
            <a:xfrm>
              <a:off x="4897725" y="1656150"/>
              <a:ext cx="1914876" cy="18312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22" title="260411_Diagramm Voronoi.jpg"/>
            <p:cNvPicPr preferRelativeResize="0"/>
            <p:nvPr/>
          </p:nvPicPr>
          <p:blipFill rotWithShape="1">
            <a:blip r:embed="rId3">
              <a:alphaModFix/>
            </a:blip>
            <a:srcRect b="0" l="0" r="0" t="62156"/>
            <a:stretch/>
          </p:blipFill>
          <p:spPr>
            <a:xfrm>
              <a:off x="2175450" y="1656150"/>
              <a:ext cx="1914876" cy="18312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5" name="Google Shape;415;p22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Flat Surfaces and Voronoi</a:t>
            </a:r>
            <a:endParaRPr/>
          </a:p>
        </p:txBody>
      </p:sp>
      <p:grpSp>
        <p:nvGrpSpPr>
          <p:cNvPr id="416" name="Google Shape;416;p22"/>
          <p:cNvGrpSpPr/>
          <p:nvPr/>
        </p:nvGrpSpPr>
        <p:grpSpPr>
          <a:xfrm>
            <a:off x="2242075" y="2477750"/>
            <a:ext cx="1580400" cy="1149725"/>
            <a:chOff x="2242075" y="2477750"/>
            <a:chExt cx="1580400" cy="1149725"/>
          </a:xfrm>
        </p:grpSpPr>
        <p:cxnSp>
          <p:nvCxnSpPr>
            <p:cNvPr id="417" name="Google Shape;417;p22"/>
            <p:cNvCxnSpPr/>
            <p:nvPr/>
          </p:nvCxnSpPr>
          <p:spPr>
            <a:xfrm>
              <a:off x="2515100" y="2477750"/>
              <a:ext cx="236700" cy="398400"/>
            </a:xfrm>
            <a:prstGeom prst="straightConnector1">
              <a:avLst/>
            </a:prstGeom>
            <a:noFill/>
            <a:ln cap="flat" cmpd="sng" w="28575">
              <a:solidFill>
                <a:srgbClr val="FFCB5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8" name="Google Shape;418;p22"/>
            <p:cNvCxnSpPr/>
            <p:nvPr/>
          </p:nvCxnSpPr>
          <p:spPr>
            <a:xfrm>
              <a:off x="2743075" y="2863675"/>
              <a:ext cx="344700" cy="174600"/>
            </a:xfrm>
            <a:prstGeom prst="straightConnector1">
              <a:avLst/>
            </a:prstGeom>
            <a:noFill/>
            <a:ln cap="flat" cmpd="sng" w="28575">
              <a:solidFill>
                <a:srgbClr val="FFCB5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9" name="Google Shape;419;p22"/>
            <p:cNvCxnSpPr/>
            <p:nvPr/>
          </p:nvCxnSpPr>
          <p:spPr>
            <a:xfrm>
              <a:off x="3087775" y="3038275"/>
              <a:ext cx="230400" cy="589200"/>
            </a:xfrm>
            <a:prstGeom prst="straightConnector1">
              <a:avLst/>
            </a:prstGeom>
            <a:noFill/>
            <a:ln cap="flat" cmpd="sng" w="28575">
              <a:solidFill>
                <a:srgbClr val="FFCB5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0" name="Google Shape;420;p22"/>
            <p:cNvCxnSpPr/>
            <p:nvPr/>
          </p:nvCxnSpPr>
          <p:spPr>
            <a:xfrm flipH="1" rot="10800000">
              <a:off x="3087775" y="2934775"/>
              <a:ext cx="734700" cy="103500"/>
            </a:xfrm>
            <a:prstGeom prst="straightConnector1">
              <a:avLst/>
            </a:prstGeom>
            <a:noFill/>
            <a:ln cap="flat" cmpd="sng" w="28575">
              <a:solidFill>
                <a:srgbClr val="FFCB5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1" name="Google Shape;421;p22"/>
            <p:cNvCxnSpPr/>
            <p:nvPr/>
          </p:nvCxnSpPr>
          <p:spPr>
            <a:xfrm flipH="1">
              <a:off x="2242075" y="2876150"/>
              <a:ext cx="501000" cy="358800"/>
            </a:xfrm>
            <a:prstGeom prst="straightConnector1">
              <a:avLst/>
            </a:prstGeom>
            <a:noFill/>
            <a:ln cap="flat" cmpd="sng" w="28575">
              <a:solidFill>
                <a:srgbClr val="FFCB57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22" name="Google Shape;422;p22"/>
          <p:cNvSpPr/>
          <p:nvPr/>
        </p:nvSpPr>
        <p:spPr>
          <a:xfrm flipH="1" rot="-5400000">
            <a:off x="5603275" y="5732298"/>
            <a:ext cx="720000" cy="720000"/>
          </a:xfrm>
          <a:prstGeom prst="rect">
            <a:avLst/>
          </a:prstGeom>
          <a:solidFill>
            <a:srgbClr val="FFFF7C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23" name="Google Shape;423;p22"/>
          <p:cNvSpPr/>
          <p:nvPr/>
        </p:nvSpPr>
        <p:spPr>
          <a:xfrm flipH="1" rot="-5400000">
            <a:off x="4883275" y="5732298"/>
            <a:ext cx="720000" cy="720000"/>
          </a:xfrm>
          <a:prstGeom prst="rect">
            <a:avLst/>
          </a:prstGeom>
          <a:solidFill>
            <a:srgbClr val="FFCB57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24" name="Google Shape;424;p22"/>
          <p:cNvSpPr/>
          <p:nvPr/>
        </p:nvSpPr>
        <p:spPr>
          <a:xfrm flipH="1" rot="10800000">
            <a:off x="2091475" y="5732298"/>
            <a:ext cx="720000" cy="720000"/>
          </a:xfrm>
          <a:prstGeom prst="rect">
            <a:avLst/>
          </a:prstGeom>
          <a:solidFill>
            <a:srgbClr val="D2232B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25" name="Google Shape;425;p22"/>
          <p:cNvSpPr/>
          <p:nvPr/>
        </p:nvSpPr>
        <p:spPr>
          <a:xfrm flipH="1" rot="10800000">
            <a:off x="3531475" y="5732298"/>
            <a:ext cx="720000" cy="7200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26" name="Google Shape;426;p22"/>
          <p:cNvSpPr/>
          <p:nvPr/>
        </p:nvSpPr>
        <p:spPr>
          <a:xfrm flipH="1" rot="-5400000">
            <a:off x="6323275" y="5732298"/>
            <a:ext cx="720000" cy="720000"/>
          </a:xfrm>
          <a:prstGeom prst="rect">
            <a:avLst/>
          </a:prstGeom>
          <a:solidFill>
            <a:srgbClr val="FFFFC3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27" name="Google Shape;427;p22"/>
          <p:cNvSpPr/>
          <p:nvPr/>
        </p:nvSpPr>
        <p:spPr>
          <a:xfrm flipH="1" rot="10800000">
            <a:off x="2811475" y="5732298"/>
            <a:ext cx="720000" cy="720000"/>
          </a:xfrm>
          <a:prstGeom prst="rect">
            <a:avLst/>
          </a:prstGeom>
          <a:solidFill>
            <a:srgbClr val="D34F55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28" name="Google Shape;428;p22"/>
          <p:cNvSpPr/>
          <p:nvPr/>
        </p:nvSpPr>
        <p:spPr>
          <a:xfrm flipH="1" rot="10800000">
            <a:off x="2091475" y="7161348"/>
            <a:ext cx="720000" cy="7200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29" name="Google Shape;429;p22"/>
          <p:cNvSpPr/>
          <p:nvPr/>
        </p:nvSpPr>
        <p:spPr>
          <a:xfrm flipH="1" rot="10800000">
            <a:off x="2811475" y="7161348"/>
            <a:ext cx="720000" cy="7200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30" name="Google Shape;430;p22"/>
          <p:cNvSpPr/>
          <p:nvPr/>
        </p:nvSpPr>
        <p:spPr>
          <a:xfrm flipH="1" rot="10800000">
            <a:off x="6323275" y="7161348"/>
            <a:ext cx="720000" cy="720000"/>
          </a:xfrm>
          <a:prstGeom prst="rect">
            <a:avLst/>
          </a:prstGeom>
          <a:solidFill>
            <a:srgbClr val="AEC4E9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31" name="Google Shape;431;p22"/>
          <p:cNvSpPr/>
          <p:nvPr/>
        </p:nvSpPr>
        <p:spPr>
          <a:xfrm flipH="1" rot="10800000">
            <a:off x="4883275" y="7161348"/>
            <a:ext cx="720000" cy="720000"/>
          </a:xfrm>
          <a:prstGeom prst="rect">
            <a:avLst/>
          </a:prstGeom>
          <a:solidFill>
            <a:srgbClr val="5173AD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32" name="Google Shape;432;p22"/>
          <p:cNvSpPr/>
          <p:nvPr/>
        </p:nvSpPr>
        <p:spPr>
          <a:xfrm flipH="1" rot="10800000">
            <a:off x="3531473" y="7161348"/>
            <a:ext cx="720000" cy="72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433" name="Google Shape;433;p22"/>
          <p:cNvSpPr/>
          <p:nvPr/>
        </p:nvSpPr>
        <p:spPr>
          <a:xfrm flipH="1" rot="10800000">
            <a:off x="5603275" y="7161348"/>
            <a:ext cx="720000" cy="720000"/>
          </a:xfrm>
          <a:prstGeom prst="rect">
            <a:avLst/>
          </a:prstGeom>
          <a:solidFill>
            <a:srgbClr val="749ADB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cxnSp>
        <p:nvCxnSpPr>
          <p:cNvPr id="434" name="Google Shape;434;p22"/>
          <p:cNvCxnSpPr/>
          <p:nvPr/>
        </p:nvCxnSpPr>
        <p:spPr>
          <a:xfrm>
            <a:off x="5675825" y="3151800"/>
            <a:ext cx="1625100" cy="9900"/>
          </a:xfrm>
          <a:prstGeom prst="straightConnector1">
            <a:avLst/>
          </a:prstGeom>
          <a:noFill/>
          <a:ln cap="flat" cmpd="sng" w="28575">
            <a:solidFill>
              <a:srgbClr val="FFCB5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35" name="Google Shape;435;p22"/>
          <p:cNvGrpSpPr/>
          <p:nvPr/>
        </p:nvGrpSpPr>
        <p:grpSpPr>
          <a:xfrm>
            <a:off x="2372500" y="2535375"/>
            <a:ext cx="1086775" cy="915375"/>
            <a:chOff x="2367125" y="2527300"/>
            <a:chExt cx="1086775" cy="915375"/>
          </a:xfrm>
        </p:grpSpPr>
        <p:sp>
          <p:nvSpPr>
            <p:cNvPr id="436" name="Google Shape;436;p22"/>
            <p:cNvSpPr/>
            <p:nvPr/>
          </p:nvSpPr>
          <p:spPr>
            <a:xfrm>
              <a:off x="2915250" y="2527300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437" name="Google Shape;437;p22"/>
            <p:cNvSpPr/>
            <p:nvPr/>
          </p:nvSpPr>
          <p:spPr>
            <a:xfrm>
              <a:off x="3340725" y="2718725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3408600" y="3212475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2940075" y="3397375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2595075" y="3167175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2367125" y="2864450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</p:grpSp>
      <p:grpSp>
        <p:nvGrpSpPr>
          <p:cNvPr id="442" name="Google Shape;442;p22"/>
          <p:cNvGrpSpPr/>
          <p:nvPr/>
        </p:nvGrpSpPr>
        <p:grpSpPr>
          <a:xfrm>
            <a:off x="5856700" y="2859975"/>
            <a:ext cx="1132425" cy="593538"/>
            <a:chOff x="5856700" y="2859975"/>
            <a:chExt cx="1132425" cy="593538"/>
          </a:xfrm>
        </p:grpSpPr>
        <p:sp>
          <p:nvSpPr>
            <p:cNvPr id="443" name="Google Shape;443;p22"/>
            <p:cNvSpPr/>
            <p:nvPr/>
          </p:nvSpPr>
          <p:spPr>
            <a:xfrm>
              <a:off x="5856700" y="2859975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6435825" y="2859975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6943825" y="2859975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5856700" y="3408213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6435825" y="3408213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6943825" y="3408213"/>
              <a:ext cx="45300" cy="453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CB5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Sora"/>
                <a:ea typeface="Sora"/>
                <a:cs typeface="Sora"/>
                <a:sym typeface="Sora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3"/>
          <p:cNvSpPr txBox="1"/>
          <p:nvPr/>
        </p:nvSpPr>
        <p:spPr>
          <a:xfrm>
            <a:off x="9283425" y="781975"/>
            <a:ext cx="2027400" cy="1019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What do we miss?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Conclusions / Thoughts / input for what comes next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454" name="Google Shape;454;p23" title="form 3.jpg"/>
          <p:cNvPicPr preferRelativeResize="0"/>
          <p:nvPr/>
        </p:nvPicPr>
        <p:blipFill rotWithShape="1">
          <a:blip r:embed="rId3">
            <a:alphaModFix amt="56000"/>
          </a:blip>
          <a:srcRect b="6623" l="16900" r="25126" t="10279"/>
          <a:stretch/>
        </p:blipFill>
        <p:spPr>
          <a:xfrm>
            <a:off x="6044258" y="1740563"/>
            <a:ext cx="2566180" cy="260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3" title="Artboard 4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686" y="1374425"/>
            <a:ext cx="1971850" cy="110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3" title="Artboard 2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686" y="2474956"/>
            <a:ext cx="1971850" cy="110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3" title="Artboard 5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7686" y="3584108"/>
            <a:ext cx="1971850" cy="1109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8" name="Google Shape;458;p23"/>
          <p:cNvGrpSpPr/>
          <p:nvPr/>
        </p:nvGrpSpPr>
        <p:grpSpPr>
          <a:xfrm>
            <a:off x="1309050" y="769275"/>
            <a:ext cx="6124400" cy="226500"/>
            <a:chOff x="1309050" y="540675"/>
            <a:chExt cx="6124400" cy="226500"/>
          </a:xfrm>
        </p:grpSpPr>
        <p:sp>
          <p:nvSpPr>
            <p:cNvPr id="459" name="Google Shape;459;p23"/>
            <p:cNvSpPr txBox="1"/>
            <p:nvPr/>
          </p:nvSpPr>
          <p:spPr>
            <a:xfrm>
              <a:off x="1309050" y="540675"/>
              <a:ext cx="5841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Input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460" name="Google Shape;460;p23"/>
            <p:cNvSpPr txBox="1"/>
            <p:nvPr/>
          </p:nvSpPr>
          <p:spPr>
            <a:xfrm>
              <a:off x="4086425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Script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461" name="Google Shape;461;p23"/>
            <p:cNvSpPr txBox="1"/>
            <p:nvPr/>
          </p:nvSpPr>
          <p:spPr>
            <a:xfrm>
              <a:off x="6793250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Output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  <p:sp>
        <p:nvSpPr>
          <p:cNvPr id="462" name="Google Shape;462;p23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Reconfigurability through Compartmentalising</a:t>
            </a:r>
            <a:endParaRPr/>
          </a:p>
        </p:txBody>
      </p:sp>
      <p:pic>
        <p:nvPicPr>
          <p:cNvPr id="463" name="Google Shape;463;p23" title="260319_Voronoi Generation.jpg"/>
          <p:cNvPicPr preferRelativeResize="0"/>
          <p:nvPr/>
        </p:nvPicPr>
        <p:blipFill rotWithShape="1">
          <a:blip r:embed="rId7">
            <a:alphaModFix/>
          </a:blip>
          <a:srcRect b="23983" l="15220" r="61211" t="0"/>
          <a:stretch/>
        </p:blipFill>
        <p:spPr>
          <a:xfrm>
            <a:off x="3464674" y="1125522"/>
            <a:ext cx="2027402" cy="367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4" title="260319_Voronoi Generation.jpg"/>
          <p:cNvPicPr preferRelativeResize="0"/>
          <p:nvPr/>
        </p:nvPicPr>
        <p:blipFill rotWithShape="1">
          <a:blip r:embed="rId3">
            <a:alphaModFix/>
          </a:blip>
          <a:srcRect b="23983" l="15220" r="61211" t="0"/>
          <a:stretch/>
        </p:blipFill>
        <p:spPr>
          <a:xfrm>
            <a:off x="3464674" y="1125522"/>
            <a:ext cx="2027402" cy="367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4" title="260319_Voronoi Generation 2.png"/>
          <p:cNvPicPr preferRelativeResize="0"/>
          <p:nvPr/>
        </p:nvPicPr>
        <p:blipFill rotWithShape="1">
          <a:blip r:embed="rId4">
            <a:alphaModFix/>
          </a:blip>
          <a:srcRect b="0" l="12587" r="65202" t="64333"/>
          <a:stretch/>
        </p:blipFill>
        <p:spPr>
          <a:xfrm>
            <a:off x="6415875" y="1125525"/>
            <a:ext cx="1561923" cy="141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 title="260319_Voronoi Generation 2.png"/>
          <p:cNvPicPr preferRelativeResize="0"/>
          <p:nvPr/>
        </p:nvPicPr>
        <p:blipFill rotWithShape="1">
          <a:blip r:embed="rId4">
            <a:alphaModFix/>
          </a:blip>
          <a:srcRect b="56224" l="11502" r="67219" t="6226"/>
          <a:stretch/>
        </p:blipFill>
        <p:spPr>
          <a:xfrm>
            <a:off x="6327234" y="2145729"/>
            <a:ext cx="1496412" cy="14854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p24"/>
          <p:cNvGrpSpPr/>
          <p:nvPr/>
        </p:nvGrpSpPr>
        <p:grpSpPr>
          <a:xfrm>
            <a:off x="6327238" y="3295673"/>
            <a:ext cx="1637405" cy="1621638"/>
            <a:chOff x="11149146" y="4714350"/>
            <a:chExt cx="2644388" cy="2618925"/>
          </a:xfrm>
        </p:grpSpPr>
        <p:pic>
          <p:nvPicPr>
            <p:cNvPr id="472" name="Google Shape;472;p24" title="260319_Voronoi Generation 2.png"/>
            <p:cNvPicPr preferRelativeResize="0"/>
            <p:nvPr/>
          </p:nvPicPr>
          <p:blipFill rotWithShape="1">
            <a:blip r:embed="rId4">
              <a:alphaModFix/>
            </a:blip>
            <a:srcRect b="0" l="12587" r="65201" t="59003"/>
            <a:stretch/>
          </p:blipFill>
          <p:spPr>
            <a:xfrm>
              <a:off x="11271186" y="4714350"/>
              <a:ext cx="2522348" cy="2618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24" title="260319_Voronoi Generation 2.png"/>
            <p:cNvPicPr preferRelativeResize="0"/>
            <p:nvPr/>
          </p:nvPicPr>
          <p:blipFill rotWithShape="1">
            <a:blip r:embed="rId5">
              <a:alphaModFix amt="63000"/>
            </a:blip>
            <a:srcRect b="56224" l="11502" r="67219" t="6226"/>
            <a:stretch/>
          </p:blipFill>
          <p:spPr>
            <a:xfrm>
              <a:off x="11149146" y="4834094"/>
              <a:ext cx="2416527" cy="23988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4" name="Google Shape;474;p24"/>
          <p:cNvGrpSpPr/>
          <p:nvPr/>
        </p:nvGrpSpPr>
        <p:grpSpPr>
          <a:xfrm>
            <a:off x="1309050" y="769275"/>
            <a:ext cx="6124400" cy="226500"/>
            <a:chOff x="1309050" y="540675"/>
            <a:chExt cx="6124400" cy="226500"/>
          </a:xfrm>
        </p:grpSpPr>
        <p:sp>
          <p:nvSpPr>
            <p:cNvPr id="475" name="Google Shape;475;p24"/>
            <p:cNvSpPr txBox="1"/>
            <p:nvPr/>
          </p:nvSpPr>
          <p:spPr>
            <a:xfrm>
              <a:off x="1309050" y="540675"/>
              <a:ext cx="5841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Input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476" name="Google Shape;476;p24"/>
            <p:cNvSpPr txBox="1"/>
            <p:nvPr/>
          </p:nvSpPr>
          <p:spPr>
            <a:xfrm>
              <a:off x="4086425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Script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477" name="Google Shape;477;p24"/>
            <p:cNvSpPr txBox="1"/>
            <p:nvPr/>
          </p:nvSpPr>
          <p:spPr>
            <a:xfrm>
              <a:off x="6793250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Output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  <p:sp>
        <p:nvSpPr>
          <p:cNvPr id="478" name="Google Shape;478;p24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Reconfigurability </a:t>
            </a:r>
            <a:r>
              <a:rPr lang="en-GB"/>
              <a:t>through</a:t>
            </a:r>
            <a:r>
              <a:rPr lang="en-GB"/>
              <a:t> folding</a:t>
            </a:r>
            <a:endParaRPr/>
          </a:p>
        </p:txBody>
      </p:sp>
      <p:pic>
        <p:nvPicPr>
          <p:cNvPr id="479" name="Google Shape;479;p24" title="Artboard 2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7686" y="2474956"/>
            <a:ext cx="1971850" cy="110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4" title="Artboard 4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7686" y="1374425"/>
            <a:ext cx="1971850" cy="110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4" title="Artboard 5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7686" y="3584108"/>
            <a:ext cx="1971850" cy="110916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24"/>
          <p:cNvSpPr/>
          <p:nvPr/>
        </p:nvSpPr>
        <p:spPr>
          <a:xfrm>
            <a:off x="827975" y="1484775"/>
            <a:ext cx="1637400" cy="859200"/>
          </a:xfrm>
          <a:prstGeom prst="rect">
            <a:avLst/>
          </a:prstGeom>
          <a:solidFill>
            <a:srgbClr val="FFFFFF">
              <a:alpha val="898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83" name="Google Shape;483;p24"/>
          <p:cNvSpPr/>
          <p:nvPr/>
        </p:nvSpPr>
        <p:spPr>
          <a:xfrm>
            <a:off x="868325" y="3715100"/>
            <a:ext cx="1637400" cy="859200"/>
          </a:xfrm>
          <a:prstGeom prst="rect">
            <a:avLst/>
          </a:prstGeom>
          <a:solidFill>
            <a:srgbClr val="FFFFFF">
              <a:alpha val="898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5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Re-thinking </a:t>
            </a:r>
            <a:r>
              <a:rPr lang="en-GB"/>
              <a:t>Reconfigurability through Voronoi</a:t>
            </a:r>
            <a:endParaRPr/>
          </a:p>
        </p:txBody>
      </p:sp>
      <p:sp>
        <p:nvSpPr>
          <p:cNvPr id="489" name="Google Shape;489;p25"/>
          <p:cNvSpPr txBox="1"/>
          <p:nvPr/>
        </p:nvSpPr>
        <p:spPr>
          <a:xfrm>
            <a:off x="1440000" y="3157926"/>
            <a:ext cx="1595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000">
                <a:solidFill>
                  <a:srgbClr val="0B5394"/>
                </a:solidFill>
                <a:latin typeface="Sora Medium"/>
                <a:ea typeface="Sora Medium"/>
                <a:cs typeface="Sora Medium"/>
                <a:sym typeface="Sora Medium"/>
              </a:rPr>
              <a:t>Shared space </a:t>
            </a:r>
            <a:endParaRPr sz="1000">
              <a:solidFill>
                <a:srgbClr val="0B5394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000">
                <a:solidFill>
                  <a:srgbClr val="0B5394"/>
                </a:solidFill>
                <a:latin typeface="Sora Medium"/>
                <a:ea typeface="Sora Medium"/>
                <a:cs typeface="Sora Medium"/>
                <a:sym typeface="Sora Medium"/>
              </a:rPr>
              <a:t>Sleeping </a:t>
            </a:r>
            <a:endParaRPr sz="1000">
              <a:solidFill>
                <a:srgbClr val="0B5394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000">
                <a:solidFill>
                  <a:srgbClr val="0B5394"/>
                </a:solidFill>
                <a:latin typeface="Sora Medium"/>
                <a:ea typeface="Sora Medium"/>
                <a:cs typeface="Sora Medium"/>
                <a:sym typeface="Sora Medium"/>
              </a:rPr>
              <a:t>Lounging</a:t>
            </a:r>
            <a:endParaRPr sz="1000">
              <a:solidFill>
                <a:srgbClr val="0B5394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000">
                <a:solidFill>
                  <a:srgbClr val="0B5394"/>
                </a:solidFill>
                <a:latin typeface="Sora Medium"/>
                <a:ea typeface="Sora Medium"/>
                <a:cs typeface="Sora Medium"/>
                <a:sym typeface="Sora Medium"/>
              </a:rPr>
              <a:t>Individual Work</a:t>
            </a:r>
            <a:endParaRPr sz="1000">
              <a:solidFill>
                <a:srgbClr val="0B5394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000">
                <a:solidFill>
                  <a:srgbClr val="0B5394"/>
                </a:solidFill>
                <a:latin typeface="Sora Medium"/>
                <a:ea typeface="Sora Medium"/>
                <a:cs typeface="Sora Medium"/>
                <a:sym typeface="Sora Medium"/>
              </a:rPr>
              <a:t>Storage</a:t>
            </a:r>
            <a:endParaRPr sz="1000">
              <a:solidFill>
                <a:srgbClr val="0B5394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grpSp>
        <p:nvGrpSpPr>
          <p:cNvPr id="490" name="Google Shape;490;p25"/>
          <p:cNvGrpSpPr/>
          <p:nvPr/>
        </p:nvGrpSpPr>
        <p:grpSpPr>
          <a:xfrm>
            <a:off x="1309050" y="769275"/>
            <a:ext cx="6124400" cy="226500"/>
            <a:chOff x="1309050" y="540675"/>
            <a:chExt cx="6124400" cy="226500"/>
          </a:xfrm>
        </p:grpSpPr>
        <p:sp>
          <p:nvSpPr>
            <p:cNvPr id="491" name="Google Shape;491;p25"/>
            <p:cNvSpPr txBox="1"/>
            <p:nvPr/>
          </p:nvSpPr>
          <p:spPr>
            <a:xfrm>
              <a:off x="1309050" y="540675"/>
              <a:ext cx="5841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Input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492" name="Google Shape;492;p25"/>
            <p:cNvSpPr txBox="1"/>
            <p:nvPr/>
          </p:nvSpPr>
          <p:spPr>
            <a:xfrm>
              <a:off x="4086425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Script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493" name="Google Shape;493;p25"/>
            <p:cNvSpPr txBox="1"/>
            <p:nvPr/>
          </p:nvSpPr>
          <p:spPr>
            <a:xfrm>
              <a:off x="6793250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Output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  <p:sp>
        <p:nvSpPr>
          <p:cNvPr id="494" name="Google Shape;494;p25"/>
          <p:cNvSpPr/>
          <p:nvPr/>
        </p:nvSpPr>
        <p:spPr>
          <a:xfrm>
            <a:off x="75150" y="591725"/>
            <a:ext cx="8993700" cy="494700"/>
          </a:xfrm>
          <a:prstGeom prst="rect">
            <a:avLst/>
          </a:prstGeom>
          <a:solidFill>
            <a:srgbClr val="FFFFFF">
              <a:alpha val="898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grpSp>
        <p:nvGrpSpPr>
          <p:cNvPr id="495" name="Google Shape;495;p25"/>
          <p:cNvGrpSpPr/>
          <p:nvPr/>
        </p:nvGrpSpPr>
        <p:grpSpPr>
          <a:xfrm>
            <a:off x="1522563" y="1445848"/>
            <a:ext cx="1637405" cy="1621638"/>
            <a:chOff x="11149146" y="4714350"/>
            <a:chExt cx="2644388" cy="2618925"/>
          </a:xfrm>
        </p:grpSpPr>
        <p:pic>
          <p:nvPicPr>
            <p:cNvPr id="496" name="Google Shape;496;p25" title="260319_Voronoi Generation 2.png"/>
            <p:cNvPicPr preferRelativeResize="0"/>
            <p:nvPr/>
          </p:nvPicPr>
          <p:blipFill rotWithShape="1">
            <a:blip r:embed="rId3">
              <a:alphaModFix/>
            </a:blip>
            <a:srcRect b="0" l="12587" r="65201" t="59003"/>
            <a:stretch/>
          </p:blipFill>
          <p:spPr>
            <a:xfrm>
              <a:off x="11271186" y="4714350"/>
              <a:ext cx="2522348" cy="2618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25" title="260319_Voronoi Generation 2.png"/>
            <p:cNvPicPr preferRelativeResize="0"/>
            <p:nvPr/>
          </p:nvPicPr>
          <p:blipFill rotWithShape="1">
            <a:blip r:embed="rId4">
              <a:alphaModFix amt="63000"/>
            </a:blip>
            <a:srcRect b="56224" l="11502" r="67219" t="6226"/>
            <a:stretch/>
          </p:blipFill>
          <p:spPr>
            <a:xfrm>
              <a:off x="11149146" y="4834094"/>
              <a:ext cx="2416527" cy="23988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8" name="Google Shape;498;p25" title="TEST6_compressed.gif"/>
          <p:cNvPicPr preferRelativeResize="0"/>
          <p:nvPr/>
        </p:nvPicPr>
        <p:blipFill rotWithShape="1">
          <a:blip r:embed="rId5">
            <a:alphaModFix amt="69000"/>
          </a:blip>
          <a:srcRect b="23844" l="20854" r="31708" t="7522"/>
          <a:stretch/>
        </p:blipFill>
        <p:spPr>
          <a:xfrm>
            <a:off x="5395775" y="1324288"/>
            <a:ext cx="2567006" cy="21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/>
        </p:nvSpPr>
        <p:spPr>
          <a:xfrm>
            <a:off x="2208400" y="877449"/>
            <a:ext cx="3424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FONT Sora SemiBold </a:t>
            </a:r>
            <a:br>
              <a:rPr lang="en-GB"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</a:br>
            <a:r>
              <a:rPr lang="en-GB"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FONT Sora Medium </a:t>
            </a:r>
            <a:endParaRPr sz="1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FONT Sora Light</a:t>
            </a:r>
            <a:r>
              <a:rPr lang="en-GB" sz="18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sz="1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9" name="Google Shape;59;p8"/>
          <p:cNvSpPr/>
          <p:nvPr/>
        </p:nvSpPr>
        <p:spPr>
          <a:xfrm flipH="1" rot="-5400000">
            <a:off x="5603275" y="2198873"/>
            <a:ext cx="720000" cy="720000"/>
          </a:xfrm>
          <a:prstGeom prst="rect">
            <a:avLst/>
          </a:prstGeom>
          <a:solidFill>
            <a:srgbClr val="FFFF7C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60" name="Google Shape;60;p8"/>
          <p:cNvSpPr/>
          <p:nvPr/>
        </p:nvSpPr>
        <p:spPr>
          <a:xfrm flipH="1" rot="-5400000">
            <a:off x="4883275" y="2198873"/>
            <a:ext cx="720000" cy="720000"/>
          </a:xfrm>
          <a:prstGeom prst="rect">
            <a:avLst/>
          </a:prstGeom>
          <a:solidFill>
            <a:srgbClr val="FFCB57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61" name="Google Shape;61;p8"/>
          <p:cNvSpPr/>
          <p:nvPr/>
        </p:nvSpPr>
        <p:spPr>
          <a:xfrm flipH="1" rot="10800000">
            <a:off x="2091475" y="2198873"/>
            <a:ext cx="720000" cy="720000"/>
          </a:xfrm>
          <a:prstGeom prst="rect">
            <a:avLst/>
          </a:prstGeom>
          <a:solidFill>
            <a:srgbClr val="D2232B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62" name="Google Shape;62;p8"/>
          <p:cNvSpPr/>
          <p:nvPr/>
        </p:nvSpPr>
        <p:spPr>
          <a:xfrm flipH="1" rot="10800000">
            <a:off x="3531475" y="2198873"/>
            <a:ext cx="720000" cy="7200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63" name="Google Shape;63;p8"/>
          <p:cNvSpPr/>
          <p:nvPr/>
        </p:nvSpPr>
        <p:spPr>
          <a:xfrm flipH="1" rot="-5400000">
            <a:off x="6323275" y="2198873"/>
            <a:ext cx="720000" cy="720000"/>
          </a:xfrm>
          <a:prstGeom prst="rect">
            <a:avLst/>
          </a:prstGeom>
          <a:solidFill>
            <a:srgbClr val="FFFFC3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64" name="Google Shape;64;p8"/>
          <p:cNvSpPr/>
          <p:nvPr/>
        </p:nvSpPr>
        <p:spPr>
          <a:xfrm flipH="1" rot="10800000">
            <a:off x="2811475" y="2198873"/>
            <a:ext cx="720000" cy="720000"/>
          </a:xfrm>
          <a:prstGeom prst="rect">
            <a:avLst/>
          </a:prstGeom>
          <a:solidFill>
            <a:srgbClr val="D34F55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65" name="Google Shape;65;p8"/>
          <p:cNvSpPr/>
          <p:nvPr/>
        </p:nvSpPr>
        <p:spPr>
          <a:xfrm flipH="1" rot="10800000">
            <a:off x="2091475" y="3627923"/>
            <a:ext cx="720000" cy="720000"/>
          </a:xfrm>
          <a:prstGeom prst="rect">
            <a:avLst/>
          </a:prstGeom>
          <a:solidFill>
            <a:schemeClr val="dk1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66" name="Google Shape;66;p8"/>
          <p:cNvSpPr/>
          <p:nvPr/>
        </p:nvSpPr>
        <p:spPr>
          <a:xfrm flipH="1" rot="10800000">
            <a:off x="2811475" y="3627923"/>
            <a:ext cx="720000" cy="720000"/>
          </a:xfrm>
          <a:prstGeom prst="rect">
            <a:avLst/>
          </a:prstGeom>
          <a:solidFill>
            <a:srgbClr val="EFEFEF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67" name="Google Shape;67;p8"/>
          <p:cNvSpPr/>
          <p:nvPr/>
        </p:nvSpPr>
        <p:spPr>
          <a:xfrm flipH="1" rot="10800000">
            <a:off x="6323275" y="3627923"/>
            <a:ext cx="720000" cy="720000"/>
          </a:xfrm>
          <a:prstGeom prst="rect">
            <a:avLst/>
          </a:prstGeom>
          <a:solidFill>
            <a:srgbClr val="AEC4E9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68" name="Google Shape;68;p8"/>
          <p:cNvSpPr/>
          <p:nvPr/>
        </p:nvSpPr>
        <p:spPr>
          <a:xfrm flipH="1" rot="10800000">
            <a:off x="4883275" y="3627923"/>
            <a:ext cx="720000" cy="720000"/>
          </a:xfrm>
          <a:prstGeom prst="rect">
            <a:avLst/>
          </a:prstGeom>
          <a:solidFill>
            <a:srgbClr val="5173AD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69" name="Google Shape;69;p8"/>
          <p:cNvSpPr/>
          <p:nvPr/>
        </p:nvSpPr>
        <p:spPr>
          <a:xfrm flipH="1" rot="10800000">
            <a:off x="3531473" y="3627923"/>
            <a:ext cx="720000" cy="72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70" name="Google Shape;70;p8"/>
          <p:cNvSpPr/>
          <p:nvPr/>
        </p:nvSpPr>
        <p:spPr>
          <a:xfrm flipH="1" rot="10800000">
            <a:off x="5603275" y="3627923"/>
            <a:ext cx="720000" cy="720000"/>
          </a:xfrm>
          <a:prstGeom prst="rect">
            <a:avLst/>
          </a:prstGeom>
          <a:solidFill>
            <a:srgbClr val="749ADB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 txBox="1"/>
          <p:nvPr/>
        </p:nvSpPr>
        <p:spPr>
          <a:xfrm>
            <a:off x="9283425" y="781975"/>
            <a:ext cx="2027400" cy="10191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What do we miss?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Conclusions / Thoughts / input for what comes next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504" name="Google Shape;504;p26" title="04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1670" y="2368772"/>
            <a:ext cx="2005474" cy="112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6" title="04B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1669" y="3405984"/>
            <a:ext cx="2005474" cy="112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26" title="04C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1670" y="1160785"/>
            <a:ext cx="2005474" cy="112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2875" y="1704067"/>
            <a:ext cx="2188324" cy="191432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26"/>
          <p:cNvSpPr txBox="1"/>
          <p:nvPr/>
        </p:nvSpPr>
        <p:spPr>
          <a:xfrm>
            <a:off x="783174" y="2417839"/>
            <a:ext cx="173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Re-thinking </a:t>
            </a:r>
            <a:b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</a:b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Reconfigurability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509" name="Google Shape;509;p26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Voronoi &amp; Orthogonality</a:t>
            </a:r>
            <a:endParaRPr/>
          </a:p>
        </p:txBody>
      </p:sp>
      <p:grpSp>
        <p:nvGrpSpPr>
          <p:cNvPr id="510" name="Google Shape;510;p26"/>
          <p:cNvGrpSpPr/>
          <p:nvPr/>
        </p:nvGrpSpPr>
        <p:grpSpPr>
          <a:xfrm>
            <a:off x="1309050" y="769275"/>
            <a:ext cx="6124400" cy="226500"/>
            <a:chOff x="1309050" y="540675"/>
            <a:chExt cx="6124400" cy="226500"/>
          </a:xfrm>
        </p:grpSpPr>
        <p:sp>
          <p:nvSpPr>
            <p:cNvPr id="511" name="Google Shape;511;p26"/>
            <p:cNvSpPr txBox="1"/>
            <p:nvPr/>
          </p:nvSpPr>
          <p:spPr>
            <a:xfrm>
              <a:off x="1309050" y="540675"/>
              <a:ext cx="5841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Input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12" name="Google Shape;512;p26"/>
            <p:cNvSpPr txBox="1"/>
            <p:nvPr/>
          </p:nvSpPr>
          <p:spPr>
            <a:xfrm>
              <a:off x="4086425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Script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13" name="Google Shape;513;p26"/>
            <p:cNvSpPr txBox="1"/>
            <p:nvPr/>
          </p:nvSpPr>
          <p:spPr>
            <a:xfrm>
              <a:off x="6793250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Output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27" title="02.png"/>
          <p:cNvPicPr preferRelativeResize="0"/>
          <p:nvPr/>
        </p:nvPicPr>
        <p:blipFill rotWithShape="1">
          <a:blip r:embed="rId3">
            <a:alphaModFix/>
          </a:blip>
          <a:srcRect b="0" l="8541" r="8541" t="0"/>
          <a:stretch/>
        </p:blipFill>
        <p:spPr>
          <a:xfrm>
            <a:off x="551900" y="1727725"/>
            <a:ext cx="2613949" cy="17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27"/>
          <p:cNvSpPr txBox="1"/>
          <p:nvPr/>
        </p:nvSpPr>
        <p:spPr>
          <a:xfrm>
            <a:off x="-2252700" y="295225"/>
            <a:ext cx="2027400" cy="1159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Integration of </a:t>
            </a: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orthogonal</a:t>
            </a: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 and voronoi (windows, </a:t>
            </a: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furniture</a:t>
            </a: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, doors, …)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520" name="Google Shape;520;p27" title="08.png"/>
          <p:cNvPicPr preferRelativeResize="0"/>
          <p:nvPr/>
        </p:nvPicPr>
        <p:blipFill rotWithShape="1">
          <a:blip r:embed="rId4">
            <a:alphaModFix/>
          </a:blip>
          <a:srcRect b="0" l="8541" r="8541" t="0"/>
          <a:stretch/>
        </p:blipFill>
        <p:spPr>
          <a:xfrm>
            <a:off x="3265025" y="1727725"/>
            <a:ext cx="2613949" cy="17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7" title="09.png"/>
          <p:cNvPicPr preferRelativeResize="0"/>
          <p:nvPr/>
        </p:nvPicPr>
        <p:blipFill rotWithShape="1">
          <a:blip r:embed="rId5">
            <a:alphaModFix/>
          </a:blip>
          <a:srcRect b="0" l="8541" r="8541" t="0"/>
          <a:stretch/>
        </p:blipFill>
        <p:spPr>
          <a:xfrm>
            <a:off x="5978150" y="1727713"/>
            <a:ext cx="2613949" cy="17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7"/>
          <p:cNvSpPr txBox="1"/>
          <p:nvPr/>
        </p:nvSpPr>
        <p:spPr>
          <a:xfrm>
            <a:off x="1080800" y="3545457"/>
            <a:ext cx="1719900" cy="22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Orthogonal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523" name="Google Shape;523;p27"/>
          <p:cNvSpPr txBox="1"/>
          <p:nvPr/>
        </p:nvSpPr>
        <p:spPr>
          <a:xfrm>
            <a:off x="6241875" y="3531450"/>
            <a:ext cx="2061600" cy="22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Merging with voronoi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524" name="Google Shape;524;p27"/>
          <p:cNvSpPr txBox="1"/>
          <p:nvPr/>
        </p:nvSpPr>
        <p:spPr>
          <a:xfrm>
            <a:off x="4240633" y="3443297"/>
            <a:ext cx="674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→</a:t>
            </a:r>
            <a:endParaRPr sz="1000"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525" name="Google Shape;525;p27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Voronoi &amp; Orthogonality</a:t>
            </a:r>
            <a:endParaRPr/>
          </a:p>
        </p:txBody>
      </p:sp>
      <p:sp>
        <p:nvSpPr>
          <p:cNvPr id="526" name="Google Shape;526;p27"/>
          <p:cNvSpPr/>
          <p:nvPr/>
        </p:nvSpPr>
        <p:spPr>
          <a:xfrm>
            <a:off x="4080109" y="2025834"/>
            <a:ext cx="995100" cy="661200"/>
          </a:xfrm>
          <a:prstGeom prst="frame">
            <a:avLst>
              <a:gd fmla="val 11591" name="adj1"/>
            </a:avLst>
          </a:prstGeom>
          <a:solidFill>
            <a:srgbClr val="FFCB57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 txBox="1"/>
          <p:nvPr/>
        </p:nvSpPr>
        <p:spPr>
          <a:xfrm>
            <a:off x="180000" y="1886850"/>
            <a:ext cx="3741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System development</a:t>
            </a:r>
            <a:endParaRPr sz="24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System Input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System Output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9"/>
          <p:cNvSpPr txBox="1"/>
          <p:nvPr/>
        </p:nvSpPr>
        <p:spPr>
          <a:xfrm>
            <a:off x="1604453" y="1503388"/>
            <a:ext cx="6999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(I) Objects					(II) </a:t>
            </a: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Openings</a:t>
            </a: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					(III) Movement</a:t>
            </a:r>
            <a:endParaRPr sz="800">
              <a:solidFill>
                <a:srgbClr val="CCCCCC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537" name="Google Shape;537;p29"/>
          <p:cNvSpPr txBox="1"/>
          <p:nvPr/>
        </p:nvSpPr>
        <p:spPr>
          <a:xfrm>
            <a:off x="180000" y="1451638"/>
            <a:ext cx="584100" cy="22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Input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pic>
        <p:nvPicPr>
          <p:cNvPr id="538" name="Google Shape;538;p29" title="Objects_1.gif"/>
          <p:cNvPicPr preferRelativeResize="0"/>
          <p:nvPr/>
        </p:nvPicPr>
        <p:blipFill rotWithShape="1">
          <a:blip r:embed="rId3">
            <a:alphaModFix/>
          </a:blip>
          <a:srcRect b="0" l="10243" r="10235" t="0"/>
          <a:stretch/>
        </p:blipFill>
        <p:spPr>
          <a:xfrm>
            <a:off x="3225788" y="1921775"/>
            <a:ext cx="2865312" cy="202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9" title="Objects_2.gif"/>
          <p:cNvPicPr preferRelativeResize="0"/>
          <p:nvPr/>
        </p:nvPicPr>
        <p:blipFill rotWithShape="1">
          <a:blip r:embed="rId4">
            <a:alphaModFix/>
          </a:blip>
          <a:srcRect b="0" l="10243" r="10235" t="0"/>
          <a:stretch/>
        </p:blipFill>
        <p:spPr>
          <a:xfrm>
            <a:off x="296988" y="2072075"/>
            <a:ext cx="2865312" cy="202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9" title="Objects_3.gif"/>
          <p:cNvPicPr preferRelativeResize="0"/>
          <p:nvPr/>
        </p:nvPicPr>
        <p:blipFill rotWithShape="1">
          <a:blip r:embed="rId5">
            <a:alphaModFix/>
          </a:blip>
          <a:srcRect b="0" l="10243" r="10235" t="0"/>
          <a:stretch/>
        </p:blipFill>
        <p:spPr>
          <a:xfrm>
            <a:off x="6154588" y="2072075"/>
            <a:ext cx="2865312" cy="202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0"/>
          <p:cNvSpPr txBox="1"/>
          <p:nvPr/>
        </p:nvSpPr>
        <p:spPr>
          <a:xfrm>
            <a:off x="180000" y="1450713"/>
            <a:ext cx="640200" cy="226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Output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546" name="Google Shape;546;p30"/>
          <p:cNvSpPr txBox="1"/>
          <p:nvPr/>
        </p:nvSpPr>
        <p:spPr>
          <a:xfrm>
            <a:off x="1604453" y="1502463"/>
            <a:ext cx="6999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(I) Volume					(II) Panels					(III) Void</a:t>
            </a:r>
            <a:endParaRPr sz="800">
              <a:solidFill>
                <a:srgbClr val="CCCCCC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pic>
        <p:nvPicPr>
          <p:cNvPr id="547" name="Google Shape;547;p30" title="test3___compressed.gif"/>
          <p:cNvPicPr preferRelativeResize="0"/>
          <p:nvPr/>
        </p:nvPicPr>
        <p:blipFill rotWithShape="1">
          <a:blip r:embed="rId3">
            <a:alphaModFix/>
          </a:blip>
          <a:srcRect b="25365" l="20618" r="32083" t="5803"/>
          <a:stretch/>
        </p:blipFill>
        <p:spPr>
          <a:xfrm>
            <a:off x="517575" y="1929121"/>
            <a:ext cx="2527526" cy="21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0" title="test4_compressed.gif"/>
          <p:cNvPicPr preferRelativeResize="0"/>
          <p:nvPr/>
        </p:nvPicPr>
        <p:blipFill rotWithShape="1">
          <a:blip r:embed="rId4">
            <a:alphaModFix/>
          </a:blip>
          <a:srcRect b="25005" l="21033" r="33202" t="7759"/>
          <a:stretch/>
        </p:blipFill>
        <p:spPr>
          <a:xfrm>
            <a:off x="6388440" y="1985835"/>
            <a:ext cx="2455824" cy="207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0" title="Test5_compressed.gif"/>
          <p:cNvPicPr preferRelativeResize="0"/>
          <p:nvPr/>
        </p:nvPicPr>
        <p:blipFill rotWithShape="1">
          <a:blip r:embed="rId5">
            <a:alphaModFix/>
          </a:blip>
          <a:srcRect b="24172" l="16053" r="31556" t="5805"/>
          <a:stretch/>
        </p:blipFill>
        <p:spPr>
          <a:xfrm>
            <a:off x="3192464" y="1777777"/>
            <a:ext cx="2811600" cy="216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31" title="Objects_2.gif"/>
          <p:cNvPicPr preferRelativeResize="0"/>
          <p:nvPr/>
        </p:nvPicPr>
        <p:blipFill rotWithShape="1">
          <a:blip r:embed="rId3">
            <a:alphaModFix/>
          </a:blip>
          <a:srcRect b="0" l="16574" r="16487" t="-1564"/>
          <a:stretch/>
        </p:blipFill>
        <p:spPr>
          <a:xfrm>
            <a:off x="4896275" y="1263725"/>
            <a:ext cx="4067726" cy="3471687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1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Design process | Furniture placement </a:t>
            </a:r>
            <a:endParaRPr/>
          </a:p>
        </p:txBody>
      </p:sp>
      <p:pic>
        <p:nvPicPr>
          <p:cNvPr id="556" name="Google Shape;55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031" y="1868991"/>
            <a:ext cx="1549994" cy="2016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7" name="Google Shape;557;p31"/>
          <p:cNvGrpSpPr/>
          <p:nvPr/>
        </p:nvGrpSpPr>
        <p:grpSpPr>
          <a:xfrm>
            <a:off x="1114627" y="778375"/>
            <a:ext cx="5947593" cy="366700"/>
            <a:chOff x="1658735" y="438522"/>
            <a:chExt cx="5435563" cy="366700"/>
          </a:xfrm>
        </p:grpSpPr>
        <p:sp>
          <p:nvSpPr>
            <p:cNvPr id="558" name="Google Shape;558;p31"/>
            <p:cNvSpPr txBox="1"/>
            <p:nvPr/>
          </p:nvSpPr>
          <p:spPr>
            <a:xfrm>
              <a:off x="1658735" y="540675"/>
              <a:ext cx="5841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Input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59" name="Google Shape;559;p31"/>
            <p:cNvSpPr txBox="1"/>
            <p:nvPr/>
          </p:nvSpPr>
          <p:spPr>
            <a:xfrm>
              <a:off x="3593917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Script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60" name="Google Shape;560;p31"/>
            <p:cNvSpPr txBox="1"/>
            <p:nvPr/>
          </p:nvSpPr>
          <p:spPr>
            <a:xfrm>
              <a:off x="6454098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Output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61" name="Google Shape;561;p31"/>
            <p:cNvSpPr txBox="1"/>
            <p:nvPr/>
          </p:nvSpPr>
          <p:spPr>
            <a:xfrm>
              <a:off x="2652738" y="466522"/>
              <a:ext cx="67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62" name="Google Shape;562;p31"/>
            <p:cNvSpPr txBox="1"/>
            <p:nvPr/>
          </p:nvSpPr>
          <p:spPr>
            <a:xfrm>
              <a:off x="5486188" y="438522"/>
              <a:ext cx="67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  <p:pic>
        <p:nvPicPr>
          <p:cNvPr id="563" name="Google Shape;563;p31" title="furniture (1).gif"/>
          <p:cNvPicPr preferRelativeResize="0"/>
          <p:nvPr/>
        </p:nvPicPr>
        <p:blipFill rotWithShape="1">
          <a:blip r:embed="rId5">
            <a:alphaModFix/>
          </a:blip>
          <a:srcRect b="0" l="0" r="67745" t="44271"/>
          <a:stretch/>
        </p:blipFill>
        <p:spPr>
          <a:xfrm>
            <a:off x="2459525" y="1777363"/>
            <a:ext cx="2210050" cy="219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2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Design process | Opening</a:t>
            </a:r>
            <a:endParaRPr/>
          </a:p>
        </p:txBody>
      </p:sp>
      <p:grpSp>
        <p:nvGrpSpPr>
          <p:cNvPr id="569" name="Google Shape;569;p32"/>
          <p:cNvGrpSpPr/>
          <p:nvPr/>
        </p:nvGrpSpPr>
        <p:grpSpPr>
          <a:xfrm>
            <a:off x="1114627" y="778375"/>
            <a:ext cx="5947593" cy="366700"/>
            <a:chOff x="1658735" y="438522"/>
            <a:chExt cx="5435563" cy="366700"/>
          </a:xfrm>
        </p:grpSpPr>
        <p:sp>
          <p:nvSpPr>
            <p:cNvPr id="570" name="Google Shape;570;p32"/>
            <p:cNvSpPr txBox="1"/>
            <p:nvPr/>
          </p:nvSpPr>
          <p:spPr>
            <a:xfrm>
              <a:off x="1658735" y="540675"/>
              <a:ext cx="5841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Input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71" name="Google Shape;571;p32"/>
            <p:cNvSpPr txBox="1"/>
            <p:nvPr/>
          </p:nvSpPr>
          <p:spPr>
            <a:xfrm>
              <a:off x="3593917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Script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72" name="Google Shape;572;p32"/>
            <p:cNvSpPr txBox="1"/>
            <p:nvPr/>
          </p:nvSpPr>
          <p:spPr>
            <a:xfrm>
              <a:off x="6454098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Output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73" name="Google Shape;573;p32"/>
            <p:cNvSpPr txBox="1"/>
            <p:nvPr/>
          </p:nvSpPr>
          <p:spPr>
            <a:xfrm>
              <a:off x="2652738" y="466522"/>
              <a:ext cx="67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74" name="Google Shape;574;p32"/>
            <p:cNvSpPr txBox="1"/>
            <p:nvPr/>
          </p:nvSpPr>
          <p:spPr>
            <a:xfrm>
              <a:off x="5486188" y="438522"/>
              <a:ext cx="67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  <p:sp>
        <p:nvSpPr>
          <p:cNvPr id="575" name="Google Shape;575;p32"/>
          <p:cNvSpPr/>
          <p:nvPr/>
        </p:nvSpPr>
        <p:spPr>
          <a:xfrm>
            <a:off x="1227725" y="1841165"/>
            <a:ext cx="480900" cy="785400"/>
          </a:xfrm>
          <a:prstGeom prst="rect">
            <a:avLst/>
          </a:prstGeom>
          <a:noFill/>
          <a:ln cap="flat" cmpd="sng" w="7825">
            <a:solidFill>
              <a:srgbClr val="6B62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200" lIns="75200" spcFirstLastPara="1" rIns="75200" wrap="square" tIns="7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1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76" name="Google Shape;576;p32"/>
          <p:cNvSpPr/>
          <p:nvPr/>
        </p:nvSpPr>
        <p:spPr>
          <a:xfrm>
            <a:off x="1227725" y="3119115"/>
            <a:ext cx="480900" cy="553500"/>
          </a:xfrm>
          <a:prstGeom prst="rect">
            <a:avLst/>
          </a:prstGeom>
          <a:noFill/>
          <a:ln cap="flat" cmpd="sng" w="9525">
            <a:solidFill>
              <a:srgbClr val="6B62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200" lIns="75200" spcFirstLastPara="1" rIns="75200" wrap="square" tIns="7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2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77" name="Google Shape;577;p32"/>
          <p:cNvSpPr/>
          <p:nvPr/>
        </p:nvSpPr>
        <p:spPr>
          <a:xfrm>
            <a:off x="1594548" y="2180189"/>
            <a:ext cx="84300" cy="43200"/>
          </a:xfrm>
          <a:prstGeom prst="rect">
            <a:avLst/>
          </a:prstGeom>
          <a:noFill/>
          <a:ln cap="flat" cmpd="sng" w="7825">
            <a:solidFill>
              <a:srgbClr val="6B62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200" lIns="75200" spcFirstLastPara="1" rIns="75200" wrap="square" tIns="752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1"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578" name="Google Shape;578;p32"/>
          <p:cNvCxnSpPr>
            <a:stCxn id="576" idx="1"/>
            <a:endCxn id="576" idx="3"/>
          </p:cNvCxnSpPr>
          <p:nvPr/>
        </p:nvCxnSpPr>
        <p:spPr>
          <a:xfrm>
            <a:off x="1227725" y="3395865"/>
            <a:ext cx="480900" cy="0"/>
          </a:xfrm>
          <a:prstGeom prst="straightConnector1">
            <a:avLst/>
          </a:prstGeom>
          <a:noFill/>
          <a:ln cap="flat" cmpd="sng" w="9525">
            <a:solidFill>
              <a:srgbClr val="6B62A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9" name="Google Shape;579;p32"/>
          <p:cNvCxnSpPr>
            <a:stCxn id="576" idx="0"/>
            <a:endCxn id="576" idx="2"/>
          </p:cNvCxnSpPr>
          <p:nvPr/>
        </p:nvCxnSpPr>
        <p:spPr>
          <a:xfrm>
            <a:off x="1468175" y="3119115"/>
            <a:ext cx="0" cy="553500"/>
          </a:xfrm>
          <a:prstGeom prst="straightConnector1">
            <a:avLst/>
          </a:prstGeom>
          <a:noFill/>
          <a:ln cap="flat" cmpd="sng" w="9525">
            <a:solidFill>
              <a:srgbClr val="6B62A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80" name="Google Shape;580;p32" title="opening.gif"/>
          <p:cNvPicPr preferRelativeResize="0"/>
          <p:nvPr/>
        </p:nvPicPr>
        <p:blipFill rotWithShape="1">
          <a:blip r:embed="rId3">
            <a:alphaModFix/>
          </a:blip>
          <a:srcRect b="0" l="0" r="68191" t="46051"/>
          <a:stretch/>
        </p:blipFill>
        <p:spPr>
          <a:xfrm>
            <a:off x="2459525" y="1847575"/>
            <a:ext cx="2179373" cy="212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2" title="Objects_1.gif"/>
          <p:cNvPicPr preferRelativeResize="0"/>
          <p:nvPr/>
        </p:nvPicPr>
        <p:blipFill rotWithShape="1">
          <a:blip r:embed="rId4">
            <a:alphaModFix/>
          </a:blip>
          <a:srcRect b="0" l="17043" r="17050" t="0"/>
          <a:stretch/>
        </p:blipFill>
        <p:spPr>
          <a:xfrm>
            <a:off x="4923612" y="1315229"/>
            <a:ext cx="4006800" cy="3414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33" title="Objects_3.gif"/>
          <p:cNvPicPr preferRelativeResize="0"/>
          <p:nvPr/>
        </p:nvPicPr>
        <p:blipFill rotWithShape="1">
          <a:blip r:embed="rId3">
            <a:alphaModFix/>
          </a:blip>
          <a:srcRect b="0" l="19526" r="19532" t="0"/>
          <a:stretch/>
        </p:blipFill>
        <p:spPr>
          <a:xfrm>
            <a:off x="5177552" y="1221125"/>
            <a:ext cx="3669701" cy="3387126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3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Design process | Movement</a:t>
            </a:r>
            <a:endParaRPr/>
          </a:p>
        </p:txBody>
      </p:sp>
      <p:pic>
        <p:nvPicPr>
          <p:cNvPr id="588" name="Google Shape;588;p33" title="Objects_2.gif"/>
          <p:cNvPicPr preferRelativeResize="0"/>
          <p:nvPr/>
        </p:nvPicPr>
        <p:blipFill rotWithShape="1">
          <a:blip r:embed="rId4">
            <a:alphaModFix/>
          </a:blip>
          <a:srcRect b="0" l="10243" r="10235" t="0"/>
          <a:stretch/>
        </p:blipFill>
        <p:spPr>
          <a:xfrm>
            <a:off x="443225" y="1277191"/>
            <a:ext cx="2387717" cy="168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3" title="Objects_1.gif"/>
          <p:cNvPicPr preferRelativeResize="0"/>
          <p:nvPr/>
        </p:nvPicPr>
        <p:blipFill rotWithShape="1">
          <a:blip r:embed="rId5">
            <a:alphaModFix/>
          </a:blip>
          <a:srcRect b="0" l="10243" r="10235" t="0"/>
          <a:stretch/>
        </p:blipFill>
        <p:spPr>
          <a:xfrm>
            <a:off x="443229" y="2863233"/>
            <a:ext cx="2387717" cy="16889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0" name="Google Shape;590;p33"/>
          <p:cNvGrpSpPr/>
          <p:nvPr/>
        </p:nvGrpSpPr>
        <p:grpSpPr>
          <a:xfrm>
            <a:off x="1114627" y="778375"/>
            <a:ext cx="5947593" cy="366700"/>
            <a:chOff x="1658735" y="438522"/>
            <a:chExt cx="5435563" cy="366700"/>
          </a:xfrm>
        </p:grpSpPr>
        <p:sp>
          <p:nvSpPr>
            <p:cNvPr id="591" name="Google Shape;591;p33"/>
            <p:cNvSpPr txBox="1"/>
            <p:nvPr/>
          </p:nvSpPr>
          <p:spPr>
            <a:xfrm>
              <a:off x="1658735" y="540675"/>
              <a:ext cx="5841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Input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92" name="Google Shape;592;p33"/>
            <p:cNvSpPr txBox="1"/>
            <p:nvPr/>
          </p:nvSpPr>
          <p:spPr>
            <a:xfrm>
              <a:off x="4086422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Script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93" name="Google Shape;593;p33"/>
            <p:cNvSpPr txBox="1"/>
            <p:nvPr/>
          </p:nvSpPr>
          <p:spPr>
            <a:xfrm>
              <a:off x="6454098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Output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94" name="Google Shape;594;p33"/>
            <p:cNvSpPr txBox="1"/>
            <p:nvPr/>
          </p:nvSpPr>
          <p:spPr>
            <a:xfrm>
              <a:off x="2652738" y="466522"/>
              <a:ext cx="67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595" name="Google Shape;595;p33"/>
            <p:cNvSpPr txBox="1"/>
            <p:nvPr/>
          </p:nvSpPr>
          <p:spPr>
            <a:xfrm>
              <a:off x="5486188" y="438522"/>
              <a:ext cx="67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  <p:pic>
        <p:nvPicPr>
          <p:cNvPr id="596" name="Google Shape;596;p33" title="distance.gif"/>
          <p:cNvPicPr preferRelativeResize="0"/>
          <p:nvPr/>
        </p:nvPicPr>
        <p:blipFill rotWithShape="1">
          <a:blip r:embed="rId6">
            <a:alphaModFix/>
          </a:blip>
          <a:srcRect b="9093" l="0" r="85499" t="70763"/>
          <a:stretch/>
        </p:blipFill>
        <p:spPr>
          <a:xfrm>
            <a:off x="3474976" y="2219125"/>
            <a:ext cx="1294800" cy="103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34" title="Output.gif"/>
          <p:cNvPicPr preferRelativeResize="0"/>
          <p:nvPr/>
        </p:nvPicPr>
        <p:blipFill rotWithShape="1">
          <a:blip r:embed="rId3">
            <a:alphaModFix/>
          </a:blip>
          <a:srcRect b="0" l="10243" r="10235" t="0"/>
          <a:stretch/>
        </p:blipFill>
        <p:spPr>
          <a:xfrm>
            <a:off x="1907137" y="620986"/>
            <a:ext cx="5515699" cy="3901551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34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Output </a:t>
            </a:r>
            <a:r>
              <a:rPr lang="en-GB"/>
              <a:t>possibilities</a:t>
            </a:r>
            <a:endParaRPr/>
          </a:p>
        </p:txBody>
      </p:sp>
      <p:sp>
        <p:nvSpPr>
          <p:cNvPr id="603" name="Google Shape;603;p34"/>
          <p:cNvSpPr txBox="1"/>
          <p:nvPr/>
        </p:nvSpPr>
        <p:spPr>
          <a:xfrm>
            <a:off x="7864825" y="3777725"/>
            <a:ext cx="918900" cy="934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 Legend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604" name="Google Shape;604;p34"/>
          <p:cNvSpPr/>
          <p:nvPr/>
        </p:nvSpPr>
        <p:spPr>
          <a:xfrm>
            <a:off x="7957000" y="4064575"/>
            <a:ext cx="129300" cy="129300"/>
          </a:xfrm>
          <a:prstGeom prst="rect">
            <a:avLst/>
          </a:prstGeom>
          <a:solidFill>
            <a:srgbClr val="D5D5FF"/>
          </a:solidFill>
          <a:ln cap="flat" cmpd="sng" w="9525">
            <a:solidFill>
              <a:srgbClr val="5656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05" name="Google Shape;605;p34"/>
          <p:cNvSpPr/>
          <p:nvPr/>
        </p:nvSpPr>
        <p:spPr>
          <a:xfrm>
            <a:off x="7957000" y="4293550"/>
            <a:ext cx="129300" cy="129300"/>
          </a:xfrm>
          <a:prstGeom prst="rect">
            <a:avLst/>
          </a:prstGeom>
          <a:solidFill>
            <a:srgbClr val="FFFFC3"/>
          </a:solidFill>
          <a:ln cap="flat" cmpd="sng" w="9525">
            <a:solidFill>
              <a:srgbClr val="FFCB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06" name="Google Shape;606;p34"/>
          <p:cNvSpPr/>
          <p:nvPr/>
        </p:nvSpPr>
        <p:spPr>
          <a:xfrm>
            <a:off x="7957000" y="4522525"/>
            <a:ext cx="129300" cy="129300"/>
          </a:xfrm>
          <a:prstGeom prst="rect">
            <a:avLst/>
          </a:prstGeom>
          <a:solidFill>
            <a:srgbClr val="FFFFFF">
              <a:alpha val="75450"/>
            </a:srgbClr>
          </a:solidFill>
          <a:ln cap="flat" cmpd="sng" w="9525">
            <a:solidFill>
              <a:srgbClr val="D5D5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07" name="Google Shape;607;p34"/>
          <p:cNvSpPr txBox="1"/>
          <p:nvPr/>
        </p:nvSpPr>
        <p:spPr>
          <a:xfrm>
            <a:off x="8074818" y="3975325"/>
            <a:ext cx="65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Volume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608" name="Google Shape;608;p34"/>
          <p:cNvSpPr txBox="1"/>
          <p:nvPr/>
        </p:nvSpPr>
        <p:spPr>
          <a:xfrm>
            <a:off x="8074818" y="4202704"/>
            <a:ext cx="65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Void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609" name="Google Shape;609;p34"/>
          <p:cNvSpPr txBox="1"/>
          <p:nvPr/>
        </p:nvSpPr>
        <p:spPr>
          <a:xfrm>
            <a:off x="8074818" y="4429259"/>
            <a:ext cx="65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Opening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5"/>
          <p:cNvSpPr txBox="1"/>
          <p:nvPr/>
        </p:nvSpPr>
        <p:spPr>
          <a:xfrm>
            <a:off x="2994050" y="-1707100"/>
            <a:ext cx="2027400" cy="1159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ora"/>
              <a:buAutoNum type="alphaUcParenR"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Customizable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Rather then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ora"/>
              <a:buAutoNum type="alphaUcParenR"/>
            </a:pPr>
            <a:r>
              <a:rPr lang="en-GB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Re-configurable</a:t>
            </a:r>
            <a:endParaRPr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15" name="Google Shape;615;p35"/>
          <p:cNvSpPr txBox="1"/>
          <p:nvPr/>
        </p:nvSpPr>
        <p:spPr>
          <a:xfrm>
            <a:off x="422237" y="3411238"/>
            <a:ext cx="1125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Crew for </a:t>
            </a:r>
            <a:b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</a:b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Antarctic stay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616" name="Google Shape;616;p35"/>
          <p:cNvSpPr txBox="1"/>
          <p:nvPr/>
        </p:nvSpPr>
        <p:spPr>
          <a:xfrm>
            <a:off x="1857817" y="3411238"/>
            <a:ext cx="1125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Customized layout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617" name="Google Shape;617;p35"/>
          <p:cNvSpPr txBox="1"/>
          <p:nvPr/>
        </p:nvSpPr>
        <p:spPr>
          <a:xfrm>
            <a:off x="3293397" y="3411238"/>
            <a:ext cx="1125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On-site fabrication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618" name="Google Shape;618;p35"/>
          <p:cNvSpPr txBox="1"/>
          <p:nvPr/>
        </p:nvSpPr>
        <p:spPr>
          <a:xfrm>
            <a:off x="4728977" y="3411238"/>
            <a:ext cx="1125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On-site assembly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619" name="Google Shape;619;p35"/>
          <p:cNvSpPr txBox="1"/>
          <p:nvPr/>
        </p:nvSpPr>
        <p:spPr>
          <a:xfrm>
            <a:off x="6164557" y="3411238"/>
            <a:ext cx="1125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Crew arrival and habitation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620" name="Google Shape;620;p35"/>
          <p:cNvSpPr txBox="1"/>
          <p:nvPr/>
        </p:nvSpPr>
        <p:spPr>
          <a:xfrm>
            <a:off x="7600137" y="3411238"/>
            <a:ext cx="1125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Melting and re-use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621" name="Google Shape;621;p35"/>
          <p:cNvSpPr/>
          <p:nvPr/>
        </p:nvSpPr>
        <p:spPr>
          <a:xfrm>
            <a:off x="8266800" y="2262000"/>
            <a:ext cx="278700" cy="29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622" name="Google Shape;6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38" y="1935813"/>
            <a:ext cx="8137923" cy="137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5"/>
          <p:cNvPicPr preferRelativeResize="0"/>
          <p:nvPr/>
        </p:nvPicPr>
        <p:blipFill rotWithShape="1">
          <a:blip r:embed="rId4">
            <a:alphaModFix/>
          </a:blip>
          <a:srcRect b="0" l="0" r="0" t="92012"/>
          <a:stretch/>
        </p:blipFill>
        <p:spPr>
          <a:xfrm>
            <a:off x="1024675" y="4018876"/>
            <a:ext cx="7155548" cy="29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5"/>
          <p:cNvPicPr preferRelativeResize="0"/>
          <p:nvPr/>
        </p:nvPicPr>
        <p:blipFill rotWithShape="1">
          <a:blip r:embed="rId4">
            <a:alphaModFix/>
          </a:blip>
          <a:srcRect b="77787" l="0" r="0" t="0"/>
          <a:stretch/>
        </p:blipFill>
        <p:spPr>
          <a:xfrm>
            <a:off x="1024675" y="871247"/>
            <a:ext cx="7155548" cy="824226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35"/>
          <p:cNvSpPr txBox="1"/>
          <p:nvPr/>
        </p:nvSpPr>
        <p:spPr>
          <a:xfrm>
            <a:off x="180000" y="180000"/>
            <a:ext cx="426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Sora Medium"/>
                <a:ea typeface="Sora Medium"/>
                <a:cs typeface="Sora Medium"/>
                <a:sym typeface="Sora Medium"/>
              </a:rPr>
              <a:t>System overview</a:t>
            </a:r>
            <a:r>
              <a:rPr lang="en-GB">
                <a:solidFill>
                  <a:srgbClr val="000000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endParaRPr>
              <a:solidFill>
                <a:srgbClr val="000000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/>
          <p:nvPr/>
        </p:nvSpPr>
        <p:spPr>
          <a:xfrm>
            <a:off x="180000" y="1886850"/>
            <a:ext cx="2771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Intro</a:t>
            </a:r>
            <a:endParaRPr sz="24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context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t</a:t>
            </a: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emporalities &amp;</a:t>
            </a:r>
            <a:b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</a:b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logistics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24/7 mapping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6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Material </a:t>
            </a:r>
            <a:endParaRPr/>
          </a:p>
        </p:txBody>
      </p:sp>
      <p:pic>
        <p:nvPicPr>
          <p:cNvPr id="631" name="Google Shape;631;p36" title="test7__compressed.gif"/>
          <p:cNvPicPr preferRelativeResize="0"/>
          <p:nvPr/>
        </p:nvPicPr>
        <p:blipFill rotWithShape="1">
          <a:blip r:embed="rId3">
            <a:alphaModFix/>
          </a:blip>
          <a:srcRect b="16142" l="0" r="0" t="21750"/>
          <a:stretch/>
        </p:blipFill>
        <p:spPr>
          <a:xfrm>
            <a:off x="76200" y="859600"/>
            <a:ext cx="8991600" cy="372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37" title="Screenshot 2026-03-19 005248.png"/>
          <p:cNvPicPr preferRelativeResize="0"/>
          <p:nvPr/>
        </p:nvPicPr>
        <p:blipFill rotWithShape="1">
          <a:blip r:embed="rId3">
            <a:alphaModFix/>
          </a:blip>
          <a:srcRect b="0" l="367" r="367" t="0"/>
          <a:stretch/>
        </p:blipFill>
        <p:spPr>
          <a:xfrm>
            <a:off x="6438542" y="3385427"/>
            <a:ext cx="1973655" cy="1084533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37"/>
          <p:cNvSpPr txBox="1"/>
          <p:nvPr/>
        </p:nvSpPr>
        <p:spPr>
          <a:xfrm>
            <a:off x="9580075" y="-1982850"/>
            <a:ext cx="4246800" cy="4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SemiBold"/>
                <a:ea typeface="Urbanist SemiBold"/>
                <a:cs typeface="Urbanist SemiBold"/>
                <a:sym typeface="Urbanist SemiBold"/>
              </a:rPr>
              <a:t>From waste to filament</a:t>
            </a:r>
            <a:endParaRPr sz="1000">
              <a:solidFill>
                <a:schemeClr val="dk1"/>
              </a:solidFill>
              <a:latin typeface="Urbanist SemiBold"/>
              <a:ea typeface="Urbanist SemiBold"/>
              <a:cs typeface="Urbanist SemiBold"/>
              <a:sym typeface="Urbanis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Urbanist SemiBold"/>
              <a:ea typeface="Urbanist SemiBold"/>
              <a:cs typeface="Urbanist SemiBold"/>
              <a:sym typeface="Urbanis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The starting material is plastic waste accumulated at Troll Station: PET bottles, packaging, and everyday polymer-based materials.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The design objective is to transform this waste stream into the raw material for the Voronoi structure, closing the material loop within the station itself.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To convert waste into printable filament, three machines are required in sequence: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b="1" lang="en-GB"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Shredder: </a:t>
            </a: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reduces collected plastic into flakes or coarse pellets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b="1" lang="en-GB"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Extruder: </a:t>
            </a: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melts the material and transforms it into filament with a controlled diameter (typically 1.75 mm or 2.85 mm)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-"/>
            </a:pPr>
            <a:r>
              <a:rPr b="1" lang="en-GB"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Robotic deposition printer: </a:t>
            </a: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uses the filament to directly produce the Voronoi cells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 Light"/>
              <a:buChar char="-"/>
            </a:pPr>
            <a:r>
              <a:rPr b="1" lang="en-GB"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Robotic positioning machine:</a:t>
            </a: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 places and aligns the printed cells inside the container structure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</p:txBody>
      </p:sp>
      <p:sp>
        <p:nvSpPr>
          <p:cNvPr id="638" name="Google Shape;638;p37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Material Process</a:t>
            </a:r>
            <a:endParaRPr/>
          </a:p>
        </p:txBody>
      </p:sp>
      <p:pic>
        <p:nvPicPr>
          <p:cNvPr id="639" name="Google Shape;639;p37" title="Gemini_Generated_Image_3av26h3av26h3av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486301" y="681900"/>
            <a:ext cx="4050224" cy="377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37" title="Gemini_Generated_Image_3av26h3av26h3av2.png"/>
          <p:cNvPicPr preferRelativeResize="0"/>
          <p:nvPr/>
        </p:nvPicPr>
        <p:blipFill rotWithShape="1">
          <a:blip r:embed="rId5">
            <a:alphaModFix/>
          </a:blip>
          <a:srcRect b="79095" l="44705" r="38429" t="0"/>
          <a:stretch/>
        </p:blipFill>
        <p:spPr>
          <a:xfrm>
            <a:off x="645350" y="742200"/>
            <a:ext cx="1241100" cy="14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37" title="Screenshot 2026-03-19 005013.png"/>
          <p:cNvPicPr preferRelativeResize="0"/>
          <p:nvPr/>
        </p:nvPicPr>
        <p:blipFill rotWithShape="1">
          <a:blip r:embed="rId6">
            <a:alphaModFix/>
          </a:blip>
          <a:srcRect b="0" l="6314" r="0" t="0"/>
          <a:stretch/>
        </p:blipFill>
        <p:spPr>
          <a:xfrm>
            <a:off x="2009099" y="917702"/>
            <a:ext cx="1973657" cy="108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37" title="Gemini_Generated_Image_3av26h3av26h3av2.png"/>
          <p:cNvPicPr preferRelativeResize="0"/>
          <p:nvPr/>
        </p:nvPicPr>
        <p:blipFill rotWithShape="1">
          <a:blip r:embed="rId5">
            <a:alphaModFix/>
          </a:blip>
          <a:srcRect b="59809" l="73756" r="4054" t="23530"/>
          <a:stretch/>
        </p:blipFill>
        <p:spPr>
          <a:xfrm>
            <a:off x="4981736" y="942633"/>
            <a:ext cx="1449424" cy="101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37" title="Screenshot 2026-03-19 005100.png"/>
          <p:cNvPicPr preferRelativeResize="0"/>
          <p:nvPr/>
        </p:nvPicPr>
        <p:blipFill rotWithShape="1">
          <a:blip r:embed="rId7">
            <a:alphaModFix/>
          </a:blip>
          <a:srcRect b="0" l="0" r="48959" t="0"/>
          <a:stretch/>
        </p:blipFill>
        <p:spPr>
          <a:xfrm>
            <a:off x="6431140" y="908188"/>
            <a:ext cx="1019973" cy="10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37" title="Screenshot 2026-03-19 005146.png"/>
          <p:cNvPicPr preferRelativeResize="0"/>
          <p:nvPr/>
        </p:nvPicPr>
        <p:blipFill rotWithShape="1">
          <a:blip r:embed="rId8">
            <a:alphaModFix/>
          </a:blip>
          <a:srcRect b="25317" l="51456" r="13116" t="0"/>
          <a:stretch/>
        </p:blipFill>
        <p:spPr>
          <a:xfrm>
            <a:off x="7451113" y="908213"/>
            <a:ext cx="941527" cy="1084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7"/>
          <p:cNvSpPr txBox="1"/>
          <p:nvPr/>
        </p:nvSpPr>
        <p:spPr>
          <a:xfrm>
            <a:off x="1034025" y="594050"/>
            <a:ext cx="20133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1- PET Waste from Troll Station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646" name="Google Shape;646;p37"/>
          <p:cNvSpPr txBox="1"/>
          <p:nvPr/>
        </p:nvSpPr>
        <p:spPr>
          <a:xfrm>
            <a:off x="5135441" y="594050"/>
            <a:ext cx="2591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2-Shredding process into PET Pellet 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cxnSp>
        <p:nvCxnSpPr>
          <p:cNvPr id="647" name="Google Shape;647;p37"/>
          <p:cNvCxnSpPr/>
          <p:nvPr/>
        </p:nvCxnSpPr>
        <p:spPr>
          <a:xfrm>
            <a:off x="4342050" y="1379500"/>
            <a:ext cx="45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8" name="Google Shape;648;p37"/>
          <p:cNvCxnSpPr/>
          <p:nvPr/>
        </p:nvCxnSpPr>
        <p:spPr>
          <a:xfrm>
            <a:off x="6431150" y="2376450"/>
            <a:ext cx="0" cy="39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49" name="Google Shape;649;p37"/>
          <p:cNvSpPr txBox="1"/>
          <p:nvPr/>
        </p:nvSpPr>
        <p:spPr>
          <a:xfrm>
            <a:off x="5142841" y="3071300"/>
            <a:ext cx="2591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3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-Filament Extrusion 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pic>
        <p:nvPicPr>
          <p:cNvPr id="650" name="Google Shape;650;p37" title="Gemini_Generated_Image_3av26h3av26h3av2.png"/>
          <p:cNvPicPr preferRelativeResize="0"/>
          <p:nvPr/>
        </p:nvPicPr>
        <p:blipFill rotWithShape="1">
          <a:blip r:embed="rId5">
            <a:alphaModFix/>
          </a:blip>
          <a:srcRect b="21209" l="75783" r="8809" t="61884"/>
          <a:stretch/>
        </p:blipFill>
        <p:spPr>
          <a:xfrm>
            <a:off x="5332525" y="3445625"/>
            <a:ext cx="941526" cy="9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37"/>
          <p:cNvSpPr txBox="1"/>
          <p:nvPr/>
        </p:nvSpPr>
        <p:spPr>
          <a:xfrm>
            <a:off x="655674" y="3067225"/>
            <a:ext cx="32343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3D Printing + Wiring / Lighting integration</a:t>
            </a: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cxnSp>
        <p:nvCxnSpPr>
          <p:cNvPr id="652" name="Google Shape;652;p37"/>
          <p:cNvCxnSpPr/>
          <p:nvPr/>
        </p:nvCxnSpPr>
        <p:spPr>
          <a:xfrm rot="10800000">
            <a:off x="4342050" y="3923625"/>
            <a:ext cx="45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3" name="Google Shape;653;p37"/>
          <p:cNvCxnSpPr/>
          <p:nvPr/>
        </p:nvCxnSpPr>
        <p:spPr>
          <a:xfrm rot="10800000">
            <a:off x="2000925" y="2376450"/>
            <a:ext cx="0" cy="39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654" name="Google Shape;654;p37"/>
          <p:cNvGrpSpPr/>
          <p:nvPr/>
        </p:nvGrpSpPr>
        <p:grpSpPr>
          <a:xfrm>
            <a:off x="551512" y="3247243"/>
            <a:ext cx="1449421" cy="1352739"/>
            <a:chOff x="210525" y="3326850"/>
            <a:chExt cx="1210574" cy="1129825"/>
          </a:xfrm>
        </p:grpSpPr>
        <p:pic>
          <p:nvPicPr>
            <p:cNvPr id="655" name="Google Shape;655;p37" title="Gemini_Generated_Image_3av26h3av26h3av2.png"/>
            <p:cNvPicPr preferRelativeResize="0"/>
            <p:nvPr/>
          </p:nvPicPr>
          <p:blipFill rotWithShape="1">
            <a:blip r:embed="rId5">
              <a:alphaModFix/>
            </a:blip>
            <a:srcRect b="7576" l="37991" r="37217" t="67387"/>
            <a:stretch/>
          </p:blipFill>
          <p:spPr>
            <a:xfrm>
              <a:off x="289900" y="3390550"/>
              <a:ext cx="1131199" cy="1066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6" name="Google Shape;656;p37"/>
            <p:cNvSpPr/>
            <p:nvPr/>
          </p:nvSpPr>
          <p:spPr>
            <a:xfrm>
              <a:off x="210525" y="3326850"/>
              <a:ext cx="213900" cy="19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09475" lIns="109475" spcFirstLastPara="1" rIns="109475" wrap="square" tIns="109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76">
                <a:latin typeface="Sora"/>
                <a:ea typeface="Sora"/>
                <a:cs typeface="Sora"/>
                <a:sym typeface="Sora"/>
              </a:endParaRPr>
            </a:p>
          </p:txBody>
        </p:sp>
        <p:sp>
          <p:nvSpPr>
            <p:cNvPr id="657" name="Google Shape;657;p37"/>
            <p:cNvSpPr/>
            <p:nvPr/>
          </p:nvSpPr>
          <p:spPr>
            <a:xfrm>
              <a:off x="231225" y="3975650"/>
              <a:ext cx="110400" cy="13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09475" lIns="109475" spcFirstLastPara="1" rIns="109475" wrap="square" tIns="109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76">
                <a:latin typeface="Sora"/>
                <a:ea typeface="Sora"/>
                <a:cs typeface="Sora"/>
                <a:sym typeface="Sora"/>
              </a:endParaRPr>
            </a:p>
          </p:txBody>
        </p:sp>
      </p:grpSp>
      <p:pic>
        <p:nvPicPr>
          <p:cNvPr id="658" name="Google Shape;658;p37" title="largeprinter_detail.jpg"/>
          <p:cNvPicPr preferRelativeResize="0"/>
          <p:nvPr/>
        </p:nvPicPr>
        <p:blipFill rotWithShape="1">
          <a:blip r:embed="rId9">
            <a:alphaModFix/>
          </a:blip>
          <a:srcRect b="10658" l="0" r="0" t="0"/>
          <a:stretch/>
        </p:blipFill>
        <p:spPr>
          <a:xfrm>
            <a:off x="2029750" y="3381375"/>
            <a:ext cx="1953001" cy="10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37"/>
          <p:cNvSpPr txBox="1"/>
          <p:nvPr/>
        </p:nvSpPr>
        <p:spPr>
          <a:xfrm>
            <a:off x="9412625" y="1595975"/>
            <a:ext cx="4312200" cy="4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SemiBold"/>
                <a:ea typeface="Urbanist SemiBold"/>
                <a:cs typeface="Urbanist SemiBold"/>
                <a:sym typeface="Urbanist SemiBold"/>
              </a:rPr>
              <a:t>Production &amp; assembly</a:t>
            </a:r>
            <a:endParaRPr sz="1000">
              <a:solidFill>
                <a:schemeClr val="dk1"/>
              </a:solidFill>
              <a:latin typeface="Urbanist SemiBold"/>
              <a:ea typeface="Urbanist SemiBold"/>
              <a:cs typeface="Urbanist SemiBold"/>
              <a:sym typeface="Urbanis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Urbanist SemiBold"/>
              <a:ea typeface="Urbanist SemiBold"/>
              <a:cs typeface="Urbanist SemiBold"/>
              <a:sym typeface="Urbanis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The Voronoi structure is composed of cells, each individually printed and then assembled on site.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This hybrid approach (</a:t>
            </a:r>
            <a:r>
              <a:rPr b="1" lang="en-GB"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prefabrication of cells + in situ assembly</a:t>
            </a: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) responds to the logistical constraints of Antarctica: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 Light"/>
              <a:buChar char="-"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Cells are dimensionally compact and optimized for container transport.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 Light"/>
              <a:buChar char="-"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LEDs and wiring are integrated during the printing process, not added afterward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 Light"/>
              <a:buChar char="-"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Connections between cells are made through plug-in joints, without glue or specialized fasteners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 Light"/>
              <a:buChar char="-"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If local plastic is insufficient, missing cells are prefabricated in a controlled environment and shipped ready to install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The main limitation remains the amount of waste available at the station: the goal is to maximize local production, but the system is designed to function even with a partial supply of external material.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8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65" name="Google Shape;665;p38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B7B7B7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05 </a:t>
            </a:r>
            <a:r>
              <a:rPr b="1" lang="en-GB" sz="1200">
                <a:solidFill>
                  <a:srgbClr val="B7B7B7"/>
                </a:solidFill>
                <a:latin typeface="Sora"/>
                <a:ea typeface="Sora"/>
                <a:cs typeface="Sora"/>
                <a:sym typeface="Sora"/>
              </a:rPr>
              <a:t>Material </a:t>
            </a:r>
            <a:r>
              <a:rPr lang="en-GB" sz="1400">
                <a:latin typeface="Sora ExtraBold"/>
                <a:ea typeface="Sora ExtraBold"/>
                <a:cs typeface="Sora ExtraBold"/>
                <a:sym typeface="Sora ExtraBold"/>
              </a:rPr>
              <a:t>From waste to use </a:t>
            </a:r>
            <a:endParaRPr b="1" sz="1400">
              <a:highlight>
                <a:srgbClr val="CCCCCC"/>
              </a:highlight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666" name="Google Shape;666;p38" title="Screenshot 2026-03-19 005013.png"/>
          <p:cNvPicPr preferRelativeResize="0"/>
          <p:nvPr/>
        </p:nvPicPr>
        <p:blipFill rotWithShape="1">
          <a:blip r:embed="rId3">
            <a:alphaModFix/>
          </a:blip>
          <a:srcRect b="0" l="6314" r="0" t="0"/>
          <a:stretch/>
        </p:blipFill>
        <p:spPr>
          <a:xfrm>
            <a:off x="311699" y="1385840"/>
            <a:ext cx="1973657" cy="108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38" title="Screenshot 2026-03-19 00503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4014" y="1385840"/>
            <a:ext cx="1973648" cy="108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38" title="Screenshot 2026-03-19 005100.png"/>
          <p:cNvPicPr preferRelativeResize="0"/>
          <p:nvPr/>
        </p:nvPicPr>
        <p:blipFill rotWithShape="1">
          <a:blip r:embed="rId5">
            <a:alphaModFix/>
          </a:blip>
          <a:srcRect b="0" l="0" r="1235" t="0"/>
          <a:stretch/>
        </p:blipFill>
        <p:spPr>
          <a:xfrm>
            <a:off x="4676329" y="1385840"/>
            <a:ext cx="1973654" cy="108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8" title="Screenshot 2026-03-19 005118.png"/>
          <p:cNvPicPr preferRelativeResize="0"/>
          <p:nvPr/>
        </p:nvPicPr>
        <p:blipFill rotWithShape="1">
          <a:blip r:embed="rId6">
            <a:alphaModFix/>
          </a:blip>
          <a:srcRect b="25534" l="494" r="25787" t="0"/>
          <a:stretch/>
        </p:blipFill>
        <p:spPr>
          <a:xfrm>
            <a:off x="6858625" y="1385850"/>
            <a:ext cx="1973650" cy="108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8" title="Screenshot 2026-03-19 005146.png"/>
          <p:cNvPicPr preferRelativeResize="0"/>
          <p:nvPr/>
        </p:nvPicPr>
        <p:blipFill rotWithShape="1">
          <a:blip r:embed="rId7">
            <a:alphaModFix/>
          </a:blip>
          <a:srcRect b="25317" l="23892" r="1842" t="0"/>
          <a:stretch/>
        </p:blipFill>
        <p:spPr>
          <a:xfrm>
            <a:off x="311700" y="2673125"/>
            <a:ext cx="1973651" cy="108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8" title="Screenshot 2026-03-19 005212.png"/>
          <p:cNvPicPr preferRelativeResize="0"/>
          <p:nvPr/>
        </p:nvPicPr>
        <p:blipFill rotWithShape="1">
          <a:blip r:embed="rId8">
            <a:alphaModFix/>
          </a:blip>
          <a:srcRect b="0" l="269" r="259" t="0"/>
          <a:stretch/>
        </p:blipFill>
        <p:spPr>
          <a:xfrm>
            <a:off x="2494014" y="2673115"/>
            <a:ext cx="1973646" cy="108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8" title="Screenshot 2026-03-19 005248.png"/>
          <p:cNvPicPr preferRelativeResize="0"/>
          <p:nvPr/>
        </p:nvPicPr>
        <p:blipFill rotWithShape="1">
          <a:blip r:embed="rId9">
            <a:alphaModFix/>
          </a:blip>
          <a:srcRect b="0" l="367" r="367" t="0"/>
          <a:stretch/>
        </p:blipFill>
        <p:spPr>
          <a:xfrm>
            <a:off x="4676329" y="2673115"/>
            <a:ext cx="1973655" cy="108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8" title="Screenshot 2026-03-19 005312.png"/>
          <p:cNvPicPr preferRelativeResize="0"/>
          <p:nvPr/>
        </p:nvPicPr>
        <p:blipFill rotWithShape="1">
          <a:blip r:embed="rId10">
            <a:alphaModFix/>
          </a:blip>
          <a:srcRect b="239" l="0" r="0" t="239"/>
          <a:stretch/>
        </p:blipFill>
        <p:spPr>
          <a:xfrm>
            <a:off x="6858650" y="2673125"/>
            <a:ext cx="1973651" cy="108452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8"/>
          <p:cNvSpPr txBox="1"/>
          <p:nvPr/>
        </p:nvSpPr>
        <p:spPr>
          <a:xfrm>
            <a:off x="215675" y="618250"/>
            <a:ext cx="580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Reference: KLM - </a:t>
            </a: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From recycled plastic bottles to 3D printed aircraft tools for maintenance</a:t>
            </a:r>
            <a:endParaRPr sz="9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u="sng">
                <a:solidFill>
                  <a:schemeClr val="hlink"/>
                </a:solidFill>
                <a:latin typeface="Sora Thin"/>
                <a:ea typeface="Sora Thin"/>
                <a:cs typeface="Sora Thin"/>
                <a:sym typeface="Sora Thin"/>
                <a:hlinkClick r:id="rId11"/>
              </a:rPr>
              <a:t>https://www.voxelmatters.com/klm-3d-printing-tools-plastic-bottles/</a:t>
            </a:r>
            <a:r>
              <a:rPr lang="en-GB" sz="900">
                <a:solidFill>
                  <a:schemeClr val="dk1"/>
                </a:solidFill>
                <a:latin typeface="Sora Thin"/>
                <a:ea typeface="Sora Thin"/>
                <a:cs typeface="Sora Thin"/>
                <a:sym typeface="Sora Thin"/>
              </a:rPr>
              <a:t>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75" name="Google Shape;675;p38"/>
          <p:cNvSpPr txBox="1"/>
          <p:nvPr/>
        </p:nvSpPr>
        <p:spPr>
          <a:xfrm>
            <a:off x="215675" y="1137025"/>
            <a:ext cx="186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Collect leftover PET bottles</a:t>
            </a:r>
            <a:endParaRPr sz="9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76" name="Google Shape;676;p38"/>
          <p:cNvSpPr txBox="1"/>
          <p:nvPr/>
        </p:nvSpPr>
        <p:spPr>
          <a:xfrm>
            <a:off x="4574396" y="1137025"/>
            <a:ext cx="186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Plastic Pellet</a:t>
            </a:r>
            <a:endParaRPr sz="9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77" name="Google Shape;677;p38"/>
          <p:cNvSpPr txBox="1"/>
          <p:nvPr/>
        </p:nvSpPr>
        <p:spPr>
          <a:xfrm>
            <a:off x="6758702" y="3689725"/>
            <a:ext cx="186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PLA Filament</a:t>
            </a:r>
            <a:endParaRPr sz="9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678" name="Google Shape;678;p38"/>
          <p:cNvSpPr txBox="1"/>
          <p:nvPr/>
        </p:nvSpPr>
        <p:spPr>
          <a:xfrm>
            <a:off x="4086800" y="358200"/>
            <a:ext cx="16119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Sora"/>
                <a:ea typeface="Sora"/>
                <a:cs typeface="Sora"/>
                <a:sym typeface="Sora"/>
              </a:rPr>
              <a:t>LUCA WILL FIX </a:t>
            </a:r>
            <a:endParaRPr sz="18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9"/>
          <p:cNvSpPr txBox="1"/>
          <p:nvPr/>
        </p:nvSpPr>
        <p:spPr>
          <a:xfrm>
            <a:off x="180000" y="180000"/>
            <a:ext cx="32289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Urbanist SemiBold"/>
                <a:ea typeface="Urbanist SemiBold"/>
                <a:cs typeface="Urbanist SemiBold"/>
                <a:sym typeface="Urbanist SemiBold"/>
              </a:rPr>
              <a:t>Material </a:t>
            </a:r>
            <a:r>
              <a:rPr lang="en-GB" sz="1800">
                <a:solidFill>
                  <a:srgbClr val="CCCCCC"/>
                </a:solidFill>
                <a:latin typeface="Urbanist SemiBold"/>
                <a:ea typeface="Urbanist SemiBold"/>
                <a:cs typeface="Urbanist SemiBold"/>
                <a:sym typeface="Urbanist SemiBold"/>
              </a:rPr>
              <a:t>| process</a:t>
            </a:r>
            <a:endParaRPr sz="1800">
              <a:solidFill>
                <a:srgbClr val="CCCCCC"/>
              </a:solidFill>
              <a:latin typeface="Urbanist SemiBold"/>
              <a:ea typeface="Urbanist SemiBold"/>
              <a:cs typeface="Urbanist SemiBold"/>
              <a:sym typeface="Urbanist SemiBold"/>
            </a:endParaRPr>
          </a:p>
        </p:txBody>
      </p:sp>
      <p:sp>
        <p:nvSpPr>
          <p:cNvPr id="684" name="Google Shape;684;p39"/>
          <p:cNvSpPr txBox="1"/>
          <p:nvPr/>
        </p:nvSpPr>
        <p:spPr>
          <a:xfrm>
            <a:off x="180000" y="526250"/>
            <a:ext cx="4312200" cy="4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SemiBold"/>
                <a:ea typeface="Urbanist SemiBold"/>
                <a:cs typeface="Urbanist SemiBold"/>
                <a:sym typeface="Urbanist SemiBold"/>
              </a:rPr>
              <a:t>Production &amp; assembly</a:t>
            </a:r>
            <a:endParaRPr sz="1000">
              <a:solidFill>
                <a:schemeClr val="dk1"/>
              </a:solidFill>
              <a:latin typeface="Urbanist SemiBold"/>
              <a:ea typeface="Urbanist SemiBold"/>
              <a:cs typeface="Urbanist SemiBold"/>
              <a:sym typeface="Urbanis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Urbanist SemiBold"/>
              <a:ea typeface="Urbanist SemiBold"/>
              <a:cs typeface="Urbanist SemiBold"/>
              <a:sym typeface="Urbanis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The Voronoi structure is composed of cells, each individually printed and then assembled on site.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This hybrid approach (</a:t>
            </a:r>
            <a:r>
              <a:rPr b="1" lang="en-GB"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prefabrication of cells + in situ assembly</a:t>
            </a: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) responds to the logistical constraints of Antarctica: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 Light"/>
              <a:buChar char="-"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Cells are dimensionally compact and optimized for container transport.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 Light"/>
              <a:buChar char="-"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LEDs and wiring are integrated during the printing process, not added afterward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 Light"/>
              <a:buChar char="-"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Connections between cells are made through plug-in joints, without glue or specialized fasteners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 Light"/>
              <a:buChar char="-"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If local plastic is insufficient, missing cells are prefabricated in a controlled environment and shipped ready to install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Urbanist Light"/>
                <a:ea typeface="Urbanist Light"/>
                <a:cs typeface="Urbanist Light"/>
                <a:sym typeface="Urbanist Light"/>
              </a:rPr>
              <a:t>The main limitation remains the amount of waste available at the station: the goal is to maximize local production, but the system is designed to function even with a partial supply of external material.</a:t>
            </a:r>
            <a:endParaRPr sz="1000">
              <a:solidFill>
                <a:schemeClr val="dk1"/>
              </a:solidFill>
              <a:latin typeface="Urbanist Light"/>
              <a:ea typeface="Urbanist Light"/>
              <a:cs typeface="Urbanist Light"/>
              <a:sym typeface="Urbanist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0"/>
          <p:cNvSpPr txBox="1"/>
          <p:nvPr/>
        </p:nvSpPr>
        <p:spPr>
          <a:xfrm>
            <a:off x="180000" y="1886850"/>
            <a:ext cx="3741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AI Based lighting D2RO </a:t>
            </a:r>
            <a:endParaRPr sz="24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Goal of </a:t>
            </a: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integration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Workflow to train AI model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User Interface (UI)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1"/>
          <p:cNvSpPr txBox="1"/>
          <p:nvPr/>
        </p:nvSpPr>
        <p:spPr>
          <a:xfrm>
            <a:off x="326850" y="1820702"/>
            <a:ext cx="5253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01: Circadian Rhythm Preservation  </a:t>
            </a:r>
            <a:endParaRPr b="1"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ExtraLight"/>
              <a:buChar char="+"/>
            </a:pPr>
            <a:r>
              <a:rPr lang="en-GB" sz="10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Simulates a full Delft daylight cycle inside the container</a:t>
            </a:r>
            <a:endParaRPr sz="10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695" name="Google Shape;695;p41"/>
          <p:cNvSpPr txBox="1"/>
          <p:nvPr/>
        </p:nvSpPr>
        <p:spPr>
          <a:xfrm>
            <a:off x="326850" y="2455872"/>
            <a:ext cx="5433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02: Environmental Energy Optimisation </a:t>
            </a:r>
            <a:endParaRPr b="1"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ExtraLight"/>
              <a:buChar char="+"/>
            </a:pPr>
            <a:r>
              <a:rPr lang="en-GB" sz="10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Outdoor conditions drive indoor light levels automatically to optimize energy</a:t>
            </a:r>
            <a:endParaRPr sz="10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696" name="Google Shape;696;p41"/>
          <p:cNvSpPr txBox="1"/>
          <p:nvPr/>
        </p:nvSpPr>
        <p:spPr>
          <a:xfrm>
            <a:off x="326850" y="3109157"/>
            <a:ext cx="5433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03: Personalised Physiological Response</a:t>
            </a:r>
            <a:endParaRPr b="1"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ExtraLight"/>
              <a:buChar char="+"/>
            </a:pPr>
            <a:r>
              <a:rPr lang="en-GB" sz="10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Neural network predicts ideal light from body signals and biometric data</a:t>
            </a:r>
            <a:endParaRPr sz="10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pic>
        <p:nvPicPr>
          <p:cNvPr id="697" name="Google Shape;697;p41" title="5d49a99fb94a3b60e0f30db4d4fbfbd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685" y="1194650"/>
            <a:ext cx="1886065" cy="2963201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41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Goals of AI integration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2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are we utilising AI? </a:t>
            </a:r>
            <a:endParaRPr/>
          </a:p>
        </p:txBody>
      </p:sp>
      <p:sp>
        <p:nvSpPr>
          <p:cNvPr id="704" name="Google Shape;704;p42"/>
          <p:cNvSpPr/>
          <p:nvPr/>
        </p:nvSpPr>
        <p:spPr>
          <a:xfrm flipH="1" rot="10800000">
            <a:off x="449910" y="3146977"/>
            <a:ext cx="1244400" cy="1340100"/>
          </a:xfrm>
          <a:prstGeom prst="rect">
            <a:avLst/>
          </a:prstGeom>
          <a:solidFill>
            <a:srgbClr val="EA9999"/>
          </a:solidFill>
          <a:ln cap="flat" cmpd="sng" w="9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3325" lIns="53325" spcFirstLastPara="1" rIns="53325" wrap="square" tIns="5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7"/>
          </a:p>
        </p:txBody>
      </p:sp>
      <p:sp>
        <p:nvSpPr>
          <p:cNvPr id="705" name="Google Shape;705;p42"/>
          <p:cNvSpPr/>
          <p:nvPr/>
        </p:nvSpPr>
        <p:spPr>
          <a:xfrm flipH="1" rot="10800000">
            <a:off x="449900" y="1546650"/>
            <a:ext cx="1244400" cy="1379700"/>
          </a:xfrm>
          <a:prstGeom prst="rect">
            <a:avLst/>
          </a:prstGeom>
          <a:solidFill>
            <a:srgbClr val="5173AD"/>
          </a:solidFill>
          <a:ln cap="flat" cmpd="sng" w="9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3325" lIns="53325" spcFirstLastPara="1" rIns="53325" wrap="square" tIns="5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7"/>
          </a:p>
        </p:txBody>
      </p:sp>
      <p:sp>
        <p:nvSpPr>
          <p:cNvPr id="706" name="Google Shape;706;p42"/>
          <p:cNvSpPr txBox="1"/>
          <p:nvPr/>
        </p:nvSpPr>
        <p:spPr>
          <a:xfrm>
            <a:off x="612200" y="1851750"/>
            <a:ext cx="919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Weather data</a:t>
            </a:r>
            <a:endParaRPr sz="1000">
              <a:solidFill>
                <a:schemeClr val="lt1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(De Bilt, Netherlands 2024-2025 weather data)</a:t>
            </a:r>
            <a:endParaRPr sz="10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07" name="Google Shape;707;p42"/>
          <p:cNvSpPr txBox="1"/>
          <p:nvPr/>
        </p:nvSpPr>
        <p:spPr>
          <a:xfrm>
            <a:off x="612200" y="3509225"/>
            <a:ext cx="91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Physiological data</a:t>
            </a:r>
            <a:endParaRPr sz="1000">
              <a:solidFill>
                <a:schemeClr val="lt1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(Synthetic dataset)</a:t>
            </a:r>
            <a:endParaRPr sz="10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08" name="Google Shape;708;p42"/>
          <p:cNvSpPr txBox="1"/>
          <p:nvPr/>
        </p:nvSpPr>
        <p:spPr>
          <a:xfrm>
            <a:off x="2988700" y="1523528"/>
            <a:ext cx="1140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Choose features from data set 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pic>
        <p:nvPicPr>
          <p:cNvPr id="709" name="Google Shape;709;p42" title="Group 4: Physiological Stress_heart_rate_bpm_vs_respiratory_rate_bpm_illuminanc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202" y="1886365"/>
            <a:ext cx="1687126" cy="941451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42"/>
          <p:cNvSpPr txBox="1"/>
          <p:nvPr/>
        </p:nvSpPr>
        <p:spPr>
          <a:xfrm>
            <a:off x="3490275" y="2897966"/>
            <a:ext cx="319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+</a:t>
            </a:r>
            <a:endParaRPr sz="15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pic>
        <p:nvPicPr>
          <p:cNvPr id="711" name="Google Shape;711;p42" title="Screenshot 2026-03-10 at 12.16.20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2528" y="3765216"/>
            <a:ext cx="2523725" cy="8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42"/>
          <p:cNvSpPr txBox="1"/>
          <p:nvPr/>
        </p:nvSpPr>
        <p:spPr>
          <a:xfrm>
            <a:off x="2988700" y="3293191"/>
            <a:ext cx="1140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Use Python to train model</a:t>
            </a:r>
            <a:endParaRPr sz="8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713" name="Google Shape;713;p42"/>
          <p:cNvSpPr txBox="1"/>
          <p:nvPr/>
        </p:nvSpPr>
        <p:spPr>
          <a:xfrm>
            <a:off x="4976163" y="2336650"/>
            <a:ext cx="1841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b="1" lang="en-GB" sz="900">
                <a:solidFill>
                  <a:schemeClr val="dk1"/>
                </a:solidFill>
                <a:highlight>
                  <a:schemeClr val="lt1"/>
                </a:highlight>
                <a:latin typeface="Sora"/>
                <a:ea typeface="Sora"/>
                <a:cs typeface="Sora"/>
                <a:sym typeface="Sora"/>
              </a:rPr>
              <a:t>R-squared:</a:t>
            </a:r>
            <a:r>
              <a:rPr lang="en-GB" sz="900">
                <a:solidFill>
                  <a:schemeClr val="dk1"/>
                </a:solidFill>
                <a:highlight>
                  <a:schemeClr val="lt1"/>
                </a:highlight>
                <a:latin typeface="Sora"/>
                <a:ea typeface="Sora"/>
                <a:cs typeface="Sora"/>
                <a:sym typeface="Sora"/>
              </a:rPr>
              <a:t> Accuracy of model in %</a:t>
            </a:r>
            <a:endParaRPr sz="900">
              <a:solidFill>
                <a:schemeClr val="dk1"/>
              </a:solidFill>
              <a:highlight>
                <a:schemeClr val="lt1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b="1" lang="en-GB" sz="900">
                <a:solidFill>
                  <a:schemeClr val="dk1"/>
                </a:solidFill>
                <a:highlight>
                  <a:schemeClr val="lt1"/>
                </a:highlight>
                <a:latin typeface="Sora"/>
                <a:ea typeface="Sora"/>
                <a:cs typeface="Sora"/>
                <a:sym typeface="Sora"/>
              </a:rPr>
              <a:t>Root mean squared error</a:t>
            </a:r>
            <a:endParaRPr sz="900">
              <a:solidFill>
                <a:schemeClr val="dk1"/>
              </a:solidFill>
              <a:highlight>
                <a:schemeClr val="lt1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ExtraLight"/>
              <a:buChar char="+"/>
            </a:pPr>
            <a:r>
              <a:rPr b="1" lang="en-GB" sz="900">
                <a:solidFill>
                  <a:schemeClr val="dk1"/>
                </a:solidFill>
                <a:highlight>
                  <a:schemeClr val="lt1"/>
                </a:highlight>
                <a:latin typeface="Sora"/>
                <a:ea typeface="Sora"/>
                <a:cs typeface="Sora"/>
                <a:sym typeface="Sora"/>
              </a:rPr>
              <a:t>Mean absolute error</a:t>
            </a:r>
            <a:endParaRPr b="1" sz="8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14" name="Google Shape;714;p42"/>
          <p:cNvSpPr/>
          <p:nvPr/>
        </p:nvSpPr>
        <p:spPr>
          <a:xfrm flipH="1" rot="-5400000">
            <a:off x="7859950" y="1254888"/>
            <a:ext cx="670500" cy="1039500"/>
          </a:xfrm>
          <a:prstGeom prst="rect">
            <a:avLst/>
          </a:prstGeom>
          <a:solidFill>
            <a:srgbClr val="FFCB57"/>
          </a:solidFill>
          <a:ln cap="flat" cmpd="sng" w="9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3325" lIns="53325" spcFirstLastPara="1" rIns="53325" wrap="square" tIns="5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7"/>
          </a:p>
        </p:txBody>
      </p:sp>
      <p:sp>
        <p:nvSpPr>
          <p:cNvPr id="715" name="Google Shape;715;p42"/>
          <p:cNvSpPr txBox="1"/>
          <p:nvPr/>
        </p:nvSpPr>
        <p:spPr>
          <a:xfrm>
            <a:off x="7735300" y="1543787"/>
            <a:ext cx="91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Color temperature</a:t>
            </a:r>
            <a:r>
              <a:rPr lang="en-GB"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 (Kelvin)</a:t>
            </a:r>
            <a:endParaRPr sz="10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16" name="Google Shape;716;p42"/>
          <p:cNvSpPr/>
          <p:nvPr/>
        </p:nvSpPr>
        <p:spPr>
          <a:xfrm flipH="1" rot="-5400000">
            <a:off x="7859950" y="2024338"/>
            <a:ext cx="670500" cy="1039500"/>
          </a:xfrm>
          <a:prstGeom prst="rect">
            <a:avLst/>
          </a:prstGeom>
          <a:solidFill>
            <a:srgbClr val="FFCB57"/>
          </a:solidFill>
          <a:ln cap="flat" cmpd="sng" w="9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3325" lIns="53325" spcFirstLastPara="1" rIns="53325" wrap="square" tIns="5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7"/>
          </a:p>
        </p:txBody>
      </p:sp>
      <p:sp>
        <p:nvSpPr>
          <p:cNvPr id="717" name="Google Shape;717;p42"/>
          <p:cNvSpPr txBox="1"/>
          <p:nvPr/>
        </p:nvSpPr>
        <p:spPr>
          <a:xfrm>
            <a:off x="7735300" y="2389875"/>
            <a:ext cx="919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Illuminance</a:t>
            </a:r>
            <a:endParaRPr sz="1000">
              <a:solidFill>
                <a:schemeClr val="lt1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(Lux)</a:t>
            </a:r>
            <a:endParaRPr sz="1000">
              <a:solidFill>
                <a:schemeClr val="lt1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pic>
        <p:nvPicPr>
          <p:cNvPr id="718" name="Google Shape;718;p42" title="Screenshot 2026-04-16 at 3.18.50 PM.png"/>
          <p:cNvPicPr preferRelativeResize="0"/>
          <p:nvPr/>
        </p:nvPicPr>
        <p:blipFill rotWithShape="1">
          <a:blip r:embed="rId5">
            <a:alphaModFix/>
          </a:blip>
          <a:srcRect b="0" l="38425" r="4792" t="0"/>
          <a:stretch/>
        </p:blipFill>
        <p:spPr>
          <a:xfrm>
            <a:off x="7276874" y="3128975"/>
            <a:ext cx="1687127" cy="1149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9" name="Google Shape;719;p42"/>
          <p:cNvGrpSpPr/>
          <p:nvPr/>
        </p:nvGrpSpPr>
        <p:grpSpPr>
          <a:xfrm>
            <a:off x="733627" y="549775"/>
            <a:ext cx="7776393" cy="366700"/>
            <a:chOff x="1310535" y="438522"/>
            <a:chExt cx="7106921" cy="366700"/>
          </a:xfrm>
        </p:grpSpPr>
        <p:sp>
          <p:nvSpPr>
            <p:cNvPr id="720" name="Google Shape;720;p42"/>
            <p:cNvSpPr txBox="1"/>
            <p:nvPr/>
          </p:nvSpPr>
          <p:spPr>
            <a:xfrm>
              <a:off x="1310535" y="540675"/>
              <a:ext cx="5841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Input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721" name="Google Shape;721;p42"/>
            <p:cNvSpPr txBox="1"/>
            <p:nvPr/>
          </p:nvSpPr>
          <p:spPr>
            <a:xfrm>
              <a:off x="4568875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Model</a:t>
              </a: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722" name="Google Shape;722;p42"/>
            <p:cNvSpPr txBox="1"/>
            <p:nvPr/>
          </p:nvSpPr>
          <p:spPr>
            <a:xfrm>
              <a:off x="7777257" y="540675"/>
              <a:ext cx="640200" cy="2265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chemeClr val="dk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Output </a:t>
              </a:r>
              <a:endParaRPr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723" name="Google Shape;723;p42"/>
            <p:cNvSpPr txBox="1"/>
            <p:nvPr/>
          </p:nvSpPr>
          <p:spPr>
            <a:xfrm>
              <a:off x="2652738" y="466522"/>
              <a:ext cx="67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724" name="Google Shape;724;p42"/>
            <p:cNvSpPr txBox="1"/>
            <p:nvPr/>
          </p:nvSpPr>
          <p:spPr>
            <a:xfrm>
              <a:off x="5486188" y="438522"/>
              <a:ext cx="67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  <p:sp>
        <p:nvSpPr>
          <p:cNvPr id="725" name="Google Shape;725;p42"/>
          <p:cNvSpPr txBox="1"/>
          <p:nvPr/>
        </p:nvSpPr>
        <p:spPr>
          <a:xfrm>
            <a:off x="668150" y="983653"/>
            <a:ext cx="8079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Data Input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726" name="Google Shape;726;p42"/>
          <p:cNvSpPr txBox="1"/>
          <p:nvPr/>
        </p:nvSpPr>
        <p:spPr>
          <a:xfrm>
            <a:off x="3414075" y="983650"/>
            <a:ext cx="26160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Training 	+ 	Evaluation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727" name="Google Shape;727;p42"/>
          <p:cNvSpPr txBox="1"/>
          <p:nvPr/>
        </p:nvSpPr>
        <p:spPr>
          <a:xfrm>
            <a:off x="7502650" y="991300"/>
            <a:ext cx="1385100" cy="2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Lighting parameters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cxnSp>
        <p:nvCxnSpPr>
          <p:cNvPr id="728" name="Google Shape;728;p42"/>
          <p:cNvCxnSpPr/>
          <p:nvPr/>
        </p:nvCxnSpPr>
        <p:spPr>
          <a:xfrm>
            <a:off x="2093775" y="1055475"/>
            <a:ext cx="0" cy="37929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9" name="Google Shape;729;p42"/>
          <p:cNvCxnSpPr/>
          <p:nvPr/>
        </p:nvCxnSpPr>
        <p:spPr>
          <a:xfrm>
            <a:off x="7000100" y="1070850"/>
            <a:ext cx="0" cy="37929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3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input</a:t>
            </a:r>
            <a:endParaRPr/>
          </a:p>
        </p:txBody>
      </p:sp>
      <p:sp>
        <p:nvSpPr>
          <p:cNvPr id="735" name="Google Shape;735;p43"/>
          <p:cNvSpPr/>
          <p:nvPr/>
        </p:nvSpPr>
        <p:spPr>
          <a:xfrm flipH="1" rot="10800000">
            <a:off x="5088390" y="727073"/>
            <a:ext cx="3184500" cy="1079400"/>
          </a:xfrm>
          <a:prstGeom prst="rect">
            <a:avLst/>
          </a:prstGeom>
          <a:solidFill>
            <a:srgbClr val="EA9999"/>
          </a:solidFill>
          <a:ln cap="flat" cmpd="sng" w="9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3325" lIns="53325" spcFirstLastPara="1" rIns="53325" wrap="square" tIns="5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7"/>
          </a:p>
        </p:txBody>
      </p:sp>
      <p:sp>
        <p:nvSpPr>
          <p:cNvPr id="736" name="Google Shape;736;p43"/>
          <p:cNvSpPr/>
          <p:nvPr/>
        </p:nvSpPr>
        <p:spPr>
          <a:xfrm flipH="1" rot="10800000">
            <a:off x="849209" y="729475"/>
            <a:ext cx="3142800" cy="1077000"/>
          </a:xfrm>
          <a:prstGeom prst="rect">
            <a:avLst/>
          </a:prstGeom>
          <a:solidFill>
            <a:srgbClr val="5173AD"/>
          </a:solidFill>
          <a:ln cap="flat" cmpd="sng" w="9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3325" lIns="53325" spcFirstLastPara="1" rIns="53325" wrap="square" tIns="5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7"/>
          </a:p>
        </p:txBody>
      </p:sp>
      <p:sp>
        <p:nvSpPr>
          <p:cNvPr id="737" name="Google Shape;737;p43"/>
          <p:cNvSpPr txBox="1"/>
          <p:nvPr/>
        </p:nvSpPr>
        <p:spPr>
          <a:xfrm>
            <a:off x="1183259" y="1037131"/>
            <a:ext cx="247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Weather data</a:t>
            </a:r>
            <a:endParaRPr sz="1000">
              <a:solidFill>
                <a:schemeClr val="lt1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(De Bilt, Netherlands 2024-2025 weather data)</a:t>
            </a:r>
            <a:endParaRPr sz="10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38" name="Google Shape;738;p43"/>
          <p:cNvSpPr txBox="1"/>
          <p:nvPr/>
        </p:nvSpPr>
        <p:spPr>
          <a:xfrm>
            <a:off x="5432332" y="1112875"/>
            <a:ext cx="2474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Physiological data</a:t>
            </a:r>
            <a:endParaRPr sz="1000">
              <a:solidFill>
                <a:schemeClr val="lt1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(Synthetic dataset)</a:t>
            </a:r>
            <a:endParaRPr sz="10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739" name="Google Shape;739;p43" title="Screenshot 2026-04-06 at 2.35.3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225" y="2999400"/>
            <a:ext cx="3184502" cy="16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3" title="Screenshot 2026-04-16 at 3.24.0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8009" y="2974151"/>
            <a:ext cx="2661775" cy="1788351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43"/>
          <p:cNvSpPr txBox="1"/>
          <p:nvPr/>
        </p:nvSpPr>
        <p:spPr>
          <a:xfrm>
            <a:off x="862859" y="1905513"/>
            <a:ext cx="3142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Outdoor temp,direct normal radiation, rel humidity, diffuse, normal radiation, global horizontal radiation,infrared radiation, direct normal Illumination diffuse_horizontal illumination, global horizontal illumination, total sky cover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2" name="Google Shape;742;p43"/>
          <p:cNvSpPr txBox="1"/>
          <p:nvPr/>
        </p:nvSpPr>
        <p:spPr>
          <a:xfrm>
            <a:off x="5130230" y="1886788"/>
            <a:ext cx="314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Hrv rmssd ms, heart rate bpm, pupil mm, blink rate per min, skin conductance uS, Respiratory rate bpm</a:t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4"/>
          <p:cNvSpPr/>
          <p:nvPr/>
        </p:nvSpPr>
        <p:spPr>
          <a:xfrm>
            <a:off x="180000" y="2998950"/>
            <a:ext cx="1596300" cy="1584300"/>
          </a:xfrm>
          <a:prstGeom prst="rect">
            <a:avLst/>
          </a:prstGeom>
          <a:solidFill>
            <a:srgbClr val="5173A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8" name="Google Shape;748;p44"/>
          <p:cNvSpPr txBox="1"/>
          <p:nvPr/>
        </p:nvSpPr>
        <p:spPr>
          <a:xfrm>
            <a:off x="6804827" y="4891019"/>
            <a:ext cx="23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2"/>
                </a:solidFill>
                <a:latin typeface="Sora"/>
                <a:ea typeface="Sora"/>
                <a:cs typeface="Sora"/>
                <a:sym typeface="Sora"/>
              </a:rPr>
              <a:t>1:1 Interactive Architecture Prototype - Troll Station</a:t>
            </a:r>
            <a:endParaRPr sz="600">
              <a:solidFill>
                <a:schemeClr val="dk2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49" name="Google Shape;749;p44"/>
          <p:cNvSpPr txBox="1"/>
          <p:nvPr/>
        </p:nvSpPr>
        <p:spPr>
          <a:xfrm>
            <a:off x="4869225" y="591150"/>
            <a:ext cx="65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DATA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0" name="Google Shape;750;p44"/>
          <p:cNvSpPr txBox="1"/>
          <p:nvPr/>
        </p:nvSpPr>
        <p:spPr>
          <a:xfrm>
            <a:off x="2466125" y="1525188"/>
            <a:ext cx="1007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WEATHER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1" name="Google Shape;751;p44"/>
          <p:cNvSpPr txBox="1"/>
          <p:nvPr/>
        </p:nvSpPr>
        <p:spPr>
          <a:xfrm>
            <a:off x="6745900" y="1525188"/>
            <a:ext cx="1341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PHYSIOLOGICAL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752" name="Google Shape;752;p44"/>
          <p:cNvCxnSpPr/>
          <p:nvPr/>
        </p:nvCxnSpPr>
        <p:spPr>
          <a:xfrm flipH="1">
            <a:off x="3178099" y="889500"/>
            <a:ext cx="1613100" cy="40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5478025" y="845051"/>
            <a:ext cx="1642200" cy="40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4" name="Google Shape;754;p44"/>
          <p:cNvSpPr txBox="1"/>
          <p:nvPr/>
        </p:nvSpPr>
        <p:spPr>
          <a:xfrm>
            <a:off x="1776300" y="1761098"/>
            <a:ext cx="2127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Outdoor temp,direct normal radiation, rel humidity, diffuse, normal radiation, global horizontal radiation,infrared radiation, direct normal Illumination diffuse_horizontal illumination, global horizontal illumination, total sky cover</a:t>
            </a:r>
            <a:endParaRPr sz="6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5" name="Google Shape;755;p44"/>
          <p:cNvSpPr txBox="1"/>
          <p:nvPr/>
        </p:nvSpPr>
        <p:spPr>
          <a:xfrm>
            <a:off x="6275175" y="1761088"/>
            <a:ext cx="212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Hrv rmssd ms, heart rate bpm, pupil mm, blink rate per min, skin conductance uS, Respiratory rate bpm</a:t>
            </a:r>
            <a:endParaRPr sz="6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6" name="Google Shape;756;p44"/>
          <p:cNvSpPr txBox="1"/>
          <p:nvPr/>
        </p:nvSpPr>
        <p:spPr>
          <a:xfrm>
            <a:off x="2726899" y="1305250"/>
            <a:ext cx="33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7" name="Google Shape;757;p44"/>
          <p:cNvSpPr txBox="1"/>
          <p:nvPr/>
        </p:nvSpPr>
        <p:spPr>
          <a:xfrm>
            <a:off x="7171270" y="1305250"/>
            <a:ext cx="33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B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8" name="Google Shape;758;p44"/>
          <p:cNvSpPr txBox="1"/>
          <p:nvPr/>
        </p:nvSpPr>
        <p:spPr>
          <a:xfrm>
            <a:off x="262500" y="3043525"/>
            <a:ext cx="151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1: SOLAR RADIATION FEATURES: 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59" name="Google Shape;759;p44"/>
          <p:cNvSpPr txBox="1"/>
          <p:nvPr/>
        </p:nvSpPr>
        <p:spPr>
          <a:xfrm>
            <a:off x="242375" y="3643825"/>
            <a:ext cx="145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Direct normal radiation, diffuse normal radiation, global horizontal radiation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(Measures total solar energy form different angles)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0" name="Google Shape;760;p44"/>
          <p:cNvSpPr/>
          <p:nvPr/>
        </p:nvSpPr>
        <p:spPr>
          <a:xfrm>
            <a:off x="1924675" y="2998950"/>
            <a:ext cx="1596300" cy="1584300"/>
          </a:xfrm>
          <a:prstGeom prst="rect">
            <a:avLst/>
          </a:prstGeom>
          <a:solidFill>
            <a:srgbClr val="749ADB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1" name="Google Shape;761;p44"/>
          <p:cNvSpPr txBox="1"/>
          <p:nvPr/>
        </p:nvSpPr>
        <p:spPr>
          <a:xfrm>
            <a:off x="2007175" y="3043525"/>
            <a:ext cx="151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2: VISIBLE LIGHT FEATURES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2" name="Google Shape;762;p44"/>
          <p:cNvSpPr txBox="1"/>
          <p:nvPr/>
        </p:nvSpPr>
        <p:spPr>
          <a:xfrm>
            <a:off x="1987050" y="3643825"/>
            <a:ext cx="1451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Direct normal illumination, diffuse horizontal illumination, global horizontal illumination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(Visible portion of light to human eye)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3" name="Google Shape;763;p44"/>
          <p:cNvSpPr/>
          <p:nvPr/>
        </p:nvSpPr>
        <p:spPr>
          <a:xfrm>
            <a:off x="3669350" y="2998950"/>
            <a:ext cx="1596300" cy="1584300"/>
          </a:xfrm>
          <a:prstGeom prst="rect">
            <a:avLst/>
          </a:prstGeom>
          <a:solidFill>
            <a:srgbClr val="AEC4E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4" name="Google Shape;764;p44"/>
          <p:cNvSpPr txBox="1"/>
          <p:nvPr/>
        </p:nvSpPr>
        <p:spPr>
          <a:xfrm>
            <a:off x="3751850" y="3043525"/>
            <a:ext cx="151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3: ATMOSPHERIC CONDITIONS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5" name="Google Shape;765;p44"/>
          <p:cNvSpPr txBox="1"/>
          <p:nvPr/>
        </p:nvSpPr>
        <p:spPr>
          <a:xfrm>
            <a:off x="3731725" y="3643825"/>
            <a:ext cx="1451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Outdoor temp, relative humidity, infrared radiation, total sky cover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(overall atmosphere and weather)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6" name="Google Shape;766;p44"/>
          <p:cNvSpPr/>
          <p:nvPr/>
        </p:nvSpPr>
        <p:spPr>
          <a:xfrm>
            <a:off x="5668050" y="2998950"/>
            <a:ext cx="1596300" cy="1584300"/>
          </a:xfrm>
          <a:prstGeom prst="rect">
            <a:avLst/>
          </a:prstGeom>
          <a:solidFill>
            <a:srgbClr val="D34F5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7" name="Google Shape;767;p44"/>
          <p:cNvSpPr txBox="1"/>
          <p:nvPr/>
        </p:nvSpPr>
        <p:spPr>
          <a:xfrm>
            <a:off x="5750550" y="3043525"/>
            <a:ext cx="151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4: PHYSIOLOGICAL STRESS INDICATORS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8" name="Google Shape;768;p44"/>
          <p:cNvSpPr txBox="1"/>
          <p:nvPr/>
        </p:nvSpPr>
        <p:spPr>
          <a:xfrm>
            <a:off x="5739856" y="3643825"/>
            <a:ext cx="1451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HRV rmssd ms, heart rate, skin conductance, respiratory rate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(reflect stress and nervous system)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69" name="Google Shape;769;p44"/>
          <p:cNvSpPr/>
          <p:nvPr/>
        </p:nvSpPr>
        <p:spPr>
          <a:xfrm>
            <a:off x="7412725" y="2998950"/>
            <a:ext cx="1596300" cy="1584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0" name="Google Shape;770;p44"/>
          <p:cNvSpPr txBox="1"/>
          <p:nvPr/>
        </p:nvSpPr>
        <p:spPr>
          <a:xfrm>
            <a:off x="7495225" y="3043525"/>
            <a:ext cx="151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GROUP 5: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EYE RESPONSE METRICS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71" name="Google Shape;771;p44"/>
          <p:cNvSpPr txBox="1"/>
          <p:nvPr/>
        </p:nvSpPr>
        <p:spPr>
          <a:xfrm>
            <a:off x="7475100" y="3643825"/>
            <a:ext cx="1451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Pupil diameter, blink rate </a:t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(visual strain and fatigue measurements) </a:t>
            </a:r>
            <a:endParaRPr sz="5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772" name="Google Shape;772;p44"/>
          <p:cNvCxnSpPr/>
          <p:nvPr/>
        </p:nvCxnSpPr>
        <p:spPr>
          <a:xfrm>
            <a:off x="7412725" y="2250763"/>
            <a:ext cx="650400" cy="61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3" name="Google Shape;773;p44"/>
          <p:cNvCxnSpPr/>
          <p:nvPr/>
        </p:nvCxnSpPr>
        <p:spPr>
          <a:xfrm flipH="1">
            <a:off x="6705300" y="2251050"/>
            <a:ext cx="631800" cy="64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4" name="Google Shape;774;p44"/>
          <p:cNvCxnSpPr/>
          <p:nvPr/>
        </p:nvCxnSpPr>
        <p:spPr>
          <a:xfrm flipH="1">
            <a:off x="1122050" y="2480275"/>
            <a:ext cx="1414800" cy="35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5" name="Google Shape;775;p44"/>
          <p:cNvCxnSpPr/>
          <p:nvPr/>
        </p:nvCxnSpPr>
        <p:spPr>
          <a:xfrm>
            <a:off x="3149850" y="2442550"/>
            <a:ext cx="1509300" cy="43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76" name="Google Shape;776;p44"/>
          <p:cNvCxnSpPr/>
          <p:nvPr/>
        </p:nvCxnSpPr>
        <p:spPr>
          <a:xfrm>
            <a:off x="2839800" y="2463325"/>
            <a:ext cx="0" cy="44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7" name="Google Shape;777;p44"/>
          <p:cNvSpPr txBox="1"/>
          <p:nvPr>
            <p:ph type="title"/>
          </p:nvPr>
        </p:nvSpPr>
        <p:spPr>
          <a:xfrm>
            <a:off x="180000" y="180000"/>
            <a:ext cx="47466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 Model | Data Selection through grouping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5"/>
          <p:cNvSpPr txBox="1"/>
          <p:nvPr/>
        </p:nvSpPr>
        <p:spPr>
          <a:xfrm>
            <a:off x="190266" y="719998"/>
            <a:ext cx="5121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Between Illuminance  and features (inputs(weather data+physiological data))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83" name="Google Shape;783;p45"/>
          <p:cNvSpPr txBox="1"/>
          <p:nvPr>
            <p:ph type="title"/>
          </p:nvPr>
        </p:nvSpPr>
        <p:spPr>
          <a:xfrm>
            <a:off x="180000" y="180000"/>
            <a:ext cx="54804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Train Model | Data Selection through scatter maps</a:t>
            </a:r>
            <a:endParaRPr/>
          </a:p>
        </p:txBody>
      </p:sp>
      <p:pic>
        <p:nvPicPr>
          <p:cNvPr id="784" name="Google Shape;784;p45" title="GROUP FEATURES.jpg"/>
          <p:cNvPicPr preferRelativeResize="0"/>
          <p:nvPr/>
        </p:nvPicPr>
        <p:blipFill rotWithShape="1">
          <a:blip r:embed="rId3">
            <a:alphaModFix/>
          </a:blip>
          <a:srcRect b="0" l="2163" r="2535" t="18825"/>
          <a:stretch/>
        </p:blipFill>
        <p:spPr>
          <a:xfrm>
            <a:off x="190275" y="1018175"/>
            <a:ext cx="8309724" cy="38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5"/>
          <p:cNvSpPr txBox="1"/>
          <p:nvPr/>
        </p:nvSpPr>
        <p:spPr>
          <a:xfrm>
            <a:off x="294500" y="1093850"/>
            <a:ext cx="297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5173AE"/>
                </a:solidFill>
                <a:latin typeface="Sora"/>
                <a:ea typeface="Sora"/>
                <a:cs typeface="Sora"/>
                <a:sym typeface="Sora"/>
              </a:rPr>
              <a:t>GROUP 1: SOLAR RADIATION FEATURES: </a:t>
            </a:r>
            <a:endParaRPr sz="600">
              <a:solidFill>
                <a:srgbClr val="5173AE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86" name="Google Shape;786;p45"/>
          <p:cNvSpPr txBox="1"/>
          <p:nvPr/>
        </p:nvSpPr>
        <p:spPr>
          <a:xfrm>
            <a:off x="294500" y="2079327"/>
            <a:ext cx="297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749ADB"/>
                </a:solidFill>
                <a:latin typeface="Sora"/>
                <a:ea typeface="Sora"/>
                <a:cs typeface="Sora"/>
                <a:sym typeface="Sora"/>
              </a:rPr>
              <a:t>GROUP 2: VISIBLE LIGHT FEATURES</a:t>
            </a:r>
            <a:endParaRPr sz="600">
              <a:solidFill>
                <a:srgbClr val="749ADB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87" name="Google Shape;787;p45"/>
          <p:cNvSpPr txBox="1"/>
          <p:nvPr/>
        </p:nvSpPr>
        <p:spPr>
          <a:xfrm>
            <a:off x="294500" y="3064802"/>
            <a:ext cx="297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AEC5E9"/>
                </a:solidFill>
                <a:latin typeface="Sora"/>
                <a:ea typeface="Sora"/>
                <a:cs typeface="Sora"/>
                <a:sym typeface="Sora"/>
              </a:rPr>
              <a:t>GROUP 3: ATMOSPHERIC CONDITIONS</a:t>
            </a:r>
            <a:endParaRPr sz="600">
              <a:solidFill>
                <a:srgbClr val="AEC5E9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88" name="Google Shape;788;p45"/>
          <p:cNvSpPr txBox="1"/>
          <p:nvPr/>
        </p:nvSpPr>
        <p:spPr>
          <a:xfrm>
            <a:off x="4345375" y="1093850"/>
            <a:ext cx="297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D34F55"/>
                </a:solidFill>
                <a:latin typeface="Sora"/>
                <a:ea typeface="Sora"/>
                <a:cs typeface="Sora"/>
                <a:sym typeface="Sora"/>
              </a:rPr>
              <a:t>GROUP 4: PHYSIOLOGICAL STRESS INDICATORS</a:t>
            </a:r>
            <a:endParaRPr sz="600">
              <a:solidFill>
                <a:srgbClr val="D34F55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89" name="Google Shape;789;p45"/>
          <p:cNvSpPr txBox="1"/>
          <p:nvPr/>
        </p:nvSpPr>
        <p:spPr>
          <a:xfrm>
            <a:off x="4345375" y="3064800"/>
            <a:ext cx="297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">
                <a:solidFill>
                  <a:srgbClr val="EA9999"/>
                </a:solidFill>
                <a:latin typeface="Sora"/>
                <a:ea typeface="Sora"/>
                <a:cs typeface="Sora"/>
                <a:sym typeface="Sora"/>
              </a:rPr>
              <a:t>GROUP 5: EYE RESPONSE METRICS</a:t>
            </a:r>
            <a:endParaRPr sz="600">
              <a:solidFill>
                <a:srgbClr val="EA9999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0"/>
          <p:cNvPicPr preferRelativeResize="0"/>
          <p:nvPr/>
        </p:nvPicPr>
        <p:blipFill rotWithShape="1">
          <a:blip r:embed="rId3">
            <a:alphaModFix/>
          </a:blip>
          <a:srcRect b="0" l="1692" r="63215" t="0"/>
          <a:stretch/>
        </p:blipFill>
        <p:spPr>
          <a:xfrm>
            <a:off x="6050325" y="1630946"/>
            <a:ext cx="1388984" cy="1978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 rotWithShape="1">
          <a:blip r:embed="rId4">
            <a:alphaModFix/>
          </a:blip>
          <a:srcRect b="0" l="20523" r="35997" t="0"/>
          <a:stretch/>
        </p:blipFill>
        <p:spPr>
          <a:xfrm>
            <a:off x="7439311" y="1630945"/>
            <a:ext cx="1529603" cy="197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 rotWithShape="1">
          <a:blip r:embed="rId5">
            <a:alphaModFix/>
          </a:blip>
          <a:srcRect b="0" l="9462" r="15140" t="26820"/>
          <a:stretch/>
        </p:blipFill>
        <p:spPr>
          <a:xfrm>
            <a:off x="3207900" y="1630950"/>
            <a:ext cx="2718374" cy="197892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0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Context</a:t>
            </a:r>
            <a:endParaRPr/>
          </a:p>
        </p:txBody>
      </p:sp>
      <p:sp>
        <p:nvSpPr>
          <p:cNvPr id="84" name="Google Shape;84;p10"/>
          <p:cNvSpPr txBox="1"/>
          <p:nvPr/>
        </p:nvSpPr>
        <p:spPr>
          <a:xfrm>
            <a:off x="6055238" y="1423025"/>
            <a:ext cx="1151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Logistics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85" name="Google Shape;85;p10"/>
          <p:cNvSpPr txBox="1"/>
          <p:nvPr/>
        </p:nvSpPr>
        <p:spPr>
          <a:xfrm>
            <a:off x="180025" y="1423025"/>
            <a:ext cx="1151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Environment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86" name="Google Shape;86;p10"/>
          <p:cNvSpPr/>
          <p:nvPr/>
        </p:nvSpPr>
        <p:spPr>
          <a:xfrm flipH="1" rot="10800000">
            <a:off x="175091" y="1630840"/>
            <a:ext cx="2927100" cy="1962600"/>
          </a:xfrm>
          <a:prstGeom prst="rect">
            <a:avLst/>
          </a:prstGeom>
          <a:solidFill>
            <a:srgbClr val="5B87D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87" name="Google Shape;87;p10"/>
          <p:cNvSpPr txBox="1"/>
          <p:nvPr/>
        </p:nvSpPr>
        <p:spPr>
          <a:xfrm>
            <a:off x="3212813" y="1423025"/>
            <a:ext cx="1151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Crew</a:t>
            </a:r>
            <a:endParaRPr sz="9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pic>
        <p:nvPicPr>
          <p:cNvPr id="88" name="Google Shape;88;p10"/>
          <p:cNvPicPr preferRelativeResize="0"/>
          <p:nvPr/>
        </p:nvPicPr>
        <p:blipFill>
          <a:blip r:embed="rId6">
            <a:alphaModFix amt="68000"/>
          </a:blip>
          <a:stretch>
            <a:fillRect/>
          </a:stretch>
        </p:blipFill>
        <p:spPr>
          <a:xfrm>
            <a:off x="175088" y="1630950"/>
            <a:ext cx="2908749" cy="197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6"/>
          <p:cNvSpPr txBox="1"/>
          <p:nvPr>
            <p:ph type="title"/>
          </p:nvPr>
        </p:nvSpPr>
        <p:spPr>
          <a:xfrm>
            <a:off x="180000" y="180000"/>
            <a:ext cx="4889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 Model | Data Selection through scatter maps</a:t>
            </a:r>
            <a:endParaRPr/>
          </a:p>
        </p:txBody>
      </p:sp>
      <p:pic>
        <p:nvPicPr>
          <p:cNvPr id="795" name="Google Shape;795;p46" title="Group 4: Physiological Stress_heart_rate_bpm_vs_respiratory_rate_bpm_illuminanc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700" y="1691124"/>
            <a:ext cx="3641983" cy="20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6" title="Group 4: Physiological Stress_hrv_rmssd_ms_vs_respiratory_rate_bpm_illuminanc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2318" y="1691130"/>
            <a:ext cx="3641983" cy="203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7"/>
          <p:cNvSpPr txBox="1"/>
          <p:nvPr>
            <p:ph type="title"/>
          </p:nvPr>
        </p:nvSpPr>
        <p:spPr>
          <a:xfrm>
            <a:off x="180000" y="180000"/>
            <a:ext cx="50814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 Model | Data Selection and model training</a:t>
            </a:r>
            <a:endParaRPr/>
          </a:p>
        </p:txBody>
      </p:sp>
      <p:sp>
        <p:nvSpPr>
          <p:cNvPr id="802" name="Google Shape;802;p47"/>
          <p:cNvSpPr/>
          <p:nvPr/>
        </p:nvSpPr>
        <p:spPr>
          <a:xfrm flipH="1" rot="10800000">
            <a:off x="341170" y="2939825"/>
            <a:ext cx="1914600" cy="1392900"/>
          </a:xfrm>
          <a:prstGeom prst="rect">
            <a:avLst/>
          </a:prstGeom>
          <a:solidFill>
            <a:srgbClr val="EA9999"/>
          </a:solidFill>
          <a:ln cap="flat" cmpd="sng" w="9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3325" lIns="53325" spcFirstLastPara="1" rIns="53325" wrap="square" tIns="5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7"/>
          </a:p>
        </p:txBody>
      </p:sp>
      <p:sp>
        <p:nvSpPr>
          <p:cNvPr id="803" name="Google Shape;803;p47"/>
          <p:cNvSpPr/>
          <p:nvPr/>
        </p:nvSpPr>
        <p:spPr>
          <a:xfrm flipH="1" rot="10800000">
            <a:off x="341175" y="1251688"/>
            <a:ext cx="1914600" cy="1460400"/>
          </a:xfrm>
          <a:prstGeom prst="rect">
            <a:avLst/>
          </a:prstGeom>
          <a:solidFill>
            <a:srgbClr val="5173AD"/>
          </a:solidFill>
          <a:ln cap="flat" cmpd="sng" w="9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3325" lIns="53325" spcFirstLastPara="1" rIns="53325" wrap="square" tIns="533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17"/>
          </a:p>
        </p:txBody>
      </p:sp>
      <p:sp>
        <p:nvSpPr>
          <p:cNvPr id="804" name="Google Shape;804;p47"/>
          <p:cNvSpPr txBox="1"/>
          <p:nvPr/>
        </p:nvSpPr>
        <p:spPr>
          <a:xfrm>
            <a:off x="504525" y="1372525"/>
            <a:ext cx="15879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Weather data</a:t>
            </a:r>
            <a:endParaRPr sz="1000">
              <a:solidFill>
                <a:schemeClr val="lt1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Direct Normal Radiation </a:t>
            </a:r>
            <a:endParaRPr b="1" sz="9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Direct Normal Illumination</a:t>
            </a:r>
            <a:endParaRPr b="1" sz="9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Outdoor Temp </a:t>
            </a:r>
            <a:endParaRPr b="1" sz="9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Total Sky Cover</a:t>
            </a:r>
            <a:endParaRPr sz="10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05" name="Google Shape;805;p47"/>
          <p:cNvSpPr txBox="1"/>
          <p:nvPr/>
        </p:nvSpPr>
        <p:spPr>
          <a:xfrm>
            <a:off x="380625" y="3178325"/>
            <a:ext cx="18357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Physiological data</a:t>
            </a:r>
            <a:endParaRPr sz="1000">
              <a:solidFill>
                <a:schemeClr val="lt1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FF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HRV RMSSD MS </a:t>
            </a:r>
            <a:endParaRPr b="1" sz="9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Heart Rate BPM </a:t>
            </a:r>
            <a:endParaRPr b="1" sz="9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Skin Conductance </a:t>
            </a:r>
            <a:endParaRPr b="1" sz="9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Sora"/>
              <a:buChar char="+"/>
            </a:pPr>
            <a:r>
              <a:rPr b="1" lang="en-GB" sz="9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Pupil size</a:t>
            </a:r>
            <a:endParaRPr b="1" sz="9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06" name="Google Shape;806;p47"/>
          <p:cNvSpPr txBox="1"/>
          <p:nvPr/>
        </p:nvSpPr>
        <p:spPr>
          <a:xfrm>
            <a:off x="380625" y="810775"/>
            <a:ext cx="1835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FINAL FEATURE SELECTION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807" name="Google Shape;807;p47" title="Screenshot 2026-03-10 at 12.16.2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114" y="1841914"/>
            <a:ext cx="5613757" cy="1932451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47"/>
          <p:cNvSpPr txBox="1"/>
          <p:nvPr/>
        </p:nvSpPr>
        <p:spPr>
          <a:xfrm>
            <a:off x="4891307" y="856075"/>
            <a:ext cx="2422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TRAINING AI THROUGH SUPERVISED LEARNING FLOW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cxnSp>
        <p:nvCxnSpPr>
          <p:cNvPr id="809" name="Google Shape;809;p47"/>
          <p:cNvCxnSpPr/>
          <p:nvPr/>
        </p:nvCxnSpPr>
        <p:spPr>
          <a:xfrm>
            <a:off x="2419570" y="2824650"/>
            <a:ext cx="624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8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Evaluate Model</a:t>
            </a:r>
            <a:endParaRPr/>
          </a:p>
        </p:txBody>
      </p:sp>
      <p:sp>
        <p:nvSpPr>
          <p:cNvPr id="815" name="Google Shape;815;p48"/>
          <p:cNvSpPr txBox="1"/>
          <p:nvPr/>
        </p:nvSpPr>
        <p:spPr>
          <a:xfrm>
            <a:off x="380625" y="810775"/>
            <a:ext cx="3385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HOW WELL IS THE MODEL TRAINED?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6" name="Google Shape;816;p48"/>
          <p:cNvSpPr txBox="1"/>
          <p:nvPr/>
        </p:nvSpPr>
        <p:spPr>
          <a:xfrm>
            <a:off x="447300" y="1385694"/>
            <a:ext cx="436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Evaluation tools: </a:t>
            </a:r>
            <a:endParaRPr b="1" sz="9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ra ExtraLight"/>
              <a:buChar char="+"/>
            </a:pPr>
            <a:r>
              <a:rPr b="1"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R-squared:</a:t>
            </a:r>
            <a:r>
              <a:rPr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 Accuracy of model in %</a:t>
            </a:r>
            <a:endParaRPr sz="900">
              <a:solidFill>
                <a:srgbClr val="000000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ra ExtraLight"/>
              <a:buChar char="+"/>
            </a:pPr>
            <a:r>
              <a:rPr b="1"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Root mean squared error:</a:t>
            </a:r>
            <a:r>
              <a:rPr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 Average size of prediction errors in %</a:t>
            </a:r>
            <a:endParaRPr sz="900">
              <a:solidFill>
                <a:srgbClr val="000000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ra ExtraLight"/>
              <a:buChar char="+"/>
            </a:pPr>
            <a:r>
              <a:rPr b="1"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Mean absolute error:</a:t>
            </a:r>
            <a:r>
              <a:rPr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 typical prediction error in units</a:t>
            </a:r>
            <a:endParaRPr b="1" sz="8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7" name="Google Shape;817;p48"/>
          <p:cNvSpPr txBox="1"/>
          <p:nvPr/>
        </p:nvSpPr>
        <p:spPr>
          <a:xfrm>
            <a:off x="512975" y="2565437"/>
            <a:ext cx="43656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Illuminance: </a:t>
            </a:r>
            <a:endParaRPr b="1" sz="9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r-squared is  0.963</a:t>
            </a:r>
            <a:endParaRPr sz="900"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root mean squared error is  112.473</a:t>
            </a:r>
            <a:endParaRPr sz="900">
              <a:solidFill>
                <a:srgbClr val="000000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mean absolute error is  86.35</a:t>
            </a:r>
            <a:endParaRPr sz="900">
              <a:solidFill>
                <a:srgbClr val="000000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8" name="Google Shape;818;p48"/>
          <p:cNvSpPr txBox="1"/>
          <p:nvPr/>
        </p:nvSpPr>
        <p:spPr>
          <a:xfrm>
            <a:off x="512975" y="3398662"/>
            <a:ext cx="43656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CCT:</a:t>
            </a:r>
            <a:r>
              <a:rPr b="1" lang="en-GB" sz="800">
                <a:solidFill>
                  <a:srgbClr val="000000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b="1" sz="8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r-squared is  0.859</a:t>
            </a:r>
            <a:endParaRPr sz="900">
              <a:solidFill>
                <a:srgbClr val="000000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root mean squared error is  335.232</a:t>
            </a:r>
            <a:endParaRPr sz="900">
              <a:solidFill>
                <a:srgbClr val="000000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-279400" lvl="0" marL="45720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ra ExtraLight"/>
              <a:buChar char="+"/>
            </a:pPr>
            <a:r>
              <a:rPr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mean absolute error is  242.0791</a:t>
            </a:r>
            <a:endParaRPr sz="900">
              <a:solidFill>
                <a:srgbClr val="000000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lnSpc>
                <a:spcPct val="1307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19" name="Google Shape;819;p48"/>
          <p:cNvSpPr txBox="1"/>
          <p:nvPr/>
        </p:nvSpPr>
        <p:spPr>
          <a:xfrm>
            <a:off x="5549025" y="2702827"/>
            <a:ext cx="2962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96% accurate: Strong predictive performance</a:t>
            </a:r>
            <a:endParaRPr b="1" sz="900">
              <a:solidFill>
                <a:srgbClr val="000000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20" name="Google Shape;820;p48"/>
          <p:cNvSpPr txBox="1"/>
          <p:nvPr/>
        </p:nvSpPr>
        <p:spPr>
          <a:xfrm>
            <a:off x="5549025" y="3521525"/>
            <a:ext cx="2603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000000"/>
                </a:solidFill>
                <a:highlight>
                  <a:srgbClr val="FFFFFF"/>
                </a:highlight>
                <a:latin typeface="Sora"/>
                <a:ea typeface="Sora"/>
                <a:cs typeface="Sora"/>
                <a:sym typeface="Sora"/>
              </a:rPr>
              <a:t>85% accurate: Good predictive performance</a:t>
            </a:r>
            <a:endParaRPr b="1" sz="900">
              <a:solidFill>
                <a:srgbClr val="000000"/>
              </a:solidFill>
              <a:highlight>
                <a:srgbClr val="FFFFFF"/>
              </a:highlight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000000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9"/>
          <p:cNvSpPr/>
          <p:nvPr/>
        </p:nvSpPr>
        <p:spPr>
          <a:xfrm>
            <a:off x="-152400" y="-142875"/>
            <a:ext cx="9515400" cy="5381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26" name="Google Shape;826;p49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49"/>
          <p:cNvSpPr txBox="1"/>
          <p:nvPr>
            <p:ph type="title"/>
          </p:nvPr>
        </p:nvSpPr>
        <p:spPr>
          <a:xfrm>
            <a:off x="180000" y="180000"/>
            <a:ext cx="58305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Lighting</a:t>
            </a:r>
            <a:r>
              <a:rPr lang="en-GB">
                <a:solidFill>
                  <a:schemeClr val="lt1"/>
                </a:solidFill>
              </a:rPr>
              <a:t> output | 01 Circadian rhythm preservation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28" name="Google Shape;828;p49" title="Screenshot 2026-04-16 at 3.43.0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850" y="611101"/>
            <a:ext cx="8008305" cy="430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0"/>
          <p:cNvSpPr/>
          <p:nvPr/>
        </p:nvSpPr>
        <p:spPr>
          <a:xfrm>
            <a:off x="-152400" y="-142875"/>
            <a:ext cx="9515400" cy="5381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34" name="Google Shape;834;p50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50"/>
          <p:cNvSpPr txBox="1"/>
          <p:nvPr>
            <p:ph type="title"/>
          </p:nvPr>
        </p:nvSpPr>
        <p:spPr>
          <a:xfrm>
            <a:off x="180000" y="180000"/>
            <a:ext cx="52284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Lighting output | 02 </a:t>
            </a:r>
            <a:r>
              <a:rPr lang="en-GB">
                <a:solidFill>
                  <a:schemeClr val="lt1"/>
                </a:solidFill>
              </a:rPr>
              <a:t>Environmental</a:t>
            </a:r>
            <a:r>
              <a:rPr lang="en-GB">
                <a:solidFill>
                  <a:schemeClr val="lt1"/>
                </a:solidFill>
              </a:rPr>
              <a:t> energy optimisation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36" name="Google Shape;836;p50" title="Screenshot 2026-03-09 at 11.48.0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38" y="987052"/>
            <a:ext cx="8557327" cy="3463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51"/>
          <p:cNvSpPr/>
          <p:nvPr/>
        </p:nvSpPr>
        <p:spPr>
          <a:xfrm>
            <a:off x="-152400" y="-142875"/>
            <a:ext cx="9515400" cy="53817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42" name="Google Shape;842;p51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51"/>
          <p:cNvSpPr txBox="1"/>
          <p:nvPr>
            <p:ph type="title"/>
          </p:nvPr>
        </p:nvSpPr>
        <p:spPr>
          <a:xfrm>
            <a:off x="180000" y="180000"/>
            <a:ext cx="56226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Lighting output | 03 Personalised Physiological response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44" name="Google Shape;844;p51" title="Screenshot 2026-04-16 at 3.43.0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850" y="611101"/>
            <a:ext cx="8008305" cy="430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51" title="Screenshot 2026-04-16 at 3.43.5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25" y="611100"/>
            <a:ext cx="7566725" cy="405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52"/>
          <p:cNvSpPr txBox="1"/>
          <p:nvPr/>
        </p:nvSpPr>
        <p:spPr>
          <a:xfrm>
            <a:off x="180000" y="1886850"/>
            <a:ext cx="44067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Integration of </a:t>
            </a:r>
            <a:r>
              <a:rPr lang="en-GB" sz="24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Voronoi</a:t>
            </a:r>
            <a:r>
              <a:rPr lang="en-GB" sz="24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 &amp; AI</a:t>
            </a:r>
            <a:endParaRPr sz="24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Design Process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ra Medium"/>
              <a:buChar char="+"/>
            </a:pPr>
            <a:r>
              <a:rPr lang="en-GB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Demo</a:t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3"/>
          <p:cNvSpPr txBox="1"/>
          <p:nvPr>
            <p:ph type="title"/>
          </p:nvPr>
        </p:nvSpPr>
        <p:spPr>
          <a:xfrm>
            <a:off x="180000" y="180000"/>
            <a:ext cx="42681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Design process | Integration of lighting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6" name="Google Shape;856;p53" title="weather__final.gif"/>
          <p:cNvPicPr preferRelativeResize="0"/>
          <p:nvPr/>
        </p:nvPicPr>
        <p:blipFill rotWithShape="1">
          <a:blip r:embed="rId3">
            <a:alphaModFix/>
          </a:blip>
          <a:srcRect b="10827" l="19138" r="30139" t="7152"/>
          <a:stretch/>
        </p:blipFill>
        <p:spPr>
          <a:xfrm>
            <a:off x="534901" y="611100"/>
            <a:ext cx="3913200" cy="421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53" title="Frame_00007 (1).gif"/>
          <p:cNvPicPr preferRelativeResize="0"/>
          <p:nvPr/>
        </p:nvPicPr>
        <p:blipFill rotWithShape="1">
          <a:blip r:embed="rId4">
            <a:alphaModFix/>
          </a:blip>
          <a:srcRect b="9757" l="13510" r="28482" t="11812"/>
          <a:stretch/>
        </p:blipFill>
        <p:spPr>
          <a:xfrm>
            <a:off x="4559975" y="850625"/>
            <a:ext cx="4475726" cy="4034176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3"/>
          <p:cNvSpPr txBox="1"/>
          <p:nvPr/>
        </p:nvSpPr>
        <p:spPr>
          <a:xfrm>
            <a:off x="180000" y="611100"/>
            <a:ext cx="3385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Integration of AI lighting within RHINO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59" name="Google Shape;859;p53"/>
          <p:cNvSpPr txBox="1"/>
          <p:nvPr/>
        </p:nvSpPr>
        <p:spPr>
          <a:xfrm>
            <a:off x="265425" y="934200"/>
            <a:ext cx="195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Weather data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controlled by faces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60" name="Google Shape;860;p53"/>
          <p:cNvSpPr txBox="1"/>
          <p:nvPr/>
        </p:nvSpPr>
        <p:spPr>
          <a:xfrm>
            <a:off x="4469950" y="934200"/>
            <a:ext cx="195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Physiological data </a:t>
            </a:r>
            <a:endParaRPr b="1"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controlled by pipes</a:t>
            </a:r>
            <a:endParaRPr sz="9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4"/>
          <p:cNvSpPr txBox="1"/>
          <p:nvPr/>
        </p:nvSpPr>
        <p:spPr>
          <a:xfrm>
            <a:off x="2437950" y="2356200"/>
            <a:ext cx="4268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latin typeface="Sora Medium"/>
                <a:ea typeface="Sora Medium"/>
                <a:cs typeface="Sora Medium"/>
                <a:sym typeface="Sora Medium"/>
              </a:rPr>
              <a:t>DEMO</a:t>
            </a:r>
            <a:endParaRPr u="sng">
              <a:solidFill>
                <a:srgbClr val="000000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rgbClr val="000000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pic>
        <p:nvPicPr>
          <p:cNvPr id="866" name="Google Shape;866;p54" title="Troll_research_station_Antarctica_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5999" y="309749"/>
            <a:ext cx="6032005" cy="4524004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54"/>
          <p:cNvSpPr txBox="1"/>
          <p:nvPr/>
        </p:nvSpPr>
        <p:spPr>
          <a:xfrm>
            <a:off x="180000" y="180000"/>
            <a:ext cx="426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Sora Medium"/>
                <a:ea typeface="Sora Medium"/>
                <a:cs typeface="Sora Medium"/>
                <a:sym typeface="Sora Medium"/>
              </a:rPr>
              <a:t>De</a:t>
            </a:r>
            <a:r>
              <a:rPr lang="en-GB">
                <a:latin typeface="Sora Medium"/>
                <a:ea typeface="Sora Medium"/>
                <a:cs typeface="Sora Medium"/>
                <a:sym typeface="Sora Medium"/>
              </a:rPr>
              <a:t>mo</a:t>
            </a:r>
            <a:r>
              <a:rPr lang="en-GB">
                <a:solidFill>
                  <a:srgbClr val="000000"/>
                </a:solidFill>
                <a:latin typeface="Sora Medium"/>
                <a:ea typeface="Sora Medium"/>
                <a:cs typeface="Sora Medium"/>
                <a:sym typeface="Sora Medium"/>
              </a:rPr>
              <a:t> </a:t>
            </a:r>
            <a:endParaRPr>
              <a:solidFill>
                <a:srgbClr val="000000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34F55"/>
        </a:solidFill>
      </p:bgPr>
    </p:bg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55"/>
          <p:cNvSpPr txBox="1"/>
          <p:nvPr>
            <p:ph idx="4294967295" type="title"/>
          </p:nvPr>
        </p:nvSpPr>
        <p:spPr>
          <a:xfrm>
            <a:off x="2937600" y="2380625"/>
            <a:ext cx="3268800" cy="8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</a:rPr>
              <a:t>Control of lighting through Bluetooth in </a:t>
            </a:r>
            <a:r>
              <a:rPr lang="en-GB" sz="1700" u="sng">
                <a:solidFill>
                  <a:schemeClr val="lt1"/>
                </a:solidFill>
              </a:rPr>
              <a:t>REAL TIME!</a:t>
            </a:r>
            <a:endParaRPr sz="1700" u="sng">
              <a:solidFill>
                <a:schemeClr val="lt1"/>
              </a:solidFill>
            </a:endParaRPr>
          </a:p>
        </p:txBody>
      </p:sp>
      <p:grpSp>
        <p:nvGrpSpPr>
          <p:cNvPr id="873" name="Google Shape;873;p55"/>
          <p:cNvGrpSpPr/>
          <p:nvPr/>
        </p:nvGrpSpPr>
        <p:grpSpPr>
          <a:xfrm>
            <a:off x="180000" y="86100"/>
            <a:ext cx="8784000" cy="4971300"/>
            <a:chOff x="180000" y="86100"/>
            <a:chExt cx="8784000" cy="4971300"/>
          </a:xfrm>
        </p:grpSpPr>
        <p:sp>
          <p:nvSpPr>
            <p:cNvPr id="874" name="Google Shape;874;p55"/>
            <p:cNvSpPr txBox="1"/>
            <p:nvPr/>
          </p:nvSpPr>
          <p:spPr>
            <a:xfrm>
              <a:off x="180000" y="4963500"/>
              <a:ext cx="11688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chemeClr val="lt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Group 4</a:t>
              </a:r>
              <a:endParaRPr sz="6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875" name="Google Shape;875;p55"/>
            <p:cNvSpPr txBox="1"/>
            <p:nvPr/>
          </p:nvSpPr>
          <p:spPr>
            <a:xfrm>
              <a:off x="5345400" y="4963500"/>
              <a:ext cx="36186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chemeClr val="lt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Anaelle Mathieu, Niels Koenraad, Luca Marchetti, Aashna Singh, Sohyun Park, Ilai Debazi</a:t>
              </a:r>
              <a:endParaRPr sz="6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876" name="Google Shape;876;p55"/>
            <p:cNvSpPr txBox="1"/>
            <p:nvPr/>
          </p:nvSpPr>
          <p:spPr>
            <a:xfrm>
              <a:off x="6130500" y="86100"/>
              <a:ext cx="2833500" cy="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chemeClr val="lt1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AR0122 1:1 Interactive Architecture Prototyping Workshop </a:t>
              </a:r>
              <a:endParaRPr sz="6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lt1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"/>
          <p:cNvSpPr/>
          <p:nvPr/>
        </p:nvSpPr>
        <p:spPr>
          <a:xfrm flipH="1" rot="10800000">
            <a:off x="1729473" y="2604231"/>
            <a:ext cx="5976300" cy="1314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pic>
        <p:nvPicPr>
          <p:cNvPr id="94" name="Google Shape;94;p11" title="Daylight Cylce.png"/>
          <p:cNvPicPr preferRelativeResize="0"/>
          <p:nvPr/>
        </p:nvPicPr>
        <p:blipFill rotWithShape="1">
          <a:blip r:embed="rId3">
            <a:alphaModFix/>
          </a:blip>
          <a:srcRect b="24292" l="9482" r="1153" t="6002"/>
          <a:stretch/>
        </p:blipFill>
        <p:spPr>
          <a:xfrm>
            <a:off x="1241805" y="3182785"/>
            <a:ext cx="6468296" cy="52000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" name="Google Shape;95;p11"/>
          <p:cNvSpPr/>
          <p:nvPr/>
        </p:nvSpPr>
        <p:spPr>
          <a:xfrm flipH="1" rot="10800000">
            <a:off x="3377164" y="2893360"/>
            <a:ext cx="2191200" cy="131400"/>
          </a:xfrm>
          <a:prstGeom prst="rect">
            <a:avLst/>
          </a:prstGeom>
          <a:solidFill>
            <a:srgbClr val="5B87D3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96" name="Google Shape;96;p11"/>
          <p:cNvSpPr/>
          <p:nvPr/>
        </p:nvSpPr>
        <p:spPr>
          <a:xfrm flipH="1" rot="10800000">
            <a:off x="5568471" y="2893360"/>
            <a:ext cx="1089300" cy="131400"/>
          </a:xfrm>
          <a:prstGeom prst="rect">
            <a:avLst/>
          </a:prstGeom>
          <a:solidFill>
            <a:srgbClr val="86A6DE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00FF00"/>
              </a:solidFill>
            </a:endParaRPr>
          </a:p>
        </p:txBody>
      </p:sp>
      <p:sp>
        <p:nvSpPr>
          <p:cNvPr id="97" name="Google Shape;97;p11"/>
          <p:cNvSpPr/>
          <p:nvPr/>
        </p:nvSpPr>
        <p:spPr>
          <a:xfrm flipH="1" rot="10800000">
            <a:off x="6655872" y="2893365"/>
            <a:ext cx="1050000" cy="131400"/>
          </a:xfrm>
          <a:prstGeom prst="rect">
            <a:avLst/>
          </a:prstGeom>
          <a:solidFill>
            <a:srgbClr val="E5ECF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98" name="Google Shape;98;p11"/>
          <p:cNvSpPr/>
          <p:nvPr/>
        </p:nvSpPr>
        <p:spPr>
          <a:xfrm flipH="1" rot="10800000">
            <a:off x="1239799" y="2893360"/>
            <a:ext cx="1045200" cy="131400"/>
          </a:xfrm>
          <a:prstGeom prst="rect">
            <a:avLst/>
          </a:prstGeom>
          <a:solidFill>
            <a:srgbClr val="E5ECF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99" name="Google Shape;99;p11"/>
          <p:cNvSpPr/>
          <p:nvPr/>
        </p:nvSpPr>
        <p:spPr>
          <a:xfrm flipH="1" rot="10800000">
            <a:off x="2285220" y="2893504"/>
            <a:ext cx="1089600" cy="131400"/>
          </a:xfrm>
          <a:prstGeom prst="rect">
            <a:avLst/>
          </a:prstGeom>
          <a:solidFill>
            <a:srgbClr val="86A6DE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00FF00"/>
              </a:solidFill>
            </a:endParaRPr>
          </a:p>
        </p:txBody>
      </p:sp>
      <p:sp>
        <p:nvSpPr>
          <p:cNvPr id="100" name="Google Shape;100;p11"/>
          <p:cNvSpPr/>
          <p:nvPr/>
        </p:nvSpPr>
        <p:spPr>
          <a:xfrm flipH="1" rot="10800000">
            <a:off x="1237739" y="2329996"/>
            <a:ext cx="1045200" cy="131400"/>
          </a:xfrm>
          <a:prstGeom prst="rect">
            <a:avLst/>
          </a:prstGeom>
          <a:solidFill>
            <a:srgbClr val="D2232B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101" name="Google Shape;101;p11"/>
          <p:cNvSpPr/>
          <p:nvPr/>
        </p:nvSpPr>
        <p:spPr>
          <a:xfrm flipH="1" rot="10800000">
            <a:off x="6655843" y="2329996"/>
            <a:ext cx="1045200" cy="131400"/>
          </a:xfrm>
          <a:prstGeom prst="rect">
            <a:avLst/>
          </a:prstGeom>
          <a:solidFill>
            <a:srgbClr val="D2232B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102" name="Google Shape;102;p11"/>
          <p:cNvSpPr/>
          <p:nvPr/>
        </p:nvSpPr>
        <p:spPr>
          <a:xfrm flipH="1" rot="10800000">
            <a:off x="1239037" y="2055757"/>
            <a:ext cx="1045200" cy="1314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103" name="Google Shape;103;p11"/>
          <p:cNvSpPr/>
          <p:nvPr/>
        </p:nvSpPr>
        <p:spPr>
          <a:xfrm flipH="1" rot="10800000">
            <a:off x="6657141" y="2055757"/>
            <a:ext cx="1045200" cy="1314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104" name="Google Shape;104;p11"/>
          <p:cNvSpPr/>
          <p:nvPr/>
        </p:nvSpPr>
        <p:spPr>
          <a:xfrm flipH="1" rot="10800000">
            <a:off x="1239065" y="1781518"/>
            <a:ext cx="563100" cy="131400"/>
          </a:xfrm>
          <a:prstGeom prst="rect">
            <a:avLst/>
          </a:prstGeom>
          <a:solidFill>
            <a:srgbClr val="FFCB57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105" name="Google Shape;105;p11"/>
          <p:cNvSpPr/>
          <p:nvPr/>
        </p:nvSpPr>
        <p:spPr>
          <a:xfrm flipH="1" rot="10800000">
            <a:off x="1239799" y="2604231"/>
            <a:ext cx="489300" cy="1314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106" name="Google Shape;106;p11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Temporalities</a:t>
            </a:r>
            <a:endParaRPr/>
          </a:p>
        </p:txBody>
      </p:sp>
      <p:sp>
        <p:nvSpPr>
          <p:cNvPr id="107" name="Google Shape;107;p11"/>
          <p:cNvSpPr txBox="1"/>
          <p:nvPr/>
        </p:nvSpPr>
        <p:spPr>
          <a:xfrm>
            <a:off x="1240674" y="1401812"/>
            <a:ext cx="6476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| Jan           | Feb         | Mar          | Apr         | May          | Jun         | Jul           | Aug         | Sep         | Oct          | Nov         | Dec     </a:t>
            </a: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 </a:t>
            </a: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|</a:t>
            </a:r>
            <a:endParaRPr sz="9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08" name="Google Shape;108;p11"/>
          <p:cNvSpPr txBox="1"/>
          <p:nvPr/>
        </p:nvSpPr>
        <p:spPr>
          <a:xfrm>
            <a:off x="7869649" y="1781513"/>
            <a:ext cx="1130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Re-supply ship </a:t>
            </a:r>
            <a:endParaRPr sz="9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via </a:t>
            </a: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Aircraft</a:t>
            </a:r>
            <a:endParaRPr sz="9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Summer (40-70)</a:t>
            </a:r>
            <a:endParaRPr sz="9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Overwintering  (6)</a:t>
            </a:r>
            <a:endParaRPr sz="9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Seasonal Cycle</a:t>
            </a:r>
            <a:endParaRPr sz="9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Daylight Cycle</a:t>
            </a:r>
            <a:endParaRPr sz="9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09" name="Google Shape;109;p11"/>
          <p:cNvSpPr txBox="1"/>
          <p:nvPr/>
        </p:nvSpPr>
        <p:spPr>
          <a:xfrm>
            <a:off x="66489" y="1908075"/>
            <a:ext cx="9591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Logistics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Crew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Environment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10" name="Google Shape;110;p11"/>
          <p:cNvSpPr/>
          <p:nvPr/>
        </p:nvSpPr>
        <p:spPr>
          <a:xfrm flipH="1" rot="10800000">
            <a:off x="7153313" y="1781518"/>
            <a:ext cx="563100" cy="131400"/>
          </a:xfrm>
          <a:prstGeom prst="rect">
            <a:avLst/>
          </a:prstGeom>
          <a:solidFill>
            <a:srgbClr val="FFCB57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/>
          </a:p>
        </p:txBody>
      </p:sp>
      <p:sp>
        <p:nvSpPr>
          <p:cNvPr id="111" name="Google Shape;111;p11"/>
          <p:cNvSpPr/>
          <p:nvPr/>
        </p:nvSpPr>
        <p:spPr>
          <a:xfrm flipH="1" rot="10800000">
            <a:off x="-2257400" y="-2067775"/>
            <a:ext cx="1091700" cy="136200"/>
          </a:xfrm>
          <a:prstGeom prst="rect">
            <a:avLst/>
          </a:prstGeom>
          <a:solidFill>
            <a:srgbClr val="37796B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grpSp>
        <p:nvGrpSpPr>
          <p:cNvPr id="112" name="Google Shape;112;p11"/>
          <p:cNvGrpSpPr/>
          <p:nvPr/>
        </p:nvGrpSpPr>
        <p:grpSpPr>
          <a:xfrm>
            <a:off x="2096100" y="5465048"/>
            <a:ext cx="4951800" cy="2149050"/>
            <a:chOff x="2096100" y="5465048"/>
            <a:chExt cx="4951800" cy="2149050"/>
          </a:xfrm>
        </p:grpSpPr>
        <p:sp>
          <p:nvSpPr>
            <p:cNvPr id="113" name="Google Shape;113;p11"/>
            <p:cNvSpPr/>
            <p:nvPr/>
          </p:nvSpPr>
          <p:spPr>
            <a:xfrm flipH="1" rot="-5400000">
              <a:off x="5607900" y="5465048"/>
              <a:ext cx="720000" cy="720000"/>
            </a:xfrm>
            <a:prstGeom prst="rect">
              <a:avLst/>
            </a:prstGeom>
            <a:solidFill>
              <a:srgbClr val="FFFF7C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  <p:sp>
          <p:nvSpPr>
            <p:cNvPr id="114" name="Google Shape;114;p11"/>
            <p:cNvSpPr/>
            <p:nvPr/>
          </p:nvSpPr>
          <p:spPr>
            <a:xfrm flipH="1" rot="-5400000">
              <a:off x="4887900" y="5465048"/>
              <a:ext cx="720000" cy="720000"/>
            </a:xfrm>
            <a:prstGeom prst="rect">
              <a:avLst/>
            </a:prstGeom>
            <a:solidFill>
              <a:srgbClr val="FFCB57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  <p:sp>
          <p:nvSpPr>
            <p:cNvPr id="115" name="Google Shape;115;p11"/>
            <p:cNvSpPr/>
            <p:nvPr/>
          </p:nvSpPr>
          <p:spPr>
            <a:xfrm flipH="1" rot="10800000">
              <a:off x="2096100" y="5465048"/>
              <a:ext cx="720000" cy="720000"/>
            </a:xfrm>
            <a:prstGeom prst="rect">
              <a:avLst/>
            </a:prstGeom>
            <a:solidFill>
              <a:srgbClr val="D2232B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  <p:sp>
          <p:nvSpPr>
            <p:cNvPr id="116" name="Google Shape;116;p11"/>
            <p:cNvSpPr/>
            <p:nvPr/>
          </p:nvSpPr>
          <p:spPr>
            <a:xfrm flipH="1" rot="10800000">
              <a:off x="3536100" y="5465048"/>
              <a:ext cx="720000" cy="720000"/>
            </a:xfrm>
            <a:prstGeom prst="rect">
              <a:avLst/>
            </a:prstGeom>
            <a:solidFill>
              <a:srgbClr val="EA9999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  <p:sp>
          <p:nvSpPr>
            <p:cNvPr id="117" name="Google Shape;117;p11"/>
            <p:cNvSpPr/>
            <p:nvPr/>
          </p:nvSpPr>
          <p:spPr>
            <a:xfrm flipH="1" rot="-5400000">
              <a:off x="6327900" y="5465048"/>
              <a:ext cx="720000" cy="720000"/>
            </a:xfrm>
            <a:prstGeom prst="rect">
              <a:avLst/>
            </a:prstGeom>
            <a:solidFill>
              <a:srgbClr val="FFFFC3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  <p:sp>
          <p:nvSpPr>
            <p:cNvPr id="118" name="Google Shape;118;p11"/>
            <p:cNvSpPr/>
            <p:nvPr/>
          </p:nvSpPr>
          <p:spPr>
            <a:xfrm flipH="1" rot="10800000">
              <a:off x="2816100" y="5465048"/>
              <a:ext cx="720000" cy="720000"/>
            </a:xfrm>
            <a:prstGeom prst="rect">
              <a:avLst/>
            </a:prstGeom>
            <a:solidFill>
              <a:srgbClr val="D34F55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  <p:sp>
          <p:nvSpPr>
            <p:cNvPr id="119" name="Google Shape;119;p11"/>
            <p:cNvSpPr/>
            <p:nvPr/>
          </p:nvSpPr>
          <p:spPr>
            <a:xfrm flipH="1" rot="10800000">
              <a:off x="2096100" y="6894098"/>
              <a:ext cx="720000" cy="720000"/>
            </a:xfrm>
            <a:prstGeom prst="rect">
              <a:avLst/>
            </a:prstGeom>
            <a:solidFill>
              <a:schemeClr val="dk1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  <p:sp>
          <p:nvSpPr>
            <p:cNvPr id="120" name="Google Shape;120;p11"/>
            <p:cNvSpPr/>
            <p:nvPr/>
          </p:nvSpPr>
          <p:spPr>
            <a:xfrm flipH="1" rot="10800000">
              <a:off x="2816100" y="6894098"/>
              <a:ext cx="720000" cy="720000"/>
            </a:xfrm>
            <a:prstGeom prst="rect">
              <a:avLst/>
            </a:prstGeom>
            <a:solidFill>
              <a:srgbClr val="EFEFEF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  <p:sp>
          <p:nvSpPr>
            <p:cNvPr id="121" name="Google Shape;121;p11"/>
            <p:cNvSpPr/>
            <p:nvPr/>
          </p:nvSpPr>
          <p:spPr>
            <a:xfrm flipH="1" rot="10800000">
              <a:off x="6327900" y="6894098"/>
              <a:ext cx="720000" cy="720000"/>
            </a:xfrm>
            <a:prstGeom prst="rect">
              <a:avLst/>
            </a:prstGeom>
            <a:solidFill>
              <a:srgbClr val="AEC4E9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  <p:sp>
          <p:nvSpPr>
            <p:cNvPr id="122" name="Google Shape;122;p11"/>
            <p:cNvSpPr/>
            <p:nvPr/>
          </p:nvSpPr>
          <p:spPr>
            <a:xfrm flipH="1" rot="10800000">
              <a:off x="4887900" y="6894098"/>
              <a:ext cx="720000" cy="720000"/>
            </a:xfrm>
            <a:prstGeom prst="rect">
              <a:avLst/>
            </a:prstGeom>
            <a:solidFill>
              <a:srgbClr val="5173AD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  <p:sp>
          <p:nvSpPr>
            <p:cNvPr id="123" name="Google Shape;123;p11"/>
            <p:cNvSpPr/>
            <p:nvPr/>
          </p:nvSpPr>
          <p:spPr>
            <a:xfrm flipH="1" rot="10800000">
              <a:off x="3536098" y="6894098"/>
              <a:ext cx="720000" cy="720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  <p:sp>
          <p:nvSpPr>
            <p:cNvPr id="124" name="Google Shape;124;p11"/>
            <p:cNvSpPr/>
            <p:nvPr/>
          </p:nvSpPr>
          <p:spPr>
            <a:xfrm flipH="1" rot="10800000">
              <a:off x="5607900" y="6894098"/>
              <a:ext cx="720000" cy="720000"/>
            </a:xfrm>
            <a:prstGeom prst="rect">
              <a:avLst/>
            </a:prstGeom>
            <a:solidFill>
              <a:srgbClr val="749ADB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2900" lIns="102900" spcFirstLastPara="1" rIns="102900" wrap="square" tIns="102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76"/>
            </a:p>
          </p:txBody>
        </p:sp>
      </p:grpSp>
      <p:cxnSp>
        <p:nvCxnSpPr>
          <p:cNvPr id="125" name="Google Shape;125;p11"/>
          <p:cNvCxnSpPr/>
          <p:nvPr/>
        </p:nvCxnSpPr>
        <p:spPr>
          <a:xfrm>
            <a:off x="1131100" y="1774025"/>
            <a:ext cx="0" cy="399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1"/>
          <p:cNvCxnSpPr/>
          <p:nvPr/>
        </p:nvCxnSpPr>
        <p:spPr>
          <a:xfrm>
            <a:off x="1127700" y="2330000"/>
            <a:ext cx="0" cy="399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" name="Google Shape;127;p11"/>
          <p:cNvCxnSpPr/>
          <p:nvPr/>
        </p:nvCxnSpPr>
        <p:spPr>
          <a:xfrm>
            <a:off x="1124325" y="2893350"/>
            <a:ext cx="0" cy="82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Design parameters</a:t>
            </a:r>
            <a:endParaRPr/>
          </a:p>
        </p:txBody>
      </p:sp>
      <p:pic>
        <p:nvPicPr>
          <p:cNvPr id="133" name="Google Shape;133;p12"/>
          <p:cNvPicPr preferRelativeResize="0"/>
          <p:nvPr/>
        </p:nvPicPr>
        <p:blipFill rotWithShape="1">
          <a:blip r:embed="rId3">
            <a:alphaModFix/>
          </a:blip>
          <a:srcRect b="0" l="55666" r="0" t="0"/>
          <a:stretch/>
        </p:blipFill>
        <p:spPr>
          <a:xfrm>
            <a:off x="6100125" y="2011450"/>
            <a:ext cx="700851" cy="918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12"/>
          <p:cNvGrpSpPr/>
          <p:nvPr/>
        </p:nvGrpSpPr>
        <p:grpSpPr>
          <a:xfrm>
            <a:off x="967600" y="1454676"/>
            <a:ext cx="3075359" cy="2176602"/>
            <a:chOff x="1348600" y="997476"/>
            <a:chExt cx="3075359" cy="2176602"/>
          </a:xfrm>
        </p:grpSpPr>
        <p:pic>
          <p:nvPicPr>
            <p:cNvPr id="135" name="Google Shape;135;p1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48600" y="997476"/>
              <a:ext cx="2559549" cy="21766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12"/>
            <p:cNvSpPr txBox="1"/>
            <p:nvPr/>
          </p:nvSpPr>
          <p:spPr>
            <a:xfrm>
              <a:off x="1977575" y="1308102"/>
              <a:ext cx="2277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2232B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6m</a:t>
              </a:r>
              <a:endParaRPr sz="800">
                <a:solidFill>
                  <a:srgbClr val="D2232B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137" name="Google Shape;137;p12"/>
            <p:cNvSpPr txBox="1"/>
            <p:nvPr/>
          </p:nvSpPr>
          <p:spPr>
            <a:xfrm>
              <a:off x="3490037" y="1014772"/>
              <a:ext cx="4842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2232B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2.5</a:t>
              </a:r>
              <a:r>
                <a:rPr lang="en-GB" sz="800">
                  <a:solidFill>
                    <a:srgbClr val="D2232B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m</a:t>
              </a:r>
              <a:endParaRPr sz="800">
                <a:solidFill>
                  <a:srgbClr val="D2232B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  <p:sp>
          <p:nvSpPr>
            <p:cNvPr id="138" name="Google Shape;138;p12"/>
            <p:cNvSpPr txBox="1"/>
            <p:nvPr/>
          </p:nvSpPr>
          <p:spPr>
            <a:xfrm>
              <a:off x="3939759" y="1726547"/>
              <a:ext cx="4842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2232B"/>
                  </a:solidFill>
                  <a:latin typeface="Sora Medium"/>
                  <a:ea typeface="Sora Medium"/>
                  <a:cs typeface="Sora Medium"/>
                  <a:sym typeface="Sora Medium"/>
                </a:rPr>
                <a:t>2.5m</a:t>
              </a:r>
              <a:endParaRPr sz="800">
                <a:solidFill>
                  <a:srgbClr val="D2232B"/>
                </a:solidFill>
                <a:latin typeface="Sora Medium"/>
                <a:ea typeface="Sora Medium"/>
                <a:cs typeface="Sora Medium"/>
                <a:sym typeface="Sora Medium"/>
              </a:endParaRPr>
            </a:p>
          </p:txBody>
        </p:sp>
      </p:grpSp>
      <p:sp>
        <p:nvSpPr>
          <p:cNvPr id="139" name="Google Shape;139;p12"/>
          <p:cNvSpPr txBox="1"/>
          <p:nvPr/>
        </p:nvSpPr>
        <p:spPr>
          <a:xfrm>
            <a:off x="1005275" y="3932850"/>
            <a:ext cx="30000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Container Dimensions:</a:t>
            </a:r>
            <a:b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</a:b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6,000 x 2,500 x 2,500 mm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40" name="Google Shape;140;p12"/>
          <p:cNvSpPr txBox="1"/>
          <p:nvPr/>
        </p:nvSpPr>
        <p:spPr>
          <a:xfrm>
            <a:off x="5668650" y="3932850"/>
            <a:ext cx="30000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Number of Occupants: </a:t>
            </a:r>
            <a:b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</a:b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2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41" name="Google Shape;141;p12"/>
          <p:cNvPicPr preferRelativeResize="0"/>
          <p:nvPr/>
        </p:nvPicPr>
        <p:blipFill rotWithShape="1">
          <a:blip r:embed="rId3">
            <a:alphaModFix/>
          </a:blip>
          <a:srcRect b="0" l="0" r="47835" t="0"/>
          <a:stretch/>
        </p:blipFill>
        <p:spPr>
          <a:xfrm>
            <a:off x="6151660" y="1990565"/>
            <a:ext cx="451050" cy="5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/>
          <p:nvPr/>
        </p:nvSpPr>
        <p:spPr>
          <a:xfrm>
            <a:off x="230213" y="2071425"/>
            <a:ext cx="1362900" cy="1919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Station Coordination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Safety Oversight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Norway &amp; Mission Control Communication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Operational Planning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Emergency Decision-Making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Infrastructure Inspections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47" name="Google Shape;147;p13"/>
          <p:cNvSpPr txBox="1"/>
          <p:nvPr/>
        </p:nvSpPr>
        <p:spPr>
          <a:xfrm>
            <a:off x="3122008" y="2071425"/>
            <a:ext cx="1362900" cy="2455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maintenance of generators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heating and fuel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repair of vehicles and mechanical equipment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inspection of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workshop maintenance and spare part preparation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48" name="Google Shape;148;p13"/>
          <p:cNvSpPr txBox="1"/>
          <p:nvPr/>
        </p:nvSpPr>
        <p:spPr>
          <a:xfrm>
            <a:off x="1676125" y="2071425"/>
            <a:ext cx="1362900" cy="1895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monitoring electrical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maintaining sensors and scientific instruments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troubleshooting electronic equipment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supporting station technical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49" name="Google Shape;149;p13"/>
          <p:cNvSpPr txBox="1"/>
          <p:nvPr/>
        </p:nvSpPr>
        <p:spPr>
          <a:xfrm>
            <a:off x="4567919" y="2071425"/>
            <a:ext cx="1362900" cy="2049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weather observations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atmospheric measurements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 of monitoring instruments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climate data analysis and reporting to international network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50" name="Google Shape;150;p13"/>
          <p:cNvSpPr txBox="1"/>
          <p:nvPr/>
        </p:nvSpPr>
        <p:spPr>
          <a:xfrm>
            <a:off x="6013817" y="2071425"/>
            <a:ext cx="1362900" cy="1765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meal preparation for crew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management of food storage and inventory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kitchen hygiene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monitoring long-term food supplies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51" name="Google Shape;151;p13"/>
          <p:cNvSpPr txBox="1"/>
          <p:nvPr/>
        </p:nvSpPr>
        <p:spPr>
          <a:xfrm>
            <a:off x="7459719" y="2071425"/>
            <a:ext cx="1362900" cy="2036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 of communication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management of satellite links and IT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coordination of external communication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medical monitoring and emergency response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52" name="Google Shape;152;p13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Overwintering crew</a:t>
            </a:r>
            <a:endParaRPr/>
          </a:p>
        </p:txBody>
      </p:sp>
      <p:sp>
        <p:nvSpPr>
          <p:cNvPr id="153" name="Google Shape;153;p13"/>
          <p:cNvSpPr txBox="1"/>
          <p:nvPr/>
        </p:nvSpPr>
        <p:spPr>
          <a:xfrm>
            <a:off x="270000" y="914500"/>
            <a:ext cx="115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01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Station Leader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54" name="Google Shape;154;p13"/>
          <p:cNvSpPr txBox="1"/>
          <p:nvPr/>
        </p:nvSpPr>
        <p:spPr>
          <a:xfrm>
            <a:off x="15761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02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Mechanical Engineer/Technician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55" name="Google Shape;155;p13"/>
          <p:cNvSpPr txBox="1"/>
          <p:nvPr/>
        </p:nvSpPr>
        <p:spPr>
          <a:xfrm>
            <a:off x="31597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03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Electrical Engineer/Systems Technician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56" name="Google Shape;156;p13"/>
          <p:cNvSpPr txBox="1"/>
          <p:nvPr/>
        </p:nvSpPr>
        <p:spPr>
          <a:xfrm>
            <a:off x="6107175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05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Cook/Logistics Coordinator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57" name="Google Shape;157;p13"/>
          <p:cNvSpPr txBox="1"/>
          <p:nvPr/>
        </p:nvSpPr>
        <p:spPr>
          <a:xfrm>
            <a:off x="74448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06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Communications + Medical officer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58" name="Google Shape;158;p13"/>
          <p:cNvSpPr txBox="1"/>
          <p:nvPr/>
        </p:nvSpPr>
        <p:spPr>
          <a:xfrm>
            <a:off x="4582319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04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Atmospheric Scientist/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Meteorologist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59" name="Google Shape;159;p13"/>
          <p:cNvSpPr txBox="1"/>
          <p:nvPr/>
        </p:nvSpPr>
        <p:spPr>
          <a:xfrm>
            <a:off x="360100" y="1587463"/>
            <a:ext cx="4611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Niels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60" name="Google Shape;160;p13"/>
          <p:cNvSpPr txBox="1"/>
          <p:nvPr/>
        </p:nvSpPr>
        <p:spPr>
          <a:xfrm>
            <a:off x="1676125" y="1587463"/>
            <a:ext cx="7845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Sohyun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61" name="Google Shape;161;p13"/>
          <p:cNvSpPr txBox="1"/>
          <p:nvPr/>
        </p:nvSpPr>
        <p:spPr>
          <a:xfrm>
            <a:off x="3266625" y="1587463"/>
            <a:ext cx="7845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Luca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62" name="Google Shape;162;p13"/>
          <p:cNvSpPr txBox="1"/>
          <p:nvPr/>
        </p:nvSpPr>
        <p:spPr>
          <a:xfrm>
            <a:off x="4670275" y="1587475"/>
            <a:ext cx="7845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Aashna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63" name="Google Shape;163;p13"/>
          <p:cNvSpPr txBox="1"/>
          <p:nvPr/>
        </p:nvSpPr>
        <p:spPr>
          <a:xfrm>
            <a:off x="6172500" y="1587450"/>
            <a:ext cx="7845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Ilai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64" name="Google Shape;164;p13"/>
          <p:cNvSpPr txBox="1"/>
          <p:nvPr/>
        </p:nvSpPr>
        <p:spPr>
          <a:xfrm>
            <a:off x="7536375" y="1587450"/>
            <a:ext cx="7845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Anaelle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"/>
          <p:cNvSpPr txBox="1"/>
          <p:nvPr/>
        </p:nvSpPr>
        <p:spPr>
          <a:xfrm>
            <a:off x="230213" y="2071425"/>
            <a:ext cx="1362900" cy="1919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Station Coordination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Safety Oversight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Norway &amp; Mission Control Communication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Operational Planning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Emergency Decision-Making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Infrastructure Inspections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70" name="Google Shape;170;p14"/>
          <p:cNvSpPr txBox="1"/>
          <p:nvPr/>
        </p:nvSpPr>
        <p:spPr>
          <a:xfrm>
            <a:off x="3122008" y="2071425"/>
            <a:ext cx="1362900" cy="2455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maintenance of generators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heating and fuel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repair of vehicles and mechanical equipment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inspection of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workshop maintenance and spare part preparation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71" name="Google Shape;171;p14"/>
          <p:cNvSpPr txBox="1"/>
          <p:nvPr/>
        </p:nvSpPr>
        <p:spPr>
          <a:xfrm>
            <a:off x="1676119" y="2071425"/>
            <a:ext cx="1362900" cy="1895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monitoring electrical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maintaining sensors and scientific instruments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troubleshooting electronic equipment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supporting station technical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72" name="Google Shape;172;p14"/>
          <p:cNvSpPr txBox="1"/>
          <p:nvPr/>
        </p:nvSpPr>
        <p:spPr>
          <a:xfrm>
            <a:off x="4567919" y="2071425"/>
            <a:ext cx="1362900" cy="2049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weather observations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atmospheric measurements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 of monitoring instruments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climate data analysis and reporting to international network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73" name="Google Shape;173;p14"/>
          <p:cNvSpPr txBox="1"/>
          <p:nvPr/>
        </p:nvSpPr>
        <p:spPr>
          <a:xfrm>
            <a:off x="6013817" y="2071425"/>
            <a:ext cx="1362900" cy="1765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meal preparation for crew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management of food storage and inventory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kitchen hygiene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monitoring long-term food supplies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74" name="Google Shape;174;p14"/>
          <p:cNvSpPr txBox="1"/>
          <p:nvPr/>
        </p:nvSpPr>
        <p:spPr>
          <a:xfrm>
            <a:off x="7459719" y="2071425"/>
            <a:ext cx="1362900" cy="2036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0" spcFirstLastPara="1" rIns="36000" wrap="square" tIns="36000">
            <a:spAutoFit/>
          </a:bodyPr>
          <a:lstStyle/>
          <a:p>
            <a:pPr indent="-279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operation of communication systems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management of satellite links and IT infrastructure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coordination of external communication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indent="-279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Sora Light"/>
              <a:buChar char="+"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medical monitoring and emergency response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75" name="Google Shape;175;p14"/>
          <p:cNvSpPr txBox="1"/>
          <p:nvPr/>
        </p:nvSpPr>
        <p:spPr>
          <a:xfrm>
            <a:off x="270000" y="914500"/>
            <a:ext cx="115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01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Station Leader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76" name="Google Shape;176;p14"/>
          <p:cNvSpPr txBox="1"/>
          <p:nvPr/>
        </p:nvSpPr>
        <p:spPr>
          <a:xfrm>
            <a:off x="15761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02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Mechanical Engineer/Technician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77" name="Google Shape;177;p14"/>
          <p:cNvSpPr txBox="1"/>
          <p:nvPr/>
        </p:nvSpPr>
        <p:spPr>
          <a:xfrm>
            <a:off x="31597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03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Electrical Engineer/Systems Technician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78" name="Google Shape;178;p14"/>
          <p:cNvSpPr txBox="1"/>
          <p:nvPr/>
        </p:nvSpPr>
        <p:spPr>
          <a:xfrm>
            <a:off x="6107175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05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Cook/Logistics Coordinator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79" name="Google Shape;179;p14"/>
          <p:cNvSpPr txBox="1"/>
          <p:nvPr/>
        </p:nvSpPr>
        <p:spPr>
          <a:xfrm>
            <a:off x="74448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06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Communications + Medical officer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80" name="Google Shape;180;p14"/>
          <p:cNvSpPr/>
          <p:nvPr/>
        </p:nvSpPr>
        <p:spPr>
          <a:xfrm>
            <a:off x="75150" y="1987700"/>
            <a:ext cx="8993700" cy="2820600"/>
          </a:xfrm>
          <a:prstGeom prst="rect">
            <a:avLst/>
          </a:prstGeom>
          <a:solidFill>
            <a:srgbClr val="FFFFFF">
              <a:alpha val="75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81" name="Google Shape;181;p14"/>
          <p:cNvSpPr txBox="1"/>
          <p:nvPr/>
        </p:nvSpPr>
        <p:spPr>
          <a:xfrm>
            <a:off x="2849125" y="2376825"/>
            <a:ext cx="3000000" cy="18198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Medium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Daily Rhythm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Medium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Spatial Needs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Medium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Lighting Preferences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Medium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Acoustic Sensitivity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Medium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Environmental Comfort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Medium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Storage demand and ownership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Medium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Conflict management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Medium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Individual Needs / Rituals: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Medium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Private Time Demand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ra Medium"/>
              <a:buAutoNum type="arabicParenR"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Sleep Window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82" name="Google Shape;182;p14"/>
          <p:cNvSpPr txBox="1"/>
          <p:nvPr/>
        </p:nvSpPr>
        <p:spPr>
          <a:xfrm>
            <a:off x="360100" y="1587463"/>
            <a:ext cx="4611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Niels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83" name="Google Shape;183;p14"/>
          <p:cNvSpPr txBox="1"/>
          <p:nvPr/>
        </p:nvSpPr>
        <p:spPr>
          <a:xfrm>
            <a:off x="1676125" y="1587463"/>
            <a:ext cx="7845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Sohyun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84" name="Google Shape;184;p14"/>
          <p:cNvSpPr txBox="1"/>
          <p:nvPr/>
        </p:nvSpPr>
        <p:spPr>
          <a:xfrm>
            <a:off x="3266625" y="1587463"/>
            <a:ext cx="7845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Luca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85" name="Google Shape;185;p14"/>
          <p:cNvSpPr txBox="1"/>
          <p:nvPr/>
        </p:nvSpPr>
        <p:spPr>
          <a:xfrm>
            <a:off x="4670275" y="1587475"/>
            <a:ext cx="7845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Aashna 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86" name="Google Shape;186;p14"/>
          <p:cNvSpPr txBox="1"/>
          <p:nvPr/>
        </p:nvSpPr>
        <p:spPr>
          <a:xfrm>
            <a:off x="6172500" y="1587450"/>
            <a:ext cx="7845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Ilai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87" name="Google Shape;187;p14"/>
          <p:cNvSpPr txBox="1"/>
          <p:nvPr/>
        </p:nvSpPr>
        <p:spPr>
          <a:xfrm>
            <a:off x="7536375" y="1587450"/>
            <a:ext cx="784500" cy="226500"/>
          </a:xfrm>
          <a:prstGeom prst="rect">
            <a:avLst/>
          </a:prstGeom>
          <a:solidFill>
            <a:srgbClr val="FFFF7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Sora Medium"/>
                <a:ea typeface="Sora Medium"/>
                <a:cs typeface="Sora Medium"/>
                <a:sym typeface="Sora Medium"/>
              </a:rPr>
              <a:t>Anaelle</a:t>
            </a:r>
            <a:endParaRPr sz="1000">
              <a:solidFill>
                <a:schemeClr val="dk1"/>
              </a:solidFill>
              <a:latin typeface="Sora Medium"/>
              <a:ea typeface="Sora Medium"/>
              <a:cs typeface="Sora Medium"/>
              <a:sym typeface="Sora Medium"/>
            </a:endParaRPr>
          </a:p>
        </p:txBody>
      </p:sp>
      <p:sp>
        <p:nvSpPr>
          <p:cNvPr id="188" name="Google Shape;188;p14"/>
          <p:cNvSpPr txBox="1"/>
          <p:nvPr/>
        </p:nvSpPr>
        <p:spPr>
          <a:xfrm>
            <a:off x="4582319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04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Atmospheric Scientist/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Meteorologist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189" name="Google Shape;189;p14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Crew members and functions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/>
          <p:nvPr/>
        </p:nvSpPr>
        <p:spPr>
          <a:xfrm flipH="1" rot="10800000">
            <a:off x="697050" y="2277975"/>
            <a:ext cx="11409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195" name="Google Shape;195;p15"/>
          <p:cNvSpPr/>
          <p:nvPr/>
        </p:nvSpPr>
        <p:spPr>
          <a:xfrm flipH="1" rot="10800000">
            <a:off x="7251075" y="2277975"/>
            <a:ext cx="1006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196" name="Google Shape;196;p15"/>
          <p:cNvSpPr/>
          <p:nvPr/>
        </p:nvSpPr>
        <p:spPr>
          <a:xfrm flipH="1" rot="10800000">
            <a:off x="697050" y="2554900"/>
            <a:ext cx="14361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197" name="Google Shape;197;p15"/>
          <p:cNvSpPr/>
          <p:nvPr/>
        </p:nvSpPr>
        <p:spPr>
          <a:xfrm flipH="1" rot="10800000">
            <a:off x="7626700" y="2554900"/>
            <a:ext cx="637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198" name="Google Shape;198;p15"/>
          <p:cNvSpPr/>
          <p:nvPr/>
        </p:nvSpPr>
        <p:spPr>
          <a:xfrm flipH="1" rot="10800000">
            <a:off x="4192425" y="2278000"/>
            <a:ext cx="1476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199" name="Google Shape;199;p15"/>
          <p:cNvSpPr/>
          <p:nvPr/>
        </p:nvSpPr>
        <p:spPr>
          <a:xfrm flipH="1" rot="10800000">
            <a:off x="697050" y="2831825"/>
            <a:ext cx="18720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00" name="Google Shape;200;p15"/>
          <p:cNvSpPr/>
          <p:nvPr/>
        </p:nvSpPr>
        <p:spPr>
          <a:xfrm flipH="1" rot="10800000">
            <a:off x="7432175" y="2831825"/>
            <a:ext cx="8253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01" name="Google Shape;201;p15"/>
          <p:cNvSpPr/>
          <p:nvPr/>
        </p:nvSpPr>
        <p:spPr>
          <a:xfrm flipH="1" rot="10800000">
            <a:off x="697050" y="3108750"/>
            <a:ext cx="12951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02" name="Google Shape;202;p15"/>
          <p:cNvSpPr/>
          <p:nvPr/>
        </p:nvSpPr>
        <p:spPr>
          <a:xfrm flipH="1" rot="10800000">
            <a:off x="2153175" y="3108750"/>
            <a:ext cx="7176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03" name="Google Shape;203;p15"/>
          <p:cNvSpPr/>
          <p:nvPr/>
        </p:nvSpPr>
        <p:spPr>
          <a:xfrm flipH="1" rot="10800000">
            <a:off x="7526100" y="3108750"/>
            <a:ext cx="7278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04" name="Google Shape;204;p15"/>
          <p:cNvSpPr/>
          <p:nvPr/>
        </p:nvSpPr>
        <p:spPr>
          <a:xfrm flipH="1" rot="10800000">
            <a:off x="697050" y="3385675"/>
            <a:ext cx="11475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05" name="Google Shape;205;p15"/>
          <p:cNvSpPr/>
          <p:nvPr/>
        </p:nvSpPr>
        <p:spPr>
          <a:xfrm flipH="1" rot="10800000">
            <a:off x="7526100" y="3385675"/>
            <a:ext cx="7278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06" name="Google Shape;206;p15"/>
          <p:cNvSpPr/>
          <p:nvPr/>
        </p:nvSpPr>
        <p:spPr>
          <a:xfrm flipH="1" rot="10800000">
            <a:off x="4588900" y="3385675"/>
            <a:ext cx="388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07" name="Google Shape;207;p15"/>
          <p:cNvSpPr/>
          <p:nvPr/>
        </p:nvSpPr>
        <p:spPr>
          <a:xfrm flipH="1" rot="10800000">
            <a:off x="693750" y="3662600"/>
            <a:ext cx="16002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08" name="Google Shape;208;p15"/>
          <p:cNvSpPr/>
          <p:nvPr/>
        </p:nvSpPr>
        <p:spPr>
          <a:xfrm flipH="1" rot="10800000">
            <a:off x="7432175" y="3662600"/>
            <a:ext cx="821700" cy="136200"/>
          </a:xfrm>
          <a:prstGeom prst="rect">
            <a:avLst/>
          </a:prstGeom>
          <a:solidFill>
            <a:schemeClr val="lt1"/>
          </a:solidFill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09" name="Google Shape;209;p15"/>
          <p:cNvSpPr txBox="1"/>
          <p:nvPr/>
        </p:nvSpPr>
        <p:spPr>
          <a:xfrm>
            <a:off x="226950" y="2277975"/>
            <a:ext cx="610500" cy="16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01 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02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03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04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05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CM 06</a:t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  <p:sp>
        <p:nvSpPr>
          <p:cNvPr id="210" name="Google Shape;210;p15"/>
          <p:cNvSpPr/>
          <p:nvPr/>
        </p:nvSpPr>
        <p:spPr>
          <a:xfrm flipH="1" rot="10800000">
            <a:off x="4780142" y="3108750"/>
            <a:ext cx="336900" cy="136200"/>
          </a:xfrm>
          <a:prstGeom prst="rect">
            <a:avLst/>
          </a:prstGeom>
          <a:noFill/>
          <a:ln cap="flat" cmpd="sng" w="10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2900" lIns="102900" spcFirstLastPara="1" rIns="102900" wrap="square" tIns="102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6">
              <a:solidFill>
                <a:srgbClr val="E7E841"/>
              </a:solidFill>
            </a:endParaRPr>
          </a:p>
        </p:txBody>
      </p:sp>
      <p:sp>
        <p:nvSpPr>
          <p:cNvPr id="211" name="Google Shape;211;p15"/>
          <p:cNvSpPr txBox="1"/>
          <p:nvPr>
            <p:ph type="title"/>
          </p:nvPr>
        </p:nvSpPr>
        <p:spPr>
          <a:xfrm>
            <a:off x="180000" y="180000"/>
            <a:ext cx="4268100" cy="215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Occupancy of Container</a:t>
            </a:r>
            <a:endParaRPr/>
          </a:p>
        </p:txBody>
      </p:sp>
      <p:sp>
        <p:nvSpPr>
          <p:cNvPr id="212" name="Google Shape;212;p15"/>
          <p:cNvSpPr txBox="1"/>
          <p:nvPr/>
        </p:nvSpPr>
        <p:spPr>
          <a:xfrm>
            <a:off x="697050" y="1811802"/>
            <a:ext cx="7587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1    |    2   |   3    |    4    |    5    |    6    |    7    |    8    |    9    |    10    |    11    |    12    |    13    |    14    |    15    |    16    |    17     |    18    |    19    |    20    |    21    |    22    |    23    |    24 </a:t>
            </a:r>
            <a:endParaRPr sz="80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213" name="Google Shape;213;p15"/>
          <p:cNvSpPr txBox="1"/>
          <p:nvPr/>
        </p:nvSpPr>
        <p:spPr>
          <a:xfrm>
            <a:off x="270000" y="914500"/>
            <a:ext cx="1151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01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Station Leader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14" name="Google Shape;214;p15"/>
          <p:cNvSpPr txBox="1"/>
          <p:nvPr/>
        </p:nvSpPr>
        <p:spPr>
          <a:xfrm>
            <a:off x="15761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02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Mechanical Engineer/Technician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15" name="Google Shape;215;p15"/>
          <p:cNvSpPr txBox="1"/>
          <p:nvPr/>
        </p:nvSpPr>
        <p:spPr>
          <a:xfrm>
            <a:off x="3159700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03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Electrical Engineer/Systems Technician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16" name="Google Shape;216;p15"/>
          <p:cNvSpPr txBox="1"/>
          <p:nvPr/>
        </p:nvSpPr>
        <p:spPr>
          <a:xfrm>
            <a:off x="6107175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05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Cook/Logistics Coordinator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17" name="Google Shape;217;p15"/>
          <p:cNvSpPr txBox="1"/>
          <p:nvPr/>
        </p:nvSpPr>
        <p:spPr>
          <a:xfrm>
            <a:off x="7444800" y="914500"/>
            <a:ext cx="142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06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Communications + Medical officer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  <p:sp>
        <p:nvSpPr>
          <p:cNvPr id="218" name="Google Shape;218;p15"/>
          <p:cNvSpPr txBox="1"/>
          <p:nvPr/>
        </p:nvSpPr>
        <p:spPr>
          <a:xfrm>
            <a:off x="4582319" y="914500"/>
            <a:ext cx="14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04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Atmospheric Scientist/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Sora SemiBold"/>
                <a:ea typeface="Sora SemiBold"/>
                <a:cs typeface="Sora SemiBold"/>
                <a:sym typeface="Sora SemiBold"/>
              </a:rPr>
              <a:t>Meteorologist</a:t>
            </a:r>
            <a:endParaRPr sz="900">
              <a:solidFill>
                <a:schemeClr val="dk1"/>
              </a:solidFill>
              <a:latin typeface="Sora SemiBold"/>
              <a:ea typeface="Sora SemiBold"/>
              <a:cs typeface="Sora SemiBold"/>
              <a:sym typeface="Sora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D2232B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