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</p:sldIdLst>
  <p:sldSz cy="5143500" cx="9144000"/>
  <p:notesSz cx="6858000" cy="9144000"/>
  <p:embeddedFontLst>
    <p:embeddedFont>
      <p:font typeface="Sora Light"/>
      <p:regular r:id="rId77"/>
      <p:bold r:id="rId78"/>
    </p:embeddedFont>
    <p:embeddedFont>
      <p:font typeface="Sora ExtraLight"/>
      <p:regular r:id="rId79"/>
      <p:bold r:id="rId80"/>
    </p:embeddedFont>
    <p:embeddedFont>
      <p:font typeface="Sora ExtraBold"/>
      <p:bold r:id="rId81"/>
    </p:embeddedFont>
    <p:embeddedFont>
      <p:font typeface="Sora"/>
      <p:regular r:id="rId82"/>
      <p:bold r:id="rId83"/>
    </p:embeddedFont>
    <p:embeddedFont>
      <p:font typeface="Sora Medium"/>
      <p:regular r:id="rId84"/>
      <p:bold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font" Target="fonts/SoraMedium-regular.fntdata"/><Relationship Id="rId83" Type="http://schemas.openxmlformats.org/officeDocument/2006/relationships/font" Target="fonts/Sora-bold.fntdata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85" Type="http://schemas.openxmlformats.org/officeDocument/2006/relationships/font" Target="fonts/SoraMedium-bold.fntdata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SoraExtraLight-bold.fntdata"/><Relationship Id="rId82" Type="http://schemas.openxmlformats.org/officeDocument/2006/relationships/font" Target="fonts/Sora-regular.fntdata"/><Relationship Id="rId81" Type="http://schemas.openxmlformats.org/officeDocument/2006/relationships/font" Target="fonts/SoraExtraBo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font" Target="fonts/SoraLight-regular.fntdata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font" Target="fonts/SoraExtraLight-regular.fntdata"/><Relationship Id="rId34" Type="http://schemas.openxmlformats.org/officeDocument/2006/relationships/slide" Target="slides/slide30.xml"/><Relationship Id="rId78" Type="http://schemas.openxmlformats.org/officeDocument/2006/relationships/font" Target="fonts/SoraLight-bold.fnt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cef1648d8f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cef1648d8f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f69866228_7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cf69866228_7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cf0f05f206_2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cf0f05f206_2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cf69866228_7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cf69866228_7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cf0f05f206_2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cf0f05f206_2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ce57b95619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ce57b95619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ce57b95619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ce57b95619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cef1648d8f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cef1648d8f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cf69866228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cf69866228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cef1648d8f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cef1648d8f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ce57b95619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3ce57b95619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ce41805fb8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ce41805fb8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ce87bd955e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ce87bd955e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ce87bd955e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ce87bd955e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ce87bd955e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ce87bd955e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ce87bd955e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ce87bd955e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ce87bd955e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ce87bd955e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cef1648d8f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cef1648d8f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cf69866228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cf69866228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cf69866228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cf69866228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cf69866228_8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cf69866228_8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ce57b95619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ce57b95619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cf94b05a1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cf94b05a1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cf94b05a1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cf94b05a1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cf69866228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cf69866228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cf94b05a1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cf94b05a1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cf69866228_6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cf69866228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cf69866228_6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cf69866228_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cfa39dde04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cfa39dde04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cfa39dde04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cfa39dde0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ce57b9561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ce57b9561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ce57b95619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ce57b95619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cef1648d8f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cef1648d8f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cb23fbe47e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cb23fbe47e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cf94b05a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cf94b05a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ce57b95619_2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ce57b95619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cd5e09e76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cd5e09e76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ce57b95619_2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ce57b95619_2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ceeaadef6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ceeaadef6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ce57b95619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3ce57b95619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ce57b95619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ce57b95619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ce87bd955e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ce87bd955e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ce57b95619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ce57b95619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cf0f05f206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cf0f05f206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ce57b95619_2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ce57b95619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ce57b95619_2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ce57b95619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ce57b95619_2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ce57b95619_2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3ce57b95619_2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3ce57b95619_2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ce57b95619_2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ce57b95619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ce57b95619_2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ce57b95619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ce87bd955e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ce87bd955e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cd3d40754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cd3d40754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cd3d40754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cd3d40754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cd3d40754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3cd3d40754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cf0f05f206_2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cf0f05f206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3ce87bd955e_1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3ce87bd955e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cef1648d8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cef1648d8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cbdd68b3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3cbdd68b3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cd46b4d0c4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3cd46b4d0c4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Before implementing it as a </a:t>
            </a:r>
            <a:r>
              <a:rPr b="1" lang="en-GB">
                <a:solidFill>
                  <a:schemeClr val="dk1"/>
                </a:solidFill>
              </a:rPr>
              <a:t>3D Voronoi cell</a:t>
            </a:r>
            <a:r>
              <a:rPr lang="en-GB">
                <a:solidFill>
                  <a:schemeClr val="dk1"/>
                </a:solidFill>
              </a:rPr>
              <a:t>, we first considered the programmatic functions on the plan and translated them into a </a:t>
            </a:r>
            <a:r>
              <a:rPr b="1" lang="en-GB">
                <a:solidFill>
                  <a:schemeClr val="dk1"/>
                </a:solidFill>
              </a:rPr>
              <a:t>2D Voronoi pattern</a:t>
            </a:r>
            <a:r>
              <a:rPr lang="en-GB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cd46b4d0c4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cd46b4d0c4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Before implementing it as a </a:t>
            </a:r>
            <a:r>
              <a:rPr b="1" lang="en-GB">
                <a:solidFill>
                  <a:schemeClr val="dk1"/>
                </a:solidFill>
              </a:rPr>
              <a:t>3D Voronoi cell</a:t>
            </a:r>
            <a:r>
              <a:rPr lang="en-GB">
                <a:solidFill>
                  <a:schemeClr val="dk1"/>
                </a:solidFill>
              </a:rPr>
              <a:t>, we first considered the programmatic functions on the plan and translated them into a </a:t>
            </a:r>
            <a:r>
              <a:rPr b="1" lang="en-GB">
                <a:solidFill>
                  <a:schemeClr val="dk1"/>
                </a:solidFill>
              </a:rPr>
              <a:t>2D Voronoi pattern</a:t>
            </a:r>
            <a:r>
              <a:rPr lang="en-GB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cd46b4d0c4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cd46b4d0c4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Through this process, we finally defined </a:t>
            </a:r>
            <a:r>
              <a:rPr b="1" lang="en-GB">
                <a:solidFill>
                  <a:schemeClr val="dk1"/>
                </a:solidFill>
              </a:rPr>
              <a:t>one Voronoi cell shape</a:t>
            </a:r>
            <a:r>
              <a:rPr lang="en-GB">
                <a:solidFill>
                  <a:schemeClr val="dk1"/>
                </a:solidFill>
              </a:rPr>
              <a:t> designed for </a:t>
            </a:r>
            <a:r>
              <a:rPr b="1" lang="en-GB">
                <a:solidFill>
                  <a:schemeClr val="dk1"/>
                </a:solidFill>
              </a:rPr>
              <a:t>two researchers</a:t>
            </a:r>
            <a:r>
              <a:rPr lang="en-GB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cd46b4d0c4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cd46b4d0c4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The </a:t>
            </a:r>
            <a:r>
              <a:rPr b="1" lang="en-GB">
                <a:solidFill>
                  <a:schemeClr val="dk1"/>
                </a:solidFill>
              </a:rPr>
              <a:t>first scenario</a:t>
            </a:r>
            <a:r>
              <a:rPr lang="en-GB">
                <a:solidFill>
                  <a:schemeClr val="dk1"/>
                </a:solidFill>
              </a:rPr>
              <a:t> is a container for two residents who prioritize communication. In this case, the central space works as a </a:t>
            </a:r>
            <a:r>
              <a:rPr b="1" lang="en-GB">
                <a:solidFill>
                  <a:schemeClr val="dk1"/>
                </a:solidFill>
              </a:rPr>
              <a:t>shared zone</a:t>
            </a:r>
            <a:r>
              <a:rPr lang="en-GB">
                <a:solidFill>
                  <a:schemeClr val="dk1"/>
                </a:solidFill>
              </a:rPr>
              <a:t>, including shelves and a reconfigurable table. The sleeping pods are located on the </a:t>
            </a:r>
            <a:r>
              <a:rPr b="1" lang="en-GB">
                <a:solidFill>
                  <a:schemeClr val="dk1"/>
                </a:solidFill>
              </a:rPr>
              <a:t>upper level</a:t>
            </a:r>
            <a:r>
              <a:rPr lang="en-GB">
                <a:solidFill>
                  <a:schemeClr val="dk1"/>
                </a:solidFill>
              </a:rPr>
              <a:t>, while individual shelves are placed along the </a:t>
            </a:r>
            <a:r>
              <a:rPr b="1" lang="en-GB">
                <a:solidFill>
                  <a:schemeClr val="dk1"/>
                </a:solidFill>
              </a:rPr>
              <a:t>edges</a:t>
            </a:r>
            <a:r>
              <a:rPr lang="en-GB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cd46b4d0c4_3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cd46b4d0c4_3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cef1648d8f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3cef1648d8f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cef1648d8f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3cef1648d8f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cef1648d8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cef1648d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3cd46b4d0c4_3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3cd46b4d0c4_3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3cd46b4d0c4_3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3cd46b4d0c4_3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ce41805f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3ce41805f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ce57b95619_2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ce57b95619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cf0f05f206_2_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cf0f05f206_2_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EXT">
  <p:cSld name="TITLE_AND_BODY_1_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180000" y="180000"/>
            <a:ext cx="8784000" cy="47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●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○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■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●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○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■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●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○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"/>
              <a:buChar char="■"/>
              <a:defRPr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2" name="Google Shape;22;p5"/>
          <p:cNvSpPr txBox="1"/>
          <p:nvPr/>
        </p:nvSpPr>
        <p:spPr>
          <a:xfrm>
            <a:off x="6771600" y="4968648"/>
            <a:ext cx="2096400" cy="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13">
          <p15:clr>
            <a:srgbClr val="E46962"/>
          </p15:clr>
        </p15:guide>
        <p15:guide id="2" pos="113">
          <p15:clr>
            <a:srgbClr val="E46962"/>
          </p15:clr>
        </p15:guide>
        <p15:guide id="3" pos="5647">
          <p15:clr>
            <a:srgbClr val="E46962"/>
          </p15:clr>
        </p15:guide>
        <p15:guide id="4" orient="horz" pos="3127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ra Medium"/>
              <a:buNone/>
              <a:defRPr sz="2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Char char="●"/>
              <a:defRPr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○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■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●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○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■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●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○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■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13">
          <p15:clr>
            <a:srgbClr val="E46962"/>
          </p15:clr>
        </p15:guide>
        <p15:guide id="2" orient="horz" pos="113">
          <p15:clr>
            <a:srgbClr val="E46962"/>
          </p15:clr>
        </p15:guide>
        <p15:guide id="3" pos="5647">
          <p15:clr>
            <a:srgbClr val="E46962"/>
          </p15:clr>
        </p15:guide>
        <p15:guide id="4" orient="horz" pos="3127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1" Type="http://schemas.openxmlformats.org/officeDocument/2006/relationships/image" Target="../media/image16.jpg"/><Relationship Id="rId10" Type="http://schemas.openxmlformats.org/officeDocument/2006/relationships/image" Target="../media/image10.jpg"/><Relationship Id="rId9" Type="http://schemas.openxmlformats.org/officeDocument/2006/relationships/image" Target="../media/image15.jpg"/><Relationship Id="rId5" Type="http://schemas.openxmlformats.org/officeDocument/2006/relationships/image" Target="../media/image12.jpg"/><Relationship Id="rId6" Type="http://schemas.openxmlformats.org/officeDocument/2006/relationships/image" Target="../media/image30.jpg"/><Relationship Id="rId7" Type="http://schemas.openxmlformats.org/officeDocument/2006/relationships/image" Target="../media/image22.jpg"/><Relationship Id="rId8" Type="http://schemas.openxmlformats.org/officeDocument/2006/relationships/image" Target="../media/image1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19.jpg"/><Relationship Id="rId5" Type="http://schemas.openxmlformats.org/officeDocument/2006/relationships/image" Target="../media/image24.pn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27.jpg"/><Relationship Id="rId5" Type="http://schemas.openxmlformats.org/officeDocument/2006/relationships/image" Target="../media/image25.png"/><Relationship Id="rId6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Relationship Id="rId5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44.png"/><Relationship Id="rId7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8.png"/><Relationship Id="rId6" Type="http://schemas.openxmlformats.org/officeDocument/2006/relationships/image" Target="../media/image42.png"/><Relationship Id="rId7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Relationship Id="rId4" Type="http://schemas.openxmlformats.org/officeDocument/2006/relationships/image" Target="../media/image50.jpg"/><Relationship Id="rId5" Type="http://schemas.openxmlformats.org/officeDocument/2006/relationships/image" Target="../media/image5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56.jpg"/><Relationship Id="rId6" Type="http://schemas.openxmlformats.org/officeDocument/2006/relationships/image" Target="../media/image5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jpg"/><Relationship Id="rId4" Type="http://schemas.openxmlformats.org/officeDocument/2006/relationships/image" Target="../media/image65.jpg"/><Relationship Id="rId5" Type="http://schemas.openxmlformats.org/officeDocument/2006/relationships/image" Target="../media/image51.jpg"/><Relationship Id="rId6" Type="http://schemas.openxmlformats.org/officeDocument/2006/relationships/image" Target="../media/image55.jpg"/><Relationship Id="rId7" Type="http://schemas.openxmlformats.org/officeDocument/2006/relationships/image" Target="../media/image5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48.png"/><Relationship Id="rId5" Type="http://schemas.openxmlformats.org/officeDocument/2006/relationships/image" Target="../media/image42.png"/><Relationship Id="rId6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g"/><Relationship Id="rId4" Type="http://schemas.openxmlformats.org/officeDocument/2006/relationships/image" Target="../media/image75.jpg"/><Relationship Id="rId5" Type="http://schemas.openxmlformats.org/officeDocument/2006/relationships/image" Target="../media/image58.jpg"/><Relationship Id="rId6" Type="http://schemas.openxmlformats.org/officeDocument/2006/relationships/image" Target="../media/image5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jpg"/><Relationship Id="rId4" Type="http://schemas.openxmlformats.org/officeDocument/2006/relationships/image" Target="../media/image74.jpg"/><Relationship Id="rId5" Type="http://schemas.openxmlformats.org/officeDocument/2006/relationships/image" Target="../media/image77.jpg"/><Relationship Id="rId6" Type="http://schemas.openxmlformats.org/officeDocument/2006/relationships/image" Target="../media/image8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1.png"/><Relationship Id="rId4" Type="http://schemas.openxmlformats.org/officeDocument/2006/relationships/image" Target="../media/image97.png"/><Relationship Id="rId5" Type="http://schemas.openxmlformats.org/officeDocument/2006/relationships/image" Target="../media/image64.jpg"/><Relationship Id="rId6" Type="http://schemas.openxmlformats.org/officeDocument/2006/relationships/image" Target="../media/image9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1.png"/><Relationship Id="rId4" Type="http://schemas.openxmlformats.org/officeDocument/2006/relationships/image" Target="../media/image7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6.png"/><Relationship Id="rId4" Type="http://schemas.openxmlformats.org/officeDocument/2006/relationships/image" Target="../media/image8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://drive.google.com/file/d/1SjcCbgDMy3R-IyGsPlo5yvVVhAoVCymM/view" TargetMode="External"/><Relationship Id="rId4" Type="http://schemas.openxmlformats.org/officeDocument/2006/relationships/image" Target="../media/image7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4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0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5.jpg"/><Relationship Id="rId4" Type="http://schemas.openxmlformats.org/officeDocument/2006/relationships/image" Target="../media/image9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9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4294967295" type="title"/>
          </p:nvPr>
        </p:nvSpPr>
        <p:spPr>
          <a:xfrm>
            <a:off x="789600" y="2285401"/>
            <a:ext cx="4302000" cy="70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Troll Research Station </a:t>
            </a:r>
            <a:r>
              <a:rPr lang="en-GB" sz="2400"/>
              <a:t>Midterm Presentation</a:t>
            </a:r>
            <a:endParaRPr sz="2400"/>
          </a:p>
        </p:txBody>
      </p:sp>
      <p:sp>
        <p:nvSpPr>
          <p:cNvPr id="28" name="Google Shape;28;p6"/>
          <p:cNvSpPr txBox="1"/>
          <p:nvPr/>
        </p:nvSpPr>
        <p:spPr>
          <a:xfrm>
            <a:off x="2881210" y="4840500"/>
            <a:ext cx="5701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 Anaelle Mathieu, </a:t>
            </a: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Niels Koenraad, Luca Marchetti, </a:t>
            </a: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Aashna Singh, </a:t>
            </a: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Sohyun Park, </a:t>
            </a: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Ilai Debazi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29" name="Google Shape;29;p6"/>
          <p:cNvSpPr txBox="1"/>
          <p:nvPr/>
        </p:nvSpPr>
        <p:spPr>
          <a:xfrm>
            <a:off x="789608" y="4840500"/>
            <a:ext cx="1231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Group 4 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30" name="Google Shape;30;p6"/>
          <p:cNvSpPr txBox="1"/>
          <p:nvPr/>
        </p:nvSpPr>
        <p:spPr>
          <a:xfrm>
            <a:off x="789600" y="180000"/>
            <a:ext cx="3782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AR0122 1:1 Interactive Architecture Prototyping </a:t>
            </a: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Workshop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31" name="Google Shape;31;p6"/>
          <p:cNvSpPr txBox="1"/>
          <p:nvPr/>
        </p:nvSpPr>
        <p:spPr>
          <a:xfrm>
            <a:off x="6942900" y="180000"/>
            <a:ext cx="16401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13/03/2026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grpSp>
        <p:nvGrpSpPr>
          <p:cNvPr id="32" name="Google Shape;32;p6"/>
          <p:cNvGrpSpPr/>
          <p:nvPr/>
        </p:nvGrpSpPr>
        <p:grpSpPr>
          <a:xfrm>
            <a:off x="1794300" y="595412"/>
            <a:ext cx="5989625" cy="3952675"/>
            <a:chOff x="1794300" y="595412"/>
            <a:chExt cx="5989625" cy="3952675"/>
          </a:xfrm>
        </p:grpSpPr>
        <p:pic>
          <p:nvPicPr>
            <p:cNvPr id="33" name="Google Shape;33;p6"/>
            <p:cNvPicPr preferRelativeResize="0"/>
            <p:nvPr/>
          </p:nvPicPr>
          <p:blipFill>
            <a:blip r:embed="rId3">
              <a:alphaModFix amt="10000"/>
            </a:blip>
            <a:stretch>
              <a:fillRect/>
            </a:stretch>
          </p:blipFill>
          <p:spPr>
            <a:xfrm>
              <a:off x="1794300" y="595412"/>
              <a:ext cx="4841546" cy="3952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4;p6"/>
            <p:cNvSpPr txBox="1"/>
            <p:nvPr/>
          </p:nvSpPr>
          <p:spPr>
            <a:xfrm>
              <a:off x="4257125" y="714675"/>
              <a:ext cx="35268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FF0000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* </a:t>
              </a:r>
              <a:r>
                <a:rPr lang="en-GB" sz="800">
                  <a:solidFill>
                    <a:srgbClr val="FF0000"/>
                  </a:solidFill>
                  <a:latin typeface="Sora ExtraLight"/>
                  <a:ea typeface="Sora ExtraLight"/>
                  <a:cs typeface="Sora ExtraLight"/>
                  <a:sym typeface="Sora ExtraLight"/>
                </a:rPr>
                <a:t>72°00′42″S, 2°32′06″E</a:t>
              </a:r>
              <a:endParaRPr sz="12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/>
          <p:nvPr/>
        </p:nvSpPr>
        <p:spPr>
          <a:xfrm flipH="1" rot="10800000">
            <a:off x="697050" y="2277975"/>
            <a:ext cx="11409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79" name="Google Shape;179;p15"/>
          <p:cNvSpPr/>
          <p:nvPr/>
        </p:nvSpPr>
        <p:spPr>
          <a:xfrm flipH="1" rot="10800000">
            <a:off x="7251075" y="2277975"/>
            <a:ext cx="1006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0" name="Google Shape;180;p15"/>
          <p:cNvSpPr/>
          <p:nvPr/>
        </p:nvSpPr>
        <p:spPr>
          <a:xfrm flipH="1" rot="10800000">
            <a:off x="697050" y="2554900"/>
            <a:ext cx="1436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1" name="Google Shape;181;p15"/>
          <p:cNvSpPr/>
          <p:nvPr/>
        </p:nvSpPr>
        <p:spPr>
          <a:xfrm flipH="1" rot="10800000">
            <a:off x="7626700" y="2554900"/>
            <a:ext cx="637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2" name="Google Shape;182;p15"/>
          <p:cNvSpPr/>
          <p:nvPr/>
        </p:nvSpPr>
        <p:spPr>
          <a:xfrm flipH="1" rot="10800000">
            <a:off x="4192425" y="2278000"/>
            <a:ext cx="14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3" name="Google Shape;183;p15"/>
          <p:cNvSpPr/>
          <p:nvPr/>
        </p:nvSpPr>
        <p:spPr>
          <a:xfrm flipH="1" rot="10800000">
            <a:off x="697050" y="2831825"/>
            <a:ext cx="18720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4" name="Google Shape;184;p15"/>
          <p:cNvSpPr/>
          <p:nvPr/>
        </p:nvSpPr>
        <p:spPr>
          <a:xfrm flipH="1" rot="10800000">
            <a:off x="7432175" y="2831825"/>
            <a:ext cx="8253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5" name="Google Shape;185;p15"/>
          <p:cNvSpPr/>
          <p:nvPr/>
        </p:nvSpPr>
        <p:spPr>
          <a:xfrm flipH="1" rot="10800000">
            <a:off x="697050" y="3108750"/>
            <a:ext cx="1295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6" name="Google Shape;186;p15"/>
          <p:cNvSpPr/>
          <p:nvPr/>
        </p:nvSpPr>
        <p:spPr>
          <a:xfrm flipH="1" rot="10800000">
            <a:off x="2153175" y="3108750"/>
            <a:ext cx="71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7" name="Google Shape;187;p15"/>
          <p:cNvSpPr/>
          <p:nvPr/>
        </p:nvSpPr>
        <p:spPr>
          <a:xfrm flipH="1" rot="10800000">
            <a:off x="7526100" y="3108750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8" name="Google Shape;188;p15"/>
          <p:cNvSpPr/>
          <p:nvPr/>
        </p:nvSpPr>
        <p:spPr>
          <a:xfrm flipH="1" rot="10800000">
            <a:off x="697050" y="3385675"/>
            <a:ext cx="11475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89" name="Google Shape;189;p15"/>
          <p:cNvSpPr/>
          <p:nvPr/>
        </p:nvSpPr>
        <p:spPr>
          <a:xfrm flipH="1" rot="10800000">
            <a:off x="7526100" y="3385675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90" name="Google Shape;190;p15"/>
          <p:cNvSpPr/>
          <p:nvPr/>
        </p:nvSpPr>
        <p:spPr>
          <a:xfrm flipH="1" rot="10800000">
            <a:off x="4588900" y="3385675"/>
            <a:ext cx="388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91" name="Google Shape;191;p15"/>
          <p:cNvSpPr/>
          <p:nvPr/>
        </p:nvSpPr>
        <p:spPr>
          <a:xfrm flipH="1" rot="10800000">
            <a:off x="693750" y="3662600"/>
            <a:ext cx="1600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92" name="Google Shape;192;p15"/>
          <p:cNvSpPr/>
          <p:nvPr/>
        </p:nvSpPr>
        <p:spPr>
          <a:xfrm flipH="1" rot="10800000">
            <a:off x="7432175" y="3662600"/>
            <a:ext cx="8217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697050" y="1811802"/>
            <a:ext cx="7587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1    |    2   |   3    |    4    |    5    |    6    |    7    |    8    |    9    |    10    |    11    |    12    |    13    |    14    |    15    |    16    |    17     |    18    |    19    |    20    |    21    |    22    |    23    |    24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194" name="Google Shape;194;p15"/>
          <p:cNvSpPr txBox="1"/>
          <p:nvPr>
            <p:ph idx="4294967295" type="title"/>
          </p:nvPr>
        </p:nvSpPr>
        <p:spPr>
          <a:xfrm>
            <a:off x="270000" y="180000"/>
            <a:ext cx="8520600" cy="367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 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Occupancy of container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95" name="Google Shape;195;p15"/>
          <p:cNvSpPr txBox="1"/>
          <p:nvPr/>
        </p:nvSpPr>
        <p:spPr>
          <a:xfrm>
            <a:off x="226950" y="2277975"/>
            <a:ext cx="6105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01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02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03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04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05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06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196" name="Google Shape;196;p15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Station Leader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97" name="Google Shape;197;p15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Mechanical Engineer/Technician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98" name="Google Shape;198;p15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Electrical Engineer/Systems 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99" name="Google Shape;199;p15"/>
          <p:cNvSpPr txBox="1"/>
          <p:nvPr/>
        </p:nvSpPr>
        <p:spPr>
          <a:xfrm>
            <a:off x="47433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Atmospheric Scientist/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Meteorologist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00" name="Google Shape;200;p15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05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Cook/Logistics Coordinator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01" name="Google Shape;201;p15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06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Communications + Medical officer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02" name="Google Shape;202;p15"/>
          <p:cNvSpPr/>
          <p:nvPr/>
        </p:nvSpPr>
        <p:spPr>
          <a:xfrm flipH="1" rot="10800000">
            <a:off x="4780142" y="3108750"/>
            <a:ext cx="336900" cy="136200"/>
          </a:xfrm>
          <a:prstGeom prst="rect">
            <a:avLst/>
          </a:prstGeom>
          <a:noFill/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/>
          <p:nvPr/>
        </p:nvSpPr>
        <p:spPr>
          <a:xfrm>
            <a:off x="697050" y="1811802"/>
            <a:ext cx="7587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1    |    2   |   3    |    4    |    5    |    6    |    7    |    8    |    9    |    10    |    11    |    12    |    13    |    14    |    15    |    16    |    17     |    18    |    19    |    20    |    21    |    22    |    23    |    24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208" name="Google Shape;208;p16"/>
          <p:cNvSpPr txBox="1"/>
          <p:nvPr>
            <p:ph idx="4294967295" type="title"/>
          </p:nvPr>
        </p:nvSpPr>
        <p:spPr>
          <a:xfrm>
            <a:off x="270000" y="180000"/>
            <a:ext cx="8520600" cy="367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 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Occupancy of container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Station Leader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Mechanical Engineer/Technician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Electrical Engineer/Systems 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47433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Atmospheric Scientist/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Meteorologist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13" name="Google Shape;213;p16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05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Cook/Logistics Coordinator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14" name="Google Shape;214;p16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06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Communications + Medical officer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226950" y="2277975"/>
            <a:ext cx="6105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01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02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03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04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05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06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216" name="Google Shape;216;p16"/>
          <p:cNvSpPr/>
          <p:nvPr/>
        </p:nvSpPr>
        <p:spPr>
          <a:xfrm flipH="1" rot="10800000">
            <a:off x="1837950" y="2277975"/>
            <a:ext cx="23553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17" name="Google Shape;217;p16"/>
          <p:cNvSpPr/>
          <p:nvPr/>
        </p:nvSpPr>
        <p:spPr>
          <a:xfrm flipH="1" rot="10800000">
            <a:off x="4340025" y="2278000"/>
            <a:ext cx="29085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18" name="Google Shape;218;p16"/>
          <p:cNvSpPr/>
          <p:nvPr/>
        </p:nvSpPr>
        <p:spPr>
          <a:xfrm flipH="1" rot="10800000">
            <a:off x="2133150" y="2554925"/>
            <a:ext cx="54924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19" name="Google Shape;219;p16"/>
          <p:cNvSpPr/>
          <p:nvPr/>
        </p:nvSpPr>
        <p:spPr>
          <a:xfrm flipH="1" rot="10800000">
            <a:off x="2569050" y="2831825"/>
            <a:ext cx="48696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20" name="Google Shape;220;p16"/>
          <p:cNvSpPr/>
          <p:nvPr/>
        </p:nvSpPr>
        <p:spPr>
          <a:xfrm flipH="1" rot="10800000">
            <a:off x="2870775" y="3108750"/>
            <a:ext cx="19050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21" name="Google Shape;221;p16"/>
          <p:cNvSpPr/>
          <p:nvPr/>
        </p:nvSpPr>
        <p:spPr>
          <a:xfrm flipH="1" rot="10800000">
            <a:off x="5117050" y="3108725"/>
            <a:ext cx="24111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22" name="Google Shape;222;p16"/>
          <p:cNvSpPr/>
          <p:nvPr/>
        </p:nvSpPr>
        <p:spPr>
          <a:xfrm flipH="1" rot="10800000">
            <a:off x="4977100" y="3385675"/>
            <a:ext cx="25443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23" name="Google Shape;223;p16"/>
          <p:cNvSpPr/>
          <p:nvPr/>
        </p:nvSpPr>
        <p:spPr>
          <a:xfrm flipH="1" rot="10800000">
            <a:off x="1837950" y="3385675"/>
            <a:ext cx="27471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24" name="Google Shape;224;p16"/>
          <p:cNvSpPr/>
          <p:nvPr/>
        </p:nvSpPr>
        <p:spPr>
          <a:xfrm flipH="1" rot="10800000">
            <a:off x="2293950" y="3662600"/>
            <a:ext cx="51420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25" name="Google Shape;225;p16"/>
          <p:cNvSpPr/>
          <p:nvPr/>
        </p:nvSpPr>
        <p:spPr>
          <a:xfrm flipH="1" rot="10800000">
            <a:off x="1992150" y="3108750"/>
            <a:ext cx="1644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"/>
          <p:cNvSpPr/>
          <p:nvPr/>
        </p:nvSpPr>
        <p:spPr>
          <a:xfrm flipH="1" rot="10800000">
            <a:off x="697050" y="2277975"/>
            <a:ext cx="11409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1" name="Google Shape;231;p17"/>
          <p:cNvSpPr/>
          <p:nvPr/>
        </p:nvSpPr>
        <p:spPr>
          <a:xfrm flipH="1" rot="10800000">
            <a:off x="7251075" y="2277975"/>
            <a:ext cx="1006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2" name="Google Shape;232;p17"/>
          <p:cNvSpPr/>
          <p:nvPr/>
        </p:nvSpPr>
        <p:spPr>
          <a:xfrm flipH="1" rot="10800000">
            <a:off x="697050" y="2554900"/>
            <a:ext cx="1436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3" name="Google Shape;233;p17"/>
          <p:cNvSpPr/>
          <p:nvPr/>
        </p:nvSpPr>
        <p:spPr>
          <a:xfrm flipH="1" rot="10800000">
            <a:off x="7626700" y="2554900"/>
            <a:ext cx="637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4" name="Google Shape;234;p17"/>
          <p:cNvSpPr/>
          <p:nvPr/>
        </p:nvSpPr>
        <p:spPr>
          <a:xfrm flipH="1" rot="10800000">
            <a:off x="4192425" y="2278000"/>
            <a:ext cx="14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5" name="Google Shape;235;p17"/>
          <p:cNvSpPr/>
          <p:nvPr/>
        </p:nvSpPr>
        <p:spPr>
          <a:xfrm flipH="1" rot="10800000">
            <a:off x="697050" y="2831825"/>
            <a:ext cx="18720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6" name="Google Shape;236;p17"/>
          <p:cNvSpPr/>
          <p:nvPr/>
        </p:nvSpPr>
        <p:spPr>
          <a:xfrm flipH="1" rot="10800000">
            <a:off x="7432175" y="2831825"/>
            <a:ext cx="8253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7" name="Google Shape;237;p17"/>
          <p:cNvSpPr/>
          <p:nvPr/>
        </p:nvSpPr>
        <p:spPr>
          <a:xfrm flipH="1" rot="10800000">
            <a:off x="697050" y="3108750"/>
            <a:ext cx="1295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8" name="Google Shape;238;p17"/>
          <p:cNvSpPr/>
          <p:nvPr/>
        </p:nvSpPr>
        <p:spPr>
          <a:xfrm flipH="1" rot="10800000">
            <a:off x="2153175" y="3108750"/>
            <a:ext cx="71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39" name="Google Shape;239;p17"/>
          <p:cNvSpPr/>
          <p:nvPr/>
        </p:nvSpPr>
        <p:spPr>
          <a:xfrm flipH="1" rot="10800000">
            <a:off x="7526100" y="3108750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40" name="Google Shape;240;p17"/>
          <p:cNvSpPr/>
          <p:nvPr/>
        </p:nvSpPr>
        <p:spPr>
          <a:xfrm flipH="1" rot="10800000">
            <a:off x="697050" y="3385675"/>
            <a:ext cx="11475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41" name="Google Shape;241;p17"/>
          <p:cNvSpPr/>
          <p:nvPr/>
        </p:nvSpPr>
        <p:spPr>
          <a:xfrm flipH="1" rot="10800000">
            <a:off x="7526100" y="3385675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42" name="Google Shape;242;p17"/>
          <p:cNvSpPr/>
          <p:nvPr/>
        </p:nvSpPr>
        <p:spPr>
          <a:xfrm flipH="1" rot="10800000">
            <a:off x="4588900" y="3385675"/>
            <a:ext cx="388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43" name="Google Shape;243;p17"/>
          <p:cNvSpPr/>
          <p:nvPr/>
        </p:nvSpPr>
        <p:spPr>
          <a:xfrm flipH="1" rot="10800000">
            <a:off x="693750" y="3662600"/>
            <a:ext cx="1600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44" name="Google Shape;244;p17"/>
          <p:cNvSpPr/>
          <p:nvPr/>
        </p:nvSpPr>
        <p:spPr>
          <a:xfrm flipH="1" rot="10800000">
            <a:off x="7432175" y="3662600"/>
            <a:ext cx="8217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45" name="Google Shape;245;p17"/>
          <p:cNvSpPr txBox="1"/>
          <p:nvPr/>
        </p:nvSpPr>
        <p:spPr>
          <a:xfrm>
            <a:off x="697050" y="1811802"/>
            <a:ext cx="7587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1    |    2   |   3    |    4    |    5    |    6    |    7    |    8    |    9    |    10    |    11    |    12    |    13    |    14    |    15    |    16    |    17     |    18    |    19    |    20    |    21    |    22    |    23    |    24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246" name="Google Shape;246;p17"/>
          <p:cNvSpPr txBox="1"/>
          <p:nvPr>
            <p:ph idx="4294967295" type="title"/>
          </p:nvPr>
        </p:nvSpPr>
        <p:spPr>
          <a:xfrm>
            <a:off x="270000" y="180000"/>
            <a:ext cx="8520600" cy="367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 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Occupancy of container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47" name="Google Shape;247;p17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Station Leader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48" name="Google Shape;248;p17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Mechanical Engineer/Technician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49" name="Google Shape;249;p17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Electrical Engineer/Systems 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0" name="Google Shape;250;p17"/>
          <p:cNvSpPr txBox="1"/>
          <p:nvPr/>
        </p:nvSpPr>
        <p:spPr>
          <a:xfrm>
            <a:off x="47433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Atmospheric Scientist/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Meteorologist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1" name="Google Shape;251;p17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05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Cook/Logistics Coordinator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2" name="Google Shape;252;p17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06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Communications + Medical officer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455375" y="4337150"/>
            <a:ext cx="820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7E841"/>
                </a:solidFill>
                <a:latin typeface="Sora"/>
                <a:ea typeface="Sora"/>
                <a:cs typeface="Sora"/>
                <a:sym typeface="Sora"/>
              </a:rPr>
              <a:t>Micro-</a:t>
            </a:r>
            <a:r>
              <a:rPr b="1" lang="en-GB">
                <a:solidFill>
                  <a:srgbClr val="E7E841"/>
                </a:solidFill>
                <a:latin typeface="Sora"/>
                <a:ea typeface="Sora"/>
                <a:cs typeface="Sora"/>
                <a:sym typeface="Sora"/>
              </a:rPr>
              <a:t>socializing   	</a:t>
            </a:r>
            <a:r>
              <a:rPr b="1" lang="en-GB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Sleeping	      </a:t>
            </a:r>
            <a:r>
              <a:rPr b="1" lang="en-GB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Resting 	</a:t>
            </a:r>
            <a:r>
              <a:rPr b="1" lang="en-GB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Individual Task	</a:t>
            </a:r>
            <a:r>
              <a:rPr b="1" lang="en-GB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Personal storage</a:t>
            </a:r>
            <a:endParaRPr b="1">
              <a:solidFill>
                <a:srgbClr val="ACE678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4" name="Google Shape;254;p17"/>
          <p:cNvSpPr txBox="1"/>
          <p:nvPr/>
        </p:nvSpPr>
        <p:spPr>
          <a:xfrm>
            <a:off x="226950" y="2277975"/>
            <a:ext cx="6105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01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02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03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04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05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06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255" name="Google Shape;255;p17"/>
          <p:cNvSpPr/>
          <p:nvPr/>
        </p:nvSpPr>
        <p:spPr>
          <a:xfrm flipH="1" rot="10800000">
            <a:off x="4780162" y="3108750"/>
            <a:ext cx="2013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56" name="Google Shape;256;p17"/>
          <p:cNvSpPr/>
          <p:nvPr/>
        </p:nvSpPr>
        <p:spPr>
          <a:xfrm flipH="1" rot="10800000">
            <a:off x="4780150" y="3385675"/>
            <a:ext cx="2013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57" name="Google Shape;257;p17"/>
          <p:cNvSpPr/>
          <p:nvPr/>
        </p:nvSpPr>
        <p:spPr>
          <a:xfrm flipH="1" rot="10800000">
            <a:off x="4588900" y="3385675"/>
            <a:ext cx="2013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58" name="Google Shape;258;p17"/>
          <p:cNvSpPr/>
          <p:nvPr/>
        </p:nvSpPr>
        <p:spPr>
          <a:xfrm flipH="1" rot="10800000">
            <a:off x="2133150" y="3108750"/>
            <a:ext cx="7398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59" name="Google Shape;259;p17"/>
          <p:cNvSpPr/>
          <p:nvPr/>
        </p:nvSpPr>
        <p:spPr>
          <a:xfrm flipH="1" rot="10800000">
            <a:off x="4981450" y="3108750"/>
            <a:ext cx="1332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0" name="Google Shape;260;p17"/>
          <p:cNvSpPr/>
          <p:nvPr/>
        </p:nvSpPr>
        <p:spPr>
          <a:xfrm flipH="1" rot="10800000">
            <a:off x="693750" y="3108750"/>
            <a:ext cx="1202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1" name="Google Shape;261;p17"/>
          <p:cNvSpPr/>
          <p:nvPr/>
        </p:nvSpPr>
        <p:spPr>
          <a:xfrm flipH="1" rot="10800000">
            <a:off x="1896150" y="3108750"/>
            <a:ext cx="966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2" name="Google Shape;262;p17"/>
          <p:cNvSpPr/>
          <p:nvPr/>
        </p:nvSpPr>
        <p:spPr>
          <a:xfrm flipH="1" rot="10800000">
            <a:off x="4192250" y="2278000"/>
            <a:ext cx="1479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3" name="Google Shape;263;p17"/>
          <p:cNvSpPr/>
          <p:nvPr/>
        </p:nvSpPr>
        <p:spPr>
          <a:xfrm flipH="1" rot="10800000">
            <a:off x="691050" y="3385675"/>
            <a:ext cx="11028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4" name="Google Shape;264;p17"/>
          <p:cNvSpPr/>
          <p:nvPr/>
        </p:nvSpPr>
        <p:spPr>
          <a:xfrm flipH="1" rot="10800000">
            <a:off x="1793850" y="3385675"/>
            <a:ext cx="501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5" name="Google Shape;265;p17"/>
          <p:cNvSpPr/>
          <p:nvPr/>
        </p:nvSpPr>
        <p:spPr>
          <a:xfrm flipH="1" rot="10800000">
            <a:off x="7736525" y="3385675"/>
            <a:ext cx="5169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6" name="Google Shape;266;p17"/>
          <p:cNvSpPr/>
          <p:nvPr/>
        </p:nvSpPr>
        <p:spPr>
          <a:xfrm flipH="1" rot="10800000">
            <a:off x="7632450" y="3385675"/>
            <a:ext cx="1062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7" name="Google Shape;267;p17"/>
          <p:cNvSpPr/>
          <p:nvPr/>
        </p:nvSpPr>
        <p:spPr>
          <a:xfrm flipH="1" rot="10800000">
            <a:off x="7526100" y="3385675"/>
            <a:ext cx="1065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8" name="Google Shape;268;p17"/>
          <p:cNvSpPr/>
          <p:nvPr/>
        </p:nvSpPr>
        <p:spPr>
          <a:xfrm flipH="1" rot="10800000">
            <a:off x="7786750" y="3108750"/>
            <a:ext cx="4692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69" name="Google Shape;269;p17"/>
          <p:cNvSpPr/>
          <p:nvPr/>
        </p:nvSpPr>
        <p:spPr>
          <a:xfrm flipH="1" rot="10800000">
            <a:off x="7631850" y="3108750"/>
            <a:ext cx="1545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0" name="Google Shape;270;p17"/>
          <p:cNvSpPr/>
          <p:nvPr/>
        </p:nvSpPr>
        <p:spPr>
          <a:xfrm flipH="1" rot="10800000">
            <a:off x="691050" y="3662600"/>
            <a:ext cx="15489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1" name="Google Shape;271;p17"/>
          <p:cNvSpPr/>
          <p:nvPr/>
        </p:nvSpPr>
        <p:spPr>
          <a:xfrm flipH="1" rot="10800000">
            <a:off x="2239950" y="3662600"/>
            <a:ext cx="549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2" name="Google Shape;272;p17"/>
          <p:cNvSpPr/>
          <p:nvPr/>
        </p:nvSpPr>
        <p:spPr>
          <a:xfrm flipH="1" rot="10800000">
            <a:off x="7961500" y="3662600"/>
            <a:ext cx="299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3" name="Google Shape;273;p17"/>
          <p:cNvSpPr/>
          <p:nvPr/>
        </p:nvSpPr>
        <p:spPr>
          <a:xfrm flipH="1" rot="10800000">
            <a:off x="7762400" y="3662600"/>
            <a:ext cx="1989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4" name="Google Shape;274;p17"/>
          <p:cNvSpPr/>
          <p:nvPr/>
        </p:nvSpPr>
        <p:spPr>
          <a:xfrm flipH="1" rot="10800000">
            <a:off x="7428750" y="3662600"/>
            <a:ext cx="3444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5" name="Google Shape;275;p17"/>
          <p:cNvSpPr/>
          <p:nvPr/>
        </p:nvSpPr>
        <p:spPr>
          <a:xfrm flipH="1" rot="10800000">
            <a:off x="697050" y="2831825"/>
            <a:ext cx="18045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6" name="Google Shape;276;p17"/>
          <p:cNvSpPr/>
          <p:nvPr/>
        </p:nvSpPr>
        <p:spPr>
          <a:xfrm flipH="1" rot="10800000">
            <a:off x="2501575" y="2831825"/>
            <a:ext cx="675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7" name="Google Shape;277;p17"/>
          <p:cNvSpPr/>
          <p:nvPr/>
        </p:nvSpPr>
        <p:spPr>
          <a:xfrm flipH="1" rot="10800000">
            <a:off x="697050" y="2554900"/>
            <a:ext cx="1373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8" name="Google Shape;278;p17"/>
          <p:cNvSpPr/>
          <p:nvPr/>
        </p:nvSpPr>
        <p:spPr>
          <a:xfrm flipH="1" rot="10800000">
            <a:off x="2070425" y="2554900"/>
            <a:ext cx="62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79" name="Google Shape;279;p17"/>
          <p:cNvSpPr/>
          <p:nvPr/>
        </p:nvSpPr>
        <p:spPr>
          <a:xfrm flipH="1" rot="10800000">
            <a:off x="696600" y="2277975"/>
            <a:ext cx="10917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0" name="Google Shape;280;p17"/>
          <p:cNvSpPr/>
          <p:nvPr/>
        </p:nvSpPr>
        <p:spPr>
          <a:xfrm flipH="1" rot="10800000">
            <a:off x="1788300" y="2277963"/>
            <a:ext cx="501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1" name="Google Shape;281;p17"/>
          <p:cNvSpPr/>
          <p:nvPr/>
        </p:nvSpPr>
        <p:spPr>
          <a:xfrm flipH="1" rot="10800000">
            <a:off x="7251075" y="2278000"/>
            <a:ext cx="1698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2" name="Google Shape;282;p17"/>
          <p:cNvSpPr/>
          <p:nvPr/>
        </p:nvSpPr>
        <p:spPr>
          <a:xfrm flipH="1" rot="10800000">
            <a:off x="7525150" y="3108750"/>
            <a:ext cx="1062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3" name="Google Shape;283;p17"/>
          <p:cNvSpPr/>
          <p:nvPr/>
        </p:nvSpPr>
        <p:spPr>
          <a:xfrm flipH="1" rot="10800000">
            <a:off x="7420887" y="2277963"/>
            <a:ext cx="2013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4" name="Google Shape;284;p17"/>
          <p:cNvSpPr/>
          <p:nvPr/>
        </p:nvSpPr>
        <p:spPr>
          <a:xfrm flipH="1" rot="10800000">
            <a:off x="7798475" y="2277975"/>
            <a:ext cx="4653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5" name="Google Shape;285;p17"/>
          <p:cNvSpPr/>
          <p:nvPr/>
        </p:nvSpPr>
        <p:spPr>
          <a:xfrm flipH="1" rot="10800000">
            <a:off x="7623525" y="2277975"/>
            <a:ext cx="1731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6" name="Google Shape;286;p17"/>
          <p:cNvSpPr/>
          <p:nvPr/>
        </p:nvSpPr>
        <p:spPr>
          <a:xfrm flipH="1" rot="10800000">
            <a:off x="7631850" y="2831825"/>
            <a:ext cx="3378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7" name="Google Shape;287;p17"/>
          <p:cNvSpPr/>
          <p:nvPr/>
        </p:nvSpPr>
        <p:spPr>
          <a:xfrm flipH="1" rot="10800000">
            <a:off x="7432250" y="2831825"/>
            <a:ext cx="1989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8" name="Google Shape;288;p17"/>
          <p:cNvSpPr/>
          <p:nvPr/>
        </p:nvSpPr>
        <p:spPr>
          <a:xfrm flipH="1" rot="10800000">
            <a:off x="7965600" y="2831825"/>
            <a:ext cx="2907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89" name="Google Shape;289;p17"/>
          <p:cNvSpPr/>
          <p:nvPr/>
        </p:nvSpPr>
        <p:spPr>
          <a:xfrm flipH="1" rot="10800000">
            <a:off x="7623075" y="2554900"/>
            <a:ext cx="2235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90" name="Google Shape;290;p17"/>
          <p:cNvSpPr/>
          <p:nvPr/>
        </p:nvSpPr>
        <p:spPr>
          <a:xfrm flipH="1" rot="10800000">
            <a:off x="7846550" y="2554900"/>
            <a:ext cx="4110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91" name="Google Shape;291;p17"/>
          <p:cNvSpPr/>
          <p:nvPr/>
        </p:nvSpPr>
        <p:spPr>
          <a:xfrm flipH="1" rot="10800000">
            <a:off x="7781400" y="2277975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92" name="Google Shape;292;p17"/>
          <p:cNvSpPr/>
          <p:nvPr/>
        </p:nvSpPr>
        <p:spPr>
          <a:xfrm flipH="1" rot="10800000">
            <a:off x="7825475" y="2554900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93" name="Google Shape;293;p17"/>
          <p:cNvSpPr/>
          <p:nvPr/>
        </p:nvSpPr>
        <p:spPr>
          <a:xfrm flipH="1" rot="10800000">
            <a:off x="7632600" y="2831825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94" name="Google Shape;294;p17"/>
          <p:cNvSpPr/>
          <p:nvPr/>
        </p:nvSpPr>
        <p:spPr>
          <a:xfrm flipH="1" rot="10800000">
            <a:off x="7420875" y="3662600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95" name="Google Shape;295;p17"/>
          <p:cNvSpPr/>
          <p:nvPr/>
        </p:nvSpPr>
        <p:spPr>
          <a:xfrm flipH="1" rot="10800000">
            <a:off x="7734825" y="3385675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296" name="Google Shape;296;p17"/>
          <p:cNvSpPr/>
          <p:nvPr/>
        </p:nvSpPr>
        <p:spPr>
          <a:xfrm flipH="1" rot="10800000">
            <a:off x="7786850" y="3108750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 flipH="1" rot="10800000">
            <a:off x="697050" y="2277975"/>
            <a:ext cx="11409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2" name="Google Shape;302;p18"/>
          <p:cNvSpPr/>
          <p:nvPr/>
        </p:nvSpPr>
        <p:spPr>
          <a:xfrm flipH="1" rot="10800000">
            <a:off x="7251075" y="2277975"/>
            <a:ext cx="1006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3" name="Google Shape;303;p18"/>
          <p:cNvSpPr/>
          <p:nvPr/>
        </p:nvSpPr>
        <p:spPr>
          <a:xfrm flipH="1" rot="10800000">
            <a:off x="697050" y="2554900"/>
            <a:ext cx="1436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4" name="Google Shape;304;p18"/>
          <p:cNvSpPr/>
          <p:nvPr/>
        </p:nvSpPr>
        <p:spPr>
          <a:xfrm flipH="1" rot="10800000">
            <a:off x="7626700" y="2554900"/>
            <a:ext cx="637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5" name="Google Shape;305;p18"/>
          <p:cNvSpPr/>
          <p:nvPr/>
        </p:nvSpPr>
        <p:spPr>
          <a:xfrm flipH="1" rot="10800000">
            <a:off x="4192425" y="2278000"/>
            <a:ext cx="14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6" name="Google Shape;306;p18"/>
          <p:cNvSpPr/>
          <p:nvPr/>
        </p:nvSpPr>
        <p:spPr>
          <a:xfrm flipH="1" rot="10800000">
            <a:off x="697050" y="2831825"/>
            <a:ext cx="18720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7" name="Google Shape;307;p18"/>
          <p:cNvSpPr/>
          <p:nvPr/>
        </p:nvSpPr>
        <p:spPr>
          <a:xfrm flipH="1" rot="10800000">
            <a:off x="7432175" y="2831825"/>
            <a:ext cx="8253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8" name="Google Shape;308;p18"/>
          <p:cNvSpPr/>
          <p:nvPr/>
        </p:nvSpPr>
        <p:spPr>
          <a:xfrm flipH="1" rot="10800000">
            <a:off x="697050" y="3108750"/>
            <a:ext cx="1295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09" name="Google Shape;309;p18"/>
          <p:cNvSpPr/>
          <p:nvPr/>
        </p:nvSpPr>
        <p:spPr>
          <a:xfrm flipH="1" rot="10800000">
            <a:off x="2153175" y="3108750"/>
            <a:ext cx="71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10" name="Google Shape;310;p18"/>
          <p:cNvSpPr/>
          <p:nvPr/>
        </p:nvSpPr>
        <p:spPr>
          <a:xfrm flipH="1" rot="10800000">
            <a:off x="7526100" y="3108750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11" name="Google Shape;311;p18"/>
          <p:cNvSpPr/>
          <p:nvPr/>
        </p:nvSpPr>
        <p:spPr>
          <a:xfrm flipH="1" rot="10800000">
            <a:off x="697050" y="3385675"/>
            <a:ext cx="11475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12" name="Google Shape;312;p18"/>
          <p:cNvSpPr/>
          <p:nvPr/>
        </p:nvSpPr>
        <p:spPr>
          <a:xfrm flipH="1" rot="10800000">
            <a:off x="7526100" y="3385675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13" name="Google Shape;313;p18"/>
          <p:cNvSpPr/>
          <p:nvPr/>
        </p:nvSpPr>
        <p:spPr>
          <a:xfrm flipH="1" rot="10800000">
            <a:off x="4588900" y="3385675"/>
            <a:ext cx="388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14" name="Google Shape;314;p18"/>
          <p:cNvSpPr/>
          <p:nvPr/>
        </p:nvSpPr>
        <p:spPr>
          <a:xfrm flipH="1" rot="10800000">
            <a:off x="693750" y="3662600"/>
            <a:ext cx="1600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15" name="Google Shape;315;p18"/>
          <p:cNvSpPr/>
          <p:nvPr/>
        </p:nvSpPr>
        <p:spPr>
          <a:xfrm flipH="1" rot="10800000">
            <a:off x="7432175" y="3662600"/>
            <a:ext cx="8217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16" name="Google Shape;316;p18"/>
          <p:cNvSpPr txBox="1"/>
          <p:nvPr/>
        </p:nvSpPr>
        <p:spPr>
          <a:xfrm>
            <a:off x="697050" y="1811802"/>
            <a:ext cx="7587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1    |    2   |   3    |    4    |    5    |    6    |    7    |    8    |    9    |    10    |    11    |    12    |    13    |    14    |    15    |    16    |    17     |    18    |    19    |    20    |    21    |    22    |    23    |    24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317" name="Google Shape;317;p18"/>
          <p:cNvSpPr txBox="1"/>
          <p:nvPr>
            <p:ph idx="4294967295" type="title"/>
          </p:nvPr>
        </p:nvSpPr>
        <p:spPr>
          <a:xfrm>
            <a:off x="270000" y="180000"/>
            <a:ext cx="8520600" cy="367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 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Occupancy of container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Station Leader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19" name="Google Shape;319;p18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Mechanical Engineer/Technician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20" name="Google Shape;320;p18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Electrical Engineer/Systems 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21" name="Google Shape;321;p18"/>
          <p:cNvSpPr txBox="1"/>
          <p:nvPr/>
        </p:nvSpPr>
        <p:spPr>
          <a:xfrm>
            <a:off x="47433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Atmospheric Scientist/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Meteorologist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22" name="Google Shape;322;p18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05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Cook/Logistics Coordinator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23" name="Google Shape;323;p18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06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Communications + Medical officer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24" name="Google Shape;324;p18"/>
          <p:cNvSpPr txBox="1"/>
          <p:nvPr/>
        </p:nvSpPr>
        <p:spPr>
          <a:xfrm>
            <a:off x="455375" y="4337150"/>
            <a:ext cx="820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7E841"/>
                </a:solidFill>
                <a:latin typeface="Sora"/>
                <a:ea typeface="Sora"/>
                <a:cs typeface="Sora"/>
                <a:sym typeface="Sora"/>
              </a:rPr>
              <a:t>Micro-socializing   	</a:t>
            </a:r>
            <a:r>
              <a:rPr b="1" lang="en-GB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Sleeping	      </a:t>
            </a:r>
            <a:r>
              <a:rPr b="1" lang="en-GB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Resting 	</a:t>
            </a:r>
            <a:r>
              <a:rPr b="1" lang="en-GB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Individual Task	</a:t>
            </a:r>
            <a:r>
              <a:rPr b="1" lang="en-GB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Personal storage</a:t>
            </a:r>
            <a:endParaRPr b="1">
              <a:solidFill>
                <a:srgbClr val="ACE678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25" name="Google Shape;325;p18"/>
          <p:cNvSpPr txBox="1"/>
          <p:nvPr/>
        </p:nvSpPr>
        <p:spPr>
          <a:xfrm>
            <a:off x="226950" y="2277975"/>
            <a:ext cx="6105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01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02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03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04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05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06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326" name="Google Shape;326;p18"/>
          <p:cNvSpPr/>
          <p:nvPr/>
        </p:nvSpPr>
        <p:spPr>
          <a:xfrm flipH="1" rot="10800000">
            <a:off x="4780162" y="3108750"/>
            <a:ext cx="2013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27" name="Google Shape;327;p18"/>
          <p:cNvSpPr/>
          <p:nvPr/>
        </p:nvSpPr>
        <p:spPr>
          <a:xfrm flipH="1" rot="10800000">
            <a:off x="4780150" y="3385675"/>
            <a:ext cx="2013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28" name="Google Shape;328;p18"/>
          <p:cNvSpPr/>
          <p:nvPr/>
        </p:nvSpPr>
        <p:spPr>
          <a:xfrm flipH="1" rot="10800000">
            <a:off x="4588900" y="3385675"/>
            <a:ext cx="2013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29" name="Google Shape;329;p18"/>
          <p:cNvSpPr/>
          <p:nvPr/>
        </p:nvSpPr>
        <p:spPr>
          <a:xfrm flipH="1" rot="10800000">
            <a:off x="2133150" y="3108750"/>
            <a:ext cx="7398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0" name="Google Shape;330;p18"/>
          <p:cNvSpPr/>
          <p:nvPr/>
        </p:nvSpPr>
        <p:spPr>
          <a:xfrm flipH="1" rot="10800000">
            <a:off x="4981450" y="3108750"/>
            <a:ext cx="1332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1" name="Google Shape;331;p18"/>
          <p:cNvSpPr/>
          <p:nvPr/>
        </p:nvSpPr>
        <p:spPr>
          <a:xfrm flipH="1" rot="10800000">
            <a:off x="693750" y="3108750"/>
            <a:ext cx="1202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2" name="Google Shape;332;p18"/>
          <p:cNvSpPr/>
          <p:nvPr/>
        </p:nvSpPr>
        <p:spPr>
          <a:xfrm flipH="1" rot="10800000">
            <a:off x="1896150" y="3108750"/>
            <a:ext cx="966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3" name="Google Shape;333;p18"/>
          <p:cNvSpPr/>
          <p:nvPr/>
        </p:nvSpPr>
        <p:spPr>
          <a:xfrm flipH="1" rot="10800000">
            <a:off x="4192250" y="2278000"/>
            <a:ext cx="1479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4" name="Google Shape;334;p18"/>
          <p:cNvSpPr/>
          <p:nvPr/>
        </p:nvSpPr>
        <p:spPr>
          <a:xfrm flipH="1" rot="10800000">
            <a:off x="691050" y="3385675"/>
            <a:ext cx="11028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5" name="Google Shape;335;p18"/>
          <p:cNvSpPr/>
          <p:nvPr/>
        </p:nvSpPr>
        <p:spPr>
          <a:xfrm flipH="1" rot="10800000">
            <a:off x="1793850" y="3385675"/>
            <a:ext cx="501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6" name="Google Shape;336;p18"/>
          <p:cNvSpPr/>
          <p:nvPr/>
        </p:nvSpPr>
        <p:spPr>
          <a:xfrm flipH="1" rot="10800000">
            <a:off x="7736525" y="3385675"/>
            <a:ext cx="5169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7" name="Google Shape;337;p18"/>
          <p:cNvSpPr/>
          <p:nvPr/>
        </p:nvSpPr>
        <p:spPr>
          <a:xfrm flipH="1" rot="10800000">
            <a:off x="7632450" y="3385675"/>
            <a:ext cx="1062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8" name="Google Shape;338;p18"/>
          <p:cNvSpPr/>
          <p:nvPr/>
        </p:nvSpPr>
        <p:spPr>
          <a:xfrm flipH="1" rot="10800000">
            <a:off x="7526100" y="3385675"/>
            <a:ext cx="1065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39" name="Google Shape;339;p18"/>
          <p:cNvSpPr/>
          <p:nvPr/>
        </p:nvSpPr>
        <p:spPr>
          <a:xfrm flipH="1" rot="10800000">
            <a:off x="7786750" y="3108750"/>
            <a:ext cx="4692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0" name="Google Shape;340;p18"/>
          <p:cNvSpPr/>
          <p:nvPr/>
        </p:nvSpPr>
        <p:spPr>
          <a:xfrm flipH="1" rot="10800000">
            <a:off x="7631850" y="3108750"/>
            <a:ext cx="1545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1" name="Google Shape;341;p18"/>
          <p:cNvSpPr/>
          <p:nvPr/>
        </p:nvSpPr>
        <p:spPr>
          <a:xfrm flipH="1" rot="10800000">
            <a:off x="691050" y="3662600"/>
            <a:ext cx="15489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2" name="Google Shape;342;p18"/>
          <p:cNvSpPr/>
          <p:nvPr/>
        </p:nvSpPr>
        <p:spPr>
          <a:xfrm flipH="1" rot="10800000">
            <a:off x="2239950" y="3662600"/>
            <a:ext cx="549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3" name="Google Shape;343;p18"/>
          <p:cNvSpPr/>
          <p:nvPr/>
        </p:nvSpPr>
        <p:spPr>
          <a:xfrm flipH="1" rot="10800000">
            <a:off x="7961500" y="3662600"/>
            <a:ext cx="299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4" name="Google Shape;344;p18"/>
          <p:cNvSpPr/>
          <p:nvPr/>
        </p:nvSpPr>
        <p:spPr>
          <a:xfrm flipH="1" rot="10800000">
            <a:off x="7762400" y="3662600"/>
            <a:ext cx="1989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5" name="Google Shape;345;p18"/>
          <p:cNvSpPr/>
          <p:nvPr/>
        </p:nvSpPr>
        <p:spPr>
          <a:xfrm flipH="1" rot="10800000">
            <a:off x="7428750" y="3662600"/>
            <a:ext cx="3444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6" name="Google Shape;346;p18"/>
          <p:cNvSpPr/>
          <p:nvPr/>
        </p:nvSpPr>
        <p:spPr>
          <a:xfrm flipH="1" rot="10800000">
            <a:off x="697050" y="2831825"/>
            <a:ext cx="18045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7" name="Google Shape;347;p18"/>
          <p:cNvSpPr/>
          <p:nvPr/>
        </p:nvSpPr>
        <p:spPr>
          <a:xfrm flipH="1" rot="10800000">
            <a:off x="2501575" y="2831825"/>
            <a:ext cx="675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8" name="Google Shape;348;p18"/>
          <p:cNvSpPr/>
          <p:nvPr/>
        </p:nvSpPr>
        <p:spPr>
          <a:xfrm flipH="1" rot="10800000">
            <a:off x="697050" y="2554900"/>
            <a:ext cx="1373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49" name="Google Shape;349;p18"/>
          <p:cNvSpPr/>
          <p:nvPr/>
        </p:nvSpPr>
        <p:spPr>
          <a:xfrm flipH="1" rot="10800000">
            <a:off x="2070425" y="2554900"/>
            <a:ext cx="62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0" name="Google Shape;350;p18"/>
          <p:cNvSpPr/>
          <p:nvPr/>
        </p:nvSpPr>
        <p:spPr>
          <a:xfrm flipH="1" rot="10800000">
            <a:off x="696600" y="2277975"/>
            <a:ext cx="10917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1" name="Google Shape;351;p18"/>
          <p:cNvSpPr/>
          <p:nvPr/>
        </p:nvSpPr>
        <p:spPr>
          <a:xfrm flipH="1" rot="10800000">
            <a:off x="1788300" y="2277963"/>
            <a:ext cx="501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2" name="Google Shape;352;p18"/>
          <p:cNvSpPr/>
          <p:nvPr/>
        </p:nvSpPr>
        <p:spPr>
          <a:xfrm flipH="1" rot="10800000">
            <a:off x="7251075" y="2278000"/>
            <a:ext cx="169800" cy="136200"/>
          </a:xfrm>
          <a:prstGeom prst="rect">
            <a:avLst/>
          </a:prstGeom>
          <a:solidFill>
            <a:srgbClr val="8E7CC3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3" name="Google Shape;353;p18"/>
          <p:cNvSpPr/>
          <p:nvPr/>
        </p:nvSpPr>
        <p:spPr>
          <a:xfrm flipH="1" rot="10800000">
            <a:off x="7525150" y="3108750"/>
            <a:ext cx="1062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4" name="Google Shape;354;p18"/>
          <p:cNvSpPr/>
          <p:nvPr/>
        </p:nvSpPr>
        <p:spPr>
          <a:xfrm flipH="1" rot="10800000">
            <a:off x="7420887" y="2277963"/>
            <a:ext cx="2013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5" name="Google Shape;355;p18"/>
          <p:cNvSpPr/>
          <p:nvPr/>
        </p:nvSpPr>
        <p:spPr>
          <a:xfrm flipH="1" rot="10800000">
            <a:off x="7798475" y="2277975"/>
            <a:ext cx="4653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6" name="Google Shape;356;p18"/>
          <p:cNvSpPr/>
          <p:nvPr/>
        </p:nvSpPr>
        <p:spPr>
          <a:xfrm flipH="1" rot="10800000">
            <a:off x="7623525" y="2277975"/>
            <a:ext cx="1731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7" name="Google Shape;357;p18"/>
          <p:cNvSpPr/>
          <p:nvPr/>
        </p:nvSpPr>
        <p:spPr>
          <a:xfrm flipH="1" rot="10800000">
            <a:off x="7631850" y="2831825"/>
            <a:ext cx="3378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8" name="Google Shape;358;p18"/>
          <p:cNvSpPr/>
          <p:nvPr/>
        </p:nvSpPr>
        <p:spPr>
          <a:xfrm flipH="1" rot="10800000">
            <a:off x="7432250" y="2831825"/>
            <a:ext cx="198900" cy="136200"/>
          </a:xfrm>
          <a:prstGeom prst="rect">
            <a:avLst/>
          </a:prstGeom>
          <a:solidFill>
            <a:srgbClr val="E7E84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59" name="Google Shape;359;p18"/>
          <p:cNvSpPr/>
          <p:nvPr/>
        </p:nvSpPr>
        <p:spPr>
          <a:xfrm flipH="1" rot="10800000">
            <a:off x="7965600" y="2831825"/>
            <a:ext cx="2907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0" name="Google Shape;360;p18"/>
          <p:cNvSpPr/>
          <p:nvPr/>
        </p:nvSpPr>
        <p:spPr>
          <a:xfrm flipH="1" rot="10800000">
            <a:off x="7623075" y="2554900"/>
            <a:ext cx="223500" cy="136200"/>
          </a:xfrm>
          <a:prstGeom prst="rect">
            <a:avLst/>
          </a:prstGeom>
          <a:solidFill>
            <a:srgbClr val="ACE67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1" name="Google Shape;361;p18"/>
          <p:cNvSpPr/>
          <p:nvPr/>
        </p:nvSpPr>
        <p:spPr>
          <a:xfrm flipH="1" rot="10800000">
            <a:off x="7846550" y="2554900"/>
            <a:ext cx="4110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2" name="Google Shape;362;p18"/>
          <p:cNvSpPr/>
          <p:nvPr/>
        </p:nvSpPr>
        <p:spPr>
          <a:xfrm flipH="1" rot="10800000">
            <a:off x="7781400" y="2277975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3" name="Google Shape;363;p18"/>
          <p:cNvSpPr/>
          <p:nvPr/>
        </p:nvSpPr>
        <p:spPr>
          <a:xfrm flipH="1" rot="10800000">
            <a:off x="7825475" y="2554900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4" name="Google Shape;364;p18"/>
          <p:cNvSpPr/>
          <p:nvPr/>
        </p:nvSpPr>
        <p:spPr>
          <a:xfrm flipH="1" rot="10800000">
            <a:off x="7632600" y="2831825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5" name="Google Shape;365;p18"/>
          <p:cNvSpPr/>
          <p:nvPr/>
        </p:nvSpPr>
        <p:spPr>
          <a:xfrm flipH="1" rot="10800000">
            <a:off x="7420875" y="3662600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6" name="Google Shape;366;p18"/>
          <p:cNvSpPr/>
          <p:nvPr/>
        </p:nvSpPr>
        <p:spPr>
          <a:xfrm flipH="1" rot="10800000">
            <a:off x="7734825" y="3385675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367" name="Google Shape;367;p18"/>
          <p:cNvSpPr/>
          <p:nvPr/>
        </p:nvSpPr>
        <p:spPr>
          <a:xfrm flipH="1" rot="10800000">
            <a:off x="7786850" y="3108750"/>
            <a:ext cx="38700" cy="136200"/>
          </a:xfrm>
          <a:prstGeom prst="rect">
            <a:avLst/>
          </a:prstGeom>
          <a:solidFill>
            <a:srgbClr val="CCCCCC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/>
        </p:nvSpPr>
        <p:spPr>
          <a:xfrm>
            <a:off x="1617150" y="1020150"/>
            <a:ext cx="66630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Not your workstation</a:t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Not your gym </a:t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Not your sauna</a:t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Not your dinner table </a:t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…</a:t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It's</a:t>
            </a:r>
            <a:r>
              <a:rPr lang="en-GB" sz="17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 a place for micro-socialising and retreating, </a:t>
            </a:r>
            <a:endParaRPr sz="17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It boosts you physiological and </a:t>
            </a:r>
            <a:r>
              <a:rPr lang="en-GB" sz="17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psychological</a:t>
            </a:r>
            <a:r>
              <a:rPr lang="en-GB" sz="17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 well-being </a:t>
            </a:r>
            <a:endParaRPr sz="17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In favour of you, your team and the mission.</a:t>
            </a:r>
            <a:endParaRPr sz="17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373" name="Google Shape;373;p19"/>
          <p:cNvSpPr txBox="1"/>
          <p:nvPr>
            <p:ph idx="4294967295" type="title"/>
          </p:nvPr>
        </p:nvSpPr>
        <p:spPr>
          <a:xfrm>
            <a:off x="270000" y="180000"/>
            <a:ext cx="8520600" cy="367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 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Conceptual idea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/>
          <p:cNvSpPr/>
          <p:nvPr/>
        </p:nvSpPr>
        <p:spPr>
          <a:xfrm>
            <a:off x="-61600" y="-20525"/>
            <a:ext cx="9270600" cy="5235900"/>
          </a:xfrm>
          <a:prstGeom prst="rect">
            <a:avLst/>
          </a:prstGeom>
          <a:solidFill>
            <a:srgbClr val="B9C9B6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79" name="Google Shape;379;p20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02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380" name="Google Shape;380;p20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0"/>
          <p:cNvSpPr txBox="1"/>
          <p:nvPr>
            <p:ph type="title"/>
          </p:nvPr>
        </p:nvSpPr>
        <p:spPr>
          <a:xfrm>
            <a:off x="506125" y="2418075"/>
            <a:ext cx="85206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Spatial layout exploration</a:t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/>
          <p:nvPr/>
        </p:nvSpPr>
        <p:spPr>
          <a:xfrm>
            <a:off x="-61600" y="-20525"/>
            <a:ext cx="4835400" cy="5235900"/>
          </a:xfrm>
          <a:prstGeom prst="rect">
            <a:avLst/>
          </a:prstGeom>
          <a:solidFill>
            <a:srgbClr val="B9C9B6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87" name="Google Shape;387;p21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02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388" name="Google Shape;388;p21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1"/>
          <p:cNvSpPr txBox="1"/>
          <p:nvPr/>
        </p:nvSpPr>
        <p:spPr>
          <a:xfrm>
            <a:off x="5228725" y="1317375"/>
            <a:ext cx="342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A</a:t>
            </a: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Program mapping </a:t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B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Design tool</a:t>
            </a: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C</a:t>
            </a: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Iterations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10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90" name="Google Shape;390;p21"/>
          <p:cNvSpPr txBox="1"/>
          <p:nvPr>
            <p:ph type="title"/>
          </p:nvPr>
        </p:nvSpPr>
        <p:spPr>
          <a:xfrm>
            <a:off x="506125" y="2418075"/>
            <a:ext cx="38160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Spatial layout exploration</a:t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2"/>
          <p:cNvSpPr txBox="1"/>
          <p:nvPr/>
        </p:nvSpPr>
        <p:spPr>
          <a:xfrm>
            <a:off x="2763150" y="1609803"/>
            <a:ext cx="3534300" cy="19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>
                <a:solidFill>
                  <a:srgbClr val="E7E841"/>
                </a:solidFill>
                <a:latin typeface="Sora"/>
                <a:ea typeface="Sora"/>
                <a:cs typeface="Sora"/>
                <a:sym typeface="Sora"/>
              </a:rPr>
              <a:t>Shared space </a:t>
            </a:r>
            <a:endParaRPr b="1" sz="2500">
              <a:solidFill>
                <a:srgbClr val="E7E84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Sleeping </a:t>
            </a:r>
            <a:endParaRPr b="1" sz="2500">
              <a:solidFill>
                <a:srgbClr val="37796B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Lounging</a:t>
            </a:r>
            <a:endParaRPr b="1" sz="2500">
              <a:solidFill>
                <a:srgbClr val="ACE678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Individual Work</a:t>
            </a:r>
            <a:endParaRPr b="1" sz="2500">
              <a:solidFill>
                <a:srgbClr val="7C6BDD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Storage</a:t>
            </a:r>
            <a:endParaRPr b="1" sz="34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96" name="Google Shape;396;p22"/>
          <p:cNvSpPr txBox="1"/>
          <p:nvPr>
            <p:ph idx="4294967295"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02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Spatial layout exploration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Activities in the container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3" title="260308_04 VAR Floorplan.jpg"/>
          <p:cNvPicPr preferRelativeResize="0"/>
          <p:nvPr/>
        </p:nvPicPr>
        <p:blipFill rotWithShape="1">
          <a:blip r:embed="rId3">
            <a:alphaModFix/>
          </a:blip>
          <a:srcRect b="0" l="40568" r="41854" t="0"/>
          <a:stretch/>
        </p:blipFill>
        <p:spPr>
          <a:xfrm>
            <a:off x="9609825" y="210175"/>
            <a:ext cx="151210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3" title="SEC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1588" y="2813010"/>
            <a:ext cx="4648382" cy="261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3" title="SEC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1588" y="1312926"/>
            <a:ext cx="4648382" cy="261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3" title="SEC03.png"/>
          <p:cNvPicPr preferRelativeResize="0"/>
          <p:nvPr/>
        </p:nvPicPr>
        <p:blipFill rotWithShape="1">
          <a:blip r:embed="rId6">
            <a:alphaModFix/>
          </a:blip>
          <a:srcRect b="-5440" l="0" r="0" t="5440"/>
          <a:stretch/>
        </p:blipFill>
        <p:spPr>
          <a:xfrm>
            <a:off x="4301575" y="4975"/>
            <a:ext cx="4648382" cy="261471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3"/>
          <p:cNvSpPr txBox="1"/>
          <p:nvPr>
            <p:ph idx="4294967295" type="title"/>
          </p:nvPr>
        </p:nvSpPr>
        <p:spPr>
          <a:xfrm>
            <a:off x="270000" y="180000"/>
            <a:ext cx="3563700" cy="596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02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Spatial layout exploration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Design tool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06" name="Google Shape;406;p23"/>
          <p:cNvSpPr txBox="1"/>
          <p:nvPr/>
        </p:nvSpPr>
        <p:spPr>
          <a:xfrm>
            <a:off x="180003" y="2183675"/>
            <a:ext cx="871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01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07" name="Google Shape;407;p23"/>
          <p:cNvSpPr txBox="1"/>
          <p:nvPr/>
        </p:nvSpPr>
        <p:spPr>
          <a:xfrm>
            <a:off x="180003" y="2502450"/>
            <a:ext cx="871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02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08" name="Google Shape;408;p23"/>
          <p:cNvSpPr txBox="1"/>
          <p:nvPr/>
        </p:nvSpPr>
        <p:spPr>
          <a:xfrm>
            <a:off x="180275" y="2821225"/>
            <a:ext cx="871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03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09" name="Google Shape;409;p23"/>
          <p:cNvSpPr txBox="1"/>
          <p:nvPr/>
        </p:nvSpPr>
        <p:spPr>
          <a:xfrm>
            <a:off x="1070457" y="3363600"/>
            <a:ext cx="2571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Plan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The plan is divided into a couple of sections through which the 3D voronoi can be manipulated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10" name="Google Shape;410;p23"/>
          <p:cNvSpPr txBox="1"/>
          <p:nvPr/>
        </p:nvSpPr>
        <p:spPr>
          <a:xfrm>
            <a:off x="5005458" y="416480"/>
            <a:ext cx="3432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22050" spcFirstLastPara="1" rIns="12205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Section 01</a:t>
            </a:r>
            <a:endParaRPr sz="901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11" name="Google Shape;411;p23"/>
          <p:cNvSpPr txBox="1"/>
          <p:nvPr/>
        </p:nvSpPr>
        <p:spPr>
          <a:xfrm>
            <a:off x="5005458" y="1872397"/>
            <a:ext cx="3432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22050" spcFirstLastPara="1" rIns="12205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Section 02</a:t>
            </a:r>
            <a:endParaRPr sz="901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12" name="Google Shape;412;p23"/>
          <p:cNvSpPr txBox="1"/>
          <p:nvPr/>
        </p:nvSpPr>
        <p:spPr>
          <a:xfrm>
            <a:off x="5005475" y="3363592"/>
            <a:ext cx="3432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22050" spcFirstLastPara="1" rIns="12205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Section 03</a:t>
            </a:r>
            <a:endParaRPr sz="901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413" name="Google Shape;413;p23" title="Artboard 12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0000" y="1322162"/>
            <a:ext cx="4648382" cy="261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4" title="260311_GH Scrip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81025"/>
            <a:ext cx="8839204" cy="356934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4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02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Spatial layout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exploration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Design tool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61600" y="-20525"/>
            <a:ext cx="9270600" cy="5235900"/>
          </a:xfrm>
          <a:prstGeom prst="rect">
            <a:avLst/>
          </a:prstGeom>
          <a:solidFill>
            <a:srgbClr val="D8918A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01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1" name="Google Shape;41;p7"/>
          <p:cNvSpPr txBox="1"/>
          <p:nvPr/>
        </p:nvSpPr>
        <p:spPr>
          <a:xfrm>
            <a:off x="9456100" y="1587238"/>
            <a:ext cx="2515800" cy="14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Do we need 2 “cover” slides for each chapter?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42" name="Google Shape;42;p7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type="title"/>
          </p:nvPr>
        </p:nvSpPr>
        <p:spPr>
          <a:xfrm>
            <a:off x="506125" y="2418075"/>
            <a:ext cx="85206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Research station users</a:t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425" name="Google Shape;425;p25" title="260309 -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00" y="316484"/>
            <a:ext cx="2097377" cy="14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5" title="260309 - 6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7635" y="316484"/>
            <a:ext cx="2097377" cy="14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5" title="260309 - 4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5270" y="290663"/>
            <a:ext cx="2097377" cy="148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5" title="260309 - 5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000" y="1884030"/>
            <a:ext cx="2097377" cy="14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5" title="260309 - 7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7635" y="1884030"/>
            <a:ext cx="2097377" cy="14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 title="260309 - 2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05270" y="1858209"/>
            <a:ext cx="2097377" cy="14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5" title="260309 - 3.jp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0008" y="3477398"/>
            <a:ext cx="2097377" cy="14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5" title="260309 - 9.jp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37643" y="3477398"/>
            <a:ext cx="2097377" cy="148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5" title="260309 - 8.jp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05278" y="3451576"/>
            <a:ext cx="2097377" cy="148361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02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Process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Iterations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35" name="Google Shape;435;p25"/>
          <p:cNvSpPr txBox="1"/>
          <p:nvPr/>
        </p:nvSpPr>
        <p:spPr>
          <a:xfrm>
            <a:off x="509000" y="1507013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01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	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36" name="Google Shape;436;p25"/>
          <p:cNvSpPr txBox="1"/>
          <p:nvPr/>
        </p:nvSpPr>
        <p:spPr>
          <a:xfrm>
            <a:off x="2876625" y="1507013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02	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37" name="Google Shape;437;p25"/>
          <p:cNvSpPr txBox="1"/>
          <p:nvPr/>
        </p:nvSpPr>
        <p:spPr>
          <a:xfrm>
            <a:off x="5244225" y="1507013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03	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38" name="Google Shape;438;p25"/>
          <p:cNvSpPr txBox="1"/>
          <p:nvPr/>
        </p:nvSpPr>
        <p:spPr>
          <a:xfrm>
            <a:off x="509013" y="3036750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04	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39" name="Google Shape;439;p25"/>
          <p:cNvSpPr txBox="1"/>
          <p:nvPr/>
        </p:nvSpPr>
        <p:spPr>
          <a:xfrm>
            <a:off x="2876638" y="3036750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05	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40" name="Google Shape;440;p25"/>
          <p:cNvSpPr txBox="1"/>
          <p:nvPr/>
        </p:nvSpPr>
        <p:spPr>
          <a:xfrm>
            <a:off x="5244238" y="3036750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06	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41" name="Google Shape;441;p25"/>
          <p:cNvSpPr txBox="1"/>
          <p:nvPr/>
        </p:nvSpPr>
        <p:spPr>
          <a:xfrm>
            <a:off x="1394663" y="4655225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07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42" name="Google Shape;442;p25"/>
          <p:cNvSpPr txBox="1"/>
          <p:nvPr/>
        </p:nvSpPr>
        <p:spPr>
          <a:xfrm>
            <a:off x="3762288" y="4655225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08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43" name="Google Shape;443;p25"/>
          <p:cNvSpPr txBox="1"/>
          <p:nvPr/>
        </p:nvSpPr>
        <p:spPr>
          <a:xfrm>
            <a:off x="6129888" y="4655225"/>
            <a:ext cx="16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09		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444" name="Google Shape;444;p25"/>
          <p:cNvSpPr txBox="1"/>
          <p:nvPr/>
        </p:nvSpPr>
        <p:spPr>
          <a:xfrm>
            <a:off x="7331700" y="3766725"/>
            <a:ext cx="18123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Shared space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Sleeping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Lounging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work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      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Storage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6" title="Sleep Configuration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00" y="642950"/>
            <a:ext cx="5976599" cy="42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6" title="Sleep Configuration ELEV.jpg"/>
          <p:cNvPicPr preferRelativeResize="0"/>
          <p:nvPr/>
        </p:nvPicPr>
        <p:blipFill rotWithShape="1">
          <a:blip r:embed="rId4">
            <a:alphaModFix/>
          </a:blip>
          <a:srcRect b="0" l="0" r="10" t="0"/>
          <a:stretch/>
        </p:blipFill>
        <p:spPr>
          <a:xfrm>
            <a:off x="6104725" y="1634350"/>
            <a:ext cx="2686275" cy="19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9454" y="2414909"/>
            <a:ext cx="1007075" cy="6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6400" y="2366579"/>
            <a:ext cx="577900" cy="7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6"/>
          <p:cNvSpPr txBox="1"/>
          <p:nvPr/>
        </p:nvSpPr>
        <p:spPr>
          <a:xfrm>
            <a:off x="2745425" y="-1233275"/>
            <a:ext cx="2885700" cy="969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Adaptability &gt; personalized “Pods”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54" name="Google Shape;454;p26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02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Process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Iterations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55" name="Google Shape;455;p26"/>
          <p:cNvSpPr txBox="1"/>
          <p:nvPr/>
        </p:nvSpPr>
        <p:spPr>
          <a:xfrm>
            <a:off x="7331700" y="3766725"/>
            <a:ext cx="18123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Shared space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Sleeping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Lounging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work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      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Storage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27" title="Work Configurat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0" y="642950"/>
            <a:ext cx="5976599" cy="42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7" title="Work Configuration ELEV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4725" y="1634350"/>
            <a:ext cx="2686275" cy="19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7131" y="2251203"/>
            <a:ext cx="1049150" cy="1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5396" y="2434566"/>
            <a:ext cx="750675" cy="11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7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02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Process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Iterations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65" name="Google Shape;465;p27"/>
          <p:cNvSpPr txBox="1"/>
          <p:nvPr/>
        </p:nvSpPr>
        <p:spPr>
          <a:xfrm>
            <a:off x="7331700" y="3766725"/>
            <a:ext cx="18123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Shared space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Sleeping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Lounging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work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      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Storage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8" title="Deep Sleep Configuration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00" y="642950"/>
            <a:ext cx="5976599" cy="42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8" title="Deep Sleep Configuration ELEV.jpg"/>
          <p:cNvPicPr preferRelativeResize="0"/>
          <p:nvPr/>
        </p:nvPicPr>
        <p:blipFill rotWithShape="1">
          <a:blip r:embed="rId4">
            <a:alphaModFix/>
          </a:blip>
          <a:srcRect b="0" l="0" r="10" t="0"/>
          <a:stretch/>
        </p:blipFill>
        <p:spPr>
          <a:xfrm>
            <a:off x="6104725" y="1634350"/>
            <a:ext cx="2686275" cy="19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5091" y="1662462"/>
            <a:ext cx="4186726" cy="7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8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02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Process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Iterations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74" name="Google Shape;474;p28"/>
          <p:cNvSpPr txBox="1"/>
          <p:nvPr/>
        </p:nvSpPr>
        <p:spPr>
          <a:xfrm>
            <a:off x="7331700" y="3766725"/>
            <a:ext cx="18123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Shared space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Sleeping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Lounging	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work	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      ◼︎</a:t>
            </a:r>
            <a:r>
              <a:rPr b="1" lang="en-GB" sz="900">
                <a:solidFill>
                  <a:schemeClr val="accen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Storage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9"/>
          <p:cNvSpPr/>
          <p:nvPr/>
        </p:nvSpPr>
        <p:spPr>
          <a:xfrm>
            <a:off x="-61600" y="-20525"/>
            <a:ext cx="9270600" cy="5235900"/>
          </a:xfrm>
          <a:prstGeom prst="rect">
            <a:avLst/>
          </a:prstGeom>
          <a:solidFill>
            <a:srgbClr val="D1AED1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80" name="Google Shape;480;p29"/>
          <p:cNvSpPr txBox="1"/>
          <p:nvPr>
            <p:ph type="title"/>
          </p:nvPr>
        </p:nvSpPr>
        <p:spPr>
          <a:xfrm>
            <a:off x="506125" y="2418075"/>
            <a:ext cx="85206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Design</a:t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81" name="Google Shape;481;p29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03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482" name="Google Shape;482;p29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0"/>
          <p:cNvSpPr/>
          <p:nvPr/>
        </p:nvSpPr>
        <p:spPr>
          <a:xfrm>
            <a:off x="-61600" y="-20525"/>
            <a:ext cx="4835400" cy="5235900"/>
          </a:xfrm>
          <a:prstGeom prst="rect">
            <a:avLst/>
          </a:prstGeom>
          <a:solidFill>
            <a:srgbClr val="D1AED1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88" name="Google Shape;488;p30"/>
          <p:cNvSpPr txBox="1"/>
          <p:nvPr>
            <p:ph type="title"/>
          </p:nvPr>
        </p:nvSpPr>
        <p:spPr>
          <a:xfrm>
            <a:off x="506125" y="2418075"/>
            <a:ext cx="38160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89" name="Google Shape;489;p30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03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90" name="Google Shape;490;p30"/>
          <p:cNvSpPr txBox="1"/>
          <p:nvPr>
            <p:ph type="title"/>
          </p:nvPr>
        </p:nvSpPr>
        <p:spPr>
          <a:xfrm>
            <a:off x="506125" y="2418075"/>
            <a:ext cx="33039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Design</a:t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491" name="Google Shape;491;p30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0"/>
          <p:cNvSpPr txBox="1"/>
          <p:nvPr/>
        </p:nvSpPr>
        <p:spPr>
          <a:xfrm>
            <a:off x="5279275" y="1317375"/>
            <a:ext cx="342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A 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Spatial modulation &amp; 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reconfigurability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 </a:t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B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3D Voronoi</a:t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C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reconfiguration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10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1"/>
          <p:cNvSpPr txBox="1"/>
          <p:nvPr/>
        </p:nvSpPr>
        <p:spPr>
          <a:xfrm>
            <a:off x="-3154000" y="-1822825"/>
            <a:ext cx="4529400" cy="1754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Gradient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What happens where?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→ How Furniture is gonna adapt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niels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498" name="Google Shape;498;p31" title="Container  copy.png"/>
          <p:cNvPicPr preferRelativeResize="0"/>
          <p:nvPr/>
        </p:nvPicPr>
        <p:blipFill rotWithShape="1">
          <a:blip r:embed="rId3">
            <a:alphaModFix/>
          </a:blip>
          <a:srcRect b="21831" l="0" r="0" t="21831"/>
          <a:stretch/>
        </p:blipFill>
        <p:spPr>
          <a:xfrm>
            <a:off x="0" y="1106800"/>
            <a:ext cx="9143998" cy="28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1"/>
          <p:cNvSpPr txBox="1"/>
          <p:nvPr>
            <p:ph idx="4294967295"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Spatial layout exploration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Activities Gradient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500" name="Google Shape;500;p31"/>
          <p:cNvGrpSpPr/>
          <p:nvPr/>
        </p:nvGrpSpPr>
        <p:grpSpPr>
          <a:xfrm>
            <a:off x="1434125" y="4167500"/>
            <a:ext cx="6025075" cy="392750"/>
            <a:chOff x="1358200" y="662000"/>
            <a:chExt cx="6025075" cy="392750"/>
          </a:xfrm>
        </p:grpSpPr>
        <p:sp>
          <p:nvSpPr>
            <p:cNvPr id="501" name="Google Shape;501;p31"/>
            <p:cNvSpPr txBox="1"/>
            <p:nvPr/>
          </p:nvSpPr>
          <p:spPr>
            <a:xfrm>
              <a:off x="38165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 sz="1500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Interaction</a:t>
              </a:r>
              <a:endParaRPr b="1" sz="34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02" name="Google Shape;502;p31"/>
            <p:cNvSpPr txBox="1"/>
            <p:nvPr/>
          </p:nvSpPr>
          <p:spPr>
            <a:xfrm>
              <a:off x="1358200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 sz="1500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34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03" name="Google Shape;503;p31"/>
            <p:cNvSpPr txBox="1"/>
            <p:nvPr/>
          </p:nvSpPr>
          <p:spPr>
            <a:xfrm>
              <a:off x="61076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 sz="1500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34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cxnSp>
          <p:nvCxnSpPr>
            <p:cNvPr id="504" name="Google Shape;504;p31"/>
            <p:cNvCxnSpPr/>
            <p:nvPr/>
          </p:nvCxnSpPr>
          <p:spPr>
            <a:xfrm>
              <a:off x="1566650" y="662000"/>
              <a:ext cx="55992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pic>
        <p:nvPicPr>
          <p:cNvPr id="505" name="Google Shape;505;p31" title="Container .png"/>
          <p:cNvPicPr preferRelativeResize="0"/>
          <p:nvPr/>
        </p:nvPicPr>
        <p:blipFill rotWithShape="1">
          <a:blip r:embed="rId4">
            <a:alphaModFix/>
          </a:blip>
          <a:srcRect b="22121" l="0" r="0" t="21518"/>
          <a:stretch/>
        </p:blipFill>
        <p:spPr>
          <a:xfrm>
            <a:off x="7388125" y="5544925"/>
            <a:ext cx="2028101" cy="6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1" title="Container .png"/>
          <p:cNvPicPr preferRelativeResize="0"/>
          <p:nvPr/>
        </p:nvPicPr>
        <p:blipFill rotWithShape="1">
          <a:blip r:embed="rId4">
            <a:alphaModFix/>
          </a:blip>
          <a:srcRect b="22121" l="0" r="0" t="21518"/>
          <a:stretch/>
        </p:blipFill>
        <p:spPr>
          <a:xfrm>
            <a:off x="9416225" y="5544925"/>
            <a:ext cx="2028101" cy="6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1" title="Container .png"/>
          <p:cNvPicPr preferRelativeResize="0"/>
          <p:nvPr/>
        </p:nvPicPr>
        <p:blipFill rotWithShape="1">
          <a:blip r:embed="rId4">
            <a:alphaModFix/>
          </a:blip>
          <a:srcRect b="22121" l="0" r="0" t="21518"/>
          <a:stretch/>
        </p:blipFill>
        <p:spPr>
          <a:xfrm>
            <a:off x="11621025" y="5544925"/>
            <a:ext cx="2028101" cy="6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1"/>
          <p:cNvSpPr/>
          <p:nvPr/>
        </p:nvSpPr>
        <p:spPr>
          <a:xfrm flipH="1" rot="10800000">
            <a:off x="7744100" y="5611275"/>
            <a:ext cx="431400" cy="5103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509" name="Google Shape;509;p31"/>
          <p:cNvSpPr/>
          <p:nvPr/>
        </p:nvSpPr>
        <p:spPr>
          <a:xfrm flipH="1" rot="10800000">
            <a:off x="8580163" y="5611263"/>
            <a:ext cx="431400" cy="5103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510" name="Google Shape;510;p31"/>
          <p:cNvSpPr/>
          <p:nvPr/>
        </p:nvSpPr>
        <p:spPr>
          <a:xfrm flipH="1" rot="10800000">
            <a:off x="9787150" y="5611275"/>
            <a:ext cx="1257300" cy="5103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511" name="Google Shape;511;p31"/>
          <p:cNvSpPr/>
          <p:nvPr/>
        </p:nvSpPr>
        <p:spPr>
          <a:xfrm flipH="1" rot="10800000">
            <a:off x="12006425" y="5611275"/>
            <a:ext cx="784200" cy="5103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pic>
        <p:nvPicPr>
          <p:cNvPr id="512" name="Google Shape;512;p31" title="Container .png"/>
          <p:cNvPicPr preferRelativeResize="0"/>
          <p:nvPr/>
        </p:nvPicPr>
        <p:blipFill rotWithShape="1">
          <a:blip r:embed="rId4">
            <a:alphaModFix/>
          </a:blip>
          <a:srcRect b="22121" l="0" r="0" t="21518"/>
          <a:stretch/>
        </p:blipFill>
        <p:spPr>
          <a:xfrm rot="10800000">
            <a:off x="13519675" y="5544925"/>
            <a:ext cx="2028101" cy="6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1"/>
          <p:cNvSpPr/>
          <p:nvPr/>
        </p:nvSpPr>
        <p:spPr>
          <a:xfrm flipH="1">
            <a:off x="14378176" y="5611250"/>
            <a:ext cx="784200" cy="5103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E7E841"/>
              </a:solidFill>
            </a:endParaRPr>
          </a:p>
        </p:txBody>
      </p:sp>
      <p:sp>
        <p:nvSpPr>
          <p:cNvPr id="514" name="Google Shape;514;p31"/>
          <p:cNvSpPr txBox="1"/>
          <p:nvPr/>
        </p:nvSpPr>
        <p:spPr>
          <a:xfrm>
            <a:off x="7646100" y="6395825"/>
            <a:ext cx="8954700" cy="708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1 					2					3				4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 title="Artboard 4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425" y="180012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2" title="Artboard 2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0425" y="1873149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2" title="Artboard 5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0425" y="3579549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2" title="Artboard 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9923" y="184737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2" title="Artboard 5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027764" y="1877875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2" title="Artboard 11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5036423" y="3584275"/>
            <a:ext cx="3033648" cy="170642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2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	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01 - Spatial modulation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26" name="Google Shape;526;p32"/>
          <p:cNvSpPr txBox="1"/>
          <p:nvPr/>
        </p:nvSpPr>
        <p:spPr>
          <a:xfrm>
            <a:off x="-5960787" y="724175"/>
            <a:ext cx="156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01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6:00 AM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just woke up and is changing, Sigrid is still asleep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27" name="Google Shape;527;p32"/>
          <p:cNvSpPr txBox="1"/>
          <p:nvPr/>
        </p:nvSpPr>
        <p:spPr>
          <a:xfrm>
            <a:off x="-5960787" y="2382850"/>
            <a:ext cx="156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8:00 AM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Sigrid is doing some work in her room and doesn’t want to be disturbed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28" name="Google Shape;528;p32"/>
          <p:cNvSpPr txBox="1"/>
          <p:nvPr/>
        </p:nvSpPr>
        <p:spPr>
          <a:xfrm>
            <a:off x="-5960787" y="4139438"/>
            <a:ext cx="156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10:00 AM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has a visitor and is hanging out in the lounge space.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…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29" name="Google Shape;529;p32"/>
          <p:cNvSpPr txBox="1"/>
          <p:nvPr/>
        </p:nvSpPr>
        <p:spPr>
          <a:xfrm>
            <a:off x="330070" y="4520100"/>
            <a:ext cx="910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◻︎ Interaction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8A8CC5"/>
                </a:solidFill>
                <a:latin typeface="Sora"/>
                <a:ea typeface="Sora"/>
                <a:cs typeface="Sora"/>
                <a:sym typeface="Sora"/>
              </a:rPr>
              <a:t>◼︎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Private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3" title="Artboard 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425" y="180012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3" title="Artboard 10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0425" y="1873149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3" title="Artboard 6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0425" y="3579549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3" title="Artboard 9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5099923" y="184737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3" title="Artboard 6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020548" y="1877875"/>
            <a:ext cx="3033648" cy="17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3" title="Artboard 7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5036423" y="3584275"/>
            <a:ext cx="3033648" cy="170642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3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02 - Reconfigurability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41" name="Google Shape;541;p33"/>
          <p:cNvSpPr txBox="1"/>
          <p:nvPr/>
        </p:nvSpPr>
        <p:spPr>
          <a:xfrm>
            <a:off x="-6265962" y="300650"/>
            <a:ext cx="156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wants to use the lounge space. Sigrid wants to be alone in her room to read a book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42" name="Google Shape;542;p33"/>
          <p:cNvSpPr txBox="1"/>
          <p:nvPr/>
        </p:nvSpPr>
        <p:spPr>
          <a:xfrm>
            <a:off x="-6265962" y="1959325"/>
            <a:ext cx="156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and Sigrid are lounging together.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43" name="Google Shape;543;p33"/>
          <p:cNvSpPr txBox="1"/>
          <p:nvPr/>
        </p:nvSpPr>
        <p:spPr>
          <a:xfrm>
            <a:off x="-6265962" y="3715913"/>
            <a:ext cx="156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and Sigrid are both sleeping.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44" name="Google Shape;544;p33"/>
          <p:cNvSpPr txBox="1"/>
          <p:nvPr/>
        </p:nvSpPr>
        <p:spPr>
          <a:xfrm>
            <a:off x="-2194737" y="335102"/>
            <a:ext cx="156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is working in his room but doesn’t mind to be disturbed. Sigrid want to be alone in her room.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45" name="Google Shape;545;p33"/>
          <p:cNvSpPr txBox="1"/>
          <p:nvPr/>
        </p:nvSpPr>
        <p:spPr>
          <a:xfrm>
            <a:off x="-2194737" y="1993777"/>
            <a:ext cx="156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05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Both Bob and Sigrid are working, sometimes they need one another for help.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46" name="Google Shape;546;p33"/>
          <p:cNvSpPr txBox="1"/>
          <p:nvPr/>
        </p:nvSpPr>
        <p:spPr>
          <a:xfrm>
            <a:off x="-2194737" y="3750365"/>
            <a:ext cx="1569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06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Sigrid needs some extra space because she has a visitor over. Bob is having a nap in his room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4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02 - from voronoi to container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552" name="Google Shape;552;p34" title="form 1.jpg"/>
          <p:cNvPicPr preferRelativeResize="0"/>
          <p:nvPr/>
        </p:nvPicPr>
        <p:blipFill rotWithShape="1">
          <a:blip r:embed="rId3">
            <a:alphaModFix/>
          </a:blip>
          <a:srcRect b="7214" l="18657" r="31722" t="22886"/>
          <a:stretch/>
        </p:blipFill>
        <p:spPr>
          <a:xfrm>
            <a:off x="-1" y="1274269"/>
            <a:ext cx="2749440" cy="273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4" title="form 2.jpg"/>
          <p:cNvPicPr preferRelativeResize="0"/>
          <p:nvPr/>
        </p:nvPicPr>
        <p:blipFill rotWithShape="1">
          <a:blip r:embed="rId4">
            <a:alphaModFix/>
          </a:blip>
          <a:srcRect b="7207" l="15324" r="30794" t="21221"/>
          <a:stretch/>
        </p:blipFill>
        <p:spPr>
          <a:xfrm>
            <a:off x="2918005" y="1257962"/>
            <a:ext cx="2985641" cy="280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4" title="form 3.jpg"/>
          <p:cNvPicPr preferRelativeResize="0"/>
          <p:nvPr/>
        </p:nvPicPr>
        <p:blipFill rotWithShape="1">
          <a:blip r:embed="rId5">
            <a:alphaModFix/>
          </a:blip>
          <a:srcRect b="6623" l="16900" r="25126" t="10279"/>
          <a:stretch/>
        </p:blipFill>
        <p:spPr>
          <a:xfrm>
            <a:off x="6177633" y="1471513"/>
            <a:ext cx="2566180" cy="2600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34"/>
          <p:cNvGrpSpPr/>
          <p:nvPr/>
        </p:nvGrpSpPr>
        <p:grpSpPr>
          <a:xfrm rot="-2126035">
            <a:off x="665118" y="3337915"/>
            <a:ext cx="2668741" cy="173964"/>
            <a:chOff x="1358200" y="662000"/>
            <a:chExt cx="6025075" cy="392750"/>
          </a:xfrm>
        </p:grpSpPr>
        <p:sp>
          <p:nvSpPr>
            <p:cNvPr id="556" name="Google Shape;556;p34"/>
            <p:cNvSpPr txBox="1"/>
            <p:nvPr/>
          </p:nvSpPr>
          <p:spPr>
            <a:xfrm>
              <a:off x="38165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Interaction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57" name="Google Shape;557;p34"/>
            <p:cNvSpPr txBox="1"/>
            <p:nvPr/>
          </p:nvSpPr>
          <p:spPr>
            <a:xfrm>
              <a:off x="1358200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58" name="Google Shape;558;p34"/>
            <p:cNvSpPr txBox="1"/>
            <p:nvPr/>
          </p:nvSpPr>
          <p:spPr>
            <a:xfrm>
              <a:off x="61076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cxnSp>
          <p:nvCxnSpPr>
            <p:cNvPr id="559" name="Google Shape;559;p34"/>
            <p:cNvCxnSpPr/>
            <p:nvPr/>
          </p:nvCxnSpPr>
          <p:spPr>
            <a:xfrm>
              <a:off x="1566650" y="662000"/>
              <a:ext cx="5599200" cy="0"/>
            </a:xfrm>
            <a:prstGeom prst="straightConnector1">
              <a:avLst/>
            </a:prstGeom>
            <a:noFill/>
            <a:ln cap="flat" cmpd="sng" w="12650">
              <a:solidFill>
                <a:schemeClr val="dk2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grpSp>
        <p:nvGrpSpPr>
          <p:cNvPr id="560" name="Google Shape;560;p34"/>
          <p:cNvGrpSpPr/>
          <p:nvPr/>
        </p:nvGrpSpPr>
        <p:grpSpPr>
          <a:xfrm rot="-2126035">
            <a:off x="3753977" y="3354215"/>
            <a:ext cx="2668741" cy="173964"/>
            <a:chOff x="1358200" y="662000"/>
            <a:chExt cx="6025075" cy="392750"/>
          </a:xfrm>
        </p:grpSpPr>
        <p:sp>
          <p:nvSpPr>
            <p:cNvPr id="561" name="Google Shape;561;p34"/>
            <p:cNvSpPr txBox="1"/>
            <p:nvPr/>
          </p:nvSpPr>
          <p:spPr>
            <a:xfrm>
              <a:off x="38165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Interaction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62" name="Google Shape;562;p34"/>
            <p:cNvSpPr txBox="1"/>
            <p:nvPr/>
          </p:nvSpPr>
          <p:spPr>
            <a:xfrm>
              <a:off x="1358200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63" name="Google Shape;563;p34"/>
            <p:cNvSpPr txBox="1"/>
            <p:nvPr/>
          </p:nvSpPr>
          <p:spPr>
            <a:xfrm>
              <a:off x="61076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cxnSp>
          <p:nvCxnSpPr>
            <p:cNvPr id="564" name="Google Shape;564;p34"/>
            <p:cNvCxnSpPr/>
            <p:nvPr/>
          </p:nvCxnSpPr>
          <p:spPr>
            <a:xfrm>
              <a:off x="1566650" y="662000"/>
              <a:ext cx="5599200" cy="0"/>
            </a:xfrm>
            <a:prstGeom prst="straightConnector1">
              <a:avLst/>
            </a:prstGeom>
            <a:noFill/>
            <a:ln cap="flat" cmpd="sng" w="12650">
              <a:solidFill>
                <a:schemeClr val="dk2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grpSp>
        <p:nvGrpSpPr>
          <p:cNvPr id="565" name="Google Shape;565;p34"/>
          <p:cNvGrpSpPr/>
          <p:nvPr/>
        </p:nvGrpSpPr>
        <p:grpSpPr>
          <a:xfrm rot="-2126035">
            <a:off x="6671971" y="3431545"/>
            <a:ext cx="2668741" cy="173964"/>
            <a:chOff x="1358200" y="662000"/>
            <a:chExt cx="6025075" cy="392750"/>
          </a:xfrm>
        </p:grpSpPr>
        <p:sp>
          <p:nvSpPr>
            <p:cNvPr id="566" name="Google Shape;566;p34"/>
            <p:cNvSpPr txBox="1"/>
            <p:nvPr/>
          </p:nvSpPr>
          <p:spPr>
            <a:xfrm>
              <a:off x="38165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Interaction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67" name="Google Shape;567;p34"/>
            <p:cNvSpPr txBox="1"/>
            <p:nvPr/>
          </p:nvSpPr>
          <p:spPr>
            <a:xfrm>
              <a:off x="1358200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568" name="Google Shape;568;p34"/>
            <p:cNvSpPr txBox="1"/>
            <p:nvPr/>
          </p:nvSpPr>
          <p:spPr>
            <a:xfrm>
              <a:off x="6107675" y="823750"/>
              <a:ext cx="12756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7"/>
                <a:buFont typeface="Arial"/>
                <a:buNone/>
              </a:pPr>
              <a:r>
                <a:rPr b="1" lang="en-GB" sz="664">
                  <a:solidFill>
                    <a:schemeClr val="dk1"/>
                  </a:solidFill>
                  <a:latin typeface="Sora"/>
                  <a:ea typeface="Sora"/>
                  <a:cs typeface="Sora"/>
                  <a:sym typeface="Sora"/>
                </a:rPr>
                <a:t>Private</a:t>
              </a:r>
              <a:endParaRPr b="1" sz="1505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cxnSp>
          <p:nvCxnSpPr>
            <p:cNvPr id="569" name="Google Shape;569;p34"/>
            <p:cNvCxnSpPr/>
            <p:nvPr/>
          </p:nvCxnSpPr>
          <p:spPr>
            <a:xfrm>
              <a:off x="1566650" y="662000"/>
              <a:ext cx="5599200" cy="0"/>
            </a:xfrm>
            <a:prstGeom prst="straightConnector1">
              <a:avLst/>
            </a:prstGeom>
            <a:noFill/>
            <a:ln cap="flat" cmpd="sng" w="12650">
              <a:solidFill>
                <a:schemeClr val="dk2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-61600" y="-20525"/>
            <a:ext cx="4835400" cy="5235900"/>
          </a:xfrm>
          <a:prstGeom prst="rect">
            <a:avLst/>
          </a:prstGeom>
          <a:solidFill>
            <a:srgbClr val="D8918A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9" name="Google Shape;49;p8"/>
          <p:cNvSpPr txBox="1"/>
          <p:nvPr>
            <p:ph type="title"/>
          </p:nvPr>
        </p:nvSpPr>
        <p:spPr>
          <a:xfrm>
            <a:off x="506125" y="2418075"/>
            <a:ext cx="38160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Context</a:t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50" name="Google Shape;50;p8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01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51" name="Google Shape;51;p8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/>
          <p:nvPr/>
        </p:nvSpPr>
        <p:spPr>
          <a:xfrm>
            <a:off x="5228725" y="1798975"/>
            <a:ext cx="342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A</a:t>
            </a: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Temporalities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CCCCCC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B  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Crew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C  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24/7 mapping </a:t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10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5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02 - Reconfigurability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575" name="Google Shape;575;p35" title="6.jpg"/>
          <p:cNvPicPr preferRelativeResize="0"/>
          <p:nvPr/>
        </p:nvPicPr>
        <p:blipFill rotWithShape="1">
          <a:blip r:embed="rId3">
            <a:alphaModFix/>
          </a:blip>
          <a:srcRect b="9775" l="18092" r="22356" t="12458"/>
          <a:stretch/>
        </p:blipFill>
        <p:spPr>
          <a:xfrm>
            <a:off x="4632469" y="1432379"/>
            <a:ext cx="2172672" cy="200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5" title="7.jpg"/>
          <p:cNvPicPr preferRelativeResize="0"/>
          <p:nvPr/>
        </p:nvPicPr>
        <p:blipFill rotWithShape="1">
          <a:blip r:embed="rId4">
            <a:alphaModFix/>
          </a:blip>
          <a:srcRect b="9028" l="17111" r="22298" t="11500"/>
          <a:stretch/>
        </p:blipFill>
        <p:spPr>
          <a:xfrm>
            <a:off x="6805138" y="1269651"/>
            <a:ext cx="2338862" cy="216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5" title="form 4.jpg"/>
          <p:cNvPicPr preferRelativeResize="0"/>
          <p:nvPr/>
        </p:nvPicPr>
        <p:blipFill rotWithShape="1">
          <a:blip r:embed="rId5">
            <a:alphaModFix/>
          </a:blip>
          <a:srcRect b="8035" l="16900" r="22505" t="12493"/>
          <a:stretch/>
        </p:blipFill>
        <p:spPr>
          <a:xfrm>
            <a:off x="0" y="1269650"/>
            <a:ext cx="2338862" cy="216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5" title="form 5.jpg"/>
          <p:cNvPicPr preferRelativeResize="0"/>
          <p:nvPr/>
        </p:nvPicPr>
        <p:blipFill rotWithShape="1">
          <a:blip r:embed="rId6">
            <a:alphaModFix/>
          </a:blip>
          <a:srcRect b="10117" l="19166" r="22859" t="10411"/>
          <a:stretch/>
        </p:blipFill>
        <p:spPr>
          <a:xfrm>
            <a:off x="2394710" y="1269651"/>
            <a:ext cx="2237768" cy="2168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p35"/>
          <p:cNvCxnSpPr/>
          <p:nvPr/>
        </p:nvCxnSpPr>
        <p:spPr>
          <a:xfrm>
            <a:off x="587725" y="3981575"/>
            <a:ext cx="75390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0" name="Google Shape;580;p35"/>
          <p:cNvSpPr txBox="1"/>
          <p:nvPr/>
        </p:nvSpPr>
        <p:spPr>
          <a:xfrm>
            <a:off x="587721" y="4306275"/>
            <a:ext cx="92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Close: little interaction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81" name="Google Shape;581;p35"/>
          <p:cNvSpPr txBox="1"/>
          <p:nvPr/>
        </p:nvSpPr>
        <p:spPr>
          <a:xfrm>
            <a:off x="7524322" y="4306266"/>
            <a:ext cx="92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Open: interaction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02 - Reconfigurability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587" name="Google Shape;587;p36" title="form 3.jpg"/>
          <p:cNvPicPr preferRelativeResize="0"/>
          <p:nvPr/>
        </p:nvPicPr>
        <p:blipFill rotWithShape="1">
          <a:blip r:embed="rId3">
            <a:alphaModFix/>
          </a:blip>
          <a:srcRect b="6623" l="16900" r="25126" t="10279"/>
          <a:stretch/>
        </p:blipFill>
        <p:spPr>
          <a:xfrm>
            <a:off x="98350" y="1418575"/>
            <a:ext cx="1846513" cy="187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6" title="reconfigurable 1.jpg"/>
          <p:cNvPicPr preferRelativeResize="0"/>
          <p:nvPr/>
        </p:nvPicPr>
        <p:blipFill rotWithShape="1">
          <a:blip r:embed="rId4">
            <a:alphaModFix/>
          </a:blip>
          <a:srcRect b="32609" l="39585" r="23371" t="10081"/>
          <a:stretch/>
        </p:blipFill>
        <p:spPr>
          <a:xfrm>
            <a:off x="3268640" y="487326"/>
            <a:ext cx="1868273" cy="204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6" title="reconfigurable 1.2.jpg"/>
          <p:cNvPicPr preferRelativeResize="0"/>
          <p:nvPr/>
        </p:nvPicPr>
        <p:blipFill rotWithShape="1">
          <a:blip r:embed="rId5">
            <a:alphaModFix/>
          </a:blip>
          <a:srcRect b="4173" l="28702" r="30407" t="22103"/>
          <a:stretch/>
        </p:blipFill>
        <p:spPr>
          <a:xfrm>
            <a:off x="5425432" y="569511"/>
            <a:ext cx="1513160" cy="1928772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6"/>
          <p:cNvSpPr/>
          <p:nvPr/>
        </p:nvSpPr>
        <p:spPr>
          <a:xfrm>
            <a:off x="1050050" y="1489950"/>
            <a:ext cx="981900" cy="1008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850" lIns="62850" spcFirstLastPara="1" rIns="62850" wrap="square" tIns="6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2"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591" name="Google Shape;591;p36" title="reconfigurable 2.2.jpg"/>
          <p:cNvPicPr preferRelativeResize="0"/>
          <p:nvPr/>
        </p:nvPicPr>
        <p:blipFill rotWithShape="1">
          <a:blip r:embed="rId6">
            <a:alphaModFix/>
          </a:blip>
          <a:srcRect b="0" l="23677" r="30939" t="22762"/>
          <a:stretch/>
        </p:blipFill>
        <p:spPr>
          <a:xfrm>
            <a:off x="5240354" y="3100031"/>
            <a:ext cx="1698248" cy="204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6" title="reconfigurable 2.jpg"/>
          <p:cNvPicPr preferRelativeResize="0"/>
          <p:nvPr/>
        </p:nvPicPr>
        <p:blipFill rotWithShape="1">
          <a:blip r:embed="rId7">
            <a:alphaModFix/>
          </a:blip>
          <a:srcRect b="32791" l="36276" r="20369" t="11299"/>
          <a:stretch/>
        </p:blipFill>
        <p:spPr>
          <a:xfrm>
            <a:off x="3075450" y="3123384"/>
            <a:ext cx="2215588" cy="202011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6"/>
          <p:cNvSpPr txBox="1"/>
          <p:nvPr/>
        </p:nvSpPr>
        <p:spPr>
          <a:xfrm>
            <a:off x="7227102" y="1674650"/>
            <a:ext cx="1464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Reconfigurable bed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94" name="Google Shape;594;p36"/>
          <p:cNvSpPr txBox="1"/>
          <p:nvPr/>
        </p:nvSpPr>
        <p:spPr>
          <a:xfrm>
            <a:off x="7227099" y="3948075"/>
            <a:ext cx="1846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Reconfigurable lounge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37" title="Artboard 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700" y="211955"/>
            <a:ext cx="4370928" cy="245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 title="Artboard 6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4050882" y="218754"/>
            <a:ext cx="4370928" cy="245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7" title="Artboard 9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069859" y="2387729"/>
            <a:ext cx="4370928" cy="2458644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37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02 - Individual reconfiguration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603" name="Google Shape;603;p37" title="Artboard 10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421" y="2388314"/>
            <a:ext cx="4370928" cy="2458644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37"/>
          <p:cNvSpPr txBox="1"/>
          <p:nvPr/>
        </p:nvSpPr>
        <p:spPr>
          <a:xfrm>
            <a:off x="1150684" y="2142297"/>
            <a:ext cx="268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7:00 AM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and Sigrid just woke up and are getting out of bed without disturbing each other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05" name="Google Shape;605;p37"/>
          <p:cNvSpPr txBox="1"/>
          <p:nvPr/>
        </p:nvSpPr>
        <p:spPr>
          <a:xfrm>
            <a:off x="4897928" y="2123297"/>
            <a:ext cx="2685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12:00 PM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is taking a nap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06" name="Google Shape;606;p37"/>
          <p:cNvSpPr txBox="1"/>
          <p:nvPr/>
        </p:nvSpPr>
        <p:spPr>
          <a:xfrm>
            <a:off x="1076034" y="4311847"/>
            <a:ext cx="268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12:30 PM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just woke up, Sigrid and Bob have a briefing together in the common space.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07" name="Google Shape;607;p37"/>
          <p:cNvSpPr txBox="1"/>
          <p:nvPr/>
        </p:nvSpPr>
        <p:spPr>
          <a:xfrm>
            <a:off x="4871184" y="4371647"/>
            <a:ext cx="268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Scenario 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21:30 PM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Bob is calling his partner. Sigrid is having a friend over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08" name="Google Shape;608;p37"/>
          <p:cNvSpPr/>
          <p:nvPr/>
        </p:nvSpPr>
        <p:spPr>
          <a:xfrm>
            <a:off x="1383325" y="1129875"/>
            <a:ext cx="209700" cy="209700"/>
          </a:xfrm>
          <a:prstGeom prst="ellipse">
            <a:avLst/>
          </a:prstGeom>
          <a:solidFill>
            <a:schemeClr val="accent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09" name="Google Shape;609;p37"/>
          <p:cNvSpPr/>
          <p:nvPr/>
        </p:nvSpPr>
        <p:spPr>
          <a:xfrm>
            <a:off x="3626875" y="1334800"/>
            <a:ext cx="209700" cy="209700"/>
          </a:xfrm>
          <a:prstGeom prst="ellipse">
            <a:avLst/>
          </a:prstGeom>
          <a:solidFill>
            <a:srgbClr val="B9C9B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0" name="Google Shape;610;p37"/>
          <p:cNvSpPr/>
          <p:nvPr/>
        </p:nvSpPr>
        <p:spPr>
          <a:xfrm>
            <a:off x="5130569" y="1343225"/>
            <a:ext cx="209700" cy="209700"/>
          </a:xfrm>
          <a:prstGeom prst="ellipse">
            <a:avLst/>
          </a:prstGeom>
          <a:solidFill>
            <a:schemeClr val="accent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1" name="Google Shape;611;p37"/>
          <p:cNvSpPr/>
          <p:nvPr/>
        </p:nvSpPr>
        <p:spPr>
          <a:xfrm>
            <a:off x="5153700" y="3720450"/>
            <a:ext cx="209700" cy="209700"/>
          </a:xfrm>
          <a:prstGeom prst="ellipse">
            <a:avLst/>
          </a:prstGeom>
          <a:solidFill>
            <a:schemeClr val="accent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2" name="Google Shape;612;p37"/>
          <p:cNvSpPr/>
          <p:nvPr/>
        </p:nvSpPr>
        <p:spPr>
          <a:xfrm>
            <a:off x="2138825" y="1688375"/>
            <a:ext cx="824100" cy="263400"/>
          </a:xfrm>
          <a:prstGeom prst="rect">
            <a:avLst/>
          </a:prstGeom>
          <a:solidFill>
            <a:srgbClr val="8A8CC5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3" name="Google Shape;613;p37"/>
          <p:cNvSpPr txBox="1"/>
          <p:nvPr/>
        </p:nvSpPr>
        <p:spPr>
          <a:xfrm>
            <a:off x="1855825" y="2767825"/>
            <a:ext cx="1275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▼</a:t>
            </a:r>
            <a:endParaRPr b="1" sz="34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4" name="Google Shape;614;p37"/>
          <p:cNvSpPr txBox="1"/>
          <p:nvPr/>
        </p:nvSpPr>
        <p:spPr>
          <a:xfrm>
            <a:off x="1913063" y="509250"/>
            <a:ext cx="1275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▼</a:t>
            </a:r>
            <a:endParaRPr b="1" sz="34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5" name="Google Shape;615;p37"/>
          <p:cNvSpPr txBox="1"/>
          <p:nvPr/>
        </p:nvSpPr>
        <p:spPr>
          <a:xfrm>
            <a:off x="5603069" y="586650"/>
            <a:ext cx="1275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▼</a:t>
            </a:r>
            <a:endParaRPr b="1" sz="34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6" name="Google Shape;616;p37"/>
          <p:cNvSpPr txBox="1"/>
          <p:nvPr/>
        </p:nvSpPr>
        <p:spPr>
          <a:xfrm>
            <a:off x="5708238" y="2843388"/>
            <a:ext cx="1275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▼</a:t>
            </a:r>
            <a:endParaRPr b="1" sz="34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7" name="Google Shape;617;p37"/>
          <p:cNvSpPr/>
          <p:nvPr/>
        </p:nvSpPr>
        <p:spPr>
          <a:xfrm>
            <a:off x="5902413" y="3860206"/>
            <a:ext cx="824100" cy="263400"/>
          </a:xfrm>
          <a:prstGeom prst="rect">
            <a:avLst/>
          </a:prstGeom>
          <a:solidFill>
            <a:srgbClr val="8A8CC5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8" name="Google Shape;618;p37"/>
          <p:cNvSpPr/>
          <p:nvPr/>
        </p:nvSpPr>
        <p:spPr>
          <a:xfrm>
            <a:off x="5886069" y="1700875"/>
            <a:ext cx="824100" cy="263400"/>
          </a:xfrm>
          <a:prstGeom prst="rect">
            <a:avLst/>
          </a:prstGeom>
          <a:solidFill>
            <a:srgbClr val="8A8CC5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9" name="Google Shape;619;p37"/>
          <p:cNvSpPr/>
          <p:nvPr/>
        </p:nvSpPr>
        <p:spPr>
          <a:xfrm>
            <a:off x="2075738" y="3882063"/>
            <a:ext cx="824100" cy="263400"/>
          </a:xfrm>
          <a:prstGeom prst="rect">
            <a:avLst/>
          </a:prstGeom>
          <a:solidFill>
            <a:srgbClr val="8A8CC5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20" name="Google Shape;620;p37"/>
          <p:cNvSpPr/>
          <p:nvPr/>
        </p:nvSpPr>
        <p:spPr>
          <a:xfrm>
            <a:off x="2602525" y="3856525"/>
            <a:ext cx="209700" cy="209700"/>
          </a:xfrm>
          <a:prstGeom prst="ellipse">
            <a:avLst/>
          </a:prstGeom>
          <a:solidFill>
            <a:schemeClr val="accent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21" name="Google Shape;621;p37"/>
          <p:cNvSpPr/>
          <p:nvPr/>
        </p:nvSpPr>
        <p:spPr>
          <a:xfrm>
            <a:off x="2148388" y="3856525"/>
            <a:ext cx="209700" cy="209700"/>
          </a:xfrm>
          <a:prstGeom prst="ellipse">
            <a:avLst/>
          </a:prstGeom>
          <a:solidFill>
            <a:srgbClr val="B9C9B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22" name="Google Shape;622;p37"/>
          <p:cNvSpPr/>
          <p:nvPr/>
        </p:nvSpPr>
        <p:spPr>
          <a:xfrm>
            <a:off x="7174113" y="3598108"/>
            <a:ext cx="209700" cy="209700"/>
          </a:xfrm>
          <a:prstGeom prst="ellipse">
            <a:avLst/>
          </a:prstGeom>
          <a:solidFill>
            <a:srgbClr val="B9C9B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23" name="Google Shape;623;p37"/>
          <p:cNvSpPr/>
          <p:nvPr/>
        </p:nvSpPr>
        <p:spPr>
          <a:xfrm>
            <a:off x="6638613" y="3348460"/>
            <a:ext cx="209700" cy="2097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8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02 - Reconfigurability - wall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629" name="Google Shape;629;p38" title="form 3.jpg"/>
          <p:cNvPicPr preferRelativeResize="0"/>
          <p:nvPr/>
        </p:nvPicPr>
        <p:blipFill rotWithShape="1">
          <a:blip r:embed="rId3">
            <a:alphaModFix/>
          </a:blip>
          <a:srcRect b="6623" l="16900" r="25126" t="10279"/>
          <a:stretch/>
        </p:blipFill>
        <p:spPr>
          <a:xfrm>
            <a:off x="98350" y="1418575"/>
            <a:ext cx="1846513" cy="1871276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38"/>
          <p:cNvSpPr/>
          <p:nvPr/>
        </p:nvSpPr>
        <p:spPr>
          <a:xfrm>
            <a:off x="270000" y="1931850"/>
            <a:ext cx="1082700" cy="1099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850" lIns="62850" spcFirstLastPara="1" rIns="62850" wrap="square" tIns="6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2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31" name="Google Shape;631;p38"/>
          <p:cNvSpPr txBox="1"/>
          <p:nvPr/>
        </p:nvSpPr>
        <p:spPr>
          <a:xfrm>
            <a:off x="7227100" y="1674650"/>
            <a:ext cx="1515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Reconfigurable wall 1: workstation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632" name="Google Shape;632;p38" title="reconfigurable 3.1.jpg"/>
          <p:cNvPicPr preferRelativeResize="0"/>
          <p:nvPr/>
        </p:nvPicPr>
        <p:blipFill rotWithShape="1">
          <a:blip r:embed="rId4">
            <a:alphaModFix/>
          </a:blip>
          <a:srcRect b="7308" l="13943" r="40133" t="26017"/>
          <a:stretch/>
        </p:blipFill>
        <p:spPr>
          <a:xfrm>
            <a:off x="2541725" y="541570"/>
            <a:ext cx="2171525" cy="222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8" title="reconfigurable 3.2.jpg"/>
          <p:cNvPicPr preferRelativeResize="0"/>
          <p:nvPr/>
        </p:nvPicPr>
        <p:blipFill rotWithShape="1">
          <a:blip r:embed="rId5">
            <a:alphaModFix/>
          </a:blip>
          <a:srcRect b="7365" l="18201" r="35060" t="0"/>
          <a:stretch/>
        </p:blipFill>
        <p:spPr>
          <a:xfrm>
            <a:off x="4811776" y="-360400"/>
            <a:ext cx="2316800" cy="324637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8"/>
          <p:cNvSpPr/>
          <p:nvPr/>
        </p:nvSpPr>
        <p:spPr>
          <a:xfrm>
            <a:off x="4811775" y="837650"/>
            <a:ext cx="1032600" cy="16401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850" lIns="62850" spcFirstLastPara="1" rIns="62850" wrap="square" tIns="6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2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35" name="Google Shape;635;p38"/>
          <p:cNvSpPr txBox="1"/>
          <p:nvPr/>
        </p:nvSpPr>
        <p:spPr>
          <a:xfrm>
            <a:off x="3193775" y="2608775"/>
            <a:ext cx="1270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Desk</a:t>
            </a:r>
            <a:endParaRPr sz="900">
              <a:solidFill>
                <a:srgbClr val="FF0000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36" name="Google Shape;636;p38"/>
          <p:cNvSpPr txBox="1"/>
          <p:nvPr/>
        </p:nvSpPr>
        <p:spPr>
          <a:xfrm>
            <a:off x="4939450" y="2608775"/>
            <a:ext cx="15159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Desk storage</a:t>
            </a:r>
            <a:endParaRPr sz="900">
              <a:solidFill>
                <a:srgbClr val="FF0000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637" name="Google Shape;637;p38" title="reconfigurable 3.3.jpg"/>
          <p:cNvPicPr preferRelativeResize="0"/>
          <p:nvPr/>
        </p:nvPicPr>
        <p:blipFill rotWithShape="1">
          <a:blip r:embed="rId6">
            <a:alphaModFix/>
          </a:blip>
          <a:srcRect b="10801" l="18070" r="38145" t="30240"/>
          <a:stretch/>
        </p:blipFill>
        <p:spPr>
          <a:xfrm>
            <a:off x="3822175" y="3082400"/>
            <a:ext cx="2116925" cy="201547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8"/>
          <p:cNvSpPr txBox="1"/>
          <p:nvPr/>
        </p:nvSpPr>
        <p:spPr>
          <a:xfrm>
            <a:off x="5939100" y="4041250"/>
            <a:ext cx="1846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Reconfigurable wall 2: wardrobe &amp; privacy screen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9"/>
          <p:cNvSpPr txBox="1"/>
          <p:nvPr/>
        </p:nvSpPr>
        <p:spPr>
          <a:xfrm>
            <a:off x="2159038" y="1171050"/>
            <a:ext cx="3534300" cy="3324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(3) 	Scale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Zoom in on 1 Elemtent (partitioning wall= most important spatial element) </a:t>
            </a:r>
            <a:b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</a:br>
            <a:b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Folding table,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Wardrobe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Bed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Workstation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Anaelle</a:t>
            </a:r>
            <a:endParaRPr b="1" i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44" name="Google Shape;644;p39"/>
          <p:cNvSpPr txBox="1"/>
          <p:nvPr>
            <p:ph idx="4294967295"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Scale 03  - Reconfigurable Element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40" title="Artboard 4@3x-100.jpg"/>
          <p:cNvPicPr preferRelativeResize="0"/>
          <p:nvPr/>
        </p:nvPicPr>
        <p:blipFill rotWithShape="1">
          <a:blip r:embed="rId3">
            <a:alphaModFix/>
          </a:blip>
          <a:srcRect b="0" l="3686" r="3695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1" title="Artboard 5@3x-100.jpg"/>
          <p:cNvPicPr preferRelativeResize="0"/>
          <p:nvPr/>
        </p:nvPicPr>
        <p:blipFill rotWithShape="1">
          <a:blip r:embed="rId3">
            <a:alphaModFix/>
          </a:blip>
          <a:srcRect b="0" l="3686" r="3695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42" title="Artboard 6@3x-100.jpg"/>
          <p:cNvPicPr preferRelativeResize="0"/>
          <p:nvPr/>
        </p:nvPicPr>
        <p:blipFill rotWithShape="1">
          <a:blip r:embed="rId3">
            <a:alphaModFix/>
          </a:blip>
          <a:srcRect b="0" l="3729" r="3738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3"/>
          <p:cNvSpPr/>
          <p:nvPr/>
        </p:nvSpPr>
        <p:spPr>
          <a:xfrm>
            <a:off x="-61600" y="-20525"/>
            <a:ext cx="9270600" cy="5235900"/>
          </a:xfrm>
          <a:prstGeom prst="rect">
            <a:avLst/>
          </a:prstGeom>
          <a:solidFill>
            <a:srgbClr val="A9BECC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65" name="Google Shape;665;p43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04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666" name="Google Shape;666;p43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3"/>
          <p:cNvSpPr txBox="1"/>
          <p:nvPr>
            <p:ph type="title"/>
          </p:nvPr>
        </p:nvSpPr>
        <p:spPr>
          <a:xfrm>
            <a:off x="506125" y="2418075"/>
            <a:ext cx="85206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Lighting and AI integration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4"/>
          <p:cNvSpPr/>
          <p:nvPr/>
        </p:nvSpPr>
        <p:spPr>
          <a:xfrm>
            <a:off x="-61600" y="-20525"/>
            <a:ext cx="4835400" cy="5235900"/>
          </a:xfrm>
          <a:prstGeom prst="rect">
            <a:avLst/>
          </a:prstGeom>
          <a:solidFill>
            <a:srgbClr val="A9BECC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73" name="Google Shape;673;p44"/>
          <p:cNvSpPr txBox="1"/>
          <p:nvPr>
            <p:ph type="title"/>
          </p:nvPr>
        </p:nvSpPr>
        <p:spPr>
          <a:xfrm>
            <a:off x="506125" y="2079300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04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674" name="Google Shape;674;p44" title="Antarctica_Transparent_Background_for_flags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49892" y="505110"/>
            <a:ext cx="5054999" cy="41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4"/>
          <p:cNvSpPr txBox="1"/>
          <p:nvPr/>
        </p:nvSpPr>
        <p:spPr>
          <a:xfrm>
            <a:off x="5228725" y="1317375"/>
            <a:ext cx="342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A </a:t>
            </a:r>
            <a:r>
              <a:rPr b="1" lang="en-GB" sz="9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Integration of Light in Design</a:t>
            </a:r>
            <a:endParaRPr b="1" sz="9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Skylight (ceiling)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Light as a Spectacle (windows and walls)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Individual Light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Light Therapy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B </a:t>
            </a: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latin typeface="Sora"/>
                <a:ea typeface="Sora"/>
                <a:cs typeface="Sora"/>
                <a:sym typeface="Sora"/>
              </a:rPr>
              <a:t>Goals </a:t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C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Scatter plots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Model training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Evaluation of model</a:t>
            </a:r>
            <a:endParaRPr b="1" sz="900">
              <a:solidFill>
                <a:srgbClr val="999999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Font typeface="Sora"/>
              <a:buChar char="●"/>
            </a:pPr>
            <a:r>
              <a:rPr b="1" lang="en-GB" sz="900">
                <a:solidFill>
                  <a:srgbClr val="999999"/>
                </a:solidFill>
                <a:latin typeface="Sora"/>
                <a:ea typeface="Sora"/>
                <a:cs typeface="Sora"/>
                <a:sym typeface="Sora"/>
              </a:rPr>
              <a:t>Visualisation of model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10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76" name="Google Shape;676;p44"/>
          <p:cNvSpPr txBox="1"/>
          <p:nvPr>
            <p:ph type="title"/>
          </p:nvPr>
        </p:nvSpPr>
        <p:spPr>
          <a:xfrm>
            <a:off x="506125" y="2418075"/>
            <a:ext cx="38160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Lighting and AI integration 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 title="Daylight Cylce.png"/>
          <p:cNvPicPr preferRelativeResize="0"/>
          <p:nvPr/>
        </p:nvPicPr>
        <p:blipFill rotWithShape="1">
          <a:blip r:embed="rId3">
            <a:alphaModFix/>
          </a:blip>
          <a:srcRect b="24292" l="9482" r="1153" t="6002"/>
          <a:stretch/>
        </p:blipFill>
        <p:spPr>
          <a:xfrm>
            <a:off x="1848975" y="3428804"/>
            <a:ext cx="5758828" cy="78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 title="Daylight Cylce.png"/>
          <p:cNvPicPr preferRelativeResize="0"/>
          <p:nvPr/>
        </p:nvPicPr>
        <p:blipFill rotWithShape="1">
          <a:blip r:embed="rId3">
            <a:alphaModFix/>
          </a:blip>
          <a:srcRect b="16771" l="7583" r="1168" t="75922"/>
          <a:stretch/>
        </p:blipFill>
        <p:spPr>
          <a:xfrm>
            <a:off x="1767300" y="4315704"/>
            <a:ext cx="5840502" cy="2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/>
          <p:nvPr/>
        </p:nvSpPr>
        <p:spPr>
          <a:xfrm flipH="1" rot="10800000">
            <a:off x="3743000" y="3197379"/>
            <a:ext cx="1941900" cy="136200"/>
          </a:xfrm>
          <a:prstGeom prst="rect">
            <a:avLst/>
          </a:prstGeom>
          <a:solidFill>
            <a:srgbClr val="0000FF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60" name="Google Shape;60;p9"/>
          <p:cNvSpPr/>
          <p:nvPr/>
        </p:nvSpPr>
        <p:spPr>
          <a:xfrm flipH="1" rot="10800000">
            <a:off x="5684825" y="3197379"/>
            <a:ext cx="965400" cy="136200"/>
          </a:xfrm>
          <a:prstGeom prst="rect">
            <a:avLst/>
          </a:prstGeom>
          <a:solidFill>
            <a:srgbClr val="4A86E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00FF00"/>
              </a:solidFill>
            </a:endParaRPr>
          </a:p>
        </p:txBody>
      </p:sp>
      <p:sp>
        <p:nvSpPr>
          <p:cNvPr id="61" name="Google Shape;61;p9"/>
          <p:cNvSpPr/>
          <p:nvPr/>
        </p:nvSpPr>
        <p:spPr>
          <a:xfrm flipH="1" rot="10800000">
            <a:off x="6650250" y="3197379"/>
            <a:ext cx="957600" cy="136200"/>
          </a:xfrm>
          <a:prstGeom prst="rect">
            <a:avLst/>
          </a:prstGeom>
          <a:solidFill>
            <a:srgbClr val="C9DAF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62" name="Google Shape;62;p9"/>
          <p:cNvSpPr/>
          <p:nvPr/>
        </p:nvSpPr>
        <p:spPr>
          <a:xfrm flipH="1" rot="10800000">
            <a:off x="1848975" y="3197379"/>
            <a:ext cx="926400" cy="136200"/>
          </a:xfrm>
          <a:prstGeom prst="rect">
            <a:avLst/>
          </a:prstGeom>
          <a:solidFill>
            <a:srgbClr val="C9DAF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63" name="Google Shape;63;p9"/>
          <p:cNvSpPr/>
          <p:nvPr/>
        </p:nvSpPr>
        <p:spPr>
          <a:xfrm flipH="1" rot="10800000">
            <a:off x="2775375" y="3197229"/>
            <a:ext cx="965700" cy="136500"/>
          </a:xfrm>
          <a:prstGeom prst="rect">
            <a:avLst/>
          </a:prstGeom>
          <a:solidFill>
            <a:srgbClr val="4A86E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00FF00"/>
              </a:solidFill>
            </a:endParaRPr>
          </a:p>
        </p:txBody>
      </p:sp>
      <p:sp>
        <p:nvSpPr>
          <p:cNvPr id="64" name="Google Shape;64;p9"/>
          <p:cNvSpPr txBox="1"/>
          <p:nvPr/>
        </p:nvSpPr>
        <p:spPr>
          <a:xfrm>
            <a:off x="1818650" y="968450"/>
            <a:ext cx="3413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B6D7A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Yearly re-supply ship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7796B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Reachable via aircraft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Summer-crew (40-70 people)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◻︎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Overwintering-crew (6 people)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9DAF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Antarctic Summer (4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FF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Antarctic Winter (4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4A86E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FF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Transition (Spring+Autumn, 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5" name="Google Shape;65;p9"/>
          <p:cNvSpPr/>
          <p:nvPr/>
        </p:nvSpPr>
        <p:spPr>
          <a:xfrm flipH="1" rot="10800000">
            <a:off x="1848975" y="2770829"/>
            <a:ext cx="926400" cy="13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66" name="Google Shape;66;p9"/>
          <p:cNvSpPr/>
          <p:nvPr/>
        </p:nvSpPr>
        <p:spPr>
          <a:xfrm flipH="1" rot="10800000">
            <a:off x="2284725" y="2976375"/>
            <a:ext cx="52959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67" name="Google Shape;67;p9"/>
          <p:cNvSpPr/>
          <p:nvPr/>
        </p:nvSpPr>
        <p:spPr>
          <a:xfrm flipH="1" rot="10800000">
            <a:off x="6650225" y="2770829"/>
            <a:ext cx="926400" cy="13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68" name="Google Shape;68;p9"/>
          <p:cNvSpPr/>
          <p:nvPr/>
        </p:nvSpPr>
        <p:spPr>
          <a:xfrm flipH="1" rot="10800000">
            <a:off x="1850125" y="2565279"/>
            <a:ext cx="926400" cy="136200"/>
          </a:xfrm>
          <a:prstGeom prst="rect">
            <a:avLst/>
          </a:prstGeom>
          <a:solidFill>
            <a:srgbClr val="37796B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69" name="Google Shape;69;p9"/>
          <p:cNvSpPr/>
          <p:nvPr/>
        </p:nvSpPr>
        <p:spPr>
          <a:xfrm flipH="1" rot="10800000">
            <a:off x="6651375" y="2565279"/>
            <a:ext cx="926400" cy="136200"/>
          </a:xfrm>
          <a:prstGeom prst="rect">
            <a:avLst/>
          </a:prstGeom>
          <a:solidFill>
            <a:srgbClr val="37796B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70" name="Google Shape;70;p9"/>
          <p:cNvSpPr/>
          <p:nvPr/>
        </p:nvSpPr>
        <p:spPr>
          <a:xfrm flipH="1" rot="10800000">
            <a:off x="1850125" y="2359729"/>
            <a:ext cx="498900" cy="136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71" name="Google Shape;71;p9"/>
          <p:cNvSpPr/>
          <p:nvPr/>
        </p:nvSpPr>
        <p:spPr>
          <a:xfrm flipH="1" rot="10800000">
            <a:off x="7137325" y="2359729"/>
            <a:ext cx="440400" cy="136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72" name="Google Shape;72;p9"/>
          <p:cNvSpPr/>
          <p:nvPr/>
        </p:nvSpPr>
        <p:spPr>
          <a:xfrm flipH="1" rot="10800000">
            <a:off x="1850800" y="2976375"/>
            <a:ext cx="433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73" name="Google Shape;73;p9"/>
          <p:cNvSpPr txBox="1"/>
          <p:nvPr>
            <p:ph idx="4294967295"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Temporalities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" name="Google Shape;74;p9"/>
          <p:cNvSpPr/>
          <p:nvPr/>
        </p:nvSpPr>
        <p:spPr>
          <a:xfrm>
            <a:off x="1549500" y="784800"/>
            <a:ext cx="6412500" cy="95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" name="Google Shape;75;p9"/>
          <p:cNvSpPr/>
          <p:nvPr/>
        </p:nvSpPr>
        <p:spPr>
          <a:xfrm>
            <a:off x="1634825" y="2320875"/>
            <a:ext cx="64125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" name="Google Shape;76;p9"/>
          <p:cNvSpPr txBox="1"/>
          <p:nvPr/>
        </p:nvSpPr>
        <p:spPr>
          <a:xfrm>
            <a:off x="533075" y="3196175"/>
            <a:ext cx="1151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Antarctic Seasons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5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82" name="Google Shape;682;p45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Lighting types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83" name="Google Shape;683;p45"/>
          <p:cNvSpPr txBox="1"/>
          <p:nvPr/>
        </p:nvSpPr>
        <p:spPr>
          <a:xfrm>
            <a:off x="507525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(I)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Skylight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84" name="Google Shape;684;p45"/>
          <p:cNvSpPr txBox="1"/>
          <p:nvPr/>
        </p:nvSpPr>
        <p:spPr>
          <a:xfrm>
            <a:off x="2264728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(II)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as Spectacle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85" name="Google Shape;685;p45"/>
          <p:cNvSpPr txBox="1"/>
          <p:nvPr/>
        </p:nvSpPr>
        <p:spPr>
          <a:xfrm>
            <a:off x="6897415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FF"/>
                </a:solidFill>
                <a:latin typeface="Sora"/>
                <a:ea typeface="Sora"/>
                <a:cs typeface="Sora"/>
                <a:sym typeface="Sora"/>
              </a:rPr>
              <a:t>(IV)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Therapy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86" name="Google Shape;686;p45"/>
          <p:cNvSpPr txBox="1"/>
          <p:nvPr/>
        </p:nvSpPr>
        <p:spPr>
          <a:xfrm>
            <a:off x="4541699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(III)</a:t>
            </a: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Lighting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687" name="Google Shape;687;p45" title="Artboard 9@3x-100.jpg"/>
          <p:cNvPicPr preferRelativeResize="0"/>
          <p:nvPr/>
        </p:nvPicPr>
        <p:blipFill rotWithShape="1">
          <a:blip r:embed="rId3">
            <a:alphaModFix/>
          </a:blip>
          <a:srcRect b="15633" l="11518" r="9431" t="0"/>
          <a:stretch/>
        </p:blipFill>
        <p:spPr>
          <a:xfrm>
            <a:off x="1696813" y="1638475"/>
            <a:ext cx="5474877" cy="304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Lighting types</a:t>
            </a:r>
            <a:endParaRPr/>
          </a:p>
        </p:txBody>
      </p:sp>
      <p:pic>
        <p:nvPicPr>
          <p:cNvPr id="693" name="Google Shape;693;p46" title="2.1.jpg"/>
          <p:cNvPicPr preferRelativeResize="0"/>
          <p:nvPr/>
        </p:nvPicPr>
        <p:blipFill rotWithShape="1">
          <a:blip r:embed="rId3">
            <a:alphaModFix/>
          </a:blip>
          <a:srcRect b="0" l="10792" r="17022" t="7961"/>
          <a:stretch/>
        </p:blipFill>
        <p:spPr>
          <a:xfrm>
            <a:off x="4885475" y="552675"/>
            <a:ext cx="2574536" cy="232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6" title="3.1.jpg"/>
          <p:cNvPicPr preferRelativeResize="0"/>
          <p:nvPr/>
        </p:nvPicPr>
        <p:blipFill rotWithShape="1">
          <a:blip r:embed="rId4">
            <a:alphaModFix/>
          </a:blip>
          <a:srcRect b="0" l="7603" r="7924" t="0"/>
          <a:stretch/>
        </p:blipFill>
        <p:spPr>
          <a:xfrm>
            <a:off x="4813150" y="2822650"/>
            <a:ext cx="2773100" cy="232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6" title="light 1.1.1.jpg"/>
          <p:cNvPicPr preferRelativeResize="0"/>
          <p:nvPr/>
        </p:nvPicPr>
        <p:blipFill rotWithShape="1">
          <a:blip r:embed="rId5">
            <a:alphaModFix/>
          </a:blip>
          <a:srcRect b="16286" l="11520" r="17849" t="27998"/>
          <a:stretch/>
        </p:blipFill>
        <p:spPr>
          <a:xfrm>
            <a:off x="754338" y="2949150"/>
            <a:ext cx="3523901" cy="196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46" title="light 1.1.jpg"/>
          <p:cNvPicPr preferRelativeResize="0"/>
          <p:nvPr/>
        </p:nvPicPr>
        <p:blipFill rotWithShape="1">
          <a:blip r:embed="rId6">
            <a:alphaModFix/>
          </a:blip>
          <a:srcRect b="12867" l="9641" r="16651" t="24582"/>
          <a:stretch/>
        </p:blipFill>
        <p:spPr>
          <a:xfrm>
            <a:off x="677600" y="788650"/>
            <a:ext cx="3677373" cy="2206401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6"/>
          <p:cNvSpPr txBox="1"/>
          <p:nvPr/>
        </p:nvSpPr>
        <p:spPr>
          <a:xfrm>
            <a:off x="7394625" y="788650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(I)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Skylight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98" name="Google Shape;698;p46"/>
          <p:cNvSpPr txBox="1"/>
          <p:nvPr/>
        </p:nvSpPr>
        <p:spPr>
          <a:xfrm>
            <a:off x="7361953" y="1088050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(II)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as Spectacle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99" name="Google Shape;699;p46"/>
          <p:cNvSpPr txBox="1"/>
          <p:nvPr/>
        </p:nvSpPr>
        <p:spPr>
          <a:xfrm>
            <a:off x="7338590" y="175862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FF"/>
                </a:solidFill>
                <a:latin typeface="Sora"/>
                <a:ea typeface="Sora"/>
                <a:cs typeface="Sora"/>
                <a:sym typeface="Sora"/>
              </a:rPr>
              <a:t>(IV)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Therapy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00" name="Google Shape;700;p46"/>
          <p:cNvSpPr txBox="1"/>
          <p:nvPr/>
        </p:nvSpPr>
        <p:spPr>
          <a:xfrm>
            <a:off x="7361949" y="1411150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(III)</a:t>
            </a: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Lighting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7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Lighting types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06" name="Google Shape;706;p47"/>
          <p:cNvSpPr txBox="1"/>
          <p:nvPr/>
        </p:nvSpPr>
        <p:spPr>
          <a:xfrm>
            <a:off x="507525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(I)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Skylight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07" name="Google Shape;707;p47"/>
          <p:cNvSpPr txBox="1"/>
          <p:nvPr/>
        </p:nvSpPr>
        <p:spPr>
          <a:xfrm>
            <a:off x="2264728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(II)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as Spectacle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08" name="Google Shape;708;p47"/>
          <p:cNvSpPr txBox="1"/>
          <p:nvPr/>
        </p:nvSpPr>
        <p:spPr>
          <a:xfrm>
            <a:off x="6897415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FF"/>
                </a:solidFill>
                <a:latin typeface="Sora"/>
                <a:ea typeface="Sora"/>
                <a:cs typeface="Sora"/>
                <a:sym typeface="Sora"/>
              </a:rPr>
              <a:t>(IV)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Therapy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09" name="Google Shape;709;p47"/>
          <p:cNvSpPr txBox="1"/>
          <p:nvPr/>
        </p:nvSpPr>
        <p:spPr>
          <a:xfrm>
            <a:off x="4541699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(III)</a:t>
            </a: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Lighting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10" name="Google Shape;710;p47"/>
          <p:cNvSpPr txBox="1"/>
          <p:nvPr/>
        </p:nvSpPr>
        <p:spPr>
          <a:xfrm>
            <a:off x="0" y="1211150"/>
            <a:ext cx="218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Human Activity Recognition (HAR)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Reacting to a daylight cycle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Performative Uses (i.e. Wind blowing through leaves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711" name="Google Shape;711;p47"/>
          <p:cNvSpPr txBox="1"/>
          <p:nvPr/>
        </p:nvSpPr>
        <p:spPr>
          <a:xfrm>
            <a:off x="2027125" y="1293275"/>
            <a:ext cx="218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Computer Vision (CV) translates outdoor environment into spectacle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Performative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Cognitive Stimulation and Psychological orientation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Shows live from outside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12" name="Google Shape;712;p47"/>
          <p:cNvSpPr txBox="1"/>
          <p:nvPr/>
        </p:nvSpPr>
        <p:spPr>
          <a:xfrm>
            <a:off x="4216525" y="1293275"/>
            <a:ext cx="2189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Autoregressive (AR)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Personalized circadian cycle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Personalized atmospheric lighting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Reaction to physiological factors eg. heart rate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713" name="Google Shape;713;p47"/>
          <p:cNvSpPr txBox="1"/>
          <p:nvPr/>
        </p:nvSpPr>
        <p:spPr>
          <a:xfrm>
            <a:off x="6493500" y="1293275"/>
            <a:ext cx="2189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Red-light (630–850nm) for recovery + mood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10,000 lux daylight therapy for winter activation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714" name="Google Shape;71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00" y="2713975"/>
            <a:ext cx="1309651" cy="198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850" y="2713980"/>
            <a:ext cx="1125549" cy="198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2375" y="2713975"/>
            <a:ext cx="1492257" cy="198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7" title="Screenshot 2026-03-10 at 1.34.09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7050" y="2713975"/>
            <a:ext cx="1541922" cy="198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8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23" name="Google Shape;723;p48"/>
          <p:cNvSpPr txBox="1"/>
          <p:nvPr/>
        </p:nvSpPr>
        <p:spPr>
          <a:xfrm>
            <a:off x="326850" y="1178125"/>
            <a:ext cx="525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Supervised learning: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Input variables / features (weather data and physiological data)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Output values / labels  (lighting condition generation)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24" name="Google Shape;724;p48"/>
          <p:cNvSpPr txBox="1"/>
          <p:nvPr/>
        </p:nvSpPr>
        <p:spPr>
          <a:xfrm>
            <a:off x="326850" y="1772075"/>
            <a:ext cx="5433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Data Visualization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: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Visualizing data sets using scatter plots (show correlations in the data)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Understanding the data before training the model for more accuracy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725" name="Google Shape;725;p48"/>
          <p:cNvSpPr txBox="1"/>
          <p:nvPr/>
        </p:nvSpPr>
        <p:spPr>
          <a:xfrm>
            <a:off x="326850" y="2401850"/>
            <a:ext cx="543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Training the model: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Supervised learning regression: learning to predict from data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P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oor or limited datasets can cause the model to learn incorrect patterns and produce unreliable results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726" name="Google Shape;726;p48" title="Screenshot 2026-03-05 at 11.27.5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325" y="1106388"/>
            <a:ext cx="2090524" cy="15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8" title="Screenshot 2026-03-05 at 11.32.5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452" y="3005975"/>
            <a:ext cx="3065774" cy="1251461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48"/>
          <p:cNvSpPr txBox="1"/>
          <p:nvPr/>
        </p:nvSpPr>
        <p:spPr>
          <a:xfrm>
            <a:off x="326850" y="3170225"/>
            <a:ext cx="5433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Evaluation of model performance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: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R square score (MSE, MAE)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Evaluation of how well the model is trained to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reflect the data accurately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729" name="Google Shape;729;p48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Summary of tutorial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9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35" name="Google Shape;735;p49"/>
          <p:cNvSpPr txBox="1"/>
          <p:nvPr/>
        </p:nvSpPr>
        <p:spPr>
          <a:xfrm>
            <a:off x="326850" y="917612"/>
            <a:ext cx="5253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01: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Circadian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Rhythm Preservation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Simulates a full Delft daylight cycle inside the container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Any date selectable — captures seasonal variation across the year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Maintains sleep, melatonin and mood cycles during polar night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36" name="Google Shape;736;p49"/>
          <p:cNvSpPr txBox="1"/>
          <p:nvPr/>
        </p:nvSpPr>
        <p:spPr>
          <a:xfrm>
            <a:off x="326850" y="1829822"/>
            <a:ext cx="5433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02: Environmental Energy Optimisation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Outdoor conditions drive indoor light levels automatically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Bright sun outside —-&gt; dims indoor lights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Heavy cloud / polar darkness —-&gt; boosts indoor light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Minimises energy use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737" name="Google Shape;737;p49"/>
          <p:cNvSpPr txBox="1"/>
          <p:nvPr/>
        </p:nvSpPr>
        <p:spPr>
          <a:xfrm>
            <a:off x="326850" y="2862607"/>
            <a:ext cx="5433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03: Personalised Physiological Response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Neural network predicts ideal light from body signals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High stress detected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—-&gt;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warm dim light to lower heart rate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Balanced state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—-&gt;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model prediction applied directly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Lighting actively responds to each researcher's biological state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738" name="Google Shape;738;p49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Goals for AI integration 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39" name="Google Shape;739;p49"/>
          <p:cNvSpPr txBox="1"/>
          <p:nvPr/>
        </p:nvSpPr>
        <p:spPr>
          <a:xfrm>
            <a:off x="326850" y="3895375"/>
            <a:ext cx="4365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04: Ability to choose own lighting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Overrides system lighting for user needs (Have 4 simulation modes for users to choose from - or full RGB range)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740" name="Google Shape;740;p49" title="5d49a99fb94a3b60e0f30db4d4fbfbd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535" y="1194650"/>
            <a:ext cx="1886065" cy="296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9"/>
          <p:cNvSpPr txBox="1"/>
          <p:nvPr/>
        </p:nvSpPr>
        <p:spPr>
          <a:xfrm>
            <a:off x="4784100" y="970175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(I)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Skylight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2" name="Google Shape;742;p49"/>
          <p:cNvSpPr txBox="1"/>
          <p:nvPr/>
        </p:nvSpPr>
        <p:spPr>
          <a:xfrm>
            <a:off x="4773850" y="1194652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(II)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as Spectacle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3" name="Google Shape;743;p49"/>
          <p:cNvSpPr txBox="1"/>
          <p:nvPr/>
        </p:nvSpPr>
        <p:spPr>
          <a:xfrm>
            <a:off x="4794366" y="3183923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FF"/>
                </a:solidFill>
                <a:latin typeface="Sora"/>
                <a:ea typeface="Sora"/>
                <a:cs typeface="Sora"/>
                <a:sym typeface="Sora"/>
              </a:rPr>
              <a:t>(IV)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 Therapy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4" name="Google Shape;744;p49"/>
          <p:cNvSpPr txBox="1"/>
          <p:nvPr/>
        </p:nvSpPr>
        <p:spPr>
          <a:xfrm>
            <a:off x="4784100" y="2924573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(III)</a:t>
            </a: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Lighting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5" name="Google Shape;745;p49"/>
          <p:cNvSpPr txBox="1"/>
          <p:nvPr/>
        </p:nvSpPr>
        <p:spPr>
          <a:xfrm>
            <a:off x="4784100" y="1906308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(I)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Skylight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6" name="Google Shape;746;p49"/>
          <p:cNvSpPr txBox="1"/>
          <p:nvPr/>
        </p:nvSpPr>
        <p:spPr>
          <a:xfrm>
            <a:off x="4784100" y="3926898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D6E81F"/>
                </a:solidFill>
                <a:latin typeface="Sora"/>
                <a:ea typeface="Sora"/>
                <a:cs typeface="Sora"/>
                <a:sym typeface="Sora"/>
              </a:rPr>
              <a:t>(I)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Skylight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7" name="Google Shape;747;p49"/>
          <p:cNvSpPr txBox="1"/>
          <p:nvPr/>
        </p:nvSpPr>
        <p:spPr>
          <a:xfrm>
            <a:off x="4784100" y="4182392"/>
            <a:ext cx="1951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(III)</a:t>
            </a:r>
            <a:r>
              <a:rPr b="1" lang="en-GB" sz="900">
                <a:solidFill>
                  <a:srgbClr val="FF00FF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Lighting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0"/>
          <p:cNvSpPr/>
          <p:nvPr/>
        </p:nvSpPr>
        <p:spPr>
          <a:xfrm>
            <a:off x="180000" y="2998950"/>
            <a:ext cx="1596300" cy="1584300"/>
          </a:xfrm>
          <a:prstGeom prst="rect">
            <a:avLst/>
          </a:prstGeom>
          <a:solidFill>
            <a:srgbClr val="BADAA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3" name="Google Shape;753;p50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4" name="Google Shape;754;p50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Step 1: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Data groupings and scatter maps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5" name="Google Shape;755;p50"/>
          <p:cNvSpPr txBox="1"/>
          <p:nvPr/>
        </p:nvSpPr>
        <p:spPr>
          <a:xfrm>
            <a:off x="4869225" y="591150"/>
            <a:ext cx="65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DATA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6" name="Google Shape;756;p50"/>
          <p:cNvSpPr txBox="1"/>
          <p:nvPr/>
        </p:nvSpPr>
        <p:spPr>
          <a:xfrm>
            <a:off x="2466125" y="1525188"/>
            <a:ext cx="1007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WEATHER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7" name="Google Shape;757;p50"/>
          <p:cNvSpPr txBox="1"/>
          <p:nvPr/>
        </p:nvSpPr>
        <p:spPr>
          <a:xfrm>
            <a:off x="6745900" y="1525188"/>
            <a:ext cx="134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PHYSIOLOGICAL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758" name="Google Shape;758;p50"/>
          <p:cNvCxnSpPr/>
          <p:nvPr/>
        </p:nvCxnSpPr>
        <p:spPr>
          <a:xfrm flipH="1">
            <a:off x="3178099" y="889500"/>
            <a:ext cx="1613100" cy="40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9" name="Google Shape;759;p50"/>
          <p:cNvCxnSpPr/>
          <p:nvPr/>
        </p:nvCxnSpPr>
        <p:spPr>
          <a:xfrm>
            <a:off x="5478025" y="845051"/>
            <a:ext cx="1642200" cy="40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0" name="Google Shape;760;p50"/>
          <p:cNvSpPr txBox="1"/>
          <p:nvPr/>
        </p:nvSpPr>
        <p:spPr>
          <a:xfrm>
            <a:off x="1776300" y="1761098"/>
            <a:ext cx="212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Outdoor temp,direct normal radiation, rel humidity, diffuse, normal radiation, global horizontal radiation,infrared radiation, direct normal Illumination diffuse_horizontal illumination, global horizontal illumination, total sky cover</a:t>
            </a:r>
            <a:endParaRPr sz="6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1" name="Google Shape;761;p50"/>
          <p:cNvSpPr txBox="1"/>
          <p:nvPr/>
        </p:nvSpPr>
        <p:spPr>
          <a:xfrm>
            <a:off x="6275175" y="1761088"/>
            <a:ext cx="212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Hrv rmssd ms, heart rate bpm, pupil mm, blink </a:t>
            </a: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rate per min</a:t>
            </a: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, skin conductance</a:t>
            </a: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</a:t>
            </a: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u</a:t>
            </a: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</a:t>
            </a: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, Respiratory rate bpm</a:t>
            </a:r>
            <a:endParaRPr sz="6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2" name="Google Shape;762;p50"/>
          <p:cNvSpPr txBox="1"/>
          <p:nvPr/>
        </p:nvSpPr>
        <p:spPr>
          <a:xfrm>
            <a:off x="2726899" y="1305250"/>
            <a:ext cx="3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3" name="Google Shape;763;p50"/>
          <p:cNvSpPr txBox="1"/>
          <p:nvPr/>
        </p:nvSpPr>
        <p:spPr>
          <a:xfrm>
            <a:off x="7171270" y="1305250"/>
            <a:ext cx="3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B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4" name="Google Shape;764;p50"/>
          <p:cNvSpPr txBox="1"/>
          <p:nvPr/>
        </p:nvSpPr>
        <p:spPr>
          <a:xfrm>
            <a:off x="262500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1: SOLAR RADIATION FEATURES: 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5" name="Google Shape;765;p50"/>
          <p:cNvSpPr txBox="1"/>
          <p:nvPr/>
        </p:nvSpPr>
        <p:spPr>
          <a:xfrm>
            <a:off x="242375" y="3643825"/>
            <a:ext cx="145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Direct normal radiation, diffuse normal radiation, global horizontal radiation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(Measures total solar energy form different angles)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6" name="Google Shape;766;p50"/>
          <p:cNvSpPr/>
          <p:nvPr/>
        </p:nvSpPr>
        <p:spPr>
          <a:xfrm>
            <a:off x="1924675" y="2998950"/>
            <a:ext cx="1596300" cy="1584300"/>
          </a:xfrm>
          <a:prstGeom prst="rect">
            <a:avLst/>
          </a:prstGeom>
          <a:solidFill>
            <a:srgbClr val="76B8D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7" name="Google Shape;767;p50"/>
          <p:cNvSpPr txBox="1"/>
          <p:nvPr/>
        </p:nvSpPr>
        <p:spPr>
          <a:xfrm>
            <a:off x="2007175" y="3043525"/>
            <a:ext cx="151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2: VISIBLE LIGHT FEATURES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8" name="Google Shape;768;p50"/>
          <p:cNvSpPr txBox="1"/>
          <p:nvPr/>
        </p:nvSpPr>
        <p:spPr>
          <a:xfrm>
            <a:off x="1987050" y="3643825"/>
            <a:ext cx="1451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Direct normal illumination, diffuse horizontal illumination, global horizontal illumination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(Visible portion of light to human eye)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9" name="Google Shape;769;p50"/>
          <p:cNvSpPr/>
          <p:nvPr/>
        </p:nvSpPr>
        <p:spPr>
          <a:xfrm>
            <a:off x="3669350" y="2998950"/>
            <a:ext cx="1596300" cy="1584300"/>
          </a:xfrm>
          <a:prstGeom prst="rect">
            <a:avLst/>
          </a:prstGeom>
          <a:solidFill>
            <a:srgbClr val="A3A5C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0" name="Google Shape;770;p50"/>
          <p:cNvSpPr txBox="1"/>
          <p:nvPr/>
        </p:nvSpPr>
        <p:spPr>
          <a:xfrm>
            <a:off x="3751850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3: ATMOSPHERIC CONDITIONS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1" name="Google Shape;771;p50"/>
          <p:cNvSpPr txBox="1"/>
          <p:nvPr/>
        </p:nvSpPr>
        <p:spPr>
          <a:xfrm>
            <a:off x="3731725" y="3643825"/>
            <a:ext cx="1451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Outdoor temp, relative humidity, infrared radiation, total sky cover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(overall atmosphere and weather)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2" name="Google Shape;772;p50"/>
          <p:cNvSpPr/>
          <p:nvPr/>
        </p:nvSpPr>
        <p:spPr>
          <a:xfrm>
            <a:off x="5668050" y="2998950"/>
            <a:ext cx="1596300" cy="1584300"/>
          </a:xfrm>
          <a:prstGeom prst="rect">
            <a:avLst/>
          </a:prstGeom>
          <a:solidFill>
            <a:srgbClr val="F1BAC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3" name="Google Shape;773;p50"/>
          <p:cNvSpPr txBox="1"/>
          <p:nvPr/>
        </p:nvSpPr>
        <p:spPr>
          <a:xfrm>
            <a:off x="5750550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4: PHYSIOLOGICAL STRESS INDICATORS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4" name="Google Shape;774;p50"/>
          <p:cNvSpPr txBox="1"/>
          <p:nvPr/>
        </p:nvSpPr>
        <p:spPr>
          <a:xfrm>
            <a:off x="5739856" y="3643825"/>
            <a:ext cx="1451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HRV rmssd ms, heart rate, skin conductance, respiratory rate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(reflect stress and nervous system)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5" name="Google Shape;775;p50"/>
          <p:cNvSpPr/>
          <p:nvPr/>
        </p:nvSpPr>
        <p:spPr>
          <a:xfrm>
            <a:off x="7412725" y="2998950"/>
            <a:ext cx="1596300" cy="1584300"/>
          </a:xfrm>
          <a:prstGeom prst="rect">
            <a:avLst/>
          </a:prstGeom>
          <a:solidFill>
            <a:srgbClr val="F0E38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6" name="Google Shape;776;p50"/>
          <p:cNvSpPr txBox="1"/>
          <p:nvPr/>
        </p:nvSpPr>
        <p:spPr>
          <a:xfrm>
            <a:off x="7495225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5: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EYE RESPONSE METRICS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7" name="Google Shape;777;p50"/>
          <p:cNvSpPr txBox="1"/>
          <p:nvPr/>
        </p:nvSpPr>
        <p:spPr>
          <a:xfrm>
            <a:off x="7475100" y="3643825"/>
            <a:ext cx="1451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Pupil diameter, blink rate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(visual strain and fatigue measurements) </a:t>
            </a:r>
            <a:endParaRPr sz="5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778" name="Google Shape;778;p50"/>
          <p:cNvCxnSpPr/>
          <p:nvPr/>
        </p:nvCxnSpPr>
        <p:spPr>
          <a:xfrm>
            <a:off x="7412725" y="2250763"/>
            <a:ext cx="650400" cy="61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9" name="Google Shape;779;p50"/>
          <p:cNvCxnSpPr/>
          <p:nvPr/>
        </p:nvCxnSpPr>
        <p:spPr>
          <a:xfrm flipH="1">
            <a:off x="6705300" y="2251050"/>
            <a:ext cx="631800" cy="64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0" name="Google Shape;780;p50"/>
          <p:cNvCxnSpPr/>
          <p:nvPr/>
        </p:nvCxnSpPr>
        <p:spPr>
          <a:xfrm flipH="1">
            <a:off x="1122050" y="2480275"/>
            <a:ext cx="1414800" cy="35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1" name="Google Shape;781;p50"/>
          <p:cNvCxnSpPr/>
          <p:nvPr/>
        </p:nvCxnSpPr>
        <p:spPr>
          <a:xfrm>
            <a:off x="3149850" y="2442550"/>
            <a:ext cx="1509300" cy="4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2" name="Google Shape;782;p50"/>
          <p:cNvCxnSpPr/>
          <p:nvPr/>
        </p:nvCxnSpPr>
        <p:spPr>
          <a:xfrm>
            <a:off x="2839800" y="2463325"/>
            <a:ext cx="0" cy="44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51" title="2-3RED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9144003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51"/>
          <p:cNvSpPr txBox="1"/>
          <p:nvPr/>
        </p:nvSpPr>
        <p:spPr>
          <a:xfrm>
            <a:off x="190266" y="719998"/>
            <a:ext cx="512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Between CCT (kelvins) and features (inputs(weather data+physiological data))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9" name="Google Shape;789;p51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90" name="Google Shape;790;p51"/>
          <p:cNvSpPr txBox="1"/>
          <p:nvPr>
            <p:ph type="title"/>
          </p:nvPr>
        </p:nvSpPr>
        <p:spPr>
          <a:xfrm>
            <a:off x="270000" y="495267"/>
            <a:ext cx="3148800" cy="282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1: Data groupings and scatter maps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52" title="2-3REDS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9144003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52"/>
          <p:cNvSpPr txBox="1"/>
          <p:nvPr/>
        </p:nvSpPr>
        <p:spPr>
          <a:xfrm>
            <a:off x="190266" y="719998"/>
            <a:ext cx="512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Between Illuminance  and features (inputs(weather data+physiological data))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97" name="Google Shape;797;p52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98" name="Google Shape;798;p52"/>
          <p:cNvSpPr txBox="1"/>
          <p:nvPr>
            <p:ph type="title"/>
          </p:nvPr>
        </p:nvSpPr>
        <p:spPr>
          <a:xfrm>
            <a:off x="270000" y="495267"/>
            <a:ext cx="3148800" cy="282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1: Data groupings and scatter maps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3"/>
          <p:cNvSpPr txBox="1"/>
          <p:nvPr/>
        </p:nvSpPr>
        <p:spPr>
          <a:xfrm>
            <a:off x="190266" y="719998"/>
            <a:ext cx="512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Between Illuminance  and features (inputs(weather data+physiological data))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04" name="Google Shape;804;p53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05" name="Google Shape;805;p53"/>
          <p:cNvSpPr txBox="1"/>
          <p:nvPr>
            <p:ph type="title"/>
          </p:nvPr>
        </p:nvSpPr>
        <p:spPr>
          <a:xfrm>
            <a:off x="270000" y="495267"/>
            <a:ext cx="3148800" cy="282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1: Data groupings and scatter maps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06" name="Google Shape;806;p53" title="Group 4: Physiological Stress_heart_rate_bpm_vs_respiratory_rate_bpm_illuminan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750" y="1653452"/>
            <a:ext cx="3717786" cy="20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53" title="Group 4: Physiological Stress_hrv_rmssd_ms_vs_respiratory_rate_bpm_illuminanc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965" y="1653452"/>
            <a:ext cx="3717786" cy="20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4"/>
          <p:cNvSpPr/>
          <p:nvPr/>
        </p:nvSpPr>
        <p:spPr>
          <a:xfrm>
            <a:off x="5677350" y="934250"/>
            <a:ext cx="2987700" cy="186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7A9D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3" name="Google Shape;813;p54"/>
          <p:cNvSpPr txBox="1"/>
          <p:nvPr/>
        </p:nvSpPr>
        <p:spPr>
          <a:xfrm>
            <a:off x="190266" y="719998"/>
            <a:ext cx="512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Summary of findings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4" name="Google Shape;814;p54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5" name="Google Shape;815;p54"/>
          <p:cNvSpPr txBox="1"/>
          <p:nvPr>
            <p:ph type="title"/>
          </p:nvPr>
        </p:nvSpPr>
        <p:spPr>
          <a:xfrm>
            <a:off x="270000" y="495267"/>
            <a:ext cx="3148800" cy="282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1: Data groupings and scatter maps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6" name="Google Shape;816;p54"/>
          <p:cNvSpPr txBox="1"/>
          <p:nvPr/>
        </p:nvSpPr>
        <p:spPr>
          <a:xfrm>
            <a:off x="326850" y="1143469"/>
            <a:ext cx="4365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01: Solar Radiation features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All features show similar trends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Keep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Direct normal radiation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(Most direct measurement of incoming solar energy)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7" name="Google Shape;817;p54"/>
          <p:cNvSpPr txBox="1"/>
          <p:nvPr/>
        </p:nvSpPr>
        <p:spPr>
          <a:xfrm>
            <a:off x="326850" y="1954519"/>
            <a:ext cx="436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02: Visible light features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All features show similar trends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Keep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Direct normal illumination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(Visible spectrum)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8" name="Google Shape;818;p54"/>
          <p:cNvSpPr txBox="1"/>
          <p:nvPr/>
        </p:nvSpPr>
        <p:spPr>
          <a:xfrm>
            <a:off x="326850" y="2609794"/>
            <a:ext cx="4365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03: Atmospheric conditions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Weak to moderate correlations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Keep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Outdoor temp and Total sky cover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(Most important for energy savings mode)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9" name="Google Shape;819;p54"/>
          <p:cNvSpPr txBox="1"/>
          <p:nvPr/>
        </p:nvSpPr>
        <p:spPr>
          <a:xfrm>
            <a:off x="326850" y="3440569"/>
            <a:ext cx="4365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04: Physiological stress indicators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Weak to moderate correlations - keep more features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Keep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hrv rmssd ms,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heart rate bpm, skin conductance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(most relevant features and capture opposite ends of spectrum)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0" name="Google Shape;820;p54"/>
          <p:cNvSpPr txBox="1"/>
          <p:nvPr/>
        </p:nvSpPr>
        <p:spPr>
          <a:xfrm>
            <a:off x="326850" y="4196269"/>
            <a:ext cx="436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05: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Similar trends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Keep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pupil size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(most able to reflect lighting)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1" name="Google Shape;821;p54"/>
          <p:cNvSpPr txBox="1"/>
          <p:nvPr/>
        </p:nvSpPr>
        <p:spPr>
          <a:xfrm>
            <a:off x="5744100" y="1024466"/>
            <a:ext cx="2854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Final features model was trained on: 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Direct Normal Radiation 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Direct Normal Illumination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Outdoor Temp 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Total Sky Cover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HRV RMSSD MS 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Heart Rate BPM 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Skin Conductance 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7A9DB5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rgbClr val="7A9DB5"/>
                </a:solidFill>
                <a:latin typeface="Sora"/>
                <a:ea typeface="Sora"/>
                <a:cs typeface="Sora"/>
                <a:sym typeface="Sora"/>
              </a:rPr>
              <a:t>Pupil size</a:t>
            </a:r>
            <a:endParaRPr b="1" sz="900">
              <a:solidFill>
                <a:srgbClr val="7A9DB5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0" title="Daylight Cylce.png"/>
          <p:cNvPicPr preferRelativeResize="0"/>
          <p:nvPr/>
        </p:nvPicPr>
        <p:blipFill rotWithShape="1">
          <a:blip r:embed="rId3">
            <a:alphaModFix/>
          </a:blip>
          <a:srcRect b="24292" l="9482" r="1153" t="6002"/>
          <a:stretch/>
        </p:blipFill>
        <p:spPr>
          <a:xfrm>
            <a:off x="1848975" y="3428804"/>
            <a:ext cx="5758828" cy="78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 title="Daylight Cylce.png"/>
          <p:cNvPicPr preferRelativeResize="0"/>
          <p:nvPr/>
        </p:nvPicPr>
        <p:blipFill rotWithShape="1">
          <a:blip r:embed="rId3">
            <a:alphaModFix/>
          </a:blip>
          <a:srcRect b="16771" l="7583" r="1168" t="75922"/>
          <a:stretch/>
        </p:blipFill>
        <p:spPr>
          <a:xfrm>
            <a:off x="1767300" y="4315704"/>
            <a:ext cx="5840502" cy="2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0"/>
          <p:cNvSpPr/>
          <p:nvPr/>
        </p:nvSpPr>
        <p:spPr>
          <a:xfrm flipH="1" rot="10800000">
            <a:off x="3743000" y="3197379"/>
            <a:ext cx="1941900" cy="136200"/>
          </a:xfrm>
          <a:prstGeom prst="rect">
            <a:avLst/>
          </a:prstGeom>
          <a:solidFill>
            <a:srgbClr val="0000FF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84" name="Google Shape;84;p10"/>
          <p:cNvSpPr/>
          <p:nvPr/>
        </p:nvSpPr>
        <p:spPr>
          <a:xfrm flipH="1" rot="10800000">
            <a:off x="5684825" y="3197379"/>
            <a:ext cx="965400" cy="136200"/>
          </a:xfrm>
          <a:prstGeom prst="rect">
            <a:avLst/>
          </a:prstGeom>
          <a:solidFill>
            <a:srgbClr val="4A86E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00FF00"/>
              </a:solidFill>
            </a:endParaRPr>
          </a:p>
        </p:txBody>
      </p:sp>
      <p:sp>
        <p:nvSpPr>
          <p:cNvPr id="85" name="Google Shape;85;p10"/>
          <p:cNvSpPr/>
          <p:nvPr/>
        </p:nvSpPr>
        <p:spPr>
          <a:xfrm flipH="1" rot="10800000">
            <a:off x="6650250" y="3197379"/>
            <a:ext cx="957600" cy="136200"/>
          </a:xfrm>
          <a:prstGeom prst="rect">
            <a:avLst/>
          </a:prstGeom>
          <a:solidFill>
            <a:srgbClr val="C9DAF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86" name="Google Shape;86;p10"/>
          <p:cNvSpPr/>
          <p:nvPr/>
        </p:nvSpPr>
        <p:spPr>
          <a:xfrm flipH="1" rot="10800000">
            <a:off x="1848975" y="3197379"/>
            <a:ext cx="926400" cy="136200"/>
          </a:xfrm>
          <a:prstGeom prst="rect">
            <a:avLst/>
          </a:prstGeom>
          <a:solidFill>
            <a:srgbClr val="C9DAF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87" name="Google Shape;87;p10"/>
          <p:cNvSpPr/>
          <p:nvPr/>
        </p:nvSpPr>
        <p:spPr>
          <a:xfrm flipH="1" rot="10800000">
            <a:off x="2775375" y="3197229"/>
            <a:ext cx="965700" cy="136500"/>
          </a:xfrm>
          <a:prstGeom prst="rect">
            <a:avLst/>
          </a:prstGeom>
          <a:solidFill>
            <a:srgbClr val="4A86E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00FF00"/>
              </a:solidFill>
            </a:endParaRPr>
          </a:p>
        </p:txBody>
      </p:sp>
      <p:sp>
        <p:nvSpPr>
          <p:cNvPr id="88" name="Google Shape;88;p10"/>
          <p:cNvSpPr txBox="1"/>
          <p:nvPr/>
        </p:nvSpPr>
        <p:spPr>
          <a:xfrm>
            <a:off x="1818650" y="968450"/>
            <a:ext cx="3413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B6D7A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Yearly re-supply ship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7796B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Reachable via aircraft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Summer-crew (40-70 people)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◻︎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Overwintering-crew (6 people)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9DAF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Antarctic Summer (4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FF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Antarctic Winter (4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4A86E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FF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Transition (Spring+Autumn, 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89" name="Google Shape;89;p10"/>
          <p:cNvSpPr/>
          <p:nvPr/>
        </p:nvSpPr>
        <p:spPr>
          <a:xfrm flipH="1" rot="10800000">
            <a:off x="1848975" y="2770829"/>
            <a:ext cx="9264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0" name="Google Shape;90;p10"/>
          <p:cNvSpPr/>
          <p:nvPr/>
        </p:nvSpPr>
        <p:spPr>
          <a:xfrm flipH="1" rot="10800000">
            <a:off x="2284725" y="2976375"/>
            <a:ext cx="52959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1" name="Google Shape;91;p10"/>
          <p:cNvSpPr/>
          <p:nvPr/>
        </p:nvSpPr>
        <p:spPr>
          <a:xfrm flipH="1" rot="10800000">
            <a:off x="6650225" y="2770829"/>
            <a:ext cx="9264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2" name="Google Shape;92;p10"/>
          <p:cNvSpPr/>
          <p:nvPr/>
        </p:nvSpPr>
        <p:spPr>
          <a:xfrm flipH="1" rot="10800000">
            <a:off x="1850125" y="2565279"/>
            <a:ext cx="926400" cy="136200"/>
          </a:xfrm>
          <a:prstGeom prst="rect">
            <a:avLst/>
          </a:prstGeom>
          <a:solidFill>
            <a:srgbClr val="37796B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3" name="Google Shape;93;p10"/>
          <p:cNvSpPr/>
          <p:nvPr/>
        </p:nvSpPr>
        <p:spPr>
          <a:xfrm flipH="1" rot="10800000">
            <a:off x="6651375" y="2565279"/>
            <a:ext cx="926400" cy="136200"/>
          </a:xfrm>
          <a:prstGeom prst="rect">
            <a:avLst/>
          </a:prstGeom>
          <a:solidFill>
            <a:srgbClr val="37796B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4" name="Google Shape;94;p10"/>
          <p:cNvSpPr/>
          <p:nvPr/>
        </p:nvSpPr>
        <p:spPr>
          <a:xfrm flipH="1" rot="10800000">
            <a:off x="1850125" y="2359729"/>
            <a:ext cx="498900" cy="136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5" name="Google Shape;95;p10"/>
          <p:cNvSpPr/>
          <p:nvPr/>
        </p:nvSpPr>
        <p:spPr>
          <a:xfrm flipH="1" rot="10800000">
            <a:off x="7137325" y="2359729"/>
            <a:ext cx="440400" cy="136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6" name="Google Shape;96;p10"/>
          <p:cNvSpPr/>
          <p:nvPr/>
        </p:nvSpPr>
        <p:spPr>
          <a:xfrm flipH="1" rot="10800000">
            <a:off x="1850800" y="2976375"/>
            <a:ext cx="433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97" name="Google Shape;97;p10"/>
          <p:cNvSpPr txBox="1"/>
          <p:nvPr>
            <p:ph idx="4294967295"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Temporalities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1549500" y="784800"/>
            <a:ext cx="64125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1634825" y="2285413"/>
            <a:ext cx="6412500" cy="43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533075" y="3196175"/>
            <a:ext cx="1151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Antarctic Seasons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758375" y="2777950"/>
            <a:ext cx="92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Operation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5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7" name="Google Shape;827;p55"/>
          <p:cNvSpPr txBox="1"/>
          <p:nvPr>
            <p:ph type="title"/>
          </p:nvPr>
        </p:nvSpPr>
        <p:spPr>
          <a:xfrm>
            <a:off x="270000" y="495267"/>
            <a:ext cx="3148800" cy="282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2: Training the model 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28" name="Google Shape;828;p55" title="Screenshot 2026-03-10 at 12.16.2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75" y="2396425"/>
            <a:ext cx="7327227" cy="25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55" title="Screenshot 2026-03-11 at 11.20.28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000" y="943313"/>
            <a:ext cx="7643914" cy="128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6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35" name="Google Shape;835;p56"/>
          <p:cNvSpPr txBox="1"/>
          <p:nvPr>
            <p:ph type="title"/>
          </p:nvPr>
        </p:nvSpPr>
        <p:spPr>
          <a:xfrm>
            <a:off x="270000" y="495267"/>
            <a:ext cx="3148800" cy="282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3: Evaluation of model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36" name="Google Shape;836;p56"/>
          <p:cNvSpPr txBox="1"/>
          <p:nvPr/>
        </p:nvSpPr>
        <p:spPr>
          <a:xfrm>
            <a:off x="326850" y="2455937"/>
            <a:ext cx="43656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Illuminance: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r-squared is  0.9635652190910206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root mean squared error is  112.47336167325606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mean absolute error is  86.35875507688202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37" name="Google Shape;837;p56"/>
          <p:cNvSpPr txBox="1"/>
          <p:nvPr/>
        </p:nvSpPr>
        <p:spPr>
          <a:xfrm>
            <a:off x="326850" y="3289162"/>
            <a:ext cx="43656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CCT:</a:t>
            </a:r>
            <a:r>
              <a:rPr b="1" lang="en-GB" sz="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r-squared is  0.8595488325766288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root mean squared error is  335.2328948281677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mean absolute error is  242.07912366948045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38" name="Google Shape;838;p56"/>
          <p:cNvSpPr txBox="1"/>
          <p:nvPr/>
        </p:nvSpPr>
        <p:spPr>
          <a:xfrm>
            <a:off x="326850" y="1115544"/>
            <a:ext cx="436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Evaluation tools: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</a:t>
            </a: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-squared: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Accuracy of model in %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</a:t>
            </a: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oot mean squared error: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Average size of 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prediction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errors in %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M</a:t>
            </a: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ean absolute error: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typical 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prediction</a:t>
            </a:r>
            <a:r>
              <a:rPr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error in units</a:t>
            </a:r>
            <a:endParaRPr b="1" sz="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39" name="Google Shape;839;p56"/>
          <p:cNvSpPr txBox="1"/>
          <p:nvPr/>
        </p:nvSpPr>
        <p:spPr>
          <a:xfrm>
            <a:off x="5373850" y="2702827"/>
            <a:ext cx="2962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96% accurate: </a:t>
            </a: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Strong predictive performance</a:t>
            </a:r>
            <a:endParaRPr b="1"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40" name="Google Shape;840;p56"/>
          <p:cNvSpPr txBox="1"/>
          <p:nvPr/>
        </p:nvSpPr>
        <p:spPr>
          <a:xfrm>
            <a:off x="5373850" y="3521525"/>
            <a:ext cx="260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85% accurate: Good</a:t>
            </a:r>
            <a:r>
              <a:rPr b="1" lang="en-GB" sz="900">
                <a:solidFill>
                  <a:schemeClr val="dk1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predictive performance</a:t>
            </a:r>
            <a:endParaRPr b="1" sz="900">
              <a:solidFill>
                <a:schemeClr val="dk1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7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46" name="Google Shape;846;p57"/>
          <p:cNvSpPr txBox="1"/>
          <p:nvPr>
            <p:ph type="title"/>
          </p:nvPr>
        </p:nvSpPr>
        <p:spPr>
          <a:xfrm>
            <a:off x="270000" y="495267"/>
            <a:ext cx="3148800" cy="282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4: Adding complexity to model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47" name="Google Shape;847;p57"/>
          <p:cNvSpPr txBox="1"/>
          <p:nvPr/>
        </p:nvSpPr>
        <p:spPr>
          <a:xfrm>
            <a:off x="326850" y="777869"/>
            <a:ext cx="4365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Daylight Simulation model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Training model on Netherlands Bilt Data (For seasonal variation)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48" name="Google Shape;848;p57" title="Screenshot 2026-03-10 at 1.03.23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50" y="1371800"/>
            <a:ext cx="5051041" cy="3499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7"/>
          <p:cNvSpPr txBox="1"/>
          <p:nvPr/>
        </p:nvSpPr>
        <p:spPr>
          <a:xfrm>
            <a:off x="5694600" y="1652817"/>
            <a:ext cx="2929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ra ExtraLight"/>
              <a:buChar char="+"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T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he model predicts both illuminance and colour temperature, replicating how light changes across seasons and times of day. </a:t>
            </a: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Can modify hour/month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8"/>
          <p:cNvSpPr/>
          <p:nvPr/>
        </p:nvSpPr>
        <p:spPr>
          <a:xfrm>
            <a:off x="-152400" y="-142875"/>
            <a:ext cx="9515400" cy="538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55" name="Google Shape;855;p58"/>
          <p:cNvSpPr txBox="1"/>
          <p:nvPr/>
        </p:nvSpPr>
        <p:spPr>
          <a:xfrm>
            <a:off x="190266" y="719998"/>
            <a:ext cx="512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 Daylight simulation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56" name="Google Shape;856;p58" title="Screenshot 2026-03-09 at 11.48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75" y="1036000"/>
            <a:ext cx="7598776" cy="38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58"/>
          <p:cNvSpPr txBox="1"/>
          <p:nvPr>
            <p:ph type="title"/>
          </p:nvPr>
        </p:nvSpPr>
        <p:spPr>
          <a:xfrm>
            <a:off x="270000" y="495276"/>
            <a:ext cx="4760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5: Visualization of model 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58" name="Google Shape;858;p58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solidFill>
                <a:schemeClr val="lt1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9"/>
          <p:cNvSpPr/>
          <p:nvPr/>
        </p:nvSpPr>
        <p:spPr>
          <a:xfrm>
            <a:off x="-152400" y="-142875"/>
            <a:ext cx="9515400" cy="538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64" name="Google Shape;864;p59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solidFill>
                <a:schemeClr val="lt1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65" name="Google Shape;865;p59"/>
          <p:cNvSpPr txBox="1"/>
          <p:nvPr/>
        </p:nvSpPr>
        <p:spPr>
          <a:xfrm>
            <a:off x="190266" y="719998"/>
            <a:ext cx="512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 Energy Saving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66" name="Google Shape;866;p59" title="Screenshot 2026-03-09 at 11.48.0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25" y="1227902"/>
            <a:ext cx="8557327" cy="3463873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59"/>
          <p:cNvSpPr txBox="1"/>
          <p:nvPr>
            <p:ph type="title"/>
          </p:nvPr>
        </p:nvSpPr>
        <p:spPr>
          <a:xfrm>
            <a:off x="270000" y="495276"/>
            <a:ext cx="4760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5: Visualization of model 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0"/>
          <p:cNvSpPr/>
          <p:nvPr/>
        </p:nvSpPr>
        <p:spPr>
          <a:xfrm>
            <a:off x="-152400" y="-142875"/>
            <a:ext cx="9515400" cy="538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73" name="Google Shape;873;p60"/>
          <p:cNvSpPr txBox="1"/>
          <p:nvPr>
            <p:ph type="title"/>
          </p:nvPr>
        </p:nvSpPr>
        <p:spPr>
          <a:xfrm>
            <a:off x="270000" y="495276"/>
            <a:ext cx="4760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5: Visualization of model 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74" name="Google Shape;874;p60" title="Screenshot 2026-03-09 at 11.50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00" y="1152750"/>
            <a:ext cx="7509202" cy="3600626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0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solidFill>
                <a:schemeClr val="lt1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1"/>
          <p:cNvSpPr/>
          <p:nvPr/>
        </p:nvSpPr>
        <p:spPr>
          <a:xfrm>
            <a:off x="-152400" y="-142875"/>
            <a:ext cx="9515400" cy="538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81" name="Google Shape;881;p61" title="Screen Recording 2026-03-11 at 7.03.42 P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7886" y="670200"/>
            <a:ext cx="6028975" cy="45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61"/>
          <p:cNvSpPr txBox="1"/>
          <p:nvPr>
            <p:ph type="title"/>
          </p:nvPr>
        </p:nvSpPr>
        <p:spPr>
          <a:xfrm>
            <a:off x="270000" y="495276"/>
            <a:ext cx="4760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A9DB5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Step 5: Visualization of model </a:t>
            </a:r>
            <a:endParaRPr b="1" sz="1300">
              <a:solidFill>
                <a:srgbClr val="7A9DB5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83" name="Google Shape;883;p61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Lighting and AI Integration </a:t>
            </a:r>
            <a:r>
              <a:rPr b="1" lang="en-GB" sz="14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Training the model</a:t>
            </a:r>
            <a:endParaRPr b="1" sz="1400">
              <a:solidFill>
                <a:schemeClr val="lt1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2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89" name="Google Shape;889;p62" title="P03_Inside_with lighting 003 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762" y="720000"/>
            <a:ext cx="7147075" cy="40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62"/>
          <p:cNvSpPr txBox="1"/>
          <p:nvPr/>
        </p:nvSpPr>
        <p:spPr>
          <a:xfrm>
            <a:off x="-1320000" y="3185250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Thursday (12/03)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ilai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3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96" name="Google Shape;896;p63" title="P02_Summer Outside Vie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750" y="719999"/>
            <a:ext cx="7147099" cy="4020238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63"/>
          <p:cNvSpPr txBox="1"/>
          <p:nvPr/>
        </p:nvSpPr>
        <p:spPr>
          <a:xfrm>
            <a:off x="-1320000" y="3185250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Thursday (12/03)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ilai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4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903" name="Google Shape;903;p64" title="P02_Winter Outside Vie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750" y="720000"/>
            <a:ext cx="7147099" cy="4020249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64"/>
          <p:cNvSpPr txBox="1"/>
          <p:nvPr/>
        </p:nvSpPr>
        <p:spPr>
          <a:xfrm>
            <a:off x="-1320000" y="3185250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Thursday (12/03)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ilai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1" title="Daylight Cylce.png"/>
          <p:cNvPicPr preferRelativeResize="0"/>
          <p:nvPr/>
        </p:nvPicPr>
        <p:blipFill rotWithShape="1">
          <a:blip r:embed="rId3">
            <a:alphaModFix/>
          </a:blip>
          <a:srcRect b="24292" l="9482" r="1153" t="6002"/>
          <a:stretch/>
        </p:blipFill>
        <p:spPr>
          <a:xfrm>
            <a:off x="1848975" y="3428804"/>
            <a:ext cx="5758828" cy="78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 title="Daylight Cylce.png"/>
          <p:cNvPicPr preferRelativeResize="0"/>
          <p:nvPr/>
        </p:nvPicPr>
        <p:blipFill rotWithShape="1">
          <a:blip r:embed="rId3">
            <a:alphaModFix/>
          </a:blip>
          <a:srcRect b="16771" l="7583" r="1168" t="75922"/>
          <a:stretch/>
        </p:blipFill>
        <p:spPr>
          <a:xfrm>
            <a:off x="1767300" y="4315704"/>
            <a:ext cx="5840502" cy="2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/>
          <p:nvPr/>
        </p:nvSpPr>
        <p:spPr>
          <a:xfrm flipH="1" rot="10800000">
            <a:off x="3743000" y="3197379"/>
            <a:ext cx="1941900" cy="136200"/>
          </a:xfrm>
          <a:prstGeom prst="rect">
            <a:avLst/>
          </a:prstGeom>
          <a:solidFill>
            <a:srgbClr val="0000FF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09" name="Google Shape;109;p11"/>
          <p:cNvSpPr/>
          <p:nvPr/>
        </p:nvSpPr>
        <p:spPr>
          <a:xfrm flipH="1" rot="10800000">
            <a:off x="5684825" y="3197379"/>
            <a:ext cx="965400" cy="136200"/>
          </a:xfrm>
          <a:prstGeom prst="rect">
            <a:avLst/>
          </a:prstGeom>
          <a:solidFill>
            <a:srgbClr val="4A86E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00FF00"/>
              </a:solidFill>
            </a:endParaRPr>
          </a:p>
        </p:txBody>
      </p:sp>
      <p:sp>
        <p:nvSpPr>
          <p:cNvPr id="110" name="Google Shape;110;p11"/>
          <p:cNvSpPr/>
          <p:nvPr/>
        </p:nvSpPr>
        <p:spPr>
          <a:xfrm flipH="1" rot="10800000">
            <a:off x="6650250" y="3197379"/>
            <a:ext cx="957600" cy="136200"/>
          </a:xfrm>
          <a:prstGeom prst="rect">
            <a:avLst/>
          </a:prstGeom>
          <a:solidFill>
            <a:srgbClr val="C9DAF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11" name="Google Shape;111;p11"/>
          <p:cNvSpPr/>
          <p:nvPr/>
        </p:nvSpPr>
        <p:spPr>
          <a:xfrm flipH="1" rot="10800000">
            <a:off x="1848975" y="3197379"/>
            <a:ext cx="926400" cy="136200"/>
          </a:xfrm>
          <a:prstGeom prst="rect">
            <a:avLst/>
          </a:prstGeom>
          <a:solidFill>
            <a:srgbClr val="C9DAF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12" name="Google Shape;112;p11"/>
          <p:cNvSpPr/>
          <p:nvPr/>
        </p:nvSpPr>
        <p:spPr>
          <a:xfrm flipH="1" rot="10800000">
            <a:off x="2775375" y="3197229"/>
            <a:ext cx="965700" cy="136500"/>
          </a:xfrm>
          <a:prstGeom prst="rect">
            <a:avLst/>
          </a:prstGeom>
          <a:solidFill>
            <a:srgbClr val="4A86E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>
              <a:solidFill>
                <a:srgbClr val="00FF00"/>
              </a:solidFill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1818650" y="968450"/>
            <a:ext cx="3413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B6D7A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Yearly re-supply ship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7796B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Reachable via aircraft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Summer-crew (40-70 people)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◻︎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Overwintering-crew (6 people)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9DAF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chemeClr val="accent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Antarctic Summer (4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FF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FF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Antarctic Winter (4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4A86E8"/>
                </a:solidFill>
                <a:latin typeface="Sora Medium"/>
                <a:ea typeface="Sora Medium"/>
                <a:cs typeface="Sora Medium"/>
                <a:sym typeface="Sora Medium"/>
              </a:rPr>
              <a:t>◼︎</a:t>
            </a:r>
            <a:r>
              <a:rPr lang="en-GB" sz="900">
                <a:solidFill>
                  <a:srgbClr val="FF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Transition (Spring+Autumn, 4 months)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14" name="Google Shape;114;p11"/>
          <p:cNvSpPr/>
          <p:nvPr/>
        </p:nvSpPr>
        <p:spPr>
          <a:xfrm flipH="1" rot="10800000">
            <a:off x="1848975" y="2770829"/>
            <a:ext cx="9264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15" name="Google Shape;115;p11"/>
          <p:cNvSpPr/>
          <p:nvPr/>
        </p:nvSpPr>
        <p:spPr>
          <a:xfrm flipH="1" rot="10800000">
            <a:off x="2284725" y="2976375"/>
            <a:ext cx="52959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16" name="Google Shape;116;p11"/>
          <p:cNvSpPr/>
          <p:nvPr/>
        </p:nvSpPr>
        <p:spPr>
          <a:xfrm flipH="1" rot="10800000">
            <a:off x="6650225" y="2770829"/>
            <a:ext cx="926400" cy="136200"/>
          </a:xfrm>
          <a:prstGeom prst="rect">
            <a:avLst/>
          </a:prstGeom>
          <a:solidFill>
            <a:schemeClr val="dk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17" name="Google Shape;117;p11"/>
          <p:cNvSpPr/>
          <p:nvPr/>
        </p:nvSpPr>
        <p:spPr>
          <a:xfrm flipH="1" rot="10800000">
            <a:off x="1850125" y="2565279"/>
            <a:ext cx="926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18" name="Google Shape;118;p11"/>
          <p:cNvSpPr/>
          <p:nvPr/>
        </p:nvSpPr>
        <p:spPr>
          <a:xfrm flipH="1" rot="10800000">
            <a:off x="6651375" y="2565279"/>
            <a:ext cx="926400" cy="136200"/>
          </a:xfrm>
          <a:prstGeom prst="rect">
            <a:avLst/>
          </a:prstGeom>
          <a:solidFill>
            <a:srgbClr val="37796B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19" name="Google Shape;119;p11"/>
          <p:cNvSpPr/>
          <p:nvPr/>
        </p:nvSpPr>
        <p:spPr>
          <a:xfrm flipH="1" rot="10800000">
            <a:off x="1850125" y="2359729"/>
            <a:ext cx="498900" cy="136200"/>
          </a:xfrm>
          <a:prstGeom prst="rect">
            <a:avLst/>
          </a:prstGeom>
          <a:solidFill>
            <a:srgbClr val="B6D7A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20" name="Google Shape;120;p11"/>
          <p:cNvSpPr/>
          <p:nvPr/>
        </p:nvSpPr>
        <p:spPr>
          <a:xfrm flipH="1" rot="10800000">
            <a:off x="7137325" y="2359729"/>
            <a:ext cx="440400" cy="136200"/>
          </a:xfrm>
          <a:prstGeom prst="rect">
            <a:avLst/>
          </a:prstGeom>
          <a:solidFill>
            <a:srgbClr val="B6D7A8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21" name="Google Shape;121;p11"/>
          <p:cNvSpPr/>
          <p:nvPr/>
        </p:nvSpPr>
        <p:spPr>
          <a:xfrm flipH="1" rot="10800000">
            <a:off x="1850800" y="2976375"/>
            <a:ext cx="433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5"/>
          </a:p>
        </p:txBody>
      </p:sp>
      <p:sp>
        <p:nvSpPr>
          <p:cNvPr id="122" name="Google Shape;122;p11"/>
          <p:cNvSpPr txBox="1"/>
          <p:nvPr>
            <p:ph idx="4294967295"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Temporalities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23" name="Google Shape;123;p11"/>
          <p:cNvSpPr txBox="1"/>
          <p:nvPr/>
        </p:nvSpPr>
        <p:spPr>
          <a:xfrm>
            <a:off x="533075" y="3196175"/>
            <a:ext cx="1151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Antarctic Seasons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24" name="Google Shape;124;p11"/>
          <p:cNvSpPr txBox="1"/>
          <p:nvPr/>
        </p:nvSpPr>
        <p:spPr>
          <a:xfrm>
            <a:off x="758375" y="2777950"/>
            <a:ext cx="92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Operation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25" name="Google Shape;125;p11"/>
          <p:cNvSpPr txBox="1"/>
          <p:nvPr/>
        </p:nvSpPr>
        <p:spPr>
          <a:xfrm>
            <a:off x="687575" y="2359725"/>
            <a:ext cx="9972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Logistics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5"/>
          <p:cNvSpPr/>
          <p:nvPr/>
        </p:nvSpPr>
        <p:spPr>
          <a:xfrm>
            <a:off x="-61600" y="-20525"/>
            <a:ext cx="9270600" cy="5235900"/>
          </a:xfrm>
          <a:prstGeom prst="rect">
            <a:avLst/>
          </a:prstGeom>
          <a:solidFill>
            <a:srgbClr val="EADDB5"/>
          </a:solidFill>
          <a:ln cap="flat" cmpd="sng" w="9525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D966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10" name="Google Shape;910;p65"/>
          <p:cNvSpPr txBox="1"/>
          <p:nvPr>
            <p:ph type="title"/>
          </p:nvPr>
        </p:nvSpPr>
        <p:spPr>
          <a:xfrm>
            <a:off x="506125" y="2418075"/>
            <a:ext cx="8520600" cy="713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Thank you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11" name="Google Shape;911;p65"/>
          <p:cNvSpPr txBox="1"/>
          <p:nvPr>
            <p:ph type="title"/>
          </p:nvPr>
        </p:nvSpPr>
        <p:spPr>
          <a:xfrm>
            <a:off x="506125" y="2857675"/>
            <a:ext cx="1280400" cy="338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Sora ExtraBold"/>
                <a:ea typeface="Sora ExtraBold"/>
                <a:cs typeface="Sora ExtraBold"/>
                <a:sym typeface="Sora ExtraBold"/>
              </a:rPr>
              <a:t>: &gt;]</a:t>
            </a:r>
            <a:endParaRPr b="1" sz="16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6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EXTRA SLIDES/OLD SLIDES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67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22" name="Google Shape;922;p67"/>
          <p:cNvSpPr txBox="1"/>
          <p:nvPr>
            <p:ph type="title"/>
          </p:nvPr>
        </p:nvSpPr>
        <p:spPr>
          <a:xfrm>
            <a:off x="270000" y="180000"/>
            <a:ext cx="4883700" cy="38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Process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b="1" lang="en-GB" sz="1400">
                <a:latin typeface="Sora"/>
                <a:ea typeface="Sora"/>
                <a:cs typeface="Sora"/>
                <a:sym typeface="Sora"/>
              </a:rPr>
              <a:t>Iterations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923" name="Google Shape;92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0215" y="720000"/>
            <a:ext cx="6421960" cy="38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67"/>
          <p:cNvSpPr txBox="1"/>
          <p:nvPr/>
        </p:nvSpPr>
        <p:spPr>
          <a:xfrm>
            <a:off x="226950" y="720000"/>
            <a:ext cx="16275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Iterations of zoning possibilities (translated in 3D and 2D Diagrams)</a:t>
            </a:r>
            <a:endParaRPr sz="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- </a:t>
            </a:r>
            <a:r>
              <a:rPr lang="en-GB" sz="800">
                <a:solidFill>
                  <a:srgbClr val="E7E841"/>
                </a:solidFill>
                <a:latin typeface="Sora"/>
                <a:ea typeface="Sora"/>
                <a:cs typeface="Sora"/>
                <a:sym typeface="Sora"/>
              </a:rPr>
              <a:t>Shared space </a:t>
            </a:r>
            <a:endParaRPr sz="800">
              <a:solidFill>
                <a:srgbClr val="E7E84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- </a:t>
            </a:r>
            <a:r>
              <a:rPr lang="en-GB" sz="800">
                <a:solidFill>
                  <a:srgbClr val="37796B"/>
                </a:solidFill>
                <a:latin typeface="Sora"/>
                <a:ea typeface="Sora"/>
                <a:cs typeface="Sora"/>
                <a:sym typeface="Sora"/>
              </a:rPr>
              <a:t>Sleeping </a:t>
            </a:r>
            <a:endParaRPr sz="800">
              <a:solidFill>
                <a:srgbClr val="37796B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- </a:t>
            </a:r>
            <a:r>
              <a:rPr lang="en-GB" sz="800">
                <a:solidFill>
                  <a:srgbClr val="ACE678"/>
                </a:solidFill>
                <a:latin typeface="Sora"/>
                <a:ea typeface="Sora"/>
                <a:cs typeface="Sora"/>
                <a:sym typeface="Sora"/>
              </a:rPr>
              <a:t>Lounging</a:t>
            </a:r>
            <a:endParaRPr sz="800">
              <a:solidFill>
                <a:srgbClr val="ACE678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- </a:t>
            </a:r>
            <a:r>
              <a:rPr lang="en-GB" sz="800">
                <a:solidFill>
                  <a:srgbClr val="7C6BDD"/>
                </a:solidFill>
                <a:latin typeface="Sora"/>
                <a:ea typeface="Sora"/>
                <a:cs typeface="Sora"/>
                <a:sym typeface="Sora"/>
              </a:rPr>
              <a:t>Individual Work</a:t>
            </a:r>
            <a:endParaRPr sz="800">
              <a:solidFill>
                <a:srgbClr val="7C6BDD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- </a:t>
            </a:r>
            <a:r>
              <a:rPr lang="en-GB" sz="800">
                <a:solidFill>
                  <a:srgbClr val="CCCCCC"/>
                </a:solidFill>
                <a:latin typeface="Sora"/>
                <a:ea typeface="Sora"/>
                <a:cs typeface="Sora"/>
                <a:sym typeface="Sora"/>
              </a:rPr>
              <a:t>Storage</a:t>
            </a:r>
            <a:endParaRPr sz="800">
              <a:solidFill>
                <a:srgbClr val="CCCCCC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8"/>
          <p:cNvSpPr txBox="1"/>
          <p:nvPr/>
        </p:nvSpPr>
        <p:spPr>
          <a:xfrm>
            <a:off x="270000" y="1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CCCCCC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</a:t>
            </a:r>
            <a:r>
              <a:rPr lang="en-GB" sz="2500">
                <a:solidFill>
                  <a:srgbClr val="CCCCCC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 </a:t>
            </a:r>
            <a:r>
              <a:rPr b="1" lang="en-GB" sz="2100">
                <a:solidFill>
                  <a:srgbClr val="D9D9D9"/>
                </a:solidFill>
                <a:latin typeface="Sora"/>
                <a:ea typeface="Sora"/>
                <a:cs typeface="Sora"/>
                <a:sym typeface="Sora"/>
              </a:rPr>
              <a:t>Design Process</a:t>
            </a:r>
            <a:r>
              <a:rPr b="1" lang="en-GB" sz="2100">
                <a:solidFill>
                  <a:srgbClr val="D9D9D9"/>
                </a:solidFill>
                <a:latin typeface="Sora"/>
                <a:ea typeface="Sora"/>
                <a:cs typeface="Sora"/>
                <a:sym typeface="Sora"/>
              </a:rPr>
              <a:t>:</a:t>
            </a:r>
            <a:r>
              <a:rPr b="1" lang="en-GB" sz="2100">
                <a:latin typeface="Sora"/>
                <a:ea typeface="Sora"/>
                <a:cs typeface="Sora"/>
                <a:sym typeface="Sora"/>
              </a:rPr>
              <a:t> from concept diagram to concept voronoi</a:t>
            </a:r>
            <a:endParaRPr b="1" sz="2100">
              <a:solidFill>
                <a:srgbClr val="000000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930" name="Google Shape;930;p68"/>
          <p:cNvPicPr preferRelativeResize="0"/>
          <p:nvPr/>
        </p:nvPicPr>
        <p:blipFill rotWithShape="1">
          <a:blip r:embed="rId3">
            <a:alphaModFix/>
          </a:blip>
          <a:srcRect b="0" l="0" r="1749" t="20083"/>
          <a:stretch/>
        </p:blipFill>
        <p:spPr>
          <a:xfrm>
            <a:off x="494750" y="1276625"/>
            <a:ext cx="8154501" cy="3866876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68"/>
          <p:cNvSpPr txBox="1"/>
          <p:nvPr/>
        </p:nvSpPr>
        <p:spPr>
          <a:xfrm>
            <a:off x="585850" y="863900"/>
            <a:ext cx="121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Sora"/>
                <a:ea typeface="Sora"/>
                <a:cs typeface="Sora"/>
                <a:sym typeface="Sora"/>
              </a:rPr>
              <a:t>concept diagram</a:t>
            </a:r>
            <a:endParaRPr b="1" sz="800">
              <a:solidFill>
                <a:srgbClr val="000000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32" name="Google Shape;932;p68"/>
          <p:cNvSpPr txBox="1"/>
          <p:nvPr/>
        </p:nvSpPr>
        <p:spPr>
          <a:xfrm>
            <a:off x="3438400" y="863900"/>
            <a:ext cx="121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Sora"/>
                <a:ea typeface="Sora"/>
                <a:cs typeface="Sora"/>
                <a:sym typeface="Sora"/>
              </a:rPr>
              <a:t>concept voronoi</a:t>
            </a:r>
            <a:endParaRPr b="1" sz="800">
              <a:solidFill>
                <a:srgbClr val="000000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33" name="Google Shape;933;p68"/>
          <p:cNvSpPr txBox="1"/>
          <p:nvPr/>
        </p:nvSpPr>
        <p:spPr>
          <a:xfrm>
            <a:off x="6034175" y="863900"/>
            <a:ext cx="121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Sora"/>
                <a:ea typeface="Sora"/>
                <a:cs typeface="Sora"/>
                <a:sym typeface="Sora"/>
              </a:rPr>
              <a:t>concept voronoi</a:t>
            </a:r>
            <a:endParaRPr b="1" sz="800">
              <a:solidFill>
                <a:srgbClr val="000000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Google Shape;938;p69" title="Artboard 2@3x-100.jpg"/>
          <p:cNvPicPr preferRelativeResize="0"/>
          <p:nvPr/>
        </p:nvPicPr>
        <p:blipFill rotWithShape="1">
          <a:blip r:embed="rId3">
            <a:alphaModFix/>
          </a:blip>
          <a:srcRect b="0" l="0" r="0" t="18719"/>
          <a:stretch/>
        </p:blipFill>
        <p:spPr>
          <a:xfrm>
            <a:off x="934600" y="962925"/>
            <a:ext cx="7274798" cy="41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69"/>
          <p:cNvSpPr txBox="1"/>
          <p:nvPr/>
        </p:nvSpPr>
        <p:spPr>
          <a:xfrm>
            <a:off x="-2103375" y="863900"/>
            <a:ext cx="1951800" cy="1231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2D → 3D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And update drawing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40" name="Google Shape;940;p69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2D → 3D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70" title="Artboard 3@3x-100.jpg"/>
          <p:cNvPicPr preferRelativeResize="0"/>
          <p:nvPr/>
        </p:nvPicPr>
        <p:blipFill rotWithShape="1">
          <a:blip r:embed="rId3">
            <a:alphaModFix/>
          </a:blip>
          <a:srcRect b="0" l="0" r="0" t="18719"/>
          <a:stretch/>
        </p:blipFill>
        <p:spPr>
          <a:xfrm>
            <a:off x="934600" y="962925"/>
            <a:ext cx="7274798" cy="41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70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2D → 3D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47" name="Google Shape;947;p70"/>
          <p:cNvSpPr txBox="1"/>
          <p:nvPr/>
        </p:nvSpPr>
        <p:spPr>
          <a:xfrm>
            <a:off x="-2103375" y="863900"/>
            <a:ext cx="1951800" cy="969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3D Result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Whats void? </a:t>
            </a:r>
            <a:b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Panels?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71" title="Artboard 4@3x-100.jpg"/>
          <p:cNvPicPr preferRelativeResize="0"/>
          <p:nvPr/>
        </p:nvPicPr>
        <p:blipFill rotWithShape="1">
          <a:blip r:embed="rId3">
            <a:alphaModFix/>
          </a:blip>
          <a:srcRect b="0" l="3686" r="3695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71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Design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2D → 3D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54" name="Google Shape;954;p71"/>
          <p:cNvSpPr txBox="1"/>
          <p:nvPr/>
        </p:nvSpPr>
        <p:spPr>
          <a:xfrm>
            <a:off x="-2103375" y="863900"/>
            <a:ext cx="1951800" cy="2539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Bob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Sigrid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Scenario (1)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Morning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Geting out of bed without disturbin other person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72" title="Artboard 5@3x-100.jpg"/>
          <p:cNvPicPr preferRelativeResize="0"/>
          <p:nvPr/>
        </p:nvPicPr>
        <p:blipFill rotWithShape="1">
          <a:blip r:embed="rId3">
            <a:alphaModFix/>
          </a:blip>
          <a:srcRect b="0" l="3686" r="3695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72"/>
          <p:cNvSpPr txBox="1"/>
          <p:nvPr/>
        </p:nvSpPr>
        <p:spPr>
          <a:xfrm>
            <a:off x="-2103375" y="863900"/>
            <a:ext cx="1951800" cy="2016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Bob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Sigrid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Scenario (2)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Noon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Bob takes a Nap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73" title="Artboard 5@3x-100.jpg"/>
          <p:cNvPicPr preferRelativeResize="0"/>
          <p:nvPr/>
        </p:nvPicPr>
        <p:blipFill rotWithShape="1">
          <a:blip r:embed="rId3">
            <a:alphaModFix/>
          </a:blip>
          <a:srcRect b="0" l="3686" r="3695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73"/>
          <p:cNvSpPr txBox="1"/>
          <p:nvPr/>
        </p:nvSpPr>
        <p:spPr>
          <a:xfrm>
            <a:off x="-2103375" y="863900"/>
            <a:ext cx="1951800" cy="3586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Bob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Sigrid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Scenario (3)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Noon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Bob takes a Nap, Sigrid comes back from checking the instruments: they briefly sit together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74" title="Artboard 5@3x-100.jpg"/>
          <p:cNvPicPr preferRelativeResize="0"/>
          <p:nvPr/>
        </p:nvPicPr>
        <p:blipFill rotWithShape="1">
          <a:blip r:embed="rId3">
            <a:alphaModFix/>
          </a:blip>
          <a:srcRect b="0" l="3686" r="3695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74"/>
          <p:cNvSpPr txBox="1"/>
          <p:nvPr/>
        </p:nvSpPr>
        <p:spPr>
          <a:xfrm>
            <a:off x="-2103375" y="863900"/>
            <a:ext cx="1951800" cy="280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Bob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Sigrid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Scenario (4)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Evening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Bob Facetimes his GF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Sigrid has a friend from the station over </a:t>
            </a:r>
            <a:endParaRPr b="1" sz="17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3923" y="580213"/>
            <a:ext cx="5416150" cy="40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2"/>
          <p:cNvSpPr txBox="1"/>
          <p:nvPr>
            <p:ph idx="4294967295"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Status quo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75" title="Artboard 7@3x-100.jpg"/>
          <p:cNvPicPr preferRelativeResize="0"/>
          <p:nvPr/>
        </p:nvPicPr>
        <p:blipFill rotWithShape="1">
          <a:blip r:embed="rId3">
            <a:alphaModFix/>
          </a:blip>
          <a:srcRect b="0" l="3686" r="3695" t="0"/>
          <a:stretch/>
        </p:blipFill>
        <p:spPr>
          <a:xfrm>
            <a:off x="389675" y="1168250"/>
            <a:ext cx="5370327" cy="30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75"/>
          <p:cNvSpPr txBox="1"/>
          <p:nvPr/>
        </p:nvSpPr>
        <p:spPr>
          <a:xfrm>
            <a:off x="270000" y="1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CCCCCC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</a:t>
            </a:r>
            <a:r>
              <a:rPr lang="en-GB" sz="2500">
                <a:solidFill>
                  <a:srgbClr val="CCCCCC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 </a:t>
            </a:r>
            <a:r>
              <a:rPr b="1" lang="en-GB" sz="21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Design Process(</a:t>
            </a:r>
            <a:r>
              <a:rPr b="1" lang="en-GB" sz="2100">
                <a:latin typeface="Sora"/>
                <a:ea typeface="Sora"/>
                <a:cs typeface="Sora"/>
                <a:sym typeface="Sora"/>
              </a:rPr>
              <a:t>skylight)</a:t>
            </a:r>
            <a:endParaRPr b="1" sz="2100">
              <a:solidFill>
                <a:srgbClr val="000000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979" name="Google Shape;97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0000" y="1051425"/>
            <a:ext cx="2441576" cy="3254451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75"/>
          <p:cNvSpPr txBox="1"/>
          <p:nvPr/>
        </p:nvSpPr>
        <p:spPr>
          <a:xfrm>
            <a:off x="5759988" y="4305875"/>
            <a:ext cx="23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Crown Shyness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81" name="Google Shape;981;p75"/>
          <p:cNvSpPr txBox="1"/>
          <p:nvPr/>
        </p:nvSpPr>
        <p:spPr>
          <a:xfrm>
            <a:off x="1888625" y="3727350"/>
            <a:ext cx="23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How can polar daylight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be integrated into living spaces?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76" title="Artboard 6@3x-100.jpg"/>
          <p:cNvPicPr preferRelativeResize="0"/>
          <p:nvPr/>
        </p:nvPicPr>
        <p:blipFill rotWithShape="1">
          <a:blip r:embed="rId3">
            <a:alphaModFix/>
          </a:blip>
          <a:srcRect b="8780" l="3729" r="3738" t="-878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76"/>
          <p:cNvSpPr txBox="1"/>
          <p:nvPr/>
        </p:nvSpPr>
        <p:spPr>
          <a:xfrm>
            <a:off x="270000" y="1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CCCCCC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04</a:t>
            </a:r>
            <a:r>
              <a:rPr lang="en-GB" sz="2500">
                <a:solidFill>
                  <a:srgbClr val="CCCCCC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 </a:t>
            </a:r>
            <a:r>
              <a:rPr b="1" lang="en-GB" sz="21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Design Process</a:t>
            </a:r>
            <a:endParaRPr b="1" sz="2100">
              <a:solidFill>
                <a:srgbClr val="000000"/>
              </a:solidFill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77"/>
          <p:cNvSpPr/>
          <p:nvPr/>
        </p:nvSpPr>
        <p:spPr>
          <a:xfrm>
            <a:off x="2964661" y="853487"/>
            <a:ext cx="3415200" cy="1143600"/>
          </a:xfrm>
          <a:prstGeom prst="rect">
            <a:avLst/>
          </a:prstGeom>
          <a:solidFill>
            <a:srgbClr val="F3F9B6">
              <a:alpha val="56860"/>
            </a:srgbClr>
          </a:solidFill>
          <a:ln cap="flat" cmpd="sng" w="179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175" lIns="72175" spcFirstLastPara="1" rIns="72175" wrap="square" tIns="72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5"/>
          </a:p>
        </p:txBody>
      </p:sp>
      <p:sp>
        <p:nvSpPr>
          <p:cNvPr id="993" name="Google Shape;993;p77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94" name="Google Shape;994;p77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03</a:t>
            </a:r>
            <a:r>
              <a:rPr lang="en-GB" sz="25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 </a:t>
            </a:r>
            <a:r>
              <a:rPr b="1" lang="en-GB" sz="185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Physiological Implication: </a:t>
            </a:r>
            <a:r>
              <a:rPr lang="en-GB" sz="2100">
                <a:latin typeface="Sora ExtraBold"/>
                <a:ea typeface="Sora ExtraBold"/>
                <a:cs typeface="Sora ExtraBold"/>
                <a:sym typeface="Sora ExtraBold"/>
              </a:rPr>
              <a:t>Concept Diagram</a:t>
            </a:r>
            <a:endParaRPr b="1" sz="21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95" name="Google Shape;995;p77"/>
          <p:cNvSpPr/>
          <p:nvPr/>
        </p:nvSpPr>
        <p:spPr>
          <a:xfrm>
            <a:off x="2964661" y="1997308"/>
            <a:ext cx="3415200" cy="1143600"/>
          </a:xfrm>
          <a:prstGeom prst="rect">
            <a:avLst/>
          </a:prstGeom>
          <a:solidFill>
            <a:srgbClr val="F3F9B6">
              <a:alpha val="56860"/>
            </a:srgbClr>
          </a:solidFill>
          <a:ln cap="flat" cmpd="sng" w="7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175" lIns="72175" spcFirstLastPara="1" rIns="72175" wrap="square" tIns="72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5"/>
          </a:p>
        </p:txBody>
      </p:sp>
      <p:sp>
        <p:nvSpPr>
          <p:cNvPr id="996" name="Google Shape;996;p77"/>
          <p:cNvSpPr/>
          <p:nvPr/>
        </p:nvSpPr>
        <p:spPr>
          <a:xfrm>
            <a:off x="2964661" y="1707235"/>
            <a:ext cx="9675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997" name="Google Shape;997;p77"/>
          <p:cNvSpPr/>
          <p:nvPr/>
        </p:nvSpPr>
        <p:spPr>
          <a:xfrm>
            <a:off x="2964661" y="853487"/>
            <a:ext cx="1242000" cy="417600"/>
          </a:xfrm>
          <a:prstGeom prst="ellipse">
            <a:avLst/>
          </a:prstGeom>
          <a:solidFill>
            <a:srgbClr val="AAC6F4"/>
          </a:solidFill>
          <a:ln cap="flat" cmpd="sng" w="17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998" name="Google Shape;998;p77"/>
          <p:cNvSpPr/>
          <p:nvPr/>
        </p:nvSpPr>
        <p:spPr>
          <a:xfrm>
            <a:off x="5138308" y="853487"/>
            <a:ext cx="1242000" cy="417600"/>
          </a:xfrm>
          <a:prstGeom prst="ellipse">
            <a:avLst/>
          </a:prstGeom>
          <a:solidFill>
            <a:srgbClr val="AAC6F4"/>
          </a:solidFill>
          <a:ln cap="flat" cmpd="sng" w="17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999" name="Google Shape;999;p77"/>
          <p:cNvSpPr/>
          <p:nvPr/>
        </p:nvSpPr>
        <p:spPr>
          <a:xfrm>
            <a:off x="4206507" y="853487"/>
            <a:ext cx="932100" cy="417600"/>
          </a:xfrm>
          <a:prstGeom prst="ellipse">
            <a:avLst/>
          </a:prstGeom>
          <a:solidFill>
            <a:srgbClr val="FFCFFF"/>
          </a:solidFill>
          <a:ln cap="flat" cmpd="sng" w="17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0" name="Google Shape;1000;p77"/>
          <p:cNvSpPr/>
          <p:nvPr/>
        </p:nvSpPr>
        <p:spPr>
          <a:xfrm>
            <a:off x="4206507" y="1277067"/>
            <a:ext cx="932100" cy="720600"/>
          </a:xfrm>
          <a:prstGeom prst="ellipse">
            <a:avLst/>
          </a:prstGeom>
          <a:solidFill>
            <a:srgbClr val="F3F9B6">
              <a:alpha val="56860"/>
            </a:srgbClr>
          </a:solidFill>
          <a:ln cap="flat" cmpd="sng" w="17050">
            <a:solidFill>
              <a:srgbClr val="A5B3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1" name="Google Shape;1001;p77"/>
          <p:cNvSpPr/>
          <p:nvPr/>
        </p:nvSpPr>
        <p:spPr>
          <a:xfrm>
            <a:off x="2964661" y="1202959"/>
            <a:ext cx="282600" cy="5376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2" name="Google Shape;1002;p77"/>
          <p:cNvSpPr/>
          <p:nvPr/>
        </p:nvSpPr>
        <p:spPr>
          <a:xfrm>
            <a:off x="3932309" y="1706721"/>
            <a:ext cx="3219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3" name="Google Shape;1003;p77"/>
          <p:cNvSpPr/>
          <p:nvPr/>
        </p:nvSpPr>
        <p:spPr>
          <a:xfrm flipH="1">
            <a:off x="5412654" y="1707235"/>
            <a:ext cx="9675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4" name="Google Shape;1004;p77"/>
          <p:cNvSpPr/>
          <p:nvPr/>
        </p:nvSpPr>
        <p:spPr>
          <a:xfrm flipH="1">
            <a:off x="6097554" y="1202959"/>
            <a:ext cx="282600" cy="5376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5" name="Google Shape;1005;p77"/>
          <p:cNvSpPr/>
          <p:nvPr/>
        </p:nvSpPr>
        <p:spPr>
          <a:xfrm flipH="1">
            <a:off x="5090606" y="1706721"/>
            <a:ext cx="3219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6" name="Google Shape;1006;p77"/>
          <p:cNvSpPr/>
          <p:nvPr/>
        </p:nvSpPr>
        <p:spPr>
          <a:xfrm>
            <a:off x="3247168" y="1271073"/>
            <a:ext cx="987900" cy="446700"/>
          </a:xfrm>
          <a:prstGeom prst="ellipse">
            <a:avLst/>
          </a:prstGeom>
          <a:solidFill>
            <a:srgbClr val="FEE8E8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07" name="Google Shape;1007;p77"/>
          <p:cNvSpPr/>
          <p:nvPr/>
        </p:nvSpPr>
        <p:spPr>
          <a:xfrm>
            <a:off x="5112692" y="1271073"/>
            <a:ext cx="987900" cy="446700"/>
          </a:xfrm>
          <a:prstGeom prst="ellipse">
            <a:avLst/>
          </a:prstGeom>
          <a:solidFill>
            <a:srgbClr val="FEE8E8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cxnSp>
        <p:nvCxnSpPr>
          <p:cNvPr id="1008" name="Google Shape;1008;p77"/>
          <p:cNvCxnSpPr/>
          <p:nvPr/>
        </p:nvCxnSpPr>
        <p:spPr>
          <a:xfrm rot="10800000">
            <a:off x="4672407" y="1878325"/>
            <a:ext cx="0" cy="284400"/>
          </a:xfrm>
          <a:prstGeom prst="straightConnector1">
            <a:avLst/>
          </a:prstGeom>
          <a:noFill/>
          <a:ln cap="flat" cmpd="sng" w="7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9" name="Google Shape;1009;p77"/>
          <p:cNvSpPr/>
          <p:nvPr/>
        </p:nvSpPr>
        <p:spPr>
          <a:xfrm flipH="1">
            <a:off x="5529954" y="1997574"/>
            <a:ext cx="850200" cy="11436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10" name="Google Shape;1010;p77"/>
          <p:cNvSpPr/>
          <p:nvPr/>
        </p:nvSpPr>
        <p:spPr>
          <a:xfrm flipH="1">
            <a:off x="5112550" y="2283502"/>
            <a:ext cx="423900" cy="863700"/>
          </a:xfrm>
          <a:prstGeom prst="ellipse">
            <a:avLst/>
          </a:prstGeom>
          <a:solidFill>
            <a:srgbClr val="F3F9B6">
              <a:alpha val="56860"/>
            </a:srgbClr>
          </a:solidFill>
          <a:ln cap="flat" cmpd="sng" w="19050">
            <a:solidFill>
              <a:srgbClr val="A5B3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11" name="Google Shape;1011;p77"/>
          <p:cNvSpPr/>
          <p:nvPr/>
        </p:nvSpPr>
        <p:spPr>
          <a:xfrm>
            <a:off x="3363792" y="2208830"/>
            <a:ext cx="1213500" cy="720600"/>
          </a:xfrm>
          <a:prstGeom prst="ellipse">
            <a:avLst/>
          </a:prstGeom>
          <a:solidFill>
            <a:srgbClr val="F3F9B6">
              <a:alpha val="56860"/>
            </a:srgbClr>
          </a:solidFill>
          <a:ln cap="flat" cmpd="sng" w="19050">
            <a:solidFill>
              <a:srgbClr val="A5B3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cxnSp>
        <p:nvCxnSpPr>
          <p:cNvPr id="1012" name="Google Shape;1012;p77"/>
          <p:cNvCxnSpPr/>
          <p:nvPr/>
        </p:nvCxnSpPr>
        <p:spPr>
          <a:xfrm>
            <a:off x="2763700" y="2569094"/>
            <a:ext cx="341100" cy="0"/>
          </a:xfrm>
          <a:prstGeom prst="straightConnector1">
            <a:avLst/>
          </a:prstGeom>
          <a:noFill/>
          <a:ln cap="flat" cmpd="sng" w="7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3" name="Google Shape;1013;p77"/>
          <p:cNvCxnSpPr/>
          <p:nvPr/>
        </p:nvCxnSpPr>
        <p:spPr>
          <a:xfrm>
            <a:off x="4208448" y="855903"/>
            <a:ext cx="0" cy="1143900"/>
          </a:xfrm>
          <a:prstGeom prst="straightConnector1">
            <a:avLst/>
          </a:prstGeom>
          <a:noFill/>
          <a:ln cap="flat" cmpd="sng" w="17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14" name="Google Shape;1014;p77"/>
          <p:cNvCxnSpPr/>
          <p:nvPr/>
        </p:nvCxnSpPr>
        <p:spPr>
          <a:xfrm>
            <a:off x="5138361" y="855779"/>
            <a:ext cx="0" cy="1146300"/>
          </a:xfrm>
          <a:prstGeom prst="straightConnector1">
            <a:avLst/>
          </a:prstGeom>
          <a:noFill/>
          <a:ln cap="flat" cmpd="sng" w="17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15" name="Google Shape;1015;p77"/>
          <p:cNvCxnSpPr/>
          <p:nvPr/>
        </p:nvCxnSpPr>
        <p:spPr>
          <a:xfrm rot="10800000">
            <a:off x="3633092" y="1118658"/>
            <a:ext cx="86400" cy="312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6" name="Google Shape;1016;p77"/>
          <p:cNvCxnSpPr/>
          <p:nvPr/>
        </p:nvCxnSpPr>
        <p:spPr>
          <a:xfrm flipH="1">
            <a:off x="3104488" y="1459484"/>
            <a:ext cx="586800" cy="24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7" name="Google Shape;1017;p77"/>
          <p:cNvCxnSpPr/>
          <p:nvPr/>
        </p:nvCxnSpPr>
        <p:spPr>
          <a:xfrm flipH="1">
            <a:off x="3538734" y="1483931"/>
            <a:ext cx="177000" cy="3369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8" name="Google Shape;1018;p77"/>
          <p:cNvCxnSpPr/>
          <p:nvPr/>
        </p:nvCxnSpPr>
        <p:spPr>
          <a:xfrm>
            <a:off x="3749597" y="1465120"/>
            <a:ext cx="346200" cy="3423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9" name="Google Shape;1019;p77"/>
          <p:cNvCxnSpPr/>
          <p:nvPr/>
        </p:nvCxnSpPr>
        <p:spPr>
          <a:xfrm rot="10800000">
            <a:off x="4671593" y="1121161"/>
            <a:ext cx="0" cy="508800"/>
          </a:xfrm>
          <a:prstGeom prst="straightConnector1">
            <a:avLst/>
          </a:prstGeom>
          <a:noFill/>
          <a:ln cap="flat" cmpd="sng" w="8525">
            <a:solidFill>
              <a:srgbClr val="A5B31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0" name="Google Shape;1020;p77"/>
          <p:cNvCxnSpPr/>
          <p:nvPr/>
        </p:nvCxnSpPr>
        <p:spPr>
          <a:xfrm flipH="1" rot="10800000">
            <a:off x="5637079" y="1125370"/>
            <a:ext cx="86400" cy="312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1" name="Google Shape;1021;p77"/>
          <p:cNvCxnSpPr/>
          <p:nvPr/>
        </p:nvCxnSpPr>
        <p:spPr>
          <a:xfrm>
            <a:off x="5665283" y="1466196"/>
            <a:ext cx="586800" cy="24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2" name="Google Shape;1022;p77"/>
          <p:cNvCxnSpPr/>
          <p:nvPr/>
        </p:nvCxnSpPr>
        <p:spPr>
          <a:xfrm>
            <a:off x="5640836" y="1490643"/>
            <a:ext cx="177000" cy="3369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3" name="Google Shape;1023;p77"/>
          <p:cNvCxnSpPr/>
          <p:nvPr/>
        </p:nvCxnSpPr>
        <p:spPr>
          <a:xfrm flipH="1">
            <a:off x="5260773" y="1471832"/>
            <a:ext cx="346200" cy="3423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4" name="Google Shape;1024;p77"/>
          <p:cNvSpPr/>
          <p:nvPr/>
        </p:nvSpPr>
        <p:spPr>
          <a:xfrm flipH="1" rot="10800000">
            <a:off x="2963822" y="3146412"/>
            <a:ext cx="3415200" cy="1143600"/>
          </a:xfrm>
          <a:prstGeom prst="rect">
            <a:avLst/>
          </a:prstGeom>
          <a:solidFill>
            <a:srgbClr val="F3F9B6">
              <a:alpha val="56860"/>
            </a:srgbClr>
          </a:solidFill>
          <a:ln cap="flat" cmpd="sng" w="179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175" lIns="72175" spcFirstLastPara="1" rIns="72175" wrap="square" tIns="72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5"/>
          </a:p>
        </p:txBody>
      </p:sp>
      <p:sp>
        <p:nvSpPr>
          <p:cNvPr id="1025" name="Google Shape;1025;p77"/>
          <p:cNvSpPr/>
          <p:nvPr/>
        </p:nvSpPr>
        <p:spPr>
          <a:xfrm flipH="1" rot="10800000">
            <a:off x="2963822" y="3145865"/>
            <a:ext cx="9675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26" name="Google Shape;1026;p77"/>
          <p:cNvSpPr/>
          <p:nvPr/>
        </p:nvSpPr>
        <p:spPr>
          <a:xfrm flipH="1" rot="10800000">
            <a:off x="2963822" y="3872412"/>
            <a:ext cx="1242000" cy="417600"/>
          </a:xfrm>
          <a:prstGeom prst="ellipse">
            <a:avLst/>
          </a:prstGeom>
          <a:solidFill>
            <a:srgbClr val="AAC6F4"/>
          </a:solidFill>
          <a:ln cap="flat" cmpd="sng" w="17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27" name="Google Shape;1027;p77"/>
          <p:cNvSpPr/>
          <p:nvPr/>
        </p:nvSpPr>
        <p:spPr>
          <a:xfrm flipH="1" rot="10800000">
            <a:off x="5137469" y="3872412"/>
            <a:ext cx="1242000" cy="417600"/>
          </a:xfrm>
          <a:prstGeom prst="ellipse">
            <a:avLst/>
          </a:prstGeom>
          <a:solidFill>
            <a:srgbClr val="AAC6F4"/>
          </a:solidFill>
          <a:ln cap="flat" cmpd="sng" w="17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28" name="Google Shape;1028;p77"/>
          <p:cNvSpPr/>
          <p:nvPr/>
        </p:nvSpPr>
        <p:spPr>
          <a:xfrm flipH="1" rot="10800000">
            <a:off x="4205668" y="3872412"/>
            <a:ext cx="932100" cy="417600"/>
          </a:xfrm>
          <a:prstGeom prst="ellipse">
            <a:avLst/>
          </a:prstGeom>
          <a:solidFill>
            <a:srgbClr val="FFCFFF"/>
          </a:solidFill>
          <a:ln cap="flat" cmpd="sng" w="17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29" name="Google Shape;1029;p77"/>
          <p:cNvSpPr/>
          <p:nvPr/>
        </p:nvSpPr>
        <p:spPr>
          <a:xfrm flipH="1" rot="10800000">
            <a:off x="4205668" y="3145833"/>
            <a:ext cx="932100" cy="720600"/>
          </a:xfrm>
          <a:prstGeom prst="ellipse">
            <a:avLst/>
          </a:prstGeom>
          <a:solidFill>
            <a:srgbClr val="F3F9B6">
              <a:alpha val="56860"/>
            </a:srgbClr>
          </a:solidFill>
          <a:ln cap="flat" cmpd="sng" w="17050">
            <a:solidFill>
              <a:srgbClr val="A5B3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30" name="Google Shape;1030;p77"/>
          <p:cNvSpPr/>
          <p:nvPr/>
        </p:nvSpPr>
        <p:spPr>
          <a:xfrm flipH="1" rot="10800000">
            <a:off x="2963822" y="3402941"/>
            <a:ext cx="282600" cy="5376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31" name="Google Shape;1031;p77"/>
          <p:cNvSpPr/>
          <p:nvPr/>
        </p:nvSpPr>
        <p:spPr>
          <a:xfrm flipH="1" rot="10800000">
            <a:off x="3931470" y="3146379"/>
            <a:ext cx="3219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32" name="Google Shape;1032;p77"/>
          <p:cNvSpPr/>
          <p:nvPr/>
        </p:nvSpPr>
        <p:spPr>
          <a:xfrm rot="10800000">
            <a:off x="5411816" y="3145865"/>
            <a:ext cx="9675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33" name="Google Shape;1033;p77"/>
          <p:cNvSpPr/>
          <p:nvPr/>
        </p:nvSpPr>
        <p:spPr>
          <a:xfrm rot="10800000">
            <a:off x="6096716" y="3402941"/>
            <a:ext cx="282600" cy="5376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34" name="Google Shape;1034;p77"/>
          <p:cNvSpPr/>
          <p:nvPr/>
        </p:nvSpPr>
        <p:spPr>
          <a:xfrm rot="10800000">
            <a:off x="5089768" y="3146379"/>
            <a:ext cx="321900" cy="290400"/>
          </a:xfrm>
          <a:prstGeom prst="ellipse">
            <a:avLst/>
          </a:prstGeom>
          <a:solidFill>
            <a:srgbClr val="EA9999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35" name="Google Shape;1035;p77"/>
          <p:cNvSpPr/>
          <p:nvPr/>
        </p:nvSpPr>
        <p:spPr>
          <a:xfrm flipH="1" rot="10800000">
            <a:off x="3246329" y="3425727"/>
            <a:ext cx="987900" cy="446700"/>
          </a:xfrm>
          <a:prstGeom prst="ellipse">
            <a:avLst/>
          </a:prstGeom>
          <a:solidFill>
            <a:srgbClr val="FEE8E8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sp>
        <p:nvSpPr>
          <p:cNvPr id="1036" name="Google Shape;1036;p77"/>
          <p:cNvSpPr/>
          <p:nvPr/>
        </p:nvSpPr>
        <p:spPr>
          <a:xfrm flipH="1" rot="10800000">
            <a:off x="5111853" y="3425727"/>
            <a:ext cx="987900" cy="446700"/>
          </a:xfrm>
          <a:prstGeom prst="ellipse">
            <a:avLst/>
          </a:prstGeom>
          <a:solidFill>
            <a:srgbClr val="FEE8E8"/>
          </a:solidFill>
          <a:ln cap="flat" cmpd="sng" w="8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8"/>
          </a:p>
        </p:txBody>
      </p:sp>
      <p:cxnSp>
        <p:nvCxnSpPr>
          <p:cNvPr id="1037" name="Google Shape;1037;p77"/>
          <p:cNvCxnSpPr/>
          <p:nvPr/>
        </p:nvCxnSpPr>
        <p:spPr>
          <a:xfrm rot="10800000">
            <a:off x="4207609" y="3143697"/>
            <a:ext cx="0" cy="1143900"/>
          </a:xfrm>
          <a:prstGeom prst="straightConnector1">
            <a:avLst/>
          </a:prstGeom>
          <a:noFill/>
          <a:ln cap="flat" cmpd="sng" w="17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38" name="Google Shape;1038;p77"/>
          <p:cNvCxnSpPr/>
          <p:nvPr/>
        </p:nvCxnSpPr>
        <p:spPr>
          <a:xfrm rot="10800000">
            <a:off x="5137522" y="3141421"/>
            <a:ext cx="0" cy="1146300"/>
          </a:xfrm>
          <a:prstGeom prst="straightConnector1">
            <a:avLst/>
          </a:prstGeom>
          <a:noFill/>
          <a:ln cap="flat" cmpd="sng" w="17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39" name="Google Shape;1039;p77"/>
          <p:cNvCxnSpPr/>
          <p:nvPr/>
        </p:nvCxnSpPr>
        <p:spPr>
          <a:xfrm flipH="1">
            <a:off x="3632253" y="3712242"/>
            <a:ext cx="86400" cy="312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0" name="Google Shape;1040;p77"/>
          <p:cNvCxnSpPr/>
          <p:nvPr/>
        </p:nvCxnSpPr>
        <p:spPr>
          <a:xfrm rot="10800000">
            <a:off x="3103649" y="3659416"/>
            <a:ext cx="586800" cy="24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1" name="Google Shape;1041;p77"/>
          <p:cNvCxnSpPr/>
          <p:nvPr/>
        </p:nvCxnSpPr>
        <p:spPr>
          <a:xfrm rot="10800000">
            <a:off x="3537895" y="3322669"/>
            <a:ext cx="177000" cy="3369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2" name="Google Shape;1042;p77"/>
          <p:cNvCxnSpPr/>
          <p:nvPr/>
        </p:nvCxnSpPr>
        <p:spPr>
          <a:xfrm flipH="1" rot="10800000">
            <a:off x="3748758" y="3336080"/>
            <a:ext cx="346200" cy="3423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3" name="Google Shape;1043;p77"/>
          <p:cNvCxnSpPr/>
          <p:nvPr/>
        </p:nvCxnSpPr>
        <p:spPr>
          <a:xfrm>
            <a:off x="4670754" y="3513539"/>
            <a:ext cx="0" cy="508800"/>
          </a:xfrm>
          <a:prstGeom prst="straightConnector1">
            <a:avLst/>
          </a:prstGeom>
          <a:noFill/>
          <a:ln cap="flat" cmpd="sng" w="8525">
            <a:solidFill>
              <a:srgbClr val="A5B31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4" name="Google Shape;1044;p77"/>
          <p:cNvCxnSpPr/>
          <p:nvPr/>
        </p:nvCxnSpPr>
        <p:spPr>
          <a:xfrm>
            <a:off x="5636240" y="3705530"/>
            <a:ext cx="86400" cy="312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5" name="Google Shape;1045;p77"/>
          <p:cNvCxnSpPr/>
          <p:nvPr/>
        </p:nvCxnSpPr>
        <p:spPr>
          <a:xfrm flipH="1" rot="10800000">
            <a:off x="5664444" y="3652704"/>
            <a:ext cx="586800" cy="246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6" name="Google Shape;1046;p77"/>
          <p:cNvCxnSpPr/>
          <p:nvPr/>
        </p:nvCxnSpPr>
        <p:spPr>
          <a:xfrm flipH="1" rot="10800000">
            <a:off x="5639998" y="3315957"/>
            <a:ext cx="177000" cy="3369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7" name="Google Shape;1047;p77"/>
          <p:cNvCxnSpPr/>
          <p:nvPr/>
        </p:nvCxnSpPr>
        <p:spPr>
          <a:xfrm rot="10800000">
            <a:off x="5259935" y="3329368"/>
            <a:ext cx="346200" cy="342300"/>
          </a:xfrm>
          <a:prstGeom prst="straightConnector1">
            <a:avLst/>
          </a:prstGeom>
          <a:noFill/>
          <a:ln cap="flat" cmpd="sng" w="8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8" name="Google Shape;1048;p77"/>
          <p:cNvCxnSpPr/>
          <p:nvPr/>
        </p:nvCxnSpPr>
        <p:spPr>
          <a:xfrm>
            <a:off x="4672407" y="2984388"/>
            <a:ext cx="0" cy="284400"/>
          </a:xfrm>
          <a:prstGeom prst="straightConnector1">
            <a:avLst/>
          </a:prstGeom>
          <a:noFill/>
          <a:ln cap="flat" cmpd="sng" w="7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9" name="Google Shape;1049;p77"/>
          <p:cNvSpPr txBox="1"/>
          <p:nvPr/>
        </p:nvSpPr>
        <p:spPr>
          <a:xfrm>
            <a:off x="3555634" y="976704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0" name="Google Shape;1050;p77"/>
          <p:cNvSpPr txBox="1"/>
          <p:nvPr/>
        </p:nvSpPr>
        <p:spPr>
          <a:xfrm>
            <a:off x="3435123" y="1786783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2.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1" name="Google Shape;1051;p77"/>
          <p:cNvSpPr txBox="1"/>
          <p:nvPr/>
        </p:nvSpPr>
        <p:spPr>
          <a:xfrm>
            <a:off x="4053761" y="1797911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3.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2" name="Google Shape;1052;p77"/>
          <p:cNvSpPr txBox="1"/>
          <p:nvPr/>
        </p:nvSpPr>
        <p:spPr>
          <a:xfrm>
            <a:off x="3023600" y="1412179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3.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3" name="Google Shape;1053;p77"/>
          <p:cNvSpPr txBox="1"/>
          <p:nvPr/>
        </p:nvSpPr>
        <p:spPr>
          <a:xfrm>
            <a:off x="4612176" y="976704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4.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4" name="Google Shape;1054;p77"/>
          <p:cNvSpPr txBox="1"/>
          <p:nvPr/>
        </p:nvSpPr>
        <p:spPr>
          <a:xfrm>
            <a:off x="3910245" y="2512429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5.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5" name="Google Shape;1055;p77"/>
          <p:cNvSpPr txBox="1"/>
          <p:nvPr/>
        </p:nvSpPr>
        <p:spPr>
          <a:xfrm>
            <a:off x="5264274" y="2655776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6.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6" name="Google Shape;1056;p77"/>
          <p:cNvSpPr txBox="1"/>
          <p:nvPr/>
        </p:nvSpPr>
        <p:spPr>
          <a:xfrm>
            <a:off x="5894878" y="2509432"/>
            <a:ext cx="120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4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7.</a:t>
            </a:r>
            <a:endParaRPr b="1" sz="894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057" name="Google Shape;1057;p77"/>
          <p:cNvSpPr txBox="1"/>
          <p:nvPr>
            <p:ph idx="1" type="body"/>
          </p:nvPr>
        </p:nvSpPr>
        <p:spPr>
          <a:xfrm>
            <a:off x="270000" y="752700"/>
            <a:ext cx="2318400" cy="413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1. 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- Deep Sleep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Wake-up - Light Shower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Music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Reading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Relax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2. 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- Deep Focus Work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General Work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Reading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3. 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- Personal Storage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4. 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- Reading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Music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Relax (Lounge)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latin typeface="Sora ExtraLight"/>
                <a:ea typeface="Sora ExtraLight"/>
                <a:cs typeface="Sora ExtraLight"/>
                <a:sym typeface="Sora ExtraLight"/>
              </a:rPr>
              <a:t>     - Socializing</a:t>
            </a:r>
            <a:endParaRPr sz="900"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5. 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- Breakfast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Lunch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Dinner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Debrief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Socializing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6. 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- Kitchen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7.  </a:t>
            </a: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- Hygiene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Shower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    - Toilet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cxnSp>
        <p:nvCxnSpPr>
          <p:cNvPr id="1058" name="Google Shape;1058;p77"/>
          <p:cNvCxnSpPr/>
          <p:nvPr/>
        </p:nvCxnSpPr>
        <p:spPr>
          <a:xfrm>
            <a:off x="5178857" y="2136275"/>
            <a:ext cx="291300" cy="0"/>
          </a:xfrm>
          <a:prstGeom prst="straightConnector1">
            <a:avLst/>
          </a:prstGeom>
          <a:noFill/>
          <a:ln cap="flat" cmpd="sng" w="7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9" name="Google Shape;1059;p77"/>
          <p:cNvSpPr txBox="1"/>
          <p:nvPr>
            <p:ph idx="1" type="body"/>
          </p:nvPr>
        </p:nvSpPr>
        <p:spPr>
          <a:xfrm>
            <a:off x="6451375" y="1866575"/>
            <a:ext cx="107100" cy="13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  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1060" name="Google Shape;1060;p77"/>
          <p:cNvSpPr txBox="1"/>
          <p:nvPr>
            <p:ph idx="1" type="body"/>
          </p:nvPr>
        </p:nvSpPr>
        <p:spPr>
          <a:xfrm>
            <a:off x="6451375" y="3010400"/>
            <a:ext cx="210600" cy="13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II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1061" name="Google Shape;1061;p77"/>
          <p:cNvSpPr txBox="1"/>
          <p:nvPr>
            <p:ph idx="1" type="body"/>
          </p:nvPr>
        </p:nvSpPr>
        <p:spPr>
          <a:xfrm>
            <a:off x="6451375" y="4154225"/>
            <a:ext cx="210600" cy="13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III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 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Overwintering crew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Station Leader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Mechanical Engineer/Technician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Electrical Engineer/Systems 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0" name="Google Shape;140;p13"/>
          <p:cNvSpPr txBox="1"/>
          <p:nvPr/>
        </p:nvSpPr>
        <p:spPr>
          <a:xfrm>
            <a:off x="47433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Atmospheric Scientist/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Meteorologist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1" name="Google Shape;141;p13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05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Cook/Logistics Coordinator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2" name="Google Shape;142;p13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06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Communications + Medical officer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3" name="Google Shape;143;p13"/>
          <p:cNvSpPr txBox="1"/>
          <p:nvPr/>
        </p:nvSpPr>
        <p:spPr>
          <a:xfrm>
            <a:off x="230213" y="2071425"/>
            <a:ext cx="1362900" cy="1919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Station Coordination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Safety Oversight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Norway &amp; Mission Control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Operational Planning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Emergency Decision-Making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Infrastructure Inspections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4" name="Google Shape;144;p13"/>
          <p:cNvSpPr txBox="1"/>
          <p:nvPr/>
        </p:nvSpPr>
        <p:spPr>
          <a:xfrm>
            <a:off x="3122008" y="2071425"/>
            <a:ext cx="1362900" cy="245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maintenance of generators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heating and fuel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repair of vehicles and mechanical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inspection of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workshop maintenance and spare part preparation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5" name="Google Shape;145;p13"/>
          <p:cNvSpPr txBox="1"/>
          <p:nvPr/>
        </p:nvSpPr>
        <p:spPr>
          <a:xfrm>
            <a:off x="1676119" y="2071425"/>
            <a:ext cx="1362900" cy="189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electrical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maintaining sensors and scientific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troubleshooting electronic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supporting station technical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6" name="Google Shape;146;p13"/>
          <p:cNvSpPr txBox="1"/>
          <p:nvPr/>
        </p:nvSpPr>
        <p:spPr>
          <a:xfrm>
            <a:off x="4567919" y="2071425"/>
            <a:ext cx="1362900" cy="2049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weather observations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atmospheric measurements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monitoring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climate data analysis and reporting to international network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7" name="Google Shape;147;p13"/>
          <p:cNvSpPr txBox="1"/>
          <p:nvPr/>
        </p:nvSpPr>
        <p:spPr>
          <a:xfrm>
            <a:off x="6013817" y="2071425"/>
            <a:ext cx="1362900" cy="1765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meal preparation for crew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food storage and inventory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kitchen hygiene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long-term food supplies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8" name="Google Shape;148;p13"/>
          <p:cNvSpPr txBox="1"/>
          <p:nvPr/>
        </p:nvSpPr>
        <p:spPr>
          <a:xfrm>
            <a:off x="7459719" y="2071425"/>
            <a:ext cx="1362900" cy="203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communication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satellite links and IT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coordination of external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medical monitoring and emergency response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/>
          <p:nvPr>
            <p:ph type="title"/>
          </p:nvPr>
        </p:nvSpPr>
        <p:spPr>
          <a:xfrm>
            <a:off x="270000" y="18000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01 Context 		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Overwintering crew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4" name="Google Shape;154;p14"/>
          <p:cNvSpPr txBox="1"/>
          <p:nvPr/>
        </p:nvSpPr>
        <p:spPr>
          <a:xfrm>
            <a:off x="230213" y="2071425"/>
            <a:ext cx="1362900" cy="1919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Station Coordination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Safety Oversight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Norway &amp; Mission Control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Operational Planning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Emergency Decision-Making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Infrastructure Inspections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3122008" y="2071425"/>
            <a:ext cx="1362900" cy="245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maintenance of generators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heating and fuel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repair of vehicles and mechanical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inspection of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workshop maintenance and spare part preparation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1676119" y="2071425"/>
            <a:ext cx="1362900" cy="189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electrical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maintaining sensors and scientific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troubleshooting electronic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supporting station technical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4567919" y="2071425"/>
            <a:ext cx="1362900" cy="2049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weather observations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atmospheric measurements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monitoring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climate data analysis and reporting to international network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6013817" y="2071425"/>
            <a:ext cx="1362900" cy="1765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meal preparation for crew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food storage and inventory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kitchen hygiene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long-term food supplies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9" name="Google Shape;159;p14"/>
          <p:cNvSpPr txBox="1"/>
          <p:nvPr/>
        </p:nvSpPr>
        <p:spPr>
          <a:xfrm>
            <a:off x="7459719" y="2071425"/>
            <a:ext cx="1362900" cy="203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communication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satellite links and IT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coordination of external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medical monitoring and emergency response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60" name="Google Shape;160;p14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Station Leader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1" name="Google Shape;161;p14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Mechanical Engineer/Technician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2" name="Google Shape;162;p14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Electrical Engineer/Systems Technician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3" name="Google Shape;163;p14"/>
          <p:cNvSpPr txBox="1"/>
          <p:nvPr/>
        </p:nvSpPr>
        <p:spPr>
          <a:xfrm>
            <a:off x="47433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04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Atmospheric Scientist/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Meteorologist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05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Cook/Logistics Coordinator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5" name="Google Shape;165;p14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06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Communications + Medical officer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6" name="Google Shape;166;p14"/>
          <p:cNvSpPr/>
          <p:nvPr/>
        </p:nvSpPr>
        <p:spPr>
          <a:xfrm>
            <a:off x="93525" y="1491800"/>
            <a:ext cx="9197700" cy="3216000"/>
          </a:xfrm>
          <a:prstGeom prst="rect">
            <a:avLst/>
          </a:prstGeom>
          <a:solidFill>
            <a:srgbClr val="FFFFFF">
              <a:alpha val="7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7" name="Google Shape;167;p14"/>
          <p:cNvSpPr txBox="1"/>
          <p:nvPr/>
        </p:nvSpPr>
        <p:spPr>
          <a:xfrm>
            <a:off x="2849125" y="2300625"/>
            <a:ext cx="3000000" cy="1819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Daily Rhythm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Spatial Needs 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Lighting Preferences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Acoustic Sensitivity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Environmental Comfort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Storage demand and ownership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Conflict management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Individual Needs / Rituals: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Private Time Demand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Sleep Window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360100" y="1587463"/>
            <a:ext cx="461100" cy="226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Niels 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9" name="Google Shape;169;p14"/>
          <p:cNvSpPr txBox="1"/>
          <p:nvPr/>
        </p:nvSpPr>
        <p:spPr>
          <a:xfrm>
            <a:off x="1676125" y="1587463"/>
            <a:ext cx="784500" cy="226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Sohyun</a:t>
            </a: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0" name="Google Shape;170;p14"/>
          <p:cNvSpPr txBox="1"/>
          <p:nvPr/>
        </p:nvSpPr>
        <p:spPr>
          <a:xfrm>
            <a:off x="3266625" y="1587463"/>
            <a:ext cx="784500" cy="226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Luca</a:t>
            </a: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1" name="Google Shape;171;p14"/>
          <p:cNvSpPr txBox="1"/>
          <p:nvPr/>
        </p:nvSpPr>
        <p:spPr>
          <a:xfrm>
            <a:off x="4822675" y="1587475"/>
            <a:ext cx="784500" cy="226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Aashna</a:t>
            </a: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6172500" y="1587450"/>
            <a:ext cx="784500" cy="226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Ilai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3" name="Google Shape;173;p14"/>
          <p:cNvSpPr txBox="1"/>
          <p:nvPr/>
        </p:nvSpPr>
        <p:spPr>
          <a:xfrm>
            <a:off x="7536375" y="1587450"/>
            <a:ext cx="784500" cy="226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Anaelle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D6AB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