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Neutra Text Bold" panose="020B0604020202020204" charset="0"/>
      <p:regular r:id="rId42"/>
    </p:embeddedFont>
    <p:embeddedFont>
      <p:font typeface="Neutra Text Light" panose="020B0604020202020204" charset="0"/>
      <p:regular r:id="rId43"/>
    </p:embeddedFont>
    <p:embeddedFont>
      <p:font typeface="TT Chocolates" panose="020B0604020202020204" charset="0"/>
      <p:regular r:id="rId44"/>
    </p:embeddedFont>
    <p:embeddedFont>
      <p:font typeface="TT Chocolates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oreintation:</a:t>
            </a:r>
          </a:p>
          <a:p>
            <a:endParaRPr lang="en-US"/>
          </a:p>
          <a:p>
            <a:r>
              <a:rPr lang="en-US"/>
              <a:t>helps people to see the horizon ⟶ </a:t>
            </a:r>
          </a:p>
          <a:p>
            <a:r>
              <a:rPr lang="en-US"/>
              <a:t>improves wellbeing through visual connection</a:t>
            </a:r>
          </a:p>
          <a:p>
            <a:endParaRPr lang="en-US"/>
          </a:p>
          <a:p>
            <a:r>
              <a:rPr lang="en-US"/>
              <a:t>helps to stay connected to outside world</a:t>
            </a:r>
          </a:p>
          <a:p>
            <a:endParaRPr lang="en-US"/>
          </a:p>
          <a:p>
            <a:endParaRPr lang="en-US"/>
          </a:p>
          <a:p>
            <a:endParaRPr lang="en-US"/>
          </a:p>
          <a:p>
            <a:r>
              <a:rPr lang="en-US"/>
              <a:t>For light:</a:t>
            </a:r>
          </a:p>
          <a:p>
            <a:endParaRPr lang="en-US"/>
          </a:p>
          <a:p>
            <a:r>
              <a:rPr lang="en-US"/>
              <a:t>help space feel less enclosed</a:t>
            </a:r>
          </a:p>
          <a:p>
            <a:r>
              <a:rPr lang="en-US"/>
              <a:t>works well together with artificial circadian lighting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mentioned before..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overview of what activity has what location etc, linking activities to lighting to ai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overview of what activity has what location etc, linking activities to lighting to ai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Based on the activity mapping, we identified the optimal ranges for illuminance and colour per activity and time of the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update based on evolutio of design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endParaRPr lang="en-US"/>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endParaRPr lang="en-US"/>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endParaRPr lang="en-US"/>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endParaRPr lang="en-US"/>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when looking at the arctic daylights and circadian rythm, we see a lot of diffeerences.</a:t>
            </a:r>
          </a:p>
          <a:p>
            <a:endParaRPr lang="en-US"/>
          </a:p>
          <a:p>
            <a:r>
              <a:rPr lang="en-US"/>
              <a:t>the problem: the natural arctic light cycle is either excessively bright or almost absent (winter).</a:t>
            </a:r>
          </a:p>
          <a:p>
            <a:endParaRPr lang="en-US"/>
          </a:p>
          <a:p>
            <a:r>
              <a:rPr lang="en-US"/>
              <a:t>Sollution</a:t>
            </a:r>
          </a:p>
          <a:p>
            <a:endParaRPr lang="en-US"/>
          </a:p>
          <a:p>
            <a:r>
              <a:rPr lang="en-US"/>
              <a:t>but iss there any way to use arctic liggt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1.jpeg"/><Relationship Id="rId3" Type="http://schemas.microsoft.com/office/2007/relationships/media" Target="../media/media5.mp4"/><Relationship Id="rId7" Type="http://schemas.openxmlformats.org/officeDocument/2006/relationships/image" Target="../media/image25.svg"/><Relationship Id="rId12" Type="http://schemas.openxmlformats.org/officeDocument/2006/relationships/image" Target="../media/image40.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video" Target="../media/media5.mp4"/><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9.mp4"/><Relationship Id="rId7" Type="http://schemas.openxmlformats.org/officeDocument/2006/relationships/image" Target="../media/image58.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7.jpeg"/><Relationship Id="rId5" Type="http://schemas.openxmlformats.org/officeDocument/2006/relationships/slideLayout" Target="../slideLayouts/slideLayout7.xml"/><Relationship Id="rId4" Type="http://schemas.openxmlformats.org/officeDocument/2006/relationships/video" Target="../media/media9.mp4"/><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media" Target="../media/media9.mp4"/><Relationship Id="rId7" Type="http://schemas.openxmlformats.org/officeDocument/2006/relationships/image" Target="../media/image6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9.png"/><Relationship Id="rId5" Type="http://schemas.openxmlformats.org/officeDocument/2006/relationships/slideLayout" Target="../slideLayouts/slideLayout7.xml"/><Relationship Id="rId4" Type="http://schemas.openxmlformats.org/officeDocument/2006/relationships/video" Target="../media/media9.mp4"/><Relationship Id="rId9"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66.pn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47.jpeg"/><Relationship Id="rId5" Type="http://schemas.openxmlformats.org/officeDocument/2006/relationships/image" Target="../media/image71.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jpe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sv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microsoft.com/office/2007/relationships/media" Target="../media/media3.mp4"/><Relationship Id="rId7" Type="http://schemas.openxmlformats.org/officeDocument/2006/relationships/image" Target="../media/image25.sv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video" Target="../media/media2.mp4"/><Relationship Id="rId16" Type="http://schemas.openxmlformats.org/officeDocument/2006/relationships/image" Target="../media/image36.jpeg"/><Relationship Id="rId1" Type="http://schemas.microsoft.com/office/2007/relationships/media" Target="../media/media2.mp4"/><Relationship Id="rId6" Type="http://schemas.openxmlformats.org/officeDocument/2006/relationships/image" Target="../media/image24.png"/><Relationship Id="rId11" Type="http://schemas.openxmlformats.org/officeDocument/2006/relationships/image" Target="../media/image31.svg"/><Relationship Id="rId5" Type="http://schemas.openxmlformats.org/officeDocument/2006/relationships/slideLayout" Target="../slideLayouts/slideLayout7.xml"/><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video" Target="../media/media3.mp4"/><Relationship Id="rId9" Type="http://schemas.openxmlformats.org/officeDocument/2006/relationships/image" Target="../media/image27.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75945"/>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0348994" y="7824621"/>
            <a:ext cx="6910306" cy="1585039"/>
            <a:chOff x="0" y="0"/>
            <a:chExt cx="1819998" cy="417459"/>
          </a:xfrm>
        </p:grpSpPr>
        <p:sp>
          <p:nvSpPr>
            <p:cNvPr id="4" name="Freeform 4"/>
            <p:cNvSpPr/>
            <p:nvPr/>
          </p:nvSpPr>
          <p:spPr>
            <a:xfrm>
              <a:off x="0" y="0"/>
              <a:ext cx="1819998" cy="417459"/>
            </a:xfrm>
            <a:custGeom>
              <a:avLst/>
              <a:gdLst/>
              <a:ahLst/>
              <a:cxnLst/>
              <a:rect l="l" t="t" r="r" b="b"/>
              <a:pathLst>
                <a:path w="1819998" h="417459">
                  <a:moveTo>
                    <a:pt x="0" y="0"/>
                  </a:moveTo>
                  <a:lnTo>
                    <a:pt x="1819998" y="0"/>
                  </a:lnTo>
                  <a:lnTo>
                    <a:pt x="1819998" y="417459"/>
                  </a:lnTo>
                  <a:lnTo>
                    <a:pt x="0" y="417459"/>
                  </a:lnTo>
                  <a:close/>
                </a:path>
              </a:pathLst>
            </a:custGeom>
            <a:solidFill>
              <a:srgbClr val="FFFFFF">
                <a:alpha val="38824"/>
              </a:srgbClr>
            </a:solidFill>
          </p:spPr>
          <p:txBody>
            <a:bodyPr/>
            <a:lstStyle/>
            <a:p>
              <a:endParaRPr lang="it-IT"/>
            </a:p>
          </p:txBody>
        </p:sp>
        <p:sp>
          <p:nvSpPr>
            <p:cNvPr id="5" name="TextBox 5"/>
            <p:cNvSpPr txBox="1"/>
            <p:nvPr/>
          </p:nvSpPr>
          <p:spPr>
            <a:xfrm>
              <a:off x="0" y="0"/>
              <a:ext cx="1819998" cy="417459"/>
            </a:xfrm>
            <a:prstGeom prst="rect">
              <a:avLst/>
            </a:prstGeom>
          </p:spPr>
          <p:txBody>
            <a:bodyPr lIns="50800" tIns="50800" rIns="50800" bIns="50800" rtlCol="0" anchor="ctr"/>
            <a:lstStyle/>
            <a:p>
              <a:pPr algn="ctr">
                <a:lnSpc>
                  <a:spcPts val="1696"/>
                </a:lnSpc>
              </a:pPr>
              <a:endParaRPr/>
            </a:p>
          </p:txBody>
        </p:sp>
      </p:grpSp>
      <p:sp>
        <p:nvSpPr>
          <p:cNvPr id="6" name="TextBox 6"/>
          <p:cNvSpPr txBox="1"/>
          <p:nvPr/>
        </p:nvSpPr>
        <p:spPr>
          <a:xfrm>
            <a:off x="10543320" y="962025"/>
            <a:ext cx="9712085" cy="580391"/>
          </a:xfrm>
          <a:prstGeom prst="rect">
            <a:avLst/>
          </a:prstGeom>
        </p:spPr>
        <p:txBody>
          <a:bodyPr lIns="0" tIns="0" rIns="0" bIns="0" rtlCol="0" anchor="t">
            <a:spAutoFit/>
          </a:bodyPr>
          <a:lstStyle/>
          <a:p>
            <a:pPr algn="l">
              <a:lnSpc>
                <a:spcPts val="4759"/>
              </a:lnSpc>
              <a:spcBef>
                <a:spcPct val="0"/>
              </a:spcBef>
            </a:pPr>
            <a:r>
              <a:rPr lang="en-US" sz="3399" b="1" spc="679">
                <a:solidFill>
                  <a:srgbClr val="9B3A21"/>
                </a:solidFill>
                <a:latin typeface="TT Chocolates Bold"/>
                <a:ea typeface="TT Chocolates Bold"/>
                <a:cs typeface="TT Chocolates Bold"/>
                <a:sym typeface="TT Chocolates Bold"/>
              </a:rPr>
              <a:t>TROLL RESEARCH STATION</a:t>
            </a:r>
          </a:p>
        </p:txBody>
      </p:sp>
      <p:sp>
        <p:nvSpPr>
          <p:cNvPr id="7" name="TextBox 7"/>
          <p:cNvSpPr txBox="1"/>
          <p:nvPr/>
        </p:nvSpPr>
        <p:spPr>
          <a:xfrm>
            <a:off x="10543320" y="1542416"/>
            <a:ext cx="5248900" cy="368207"/>
          </a:xfrm>
          <a:prstGeom prst="rect">
            <a:avLst/>
          </a:prstGeom>
        </p:spPr>
        <p:txBody>
          <a:bodyPr lIns="0" tIns="0" rIns="0" bIns="0" rtlCol="0" anchor="t">
            <a:spAutoFit/>
          </a:bodyPr>
          <a:lstStyle/>
          <a:p>
            <a:pPr algn="l">
              <a:lnSpc>
                <a:spcPts val="2906"/>
              </a:lnSpc>
            </a:pPr>
            <a:r>
              <a:rPr lang="en-US" sz="2463" b="1" spc="96">
                <a:solidFill>
                  <a:srgbClr val="9B3A21"/>
                </a:solidFill>
                <a:latin typeface="TT Chocolates Bold"/>
                <a:ea typeface="TT Chocolates Bold"/>
                <a:cs typeface="TT Chocolates Bold"/>
                <a:sym typeface="TT Chocolates Bold"/>
              </a:rPr>
              <a:t>Updated Project Proposals week 3</a:t>
            </a:r>
          </a:p>
        </p:txBody>
      </p:sp>
      <p:sp>
        <p:nvSpPr>
          <p:cNvPr id="8" name="TextBox 8"/>
          <p:cNvSpPr txBox="1"/>
          <p:nvPr/>
        </p:nvSpPr>
        <p:spPr>
          <a:xfrm>
            <a:off x="10543320" y="2025563"/>
            <a:ext cx="7556807" cy="614841"/>
          </a:xfrm>
          <a:prstGeom prst="rect">
            <a:avLst/>
          </a:prstGeom>
        </p:spPr>
        <p:txBody>
          <a:bodyPr lIns="0" tIns="0" rIns="0" bIns="0" rtlCol="0" anchor="t">
            <a:spAutoFit/>
          </a:bodyPr>
          <a:lstStyle/>
          <a:p>
            <a:pPr algn="l">
              <a:lnSpc>
                <a:spcPts val="2434"/>
              </a:lnSpc>
            </a:pPr>
            <a:r>
              <a:rPr lang="en-US" sz="2063" b="1" spc="80">
                <a:solidFill>
                  <a:srgbClr val="9B3A21"/>
                </a:solidFill>
                <a:latin typeface="TT Chocolates Bold"/>
                <a:ea typeface="TT Chocolates Bold"/>
                <a:cs typeface="TT Chocolates Bold"/>
                <a:sym typeface="TT Chocolates Bold"/>
              </a:rPr>
              <a:t>Group 1</a:t>
            </a:r>
            <a:r>
              <a:rPr lang="en-US" sz="2063" spc="80">
                <a:solidFill>
                  <a:srgbClr val="9B3A21"/>
                </a:solidFill>
                <a:latin typeface="TT Chocolates"/>
                <a:ea typeface="TT Chocolates"/>
                <a:cs typeface="TT Chocolates"/>
                <a:sym typeface="TT Chocolates"/>
              </a:rPr>
              <a:t>: Iris Claus, Daphne Kamsteeg, Ludovica Perone Pacifico, Chloé Phan, Marieke van Wijk</a:t>
            </a:r>
          </a:p>
        </p:txBody>
      </p:sp>
      <p:sp>
        <p:nvSpPr>
          <p:cNvPr id="9" name="TextBox 9"/>
          <p:cNvSpPr txBox="1"/>
          <p:nvPr/>
        </p:nvSpPr>
        <p:spPr>
          <a:xfrm>
            <a:off x="10543320" y="7966456"/>
            <a:ext cx="6715980" cy="1291844"/>
          </a:xfrm>
          <a:prstGeom prst="rect">
            <a:avLst/>
          </a:prstGeom>
        </p:spPr>
        <p:txBody>
          <a:bodyPr lIns="0" tIns="0" rIns="0" bIns="0" rtlCol="0" anchor="t">
            <a:spAutoFit/>
          </a:bodyPr>
          <a:lstStyle/>
          <a:p>
            <a:pPr algn="l">
              <a:lnSpc>
                <a:spcPts val="2575"/>
              </a:lnSpc>
            </a:pPr>
            <a:r>
              <a:rPr lang="en-US" sz="2060" b="1">
                <a:solidFill>
                  <a:srgbClr val="9B3A21"/>
                </a:solidFill>
                <a:latin typeface="TT Chocolates Bold"/>
                <a:ea typeface="TT Chocolates Bold"/>
                <a:cs typeface="TT Chocolates Bold"/>
                <a:sym typeface="TT Chocolates Bold"/>
              </a:rPr>
              <a:t>IAP Workshop</a:t>
            </a:r>
          </a:p>
          <a:p>
            <a:pPr algn="l">
              <a:lnSpc>
                <a:spcPts val="2575"/>
              </a:lnSpc>
            </a:pPr>
            <a:r>
              <a:rPr lang="en-US" sz="2060" b="1">
                <a:solidFill>
                  <a:srgbClr val="9B3A21"/>
                </a:solidFill>
                <a:latin typeface="TT Chocolates Bold"/>
                <a:ea typeface="TT Chocolates Bold"/>
                <a:cs typeface="TT Chocolates Bold"/>
                <a:sym typeface="TT Chocolates Bold"/>
              </a:rPr>
              <a:t>Q3 2026</a:t>
            </a:r>
          </a:p>
          <a:p>
            <a:pPr marL="0" lvl="0" indent="0" algn="l">
              <a:lnSpc>
                <a:spcPts val="2575"/>
              </a:lnSpc>
              <a:spcBef>
                <a:spcPct val="0"/>
              </a:spcBef>
            </a:pPr>
            <a:r>
              <a:rPr lang="en-US" sz="2060" u="none" strike="noStrike">
                <a:solidFill>
                  <a:srgbClr val="9B3A21"/>
                </a:solidFill>
                <a:latin typeface="TT Chocolates"/>
                <a:ea typeface="TT Chocolates"/>
                <a:cs typeface="TT Chocolates"/>
                <a:sym typeface="TT Chocolates"/>
              </a:rPr>
              <a:t>Prof. Henriette Bier, Arwin Hidding, Lisa-Marie Mueller, Vera Laszlo</a:t>
            </a:r>
          </a:p>
        </p:txBody>
      </p:sp>
      <p:sp>
        <p:nvSpPr>
          <p:cNvPr id="10" name="Freeform 10"/>
          <p:cNvSpPr/>
          <p:nvPr/>
        </p:nvSpPr>
        <p:spPr>
          <a:xfrm>
            <a:off x="152400" y="-1823545"/>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stretch>
              <a:fillRect/>
            </a:stretch>
          </a:blipFill>
        </p:spPr>
        <p:txBody>
          <a:bodyPr/>
          <a:lstStyle/>
          <a:p>
            <a:endParaRPr lang="it-IT"/>
          </a:p>
        </p:txBody>
      </p:sp>
      <p:grpSp>
        <p:nvGrpSpPr>
          <p:cNvPr id="11" name="Group 11"/>
          <p:cNvGrpSpPr/>
          <p:nvPr/>
        </p:nvGrpSpPr>
        <p:grpSpPr>
          <a:xfrm>
            <a:off x="10501394" y="7977021"/>
            <a:ext cx="6910306" cy="1585039"/>
            <a:chOff x="0" y="0"/>
            <a:chExt cx="1819998" cy="417459"/>
          </a:xfrm>
        </p:grpSpPr>
        <p:sp>
          <p:nvSpPr>
            <p:cNvPr id="12" name="Freeform 12"/>
            <p:cNvSpPr/>
            <p:nvPr/>
          </p:nvSpPr>
          <p:spPr>
            <a:xfrm>
              <a:off x="0" y="0"/>
              <a:ext cx="1819998" cy="417459"/>
            </a:xfrm>
            <a:custGeom>
              <a:avLst/>
              <a:gdLst/>
              <a:ahLst/>
              <a:cxnLst/>
              <a:rect l="l" t="t" r="r" b="b"/>
              <a:pathLst>
                <a:path w="1819998" h="417459">
                  <a:moveTo>
                    <a:pt x="0" y="0"/>
                  </a:moveTo>
                  <a:lnTo>
                    <a:pt x="1819998" y="0"/>
                  </a:lnTo>
                  <a:lnTo>
                    <a:pt x="1819998" y="417459"/>
                  </a:lnTo>
                  <a:lnTo>
                    <a:pt x="0" y="417459"/>
                  </a:lnTo>
                  <a:close/>
                </a:path>
              </a:pathLst>
            </a:custGeom>
            <a:solidFill>
              <a:srgbClr val="FFFFFF">
                <a:alpha val="38824"/>
              </a:srgbClr>
            </a:solidFill>
          </p:spPr>
          <p:txBody>
            <a:bodyPr/>
            <a:lstStyle/>
            <a:p>
              <a:endParaRPr lang="it-IT"/>
            </a:p>
          </p:txBody>
        </p:sp>
        <p:sp>
          <p:nvSpPr>
            <p:cNvPr id="13" name="TextBox 13"/>
            <p:cNvSpPr txBox="1"/>
            <p:nvPr/>
          </p:nvSpPr>
          <p:spPr>
            <a:xfrm>
              <a:off x="0" y="0"/>
              <a:ext cx="1819998" cy="417459"/>
            </a:xfrm>
            <a:prstGeom prst="rect">
              <a:avLst/>
            </a:prstGeom>
          </p:spPr>
          <p:txBody>
            <a:bodyPr lIns="50800" tIns="50800" rIns="50800" bIns="50800" rtlCol="0" anchor="ctr"/>
            <a:lstStyle/>
            <a:p>
              <a:pPr algn="ctr">
                <a:lnSpc>
                  <a:spcPts val="1696"/>
                </a:lnSpc>
              </a:pPr>
              <a:endParaRPr/>
            </a:p>
          </p:txBody>
        </p:sp>
      </p:grpSp>
      <p:sp>
        <p:nvSpPr>
          <p:cNvPr id="14" name="TextBox 14"/>
          <p:cNvSpPr txBox="1"/>
          <p:nvPr/>
        </p:nvSpPr>
        <p:spPr>
          <a:xfrm>
            <a:off x="10695720" y="1114425"/>
            <a:ext cx="9712085" cy="580391"/>
          </a:xfrm>
          <a:prstGeom prst="rect">
            <a:avLst/>
          </a:prstGeom>
        </p:spPr>
        <p:txBody>
          <a:bodyPr lIns="0" tIns="0" rIns="0" bIns="0" rtlCol="0" anchor="t">
            <a:spAutoFit/>
          </a:bodyPr>
          <a:lstStyle/>
          <a:p>
            <a:pPr algn="l">
              <a:lnSpc>
                <a:spcPts val="4759"/>
              </a:lnSpc>
              <a:spcBef>
                <a:spcPct val="0"/>
              </a:spcBef>
            </a:pPr>
            <a:r>
              <a:rPr lang="en-US" sz="3399" b="1" spc="679">
                <a:solidFill>
                  <a:srgbClr val="9B3A21"/>
                </a:solidFill>
                <a:latin typeface="TT Chocolates Bold"/>
                <a:ea typeface="TT Chocolates Bold"/>
                <a:cs typeface="TT Chocolates Bold"/>
                <a:sym typeface="TT Chocolates Bold"/>
              </a:rPr>
              <a:t>TROLL RESEARCH STATION</a:t>
            </a:r>
          </a:p>
        </p:txBody>
      </p:sp>
      <p:sp>
        <p:nvSpPr>
          <p:cNvPr id="15" name="TextBox 15"/>
          <p:cNvSpPr txBox="1"/>
          <p:nvPr/>
        </p:nvSpPr>
        <p:spPr>
          <a:xfrm>
            <a:off x="10695720" y="1694816"/>
            <a:ext cx="5248900" cy="368207"/>
          </a:xfrm>
          <a:prstGeom prst="rect">
            <a:avLst/>
          </a:prstGeom>
        </p:spPr>
        <p:txBody>
          <a:bodyPr lIns="0" tIns="0" rIns="0" bIns="0" rtlCol="0" anchor="t">
            <a:spAutoFit/>
          </a:bodyPr>
          <a:lstStyle/>
          <a:p>
            <a:pPr algn="l">
              <a:lnSpc>
                <a:spcPts val="2906"/>
              </a:lnSpc>
            </a:pPr>
            <a:r>
              <a:rPr lang="en-US" sz="2463" b="1" spc="96">
                <a:solidFill>
                  <a:srgbClr val="9B3A21"/>
                </a:solidFill>
                <a:latin typeface="TT Chocolates Bold"/>
                <a:ea typeface="TT Chocolates Bold"/>
                <a:cs typeface="TT Chocolates Bold"/>
                <a:sym typeface="TT Chocolates Bold"/>
              </a:rPr>
              <a:t>Midterm presentation 13/3</a:t>
            </a:r>
          </a:p>
        </p:txBody>
      </p:sp>
      <p:sp>
        <p:nvSpPr>
          <p:cNvPr id="16" name="TextBox 16"/>
          <p:cNvSpPr txBox="1"/>
          <p:nvPr/>
        </p:nvSpPr>
        <p:spPr>
          <a:xfrm>
            <a:off x="10695720" y="2177963"/>
            <a:ext cx="7556807" cy="614841"/>
          </a:xfrm>
          <a:prstGeom prst="rect">
            <a:avLst/>
          </a:prstGeom>
        </p:spPr>
        <p:txBody>
          <a:bodyPr lIns="0" tIns="0" rIns="0" bIns="0" rtlCol="0" anchor="t">
            <a:spAutoFit/>
          </a:bodyPr>
          <a:lstStyle/>
          <a:p>
            <a:pPr algn="l">
              <a:lnSpc>
                <a:spcPts val="2434"/>
              </a:lnSpc>
            </a:pPr>
            <a:r>
              <a:rPr lang="en-US" sz="2063" b="1" spc="80">
                <a:solidFill>
                  <a:srgbClr val="9B3A21"/>
                </a:solidFill>
                <a:latin typeface="TT Chocolates Bold"/>
                <a:ea typeface="TT Chocolates Bold"/>
                <a:cs typeface="TT Chocolates Bold"/>
                <a:sym typeface="TT Chocolates Bold"/>
              </a:rPr>
              <a:t>Group 1</a:t>
            </a:r>
            <a:r>
              <a:rPr lang="en-US" sz="2063" spc="80">
                <a:solidFill>
                  <a:srgbClr val="9B3A21"/>
                </a:solidFill>
                <a:latin typeface="TT Chocolates"/>
                <a:ea typeface="TT Chocolates"/>
                <a:cs typeface="TT Chocolates"/>
                <a:sym typeface="TT Chocolates"/>
              </a:rPr>
              <a:t>: Iris Claus, Daphne Kamsteeg, Ludovica Perone Pacifico, Chloé Phan, Marieke van Wijk</a:t>
            </a:r>
          </a:p>
        </p:txBody>
      </p:sp>
      <p:sp>
        <p:nvSpPr>
          <p:cNvPr id="17" name="TextBox 17"/>
          <p:cNvSpPr txBox="1"/>
          <p:nvPr/>
        </p:nvSpPr>
        <p:spPr>
          <a:xfrm>
            <a:off x="10695720" y="8118856"/>
            <a:ext cx="6715980" cy="1291844"/>
          </a:xfrm>
          <a:prstGeom prst="rect">
            <a:avLst/>
          </a:prstGeom>
        </p:spPr>
        <p:txBody>
          <a:bodyPr lIns="0" tIns="0" rIns="0" bIns="0" rtlCol="0" anchor="t">
            <a:spAutoFit/>
          </a:bodyPr>
          <a:lstStyle/>
          <a:p>
            <a:pPr algn="l">
              <a:lnSpc>
                <a:spcPts val="2575"/>
              </a:lnSpc>
            </a:pPr>
            <a:r>
              <a:rPr lang="en-US" sz="2060" b="1">
                <a:solidFill>
                  <a:srgbClr val="9B3A21"/>
                </a:solidFill>
                <a:latin typeface="TT Chocolates Bold"/>
                <a:ea typeface="TT Chocolates Bold"/>
                <a:cs typeface="TT Chocolates Bold"/>
                <a:sym typeface="TT Chocolates Bold"/>
              </a:rPr>
              <a:t>IAP Workshop</a:t>
            </a:r>
          </a:p>
          <a:p>
            <a:pPr algn="l">
              <a:lnSpc>
                <a:spcPts val="2575"/>
              </a:lnSpc>
            </a:pPr>
            <a:r>
              <a:rPr lang="en-US" sz="2060" b="1">
                <a:solidFill>
                  <a:srgbClr val="9B3A21"/>
                </a:solidFill>
                <a:latin typeface="TT Chocolates Bold"/>
                <a:ea typeface="TT Chocolates Bold"/>
                <a:cs typeface="TT Chocolates Bold"/>
                <a:sym typeface="TT Chocolates Bold"/>
              </a:rPr>
              <a:t>Q3 2026</a:t>
            </a:r>
          </a:p>
          <a:p>
            <a:pPr marL="0" lvl="0" indent="0" algn="l">
              <a:lnSpc>
                <a:spcPts val="2575"/>
              </a:lnSpc>
              <a:spcBef>
                <a:spcPct val="0"/>
              </a:spcBef>
            </a:pPr>
            <a:r>
              <a:rPr lang="en-US" sz="2060" u="none" strike="noStrike">
                <a:solidFill>
                  <a:srgbClr val="9B3A21"/>
                </a:solidFill>
                <a:latin typeface="TT Chocolates"/>
                <a:ea typeface="TT Chocolates"/>
                <a:cs typeface="TT Chocolates"/>
                <a:sym typeface="TT Chocolates"/>
              </a:rPr>
              <a:t>Prof. Henriette Bier, Arwin Hidding, Lisa-Marie Mueller, Vera Laszlo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4065" y="7406738"/>
            <a:ext cx="322913" cy="1159412"/>
          </a:xfrm>
          <a:custGeom>
            <a:avLst/>
            <a:gdLst/>
            <a:ahLst/>
            <a:cxnLst/>
            <a:rect l="l" t="t" r="r" b="b"/>
            <a:pathLst>
              <a:path w="322913" h="1159412">
                <a:moveTo>
                  <a:pt x="0" y="0"/>
                </a:moveTo>
                <a:lnTo>
                  <a:pt x="322914" y="0"/>
                </a:lnTo>
                <a:lnTo>
                  <a:pt x="322914" y="1159412"/>
                </a:lnTo>
                <a:lnTo>
                  <a:pt x="0" y="1159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 name="Freeform 3"/>
          <p:cNvSpPr/>
          <p:nvPr/>
        </p:nvSpPr>
        <p:spPr>
          <a:xfrm>
            <a:off x="3346976" y="7925199"/>
            <a:ext cx="309923" cy="585755"/>
          </a:xfrm>
          <a:custGeom>
            <a:avLst/>
            <a:gdLst/>
            <a:ahLst/>
            <a:cxnLst/>
            <a:rect l="l" t="t" r="r" b="b"/>
            <a:pathLst>
              <a:path w="309923" h="585755">
                <a:moveTo>
                  <a:pt x="0" y="0"/>
                </a:moveTo>
                <a:lnTo>
                  <a:pt x="309923" y="0"/>
                </a:lnTo>
                <a:lnTo>
                  <a:pt x="309923" y="585756"/>
                </a:lnTo>
                <a:lnTo>
                  <a:pt x="0" y="585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4" name="Freeform 4"/>
          <p:cNvSpPr/>
          <p:nvPr/>
        </p:nvSpPr>
        <p:spPr>
          <a:xfrm>
            <a:off x="906095" y="2386451"/>
            <a:ext cx="4992008" cy="3048902"/>
          </a:xfrm>
          <a:custGeom>
            <a:avLst/>
            <a:gdLst/>
            <a:ahLst/>
            <a:cxnLst/>
            <a:rect l="l" t="t" r="r" b="b"/>
            <a:pathLst>
              <a:path w="4992008" h="3048902">
                <a:moveTo>
                  <a:pt x="0" y="0"/>
                </a:moveTo>
                <a:lnTo>
                  <a:pt x="4992008" y="0"/>
                </a:lnTo>
                <a:lnTo>
                  <a:pt x="4992008" y="3048902"/>
                </a:lnTo>
                <a:lnTo>
                  <a:pt x="0" y="3048902"/>
                </a:lnTo>
                <a:lnTo>
                  <a:pt x="0" y="0"/>
                </a:lnTo>
                <a:close/>
              </a:path>
            </a:pathLst>
          </a:custGeom>
          <a:blipFill>
            <a:blip r:embed="rId10"/>
            <a:stretch>
              <a:fillRect l="-24644"/>
            </a:stretch>
          </a:blipFill>
        </p:spPr>
        <p:txBody>
          <a:bodyPr/>
          <a:lstStyle/>
          <a:p>
            <a:endParaRPr lang="it-IT"/>
          </a:p>
        </p:txBody>
      </p:sp>
      <p:sp>
        <p:nvSpPr>
          <p:cNvPr id="5" name="Freeform 5"/>
          <p:cNvSpPr/>
          <p:nvPr/>
        </p:nvSpPr>
        <p:spPr>
          <a:xfrm>
            <a:off x="1855655" y="3602729"/>
            <a:ext cx="320811" cy="1151864"/>
          </a:xfrm>
          <a:custGeom>
            <a:avLst/>
            <a:gdLst/>
            <a:ahLst/>
            <a:cxnLst/>
            <a:rect l="l" t="t" r="r" b="b"/>
            <a:pathLst>
              <a:path w="320811" h="1151864">
                <a:moveTo>
                  <a:pt x="0" y="0"/>
                </a:moveTo>
                <a:lnTo>
                  <a:pt x="320811" y="0"/>
                </a:lnTo>
                <a:lnTo>
                  <a:pt x="320811" y="1151864"/>
                </a:lnTo>
                <a:lnTo>
                  <a:pt x="0" y="1151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Freeform 6"/>
          <p:cNvSpPr/>
          <p:nvPr/>
        </p:nvSpPr>
        <p:spPr>
          <a:xfrm>
            <a:off x="3402099" y="3728454"/>
            <a:ext cx="309923" cy="585755"/>
          </a:xfrm>
          <a:custGeom>
            <a:avLst/>
            <a:gdLst/>
            <a:ahLst/>
            <a:cxnLst/>
            <a:rect l="l" t="t" r="r" b="b"/>
            <a:pathLst>
              <a:path w="309923" h="585755">
                <a:moveTo>
                  <a:pt x="0" y="0"/>
                </a:moveTo>
                <a:lnTo>
                  <a:pt x="309923" y="0"/>
                </a:lnTo>
                <a:lnTo>
                  <a:pt x="309923" y="585756"/>
                </a:lnTo>
                <a:lnTo>
                  <a:pt x="0" y="585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7" name="Freeform 7"/>
          <p:cNvSpPr/>
          <p:nvPr/>
        </p:nvSpPr>
        <p:spPr>
          <a:xfrm>
            <a:off x="910004" y="6323790"/>
            <a:ext cx="4174330" cy="3060103"/>
          </a:xfrm>
          <a:custGeom>
            <a:avLst/>
            <a:gdLst/>
            <a:ahLst/>
            <a:cxnLst/>
            <a:rect l="l" t="t" r="r" b="b"/>
            <a:pathLst>
              <a:path w="4174330" h="3060103">
                <a:moveTo>
                  <a:pt x="0" y="0"/>
                </a:moveTo>
                <a:lnTo>
                  <a:pt x="4174330" y="0"/>
                </a:lnTo>
                <a:lnTo>
                  <a:pt x="4174330" y="3060104"/>
                </a:lnTo>
                <a:lnTo>
                  <a:pt x="0" y="3060104"/>
                </a:lnTo>
                <a:lnTo>
                  <a:pt x="0" y="0"/>
                </a:lnTo>
                <a:close/>
              </a:path>
            </a:pathLst>
          </a:custGeom>
          <a:blipFill>
            <a:blip r:embed="rId11"/>
            <a:stretch>
              <a:fillRect l="-25768" r="-25649" b="-1210"/>
            </a:stretch>
          </a:blipFill>
        </p:spPr>
        <p:txBody>
          <a:bodyPr/>
          <a:lstStyle/>
          <a:p>
            <a:endParaRPr lang="it-IT"/>
          </a:p>
        </p:txBody>
      </p:sp>
      <p:pic>
        <p:nvPicPr>
          <p:cNvPr id="8" name="Picture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rcRect l="5655" t="22360" b="14070"/>
          <a:stretch>
            <a:fillRect/>
          </a:stretch>
        </p:blipFill>
        <p:spPr>
          <a:xfrm>
            <a:off x="10592061" y="2425879"/>
            <a:ext cx="6667239" cy="2386589"/>
          </a:xfrm>
          <a:prstGeom prst="rect">
            <a:avLst/>
          </a:prstGeom>
        </p:spPr>
      </p:pic>
      <p:pic>
        <p:nvPicPr>
          <p:cNvPr id="9" name="Picture 9">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rcRect l="6074" t="22162" r="57" b="4199"/>
          <a:stretch>
            <a:fillRect/>
          </a:stretch>
        </p:blipFill>
        <p:spPr>
          <a:xfrm>
            <a:off x="10592061" y="6597126"/>
            <a:ext cx="6667239" cy="2778637"/>
          </a:xfrm>
          <a:prstGeom prst="rect">
            <a:avLst/>
          </a:prstGeom>
        </p:spPr>
      </p:pic>
      <p:sp>
        <p:nvSpPr>
          <p:cNvPr id="10" name="TextBox 10"/>
          <p:cNvSpPr txBox="1"/>
          <p:nvPr/>
        </p:nvSpPr>
        <p:spPr>
          <a:xfrm>
            <a:off x="941133" y="5596080"/>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Just wall (for individual excercising)</a:t>
            </a:r>
          </a:p>
        </p:txBody>
      </p:sp>
      <p:sp>
        <p:nvSpPr>
          <p:cNvPr id="11" name="TextBox 11"/>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06</a:t>
            </a:r>
          </a:p>
        </p:txBody>
      </p:sp>
      <p:sp>
        <p:nvSpPr>
          <p:cNvPr id="12" name="TextBox 12"/>
          <p:cNvSpPr txBox="1"/>
          <p:nvPr/>
        </p:nvSpPr>
        <p:spPr>
          <a:xfrm>
            <a:off x="1028700" y="1866261"/>
            <a:ext cx="709403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Individual</a:t>
            </a:r>
          </a:p>
        </p:txBody>
      </p:sp>
      <p:sp>
        <p:nvSpPr>
          <p:cNvPr id="13" name="TextBox 13"/>
          <p:cNvSpPr txBox="1"/>
          <p:nvPr/>
        </p:nvSpPr>
        <p:spPr>
          <a:xfrm>
            <a:off x="1028700" y="9598506"/>
            <a:ext cx="4144875" cy="66103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Lounge chair in individual configuration, dining in collective one</a:t>
            </a:r>
          </a:p>
          <a:p>
            <a:pPr algn="l">
              <a:lnSpc>
                <a:spcPts val="1770"/>
              </a:lnSpc>
            </a:pPr>
            <a:endParaRPr lang="en-US" sz="1500" spc="58">
              <a:solidFill>
                <a:srgbClr val="4F4F4F"/>
              </a:solidFill>
              <a:latin typeface="TT Chocolates"/>
              <a:ea typeface="TT Chocolates"/>
              <a:cs typeface="TT Chocolates"/>
              <a:sym typeface="TT Chocolates"/>
            </a:endParaRPr>
          </a:p>
        </p:txBody>
      </p:sp>
      <p:sp>
        <p:nvSpPr>
          <p:cNvPr id="14" name="TextBox 14"/>
          <p:cNvSpPr txBox="1"/>
          <p:nvPr/>
        </p:nvSpPr>
        <p:spPr>
          <a:xfrm>
            <a:off x="1028700" y="6164088"/>
            <a:ext cx="709403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Hybrid</a:t>
            </a:r>
          </a:p>
        </p:txBody>
      </p:sp>
      <p:sp>
        <p:nvSpPr>
          <p:cNvPr id="15" name="TextBox 15"/>
          <p:cNvSpPr txBox="1"/>
          <p:nvPr/>
        </p:nvSpPr>
        <p:spPr>
          <a:xfrm>
            <a:off x="4172230" y="5601097"/>
            <a:ext cx="1111151" cy="203327"/>
          </a:xfrm>
          <a:prstGeom prst="rect">
            <a:avLst/>
          </a:prstGeom>
        </p:spPr>
        <p:txBody>
          <a:bodyPr lIns="0" tIns="0" rIns="0" bIns="0" rtlCol="0" anchor="t">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18.00h-20.00h</a:t>
            </a:r>
          </a:p>
        </p:txBody>
      </p:sp>
      <p:sp>
        <p:nvSpPr>
          <p:cNvPr id="16" name="TextBox 16"/>
          <p:cNvSpPr txBox="1"/>
          <p:nvPr/>
        </p:nvSpPr>
        <p:spPr>
          <a:xfrm>
            <a:off x="2839310" y="9822598"/>
            <a:ext cx="2444070" cy="203327"/>
          </a:xfrm>
          <a:prstGeom prst="rect">
            <a:avLst/>
          </a:prstGeom>
        </p:spPr>
        <p:txBody>
          <a:bodyPr lIns="0" tIns="0" rIns="0" bIns="0" rtlCol="0" anchor="t">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18.00h-20.00h</a:t>
            </a:r>
          </a:p>
        </p:txBody>
      </p:sp>
      <p:sp>
        <p:nvSpPr>
          <p:cNvPr id="17" name="TextBox 17"/>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KINETIC SKIN </a:t>
            </a:r>
            <a:r>
              <a:rPr lang="en-US" sz="2999" spc="599">
                <a:solidFill>
                  <a:srgbClr val="000000"/>
                </a:solidFill>
                <a:latin typeface="TT Chocolates"/>
                <a:ea typeface="TT Chocolates"/>
                <a:cs typeface="TT Chocolates"/>
                <a:sym typeface="TT Chocolates"/>
              </a:rPr>
              <a:t>| CONFIGURATIONS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video>
              <p:cMediaNode vol="100000">
                <p:cTn id="3"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626675"/>
            <a:ext cx="3756303" cy="4024751"/>
          </a:xfrm>
          <a:custGeom>
            <a:avLst/>
            <a:gdLst/>
            <a:ahLst/>
            <a:cxnLst/>
            <a:rect l="l" t="t" r="r" b="b"/>
            <a:pathLst>
              <a:path w="3756303" h="4024751">
                <a:moveTo>
                  <a:pt x="0" y="0"/>
                </a:moveTo>
                <a:lnTo>
                  <a:pt x="3756303" y="0"/>
                </a:lnTo>
                <a:lnTo>
                  <a:pt x="3756303" y="4024751"/>
                </a:lnTo>
                <a:lnTo>
                  <a:pt x="0" y="4024751"/>
                </a:lnTo>
                <a:lnTo>
                  <a:pt x="0" y="0"/>
                </a:lnTo>
                <a:close/>
              </a:path>
            </a:pathLst>
          </a:custGeom>
          <a:blipFill>
            <a:blip r:embed="rId2"/>
            <a:stretch>
              <a:fillRect l="-113758"/>
            </a:stretch>
          </a:blipFill>
        </p:spPr>
        <p:txBody>
          <a:bodyPr/>
          <a:lstStyle/>
          <a:p>
            <a:endParaRPr lang="it-IT"/>
          </a:p>
        </p:txBody>
      </p:sp>
      <p:sp>
        <p:nvSpPr>
          <p:cNvPr id="3" name="Freeform 3"/>
          <p:cNvSpPr/>
          <p:nvPr/>
        </p:nvSpPr>
        <p:spPr>
          <a:xfrm>
            <a:off x="11453952" y="2169797"/>
            <a:ext cx="5415102" cy="5360496"/>
          </a:xfrm>
          <a:custGeom>
            <a:avLst/>
            <a:gdLst/>
            <a:ahLst/>
            <a:cxnLst/>
            <a:rect l="l" t="t" r="r" b="b"/>
            <a:pathLst>
              <a:path w="5415102" h="5360496">
                <a:moveTo>
                  <a:pt x="0" y="0"/>
                </a:moveTo>
                <a:lnTo>
                  <a:pt x="5415102" y="0"/>
                </a:lnTo>
                <a:lnTo>
                  <a:pt x="5415102" y="5360496"/>
                </a:lnTo>
                <a:lnTo>
                  <a:pt x="0" y="5360496"/>
                </a:lnTo>
                <a:lnTo>
                  <a:pt x="0" y="0"/>
                </a:lnTo>
                <a:close/>
              </a:path>
            </a:pathLst>
          </a:custGeom>
          <a:blipFill>
            <a:blip r:embed="rId3"/>
            <a:stretch>
              <a:fillRect/>
            </a:stretch>
          </a:blipFill>
        </p:spPr>
        <p:txBody>
          <a:bodyPr/>
          <a:lstStyle/>
          <a:p>
            <a:endParaRPr lang="it-IT"/>
          </a:p>
        </p:txBody>
      </p:sp>
      <p:sp>
        <p:nvSpPr>
          <p:cNvPr id="4" name="Freeform 4"/>
          <p:cNvSpPr/>
          <p:nvPr/>
        </p:nvSpPr>
        <p:spPr>
          <a:xfrm>
            <a:off x="5013030" y="2875509"/>
            <a:ext cx="3744163" cy="3622478"/>
          </a:xfrm>
          <a:custGeom>
            <a:avLst/>
            <a:gdLst/>
            <a:ahLst/>
            <a:cxnLst/>
            <a:rect l="l" t="t" r="r" b="b"/>
            <a:pathLst>
              <a:path w="3744163" h="3622478">
                <a:moveTo>
                  <a:pt x="0" y="0"/>
                </a:moveTo>
                <a:lnTo>
                  <a:pt x="3744163" y="0"/>
                </a:lnTo>
                <a:lnTo>
                  <a:pt x="3744163" y="3622477"/>
                </a:lnTo>
                <a:lnTo>
                  <a:pt x="0" y="3622477"/>
                </a:lnTo>
                <a:lnTo>
                  <a:pt x="0" y="0"/>
                </a:lnTo>
                <a:close/>
              </a:path>
            </a:pathLst>
          </a:custGeom>
          <a:blipFill>
            <a:blip r:embed="rId4"/>
            <a:stretch>
              <a:fillRect/>
            </a:stretch>
          </a:blipFill>
        </p:spPr>
        <p:txBody>
          <a:bodyPr/>
          <a:lstStyle/>
          <a:p>
            <a:endParaRPr lang="it-IT"/>
          </a:p>
        </p:txBody>
      </p:sp>
      <p:sp>
        <p:nvSpPr>
          <p:cNvPr id="5" name="Freeform 5"/>
          <p:cNvSpPr/>
          <p:nvPr/>
        </p:nvSpPr>
        <p:spPr>
          <a:xfrm>
            <a:off x="4854282" y="2875509"/>
            <a:ext cx="4061659" cy="3538107"/>
          </a:xfrm>
          <a:custGeom>
            <a:avLst/>
            <a:gdLst/>
            <a:ahLst/>
            <a:cxnLst/>
            <a:rect l="l" t="t" r="r" b="b"/>
            <a:pathLst>
              <a:path w="4061659" h="3538107">
                <a:moveTo>
                  <a:pt x="0" y="0"/>
                </a:moveTo>
                <a:lnTo>
                  <a:pt x="4061659" y="0"/>
                </a:lnTo>
                <a:lnTo>
                  <a:pt x="4061659" y="3538107"/>
                </a:lnTo>
                <a:lnTo>
                  <a:pt x="0" y="3538107"/>
                </a:lnTo>
                <a:lnTo>
                  <a:pt x="0" y="0"/>
                </a:lnTo>
                <a:close/>
              </a:path>
            </a:pathLst>
          </a:custGeom>
          <a:blipFill>
            <a:blip r:embed="rId5"/>
            <a:stretch>
              <a:fillRect/>
            </a:stretch>
          </a:blipFill>
        </p:spPr>
        <p:txBody>
          <a:bodyPr/>
          <a:lstStyle/>
          <a:p>
            <a:endParaRPr lang="it-IT"/>
          </a:p>
        </p:txBody>
      </p:sp>
      <p:sp>
        <p:nvSpPr>
          <p:cNvPr id="6" name="Freeform 6"/>
          <p:cNvSpPr/>
          <p:nvPr/>
        </p:nvSpPr>
        <p:spPr>
          <a:xfrm>
            <a:off x="10317475" y="1938817"/>
            <a:ext cx="6941825" cy="5373644"/>
          </a:xfrm>
          <a:custGeom>
            <a:avLst/>
            <a:gdLst/>
            <a:ahLst/>
            <a:cxnLst/>
            <a:rect l="l" t="t" r="r" b="b"/>
            <a:pathLst>
              <a:path w="6941825" h="5373644">
                <a:moveTo>
                  <a:pt x="0" y="0"/>
                </a:moveTo>
                <a:lnTo>
                  <a:pt x="6941825" y="0"/>
                </a:lnTo>
                <a:lnTo>
                  <a:pt x="6941825" y="5373644"/>
                </a:lnTo>
                <a:lnTo>
                  <a:pt x="0" y="5373644"/>
                </a:lnTo>
                <a:lnTo>
                  <a:pt x="0" y="0"/>
                </a:lnTo>
                <a:close/>
              </a:path>
            </a:pathLst>
          </a:custGeom>
          <a:blipFill>
            <a:blip r:embed="rId6"/>
            <a:stretch>
              <a:fillRect b="-8352"/>
            </a:stretch>
          </a:blipFill>
        </p:spPr>
        <p:txBody>
          <a:bodyPr/>
          <a:lstStyle/>
          <a:p>
            <a:endParaRPr lang="it-IT"/>
          </a:p>
        </p:txBody>
      </p:sp>
      <p:sp>
        <p:nvSpPr>
          <p:cNvPr id="7" name="TextBox 7"/>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07</a:t>
            </a:r>
          </a:p>
        </p:txBody>
      </p:sp>
      <p:sp>
        <p:nvSpPr>
          <p:cNvPr id="8" name="TextBox 8"/>
          <p:cNvSpPr txBox="1"/>
          <p:nvPr/>
        </p:nvSpPr>
        <p:spPr>
          <a:xfrm>
            <a:off x="2378676" y="987530"/>
            <a:ext cx="13973402"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STATIC CORE </a:t>
            </a:r>
            <a:r>
              <a:rPr lang="en-US" sz="2999" spc="599">
                <a:solidFill>
                  <a:srgbClr val="000000"/>
                </a:solidFill>
                <a:latin typeface="TT Chocolates"/>
                <a:ea typeface="TT Chocolates"/>
                <a:cs typeface="TT Chocolates"/>
                <a:sym typeface="TT Chocolates"/>
              </a:rPr>
              <a:t>| GENERATION PROCESS</a:t>
            </a:r>
          </a:p>
        </p:txBody>
      </p:sp>
      <p:sp>
        <p:nvSpPr>
          <p:cNvPr id="9" name="TextBox 9"/>
          <p:cNvSpPr txBox="1"/>
          <p:nvPr/>
        </p:nvSpPr>
        <p:spPr>
          <a:xfrm>
            <a:off x="1028700" y="7818583"/>
            <a:ext cx="7901993" cy="1786255"/>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Process</a:t>
            </a:r>
          </a:p>
          <a:p>
            <a:pPr marL="431797" lvl="1" indent="-215899" algn="l">
              <a:lnSpc>
                <a:spcPts val="2359"/>
              </a:lnSpc>
              <a:buAutoNum type="arabicPeriod"/>
            </a:pPr>
            <a:r>
              <a:rPr lang="en-US" sz="1999" b="1" spc="77">
                <a:solidFill>
                  <a:srgbClr val="4F4F4F"/>
                </a:solidFill>
                <a:latin typeface="TT Chocolates Bold"/>
                <a:ea typeface="TT Chocolates Bold"/>
                <a:cs typeface="TT Chocolates Bold"/>
                <a:sym typeface="TT Chocolates Bold"/>
              </a:rPr>
              <a:t>Optimisation of activities distribution in space</a:t>
            </a:r>
          </a:p>
          <a:p>
            <a:pPr algn="l">
              <a:lnSpc>
                <a:spcPts val="2359"/>
              </a:lnSpc>
            </a:pPr>
            <a:r>
              <a:rPr lang="en-US" sz="1999" spc="77">
                <a:solidFill>
                  <a:srgbClr val="4F4F4F"/>
                </a:solidFill>
                <a:latin typeface="TT Chocolates"/>
                <a:ea typeface="TT Chocolates"/>
                <a:cs typeface="TT Chocolates"/>
                <a:sym typeface="TT Chocolates"/>
              </a:rPr>
              <a:t>minimal dimensions obtained from activity mapping</a:t>
            </a:r>
          </a:p>
          <a:p>
            <a:pPr marL="431797" lvl="1" indent="-215899" algn="l">
              <a:lnSpc>
                <a:spcPts val="2359"/>
              </a:lnSpc>
              <a:buAutoNum type="arabicPeriod"/>
            </a:pPr>
            <a:r>
              <a:rPr lang="en-US" sz="1999" b="1" spc="77">
                <a:solidFill>
                  <a:srgbClr val="4F4F4F"/>
                </a:solidFill>
                <a:latin typeface="TT Chocolates Bold"/>
                <a:ea typeface="TT Chocolates Bold"/>
                <a:cs typeface="TT Chocolates Bold"/>
                <a:sym typeface="TT Chocolates Bold"/>
              </a:rPr>
              <a:t>Centroids as seeds points</a:t>
            </a:r>
          </a:p>
          <a:p>
            <a:pPr algn="l">
              <a:lnSpc>
                <a:spcPts val="2359"/>
              </a:lnSpc>
            </a:pPr>
            <a:r>
              <a:rPr lang="en-US" sz="1999" spc="77">
                <a:solidFill>
                  <a:srgbClr val="4F4F4F"/>
                </a:solidFill>
                <a:latin typeface="TT Chocolates"/>
                <a:ea typeface="TT Chocolates"/>
                <a:cs typeface="TT Chocolates"/>
                <a:sym typeface="TT Chocolates"/>
              </a:rPr>
              <a:t>minimal dimensions obtained from activity mapping</a:t>
            </a:r>
          </a:p>
          <a:p>
            <a:pPr algn="l">
              <a:lnSpc>
                <a:spcPts val="2359"/>
              </a:lnSpc>
            </a:pPr>
            <a:endParaRPr lang="en-US" sz="1999" spc="77">
              <a:solidFill>
                <a:srgbClr val="4F4F4F"/>
              </a:solidFill>
              <a:latin typeface="TT Chocolates"/>
              <a:ea typeface="TT Chocolates"/>
              <a:cs typeface="TT Chocolates"/>
              <a:sym typeface="TT Chocolates"/>
            </a:endParaRPr>
          </a:p>
        </p:txBody>
      </p:sp>
      <p:sp>
        <p:nvSpPr>
          <p:cNvPr id="10" name="TextBox 10"/>
          <p:cNvSpPr txBox="1"/>
          <p:nvPr/>
        </p:nvSpPr>
        <p:spPr>
          <a:xfrm>
            <a:off x="11261394" y="7818583"/>
            <a:ext cx="4816205"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Optimised ergonomic design</a:t>
            </a:r>
          </a:p>
        </p:txBody>
      </p:sp>
      <p:sp>
        <p:nvSpPr>
          <p:cNvPr id="11" name="TextBox 11"/>
          <p:cNvSpPr txBox="1"/>
          <p:nvPr/>
        </p:nvSpPr>
        <p:spPr>
          <a:xfrm>
            <a:off x="10548408" y="2847655"/>
            <a:ext cx="1425974"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Dining storage</a:t>
            </a:r>
          </a:p>
        </p:txBody>
      </p:sp>
      <p:sp>
        <p:nvSpPr>
          <p:cNvPr id="12" name="TextBox 12"/>
          <p:cNvSpPr txBox="1"/>
          <p:nvPr/>
        </p:nvSpPr>
        <p:spPr>
          <a:xfrm>
            <a:off x="13400261" y="2058354"/>
            <a:ext cx="1425974"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Bed</a:t>
            </a:r>
          </a:p>
        </p:txBody>
      </p:sp>
      <p:sp>
        <p:nvSpPr>
          <p:cNvPr id="13" name="TextBox 13"/>
          <p:cNvSpPr txBox="1"/>
          <p:nvPr/>
        </p:nvSpPr>
        <p:spPr>
          <a:xfrm>
            <a:off x="13968945" y="1746887"/>
            <a:ext cx="1425974"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Bedside table</a:t>
            </a:r>
          </a:p>
        </p:txBody>
      </p:sp>
      <p:sp>
        <p:nvSpPr>
          <p:cNvPr id="14" name="TextBox 14"/>
          <p:cNvSpPr txBox="1"/>
          <p:nvPr/>
        </p:nvSpPr>
        <p:spPr>
          <a:xfrm>
            <a:off x="15443081" y="2405695"/>
            <a:ext cx="1425974" cy="441960"/>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Clothing storage</a:t>
            </a:r>
          </a:p>
        </p:txBody>
      </p:sp>
      <p:sp>
        <p:nvSpPr>
          <p:cNvPr id="15" name="TextBox 15"/>
          <p:cNvSpPr txBox="1"/>
          <p:nvPr/>
        </p:nvSpPr>
        <p:spPr>
          <a:xfrm>
            <a:off x="13306918" y="5897816"/>
            <a:ext cx="962940" cy="441960"/>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Work station</a:t>
            </a:r>
          </a:p>
        </p:txBody>
      </p:sp>
      <p:sp>
        <p:nvSpPr>
          <p:cNvPr id="16" name="TextBox 16"/>
          <p:cNvSpPr txBox="1"/>
          <p:nvPr/>
        </p:nvSpPr>
        <p:spPr>
          <a:xfrm>
            <a:off x="14161503" y="6083099"/>
            <a:ext cx="1425974" cy="66103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Work equipment storage</a:t>
            </a:r>
          </a:p>
        </p:txBody>
      </p:sp>
      <p:sp>
        <p:nvSpPr>
          <p:cNvPr id="17" name="TextBox 17"/>
          <p:cNvSpPr txBox="1"/>
          <p:nvPr/>
        </p:nvSpPr>
        <p:spPr>
          <a:xfrm>
            <a:off x="12146889" y="2433549"/>
            <a:ext cx="1425974" cy="441960"/>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Bed safety barrier</a:t>
            </a:r>
          </a:p>
        </p:txBody>
      </p:sp>
      <p:sp>
        <p:nvSpPr>
          <p:cNvPr id="18" name="AutoShape 18"/>
          <p:cNvSpPr/>
          <p:nvPr/>
        </p:nvSpPr>
        <p:spPr>
          <a:xfrm>
            <a:off x="11974381" y="3180078"/>
            <a:ext cx="223790" cy="813562"/>
          </a:xfrm>
          <a:prstGeom prst="line">
            <a:avLst/>
          </a:prstGeom>
          <a:ln w="19050" cap="flat">
            <a:solidFill>
              <a:srgbClr val="000000"/>
            </a:solidFill>
            <a:prstDash val="sysDot"/>
            <a:headEnd type="none" w="sm" len="sm"/>
            <a:tailEnd type="none" w="sm" len="sm"/>
          </a:ln>
        </p:spPr>
        <p:txBody>
          <a:bodyPr/>
          <a:lstStyle/>
          <a:p>
            <a:endParaRPr lang="it-IT"/>
          </a:p>
        </p:txBody>
      </p:sp>
      <p:sp>
        <p:nvSpPr>
          <p:cNvPr id="19" name="AutoShape 19"/>
          <p:cNvSpPr/>
          <p:nvPr/>
        </p:nvSpPr>
        <p:spPr>
          <a:xfrm>
            <a:off x="13572863" y="2281239"/>
            <a:ext cx="19956" cy="1377866"/>
          </a:xfrm>
          <a:prstGeom prst="line">
            <a:avLst/>
          </a:prstGeom>
          <a:ln w="19050" cap="flat">
            <a:solidFill>
              <a:srgbClr val="000000"/>
            </a:solidFill>
            <a:prstDash val="sysDot"/>
            <a:headEnd type="none" w="sm" len="sm"/>
            <a:tailEnd type="none" w="sm" len="sm"/>
          </a:ln>
        </p:spPr>
        <p:txBody>
          <a:bodyPr/>
          <a:lstStyle/>
          <a:p>
            <a:endParaRPr lang="it-IT"/>
          </a:p>
        </p:txBody>
      </p:sp>
      <p:sp>
        <p:nvSpPr>
          <p:cNvPr id="20" name="AutoShape 20"/>
          <p:cNvSpPr/>
          <p:nvPr/>
        </p:nvSpPr>
        <p:spPr>
          <a:xfrm>
            <a:off x="14259879" y="2086292"/>
            <a:ext cx="19956" cy="1177290"/>
          </a:xfrm>
          <a:prstGeom prst="line">
            <a:avLst/>
          </a:prstGeom>
          <a:ln w="19050" cap="flat">
            <a:solidFill>
              <a:srgbClr val="000000"/>
            </a:solidFill>
            <a:prstDash val="sysDot"/>
            <a:headEnd type="none" w="sm" len="sm"/>
            <a:tailEnd type="none" w="sm" len="sm"/>
          </a:ln>
        </p:spPr>
        <p:txBody>
          <a:bodyPr/>
          <a:lstStyle/>
          <a:p>
            <a:endParaRPr lang="it-IT"/>
          </a:p>
        </p:txBody>
      </p:sp>
      <p:sp>
        <p:nvSpPr>
          <p:cNvPr id="21" name="AutoShape 21"/>
          <p:cNvSpPr/>
          <p:nvPr/>
        </p:nvSpPr>
        <p:spPr>
          <a:xfrm>
            <a:off x="12859876" y="2875509"/>
            <a:ext cx="712987" cy="1536650"/>
          </a:xfrm>
          <a:prstGeom prst="line">
            <a:avLst/>
          </a:prstGeom>
          <a:ln w="19050" cap="flat">
            <a:solidFill>
              <a:srgbClr val="000000"/>
            </a:solidFill>
            <a:prstDash val="sysDot"/>
            <a:headEnd type="none" w="sm" len="sm"/>
            <a:tailEnd type="none" w="sm" len="sm"/>
          </a:ln>
        </p:spPr>
        <p:txBody>
          <a:bodyPr/>
          <a:lstStyle/>
          <a:p>
            <a:endParaRPr lang="it-IT"/>
          </a:p>
        </p:txBody>
      </p:sp>
      <p:sp>
        <p:nvSpPr>
          <p:cNvPr id="22" name="AutoShape 22"/>
          <p:cNvSpPr/>
          <p:nvPr/>
        </p:nvSpPr>
        <p:spPr>
          <a:xfrm>
            <a:off x="15927658" y="2959259"/>
            <a:ext cx="19956" cy="1177290"/>
          </a:xfrm>
          <a:prstGeom prst="line">
            <a:avLst/>
          </a:prstGeom>
          <a:ln w="19050" cap="flat">
            <a:solidFill>
              <a:srgbClr val="000000"/>
            </a:solidFill>
            <a:prstDash val="sysDot"/>
            <a:headEnd type="none" w="sm" len="sm"/>
            <a:tailEnd type="none" w="sm" len="sm"/>
          </a:ln>
        </p:spPr>
        <p:txBody>
          <a:bodyPr/>
          <a:lstStyle/>
          <a:p>
            <a:endParaRPr lang="it-IT"/>
          </a:p>
        </p:txBody>
      </p:sp>
      <p:sp>
        <p:nvSpPr>
          <p:cNvPr id="23" name="AutoShape 23"/>
          <p:cNvSpPr/>
          <p:nvPr/>
        </p:nvSpPr>
        <p:spPr>
          <a:xfrm flipH="1">
            <a:off x="13669497" y="5143500"/>
            <a:ext cx="0" cy="661520"/>
          </a:xfrm>
          <a:prstGeom prst="line">
            <a:avLst/>
          </a:prstGeom>
          <a:ln w="19050" cap="flat">
            <a:solidFill>
              <a:srgbClr val="000000"/>
            </a:solidFill>
            <a:prstDash val="sysDot"/>
            <a:headEnd type="none" w="sm" len="sm"/>
            <a:tailEnd type="none" w="sm" len="sm"/>
          </a:ln>
        </p:spPr>
        <p:txBody>
          <a:bodyPr/>
          <a:lstStyle/>
          <a:p>
            <a:endParaRPr lang="it-IT"/>
          </a:p>
        </p:txBody>
      </p:sp>
      <p:sp>
        <p:nvSpPr>
          <p:cNvPr id="24" name="AutoShape 24"/>
          <p:cNvSpPr/>
          <p:nvPr/>
        </p:nvSpPr>
        <p:spPr>
          <a:xfrm>
            <a:off x="14289361" y="4850045"/>
            <a:ext cx="165532" cy="1047771"/>
          </a:xfrm>
          <a:prstGeom prst="line">
            <a:avLst/>
          </a:prstGeom>
          <a:ln w="19050" cap="flat">
            <a:solidFill>
              <a:srgbClr val="000000"/>
            </a:solidFill>
            <a:prstDash val="sysDot"/>
            <a:headEnd type="none" w="sm" len="sm"/>
            <a:tailEnd type="none" w="sm" len="sm"/>
          </a:ln>
        </p:spPr>
        <p:txBody>
          <a:bodyPr/>
          <a:lstStyle/>
          <a:p>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r="517" b="3184"/>
          <a:stretch>
            <a:fillRect/>
          </a:stretch>
        </p:blipFill>
        <p:spPr>
          <a:xfrm>
            <a:off x="10379403" y="4284423"/>
            <a:ext cx="6856466" cy="2451009"/>
          </a:xfrm>
          <a:prstGeom prst="rect">
            <a:avLst/>
          </a:prstGeom>
        </p:spPr>
      </p:pic>
      <p:sp>
        <p:nvSpPr>
          <p:cNvPr id="3" name="Freeform 3"/>
          <p:cNvSpPr/>
          <p:nvPr/>
        </p:nvSpPr>
        <p:spPr>
          <a:xfrm>
            <a:off x="859860" y="2237492"/>
            <a:ext cx="4120931" cy="2292268"/>
          </a:xfrm>
          <a:custGeom>
            <a:avLst/>
            <a:gdLst/>
            <a:ahLst/>
            <a:cxnLst/>
            <a:rect l="l" t="t" r="r" b="b"/>
            <a:pathLst>
              <a:path w="4120931" h="2292268">
                <a:moveTo>
                  <a:pt x="0" y="0"/>
                </a:moveTo>
                <a:lnTo>
                  <a:pt x="4120931" y="0"/>
                </a:lnTo>
                <a:lnTo>
                  <a:pt x="4120931" y="2292268"/>
                </a:lnTo>
                <a:lnTo>
                  <a:pt x="0" y="2292268"/>
                </a:lnTo>
                <a:lnTo>
                  <a:pt x="0" y="0"/>
                </a:lnTo>
                <a:close/>
              </a:path>
            </a:pathLst>
          </a:custGeom>
          <a:blipFill>
            <a:blip r:embed="rId5"/>
            <a:stretch>
              <a:fillRect/>
            </a:stretch>
          </a:blipFill>
        </p:spPr>
        <p:txBody>
          <a:bodyPr/>
          <a:lstStyle/>
          <a:p>
            <a:endParaRPr lang="it-IT"/>
          </a:p>
        </p:txBody>
      </p:sp>
      <p:sp>
        <p:nvSpPr>
          <p:cNvPr id="4" name="Freeform 4"/>
          <p:cNvSpPr/>
          <p:nvPr/>
        </p:nvSpPr>
        <p:spPr>
          <a:xfrm>
            <a:off x="5173575" y="2116894"/>
            <a:ext cx="4178572" cy="2481027"/>
          </a:xfrm>
          <a:custGeom>
            <a:avLst/>
            <a:gdLst/>
            <a:ahLst/>
            <a:cxnLst/>
            <a:rect l="l" t="t" r="r" b="b"/>
            <a:pathLst>
              <a:path w="4178572" h="2481027">
                <a:moveTo>
                  <a:pt x="0" y="0"/>
                </a:moveTo>
                <a:lnTo>
                  <a:pt x="4178572" y="0"/>
                </a:lnTo>
                <a:lnTo>
                  <a:pt x="4178572" y="2481027"/>
                </a:lnTo>
                <a:lnTo>
                  <a:pt x="0" y="2481027"/>
                </a:lnTo>
                <a:lnTo>
                  <a:pt x="0" y="0"/>
                </a:lnTo>
                <a:close/>
              </a:path>
            </a:pathLst>
          </a:custGeom>
          <a:blipFill>
            <a:blip r:embed="rId6"/>
            <a:stretch>
              <a:fillRect/>
            </a:stretch>
          </a:blipFill>
        </p:spPr>
        <p:txBody>
          <a:bodyPr/>
          <a:lstStyle/>
          <a:p>
            <a:endParaRPr lang="it-IT"/>
          </a:p>
        </p:txBody>
      </p:sp>
      <p:sp>
        <p:nvSpPr>
          <p:cNvPr id="5" name="Freeform 5"/>
          <p:cNvSpPr/>
          <p:nvPr/>
        </p:nvSpPr>
        <p:spPr>
          <a:xfrm>
            <a:off x="941133" y="6584439"/>
            <a:ext cx="3953196" cy="2362035"/>
          </a:xfrm>
          <a:custGeom>
            <a:avLst/>
            <a:gdLst/>
            <a:ahLst/>
            <a:cxnLst/>
            <a:rect l="l" t="t" r="r" b="b"/>
            <a:pathLst>
              <a:path w="3953196" h="2362035">
                <a:moveTo>
                  <a:pt x="0" y="0"/>
                </a:moveTo>
                <a:lnTo>
                  <a:pt x="3953196" y="0"/>
                </a:lnTo>
                <a:lnTo>
                  <a:pt x="3953196" y="2362034"/>
                </a:lnTo>
                <a:lnTo>
                  <a:pt x="0" y="2362034"/>
                </a:lnTo>
                <a:lnTo>
                  <a:pt x="0" y="0"/>
                </a:lnTo>
                <a:close/>
              </a:path>
            </a:pathLst>
          </a:custGeom>
          <a:blipFill>
            <a:blip r:embed="rId7"/>
            <a:stretch>
              <a:fillRect/>
            </a:stretch>
          </a:blipFill>
        </p:spPr>
        <p:txBody>
          <a:bodyPr/>
          <a:lstStyle/>
          <a:p>
            <a:endParaRPr lang="it-IT"/>
          </a:p>
        </p:txBody>
      </p:sp>
      <p:sp>
        <p:nvSpPr>
          <p:cNvPr id="6" name="Freeform 6"/>
          <p:cNvSpPr/>
          <p:nvPr/>
        </p:nvSpPr>
        <p:spPr>
          <a:xfrm>
            <a:off x="5173575" y="6463706"/>
            <a:ext cx="4084809" cy="2532581"/>
          </a:xfrm>
          <a:custGeom>
            <a:avLst/>
            <a:gdLst/>
            <a:ahLst/>
            <a:cxnLst/>
            <a:rect l="l" t="t" r="r" b="b"/>
            <a:pathLst>
              <a:path w="4084809" h="2532581">
                <a:moveTo>
                  <a:pt x="0" y="0"/>
                </a:moveTo>
                <a:lnTo>
                  <a:pt x="4084809" y="0"/>
                </a:lnTo>
                <a:lnTo>
                  <a:pt x="4084809" y="2532582"/>
                </a:lnTo>
                <a:lnTo>
                  <a:pt x="0" y="2532582"/>
                </a:lnTo>
                <a:lnTo>
                  <a:pt x="0" y="0"/>
                </a:lnTo>
                <a:close/>
              </a:path>
            </a:pathLst>
          </a:custGeom>
          <a:blipFill>
            <a:blip r:embed="rId8"/>
            <a:stretch>
              <a:fillRect/>
            </a:stretch>
          </a:blipFill>
        </p:spPr>
        <p:txBody>
          <a:bodyPr/>
          <a:lstStyle/>
          <a:p>
            <a:endParaRPr lang="it-IT"/>
          </a:p>
        </p:txBody>
      </p:sp>
      <p:sp>
        <p:nvSpPr>
          <p:cNvPr id="7" name="TextBox 7"/>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Waking up</a:t>
            </a:r>
          </a:p>
        </p:txBody>
      </p:sp>
      <p:sp>
        <p:nvSpPr>
          <p:cNvPr id="8" name="TextBox 8"/>
          <p:cNvSpPr txBox="1"/>
          <p:nvPr/>
        </p:nvSpPr>
        <p:spPr>
          <a:xfrm>
            <a:off x="5350114"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Getting off the bed</a:t>
            </a:r>
          </a:p>
        </p:txBody>
      </p:sp>
      <p:sp>
        <p:nvSpPr>
          <p:cNvPr id="9" name="TextBox 9"/>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
        <p:nvSpPr>
          <p:cNvPr id="10" name="TextBox 10"/>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11" name="TextBox 11"/>
          <p:cNvSpPr txBox="1"/>
          <p:nvPr/>
        </p:nvSpPr>
        <p:spPr>
          <a:xfrm>
            <a:off x="1028700" y="1807014"/>
            <a:ext cx="709403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6.00-7.00: Waking up &amp; Hygine - User 1</a:t>
            </a:r>
          </a:p>
        </p:txBody>
      </p:sp>
      <p:sp>
        <p:nvSpPr>
          <p:cNvPr id="12" name="TextBox 12"/>
          <p:cNvSpPr txBox="1"/>
          <p:nvPr/>
        </p:nvSpPr>
        <p:spPr>
          <a:xfrm>
            <a:off x="1028700" y="9070298"/>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Getting clothes from wardrobe</a:t>
            </a:r>
          </a:p>
        </p:txBody>
      </p:sp>
      <p:sp>
        <p:nvSpPr>
          <p:cNvPr id="13" name="TextBox 13"/>
          <p:cNvSpPr txBox="1"/>
          <p:nvPr/>
        </p:nvSpPr>
        <p:spPr>
          <a:xfrm>
            <a:off x="5350114" y="9035415"/>
            <a:ext cx="5029288"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Closing wardrobe and bed safety barrier</a:t>
            </a:r>
          </a:p>
        </p:txBody>
      </p:sp>
      <p:sp>
        <p:nvSpPr>
          <p:cNvPr id="14" name="TextBox 14"/>
          <p:cNvSpPr txBox="1"/>
          <p:nvPr/>
        </p:nvSpPr>
        <p:spPr>
          <a:xfrm>
            <a:off x="7215979" y="5509927"/>
            <a:ext cx="2772622" cy="441960"/>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Bed ladder integrated in clothing storage surface</a:t>
            </a:r>
          </a:p>
        </p:txBody>
      </p:sp>
      <p:sp>
        <p:nvSpPr>
          <p:cNvPr id="15" name="AutoShape 15"/>
          <p:cNvSpPr/>
          <p:nvPr/>
        </p:nvSpPr>
        <p:spPr>
          <a:xfrm flipH="1">
            <a:off x="8419170" y="4148201"/>
            <a:ext cx="0" cy="1191605"/>
          </a:xfrm>
          <a:prstGeom prst="line">
            <a:avLst/>
          </a:prstGeom>
          <a:ln w="19050" cap="flat">
            <a:solidFill>
              <a:srgbClr val="000000"/>
            </a:solidFill>
            <a:prstDash val="sysDot"/>
            <a:headEnd type="none" w="sm" len="sm"/>
            <a:tailEnd type="none" w="sm" len="sm"/>
          </a:ln>
        </p:spPr>
        <p:txBody>
          <a:bodyPr/>
          <a:lstStyle/>
          <a:p>
            <a:endParaRPr lang="it-IT"/>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0250" y="2168196"/>
            <a:ext cx="4145336" cy="2274571"/>
          </a:xfrm>
          <a:custGeom>
            <a:avLst/>
            <a:gdLst/>
            <a:ahLst/>
            <a:cxnLst/>
            <a:rect l="l" t="t" r="r" b="b"/>
            <a:pathLst>
              <a:path w="4145336" h="2274571">
                <a:moveTo>
                  <a:pt x="0" y="0"/>
                </a:moveTo>
                <a:lnTo>
                  <a:pt x="4145336" y="0"/>
                </a:lnTo>
                <a:lnTo>
                  <a:pt x="4145336" y="2274571"/>
                </a:lnTo>
                <a:lnTo>
                  <a:pt x="0" y="2274571"/>
                </a:lnTo>
                <a:lnTo>
                  <a:pt x="0" y="0"/>
                </a:lnTo>
                <a:close/>
              </a:path>
            </a:pathLst>
          </a:custGeom>
          <a:blipFill>
            <a:blip r:embed="rId4"/>
            <a:stretch>
              <a:fillRect l="-199" t="-252" b="-3836"/>
            </a:stretch>
          </a:blipFill>
        </p:spPr>
        <p:txBody>
          <a:bodyPr/>
          <a:lstStyle/>
          <a:p>
            <a:endParaRPr lang="it-IT"/>
          </a:p>
        </p:txBody>
      </p:sp>
      <p:sp>
        <p:nvSpPr>
          <p:cNvPr id="3" name="Freeform 3"/>
          <p:cNvSpPr/>
          <p:nvPr/>
        </p:nvSpPr>
        <p:spPr>
          <a:xfrm>
            <a:off x="940156" y="6692982"/>
            <a:ext cx="3954173" cy="2303306"/>
          </a:xfrm>
          <a:custGeom>
            <a:avLst/>
            <a:gdLst/>
            <a:ahLst/>
            <a:cxnLst/>
            <a:rect l="l" t="t" r="r" b="b"/>
            <a:pathLst>
              <a:path w="3954173" h="2303306">
                <a:moveTo>
                  <a:pt x="0" y="0"/>
                </a:moveTo>
                <a:lnTo>
                  <a:pt x="3954173" y="0"/>
                </a:lnTo>
                <a:lnTo>
                  <a:pt x="3954173" y="2303306"/>
                </a:lnTo>
                <a:lnTo>
                  <a:pt x="0" y="2303306"/>
                </a:lnTo>
                <a:lnTo>
                  <a:pt x="0" y="0"/>
                </a:lnTo>
                <a:close/>
              </a:path>
            </a:pathLst>
          </a:custGeom>
          <a:blipFill>
            <a:blip r:embed="rId5"/>
            <a:stretch>
              <a:fillRect/>
            </a:stretch>
          </a:blipFill>
        </p:spPr>
        <p:txBody>
          <a:bodyPr/>
          <a:lstStyle/>
          <a:p>
            <a:endParaRPr lang="it-IT"/>
          </a:p>
        </p:txBody>
      </p:sp>
      <p:sp>
        <p:nvSpPr>
          <p:cNvPr id="4" name="Freeform 4"/>
          <p:cNvSpPr/>
          <p:nvPr/>
        </p:nvSpPr>
        <p:spPr>
          <a:xfrm>
            <a:off x="5173575" y="6664249"/>
            <a:ext cx="4212011" cy="2263956"/>
          </a:xfrm>
          <a:custGeom>
            <a:avLst/>
            <a:gdLst/>
            <a:ahLst/>
            <a:cxnLst/>
            <a:rect l="l" t="t" r="r" b="b"/>
            <a:pathLst>
              <a:path w="4212011" h="2263956">
                <a:moveTo>
                  <a:pt x="0" y="0"/>
                </a:moveTo>
                <a:lnTo>
                  <a:pt x="4212011" y="0"/>
                </a:lnTo>
                <a:lnTo>
                  <a:pt x="4212011" y="2263956"/>
                </a:lnTo>
                <a:lnTo>
                  <a:pt x="0" y="2263956"/>
                </a:lnTo>
                <a:lnTo>
                  <a:pt x="0" y="0"/>
                </a:lnTo>
                <a:close/>
              </a:path>
            </a:pathLst>
          </a:custGeom>
          <a:blipFill>
            <a:blip r:embed="rId6"/>
            <a:stretch>
              <a:fillRect/>
            </a:stretch>
          </a:blipFill>
        </p:spPr>
        <p:txBody>
          <a:bodyPr/>
          <a:lstStyle/>
          <a:p>
            <a:endParaRPr lang="it-IT"/>
          </a:p>
        </p:txBody>
      </p:sp>
      <p:sp>
        <p:nvSpPr>
          <p:cNvPr id="5" name="Freeform 5"/>
          <p:cNvSpPr/>
          <p:nvPr/>
        </p:nvSpPr>
        <p:spPr>
          <a:xfrm>
            <a:off x="1028700" y="2295774"/>
            <a:ext cx="3787649" cy="2357812"/>
          </a:xfrm>
          <a:custGeom>
            <a:avLst/>
            <a:gdLst/>
            <a:ahLst/>
            <a:cxnLst/>
            <a:rect l="l" t="t" r="r" b="b"/>
            <a:pathLst>
              <a:path w="3787649" h="2357812">
                <a:moveTo>
                  <a:pt x="0" y="0"/>
                </a:moveTo>
                <a:lnTo>
                  <a:pt x="3787649" y="0"/>
                </a:lnTo>
                <a:lnTo>
                  <a:pt x="3787649" y="2357811"/>
                </a:lnTo>
                <a:lnTo>
                  <a:pt x="0" y="2357811"/>
                </a:lnTo>
                <a:lnTo>
                  <a:pt x="0" y="0"/>
                </a:lnTo>
                <a:close/>
              </a:path>
            </a:pathLst>
          </a:custGeom>
          <a:blipFill>
            <a:blip r:embed="rId7"/>
            <a:stretch>
              <a:fillRect/>
            </a:stretch>
          </a:blipFill>
        </p:spPr>
        <p:txBody>
          <a:bodyPr/>
          <a:lstStyle/>
          <a:p>
            <a:endParaRPr lang="it-IT"/>
          </a:p>
        </p:txBody>
      </p:sp>
      <p:sp>
        <p:nvSpPr>
          <p:cNvPr id="6" name="TextBox 6"/>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Waking up</a:t>
            </a:r>
          </a:p>
        </p:txBody>
      </p:sp>
      <p:sp>
        <p:nvSpPr>
          <p:cNvPr id="7" name="TextBox 7"/>
          <p:cNvSpPr txBox="1"/>
          <p:nvPr/>
        </p:nvSpPr>
        <p:spPr>
          <a:xfrm>
            <a:off x="5350114"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Getting off the bed</a:t>
            </a:r>
          </a:p>
        </p:txBody>
      </p:sp>
      <p:sp>
        <p:nvSpPr>
          <p:cNvPr id="8" name="TextBox 8"/>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9" name="TextBox 9"/>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7.00-8.00: Waking up &amp; Hygine - User 2</a:t>
            </a:r>
          </a:p>
        </p:txBody>
      </p:sp>
      <p:sp>
        <p:nvSpPr>
          <p:cNvPr id="10" name="TextBox 10"/>
          <p:cNvSpPr txBox="1"/>
          <p:nvPr/>
        </p:nvSpPr>
        <p:spPr>
          <a:xfrm>
            <a:off x="1028700" y="9070298"/>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Getting clothes from wardrobe</a:t>
            </a:r>
          </a:p>
        </p:txBody>
      </p:sp>
      <p:sp>
        <p:nvSpPr>
          <p:cNvPr id="11" name="TextBox 11"/>
          <p:cNvSpPr txBox="1"/>
          <p:nvPr/>
        </p:nvSpPr>
        <p:spPr>
          <a:xfrm>
            <a:off x="5350114" y="9035415"/>
            <a:ext cx="5029288"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Closing wardrobe and bed safety barrier</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pic>
        <p:nvPicPr>
          <p:cNvPr id="13" name="Picture 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10379403" y="4240331"/>
            <a:ext cx="6879897" cy="2653310"/>
          </a:xfrm>
          <a:prstGeom prst="rect">
            <a:avLst/>
          </a:prstGeom>
        </p:spPr>
      </p:pic>
      <p:sp>
        <p:nvSpPr>
          <p:cNvPr id="14" name="TextBox 14"/>
          <p:cNvSpPr txBox="1"/>
          <p:nvPr/>
        </p:nvSpPr>
        <p:spPr>
          <a:xfrm>
            <a:off x="1028700" y="5602058"/>
            <a:ext cx="2772622" cy="661035"/>
          </a:xfrm>
          <a:prstGeom prst="rect">
            <a:avLst/>
          </a:prstGeom>
        </p:spPr>
        <p:txBody>
          <a:bodyPr lIns="0" tIns="0" rIns="0" bIns="0" rtlCol="0" anchor="t">
            <a:spAutoFit/>
          </a:bodyPr>
          <a:lstStyle/>
          <a:p>
            <a:pPr algn="ctr">
              <a:lnSpc>
                <a:spcPts val="1770"/>
              </a:lnSpc>
            </a:pPr>
            <a:r>
              <a:rPr lang="en-US" sz="1500" spc="58">
                <a:solidFill>
                  <a:srgbClr val="4F4F4F"/>
                </a:solidFill>
                <a:latin typeface="TT Chocolates"/>
                <a:ea typeface="TT Chocolates"/>
                <a:cs typeface="TT Chocolates"/>
                <a:sym typeface="TT Chocolates"/>
              </a:rPr>
              <a:t>Extended bed</a:t>
            </a:r>
          </a:p>
          <a:p>
            <a:pPr algn="ctr">
              <a:lnSpc>
                <a:spcPts val="1770"/>
              </a:lnSpc>
            </a:pPr>
            <a:r>
              <a:rPr lang="en-US" sz="1500" spc="58">
                <a:solidFill>
                  <a:srgbClr val="4F4F4F"/>
                </a:solidFill>
                <a:latin typeface="TT Chocolates"/>
                <a:ea typeface="TT Chocolates"/>
                <a:cs typeface="TT Chocolates"/>
                <a:sym typeface="TT Chocolates"/>
              </a:rPr>
              <a:t>(alternatively serving as additional storage)</a:t>
            </a:r>
          </a:p>
        </p:txBody>
      </p:sp>
      <p:sp>
        <p:nvSpPr>
          <p:cNvPr id="15" name="AutoShape 15"/>
          <p:cNvSpPr/>
          <p:nvPr/>
        </p:nvSpPr>
        <p:spPr>
          <a:xfrm flipH="1">
            <a:off x="2231891" y="3100861"/>
            <a:ext cx="146785" cy="2331075"/>
          </a:xfrm>
          <a:prstGeom prst="line">
            <a:avLst/>
          </a:prstGeom>
          <a:ln w="19050" cap="flat">
            <a:solidFill>
              <a:srgbClr val="000000"/>
            </a:solidFill>
            <a:prstDash val="sysDot"/>
            <a:headEnd type="none" w="sm" len="sm"/>
            <a:tailEnd type="none" w="sm" len="sm"/>
          </a:ln>
        </p:spPr>
        <p:txBody>
          <a:bodyPr/>
          <a:lstStyle/>
          <a:p>
            <a:endParaRPr lang="it-IT"/>
          </a:p>
        </p:txBody>
      </p:sp>
    </p:spTree>
  </p:cSld>
  <p:clrMapOvr>
    <a:masterClrMapping/>
  </p:clrMapOvr>
  <p:timing>
    <p:tnLst>
      <p:par>
        <p:cTn id="1" dur="indefinite" restart="never" nodeType="tmRoot">
          <p:childTnLst>
            <p:video>
              <p:cMediaNode vol="100000">
                <p:cTn id="2" fill="hold" display="0">
                  <p:stCondLst>
                    <p:cond delay="indefinite"/>
                  </p:st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b="713"/>
          <a:stretch>
            <a:fillRect/>
          </a:stretch>
        </p:blipFill>
        <p:spPr>
          <a:xfrm>
            <a:off x="10379403" y="6645199"/>
            <a:ext cx="6879897" cy="2546661"/>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b="1793"/>
          <a:stretch>
            <a:fillRect/>
          </a:stretch>
        </p:blipFill>
        <p:spPr>
          <a:xfrm>
            <a:off x="10456530" y="2325184"/>
            <a:ext cx="6802770" cy="2551286"/>
          </a:xfrm>
          <a:prstGeom prst="rect">
            <a:avLst/>
          </a:prstGeom>
        </p:spPr>
      </p:pic>
      <p:sp>
        <p:nvSpPr>
          <p:cNvPr id="4" name="Freeform 4"/>
          <p:cNvSpPr/>
          <p:nvPr/>
        </p:nvSpPr>
        <p:spPr>
          <a:xfrm>
            <a:off x="978838" y="2213023"/>
            <a:ext cx="4052974" cy="2726801"/>
          </a:xfrm>
          <a:custGeom>
            <a:avLst/>
            <a:gdLst/>
            <a:ahLst/>
            <a:cxnLst/>
            <a:rect l="l" t="t" r="r" b="b"/>
            <a:pathLst>
              <a:path w="4052974" h="2726801">
                <a:moveTo>
                  <a:pt x="0" y="0"/>
                </a:moveTo>
                <a:lnTo>
                  <a:pt x="4052973" y="0"/>
                </a:lnTo>
                <a:lnTo>
                  <a:pt x="4052973" y="2726801"/>
                </a:lnTo>
                <a:lnTo>
                  <a:pt x="0" y="2726801"/>
                </a:lnTo>
                <a:lnTo>
                  <a:pt x="0" y="0"/>
                </a:lnTo>
                <a:close/>
              </a:path>
            </a:pathLst>
          </a:custGeom>
          <a:blipFill>
            <a:blip r:embed="rId8"/>
            <a:stretch>
              <a:fillRect r="-97879"/>
            </a:stretch>
          </a:blipFill>
        </p:spPr>
        <p:txBody>
          <a:bodyPr/>
          <a:lstStyle/>
          <a:p>
            <a:endParaRPr lang="it-IT"/>
          </a:p>
        </p:txBody>
      </p:sp>
      <p:sp>
        <p:nvSpPr>
          <p:cNvPr id="5" name="Freeform 5"/>
          <p:cNvSpPr/>
          <p:nvPr/>
        </p:nvSpPr>
        <p:spPr>
          <a:xfrm>
            <a:off x="794586" y="6543102"/>
            <a:ext cx="4010001" cy="2460857"/>
          </a:xfrm>
          <a:custGeom>
            <a:avLst/>
            <a:gdLst/>
            <a:ahLst/>
            <a:cxnLst/>
            <a:rect l="l" t="t" r="r" b="b"/>
            <a:pathLst>
              <a:path w="4010001" h="2460857">
                <a:moveTo>
                  <a:pt x="0" y="0"/>
                </a:moveTo>
                <a:lnTo>
                  <a:pt x="4010001" y="0"/>
                </a:lnTo>
                <a:lnTo>
                  <a:pt x="4010001" y="2460857"/>
                </a:lnTo>
                <a:lnTo>
                  <a:pt x="0" y="2460857"/>
                </a:lnTo>
                <a:lnTo>
                  <a:pt x="0" y="0"/>
                </a:lnTo>
                <a:close/>
              </a:path>
            </a:pathLst>
          </a:custGeom>
          <a:blipFill>
            <a:blip r:embed="rId8"/>
            <a:stretch>
              <a:fillRect l="-100000" b="-10806"/>
            </a:stretch>
          </a:blipFill>
        </p:spPr>
        <p:txBody>
          <a:bodyPr/>
          <a:lstStyle/>
          <a:p>
            <a:endParaRPr lang="it-IT"/>
          </a:p>
        </p:txBody>
      </p:sp>
      <p:sp>
        <p:nvSpPr>
          <p:cNvPr id="6" name="Freeform 6"/>
          <p:cNvSpPr/>
          <p:nvPr/>
        </p:nvSpPr>
        <p:spPr>
          <a:xfrm>
            <a:off x="5212257" y="6473219"/>
            <a:ext cx="4052528" cy="2558158"/>
          </a:xfrm>
          <a:custGeom>
            <a:avLst/>
            <a:gdLst/>
            <a:ahLst/>
            <a:cxnLst/>
            <a:rect l="l" t="t" r="r" b="b"/>
            <a:pathLst>
              <a:path w="4052528" h="2558158">
                <a:moveTo>
                  <a:pt x="0" y="0"/>
                </a:moveTo>
                <a:lnTo>
                  <a:pt x="4052528" y="0"/>
                </a:lnTo>
                <a:lnTo>
                  <a:pt x="4052528" y="2558159"/>
                </a:lnTo>
                <a:lnTo>
                  <a:pt x="0" y="2558159"/>
                </a:lnTo>
                <a:lnTo>
                  <a:pt x="0" y="0"/>
                </a:lnTo>
                <a:close/>
              </a:path>
            </a:pathLst>
          </a:custGeom>
          <a:blipFill>
            <a:blip r:embed="rId9"/>
            <a:stretch>
              <a:fillRect/>
            </a:stretch>
          </a:blipFill>
        </p:spPr>
        <p:txBody>
          <a:bodyPr/>
          <a:lstStyle/>
          <a:p>
            <a:endParaRPr lang="it-IT"/>
          </a:p>
        </p:txBody>
      </p:sp>
      <p:sp>
        <p:nvSpPr>
          <p:cNvPr id="7" name="TextBox 7"/>
          <p:cNvSpPr txBox="1"/>
          <p:nvPr/>
        </p:nvSpPr>
        <p:spPr>
          <a:xfrm>
            <a:off x="1067382"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Getting food/dishes from kitchen storage</a:t>
            </a:r>
          </a:p>
        </p:txBody>
      </p:sp>
      <p:sp>
        <p:nvSpPr>
          <p:cNvPr id="8" name="TextBox 8"/>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9" name="TextBox 9"/>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8.00-9.00: Individual Dining - User 2</a:t>
            </a:r>
          </a:p>
        </p:txBody>
      </p:sp>
      <p:sp>
        <p:nvSpPr>
          <p:cNvPr id="10" name="TextBox 10"/>
          <p:cNvSpPr txBox="1"/>
          <p:nvPr/>
        </p:nvSpPr>
        <p:spPr>
          <a:xfrm>
            <a:off x="1067382" y="9075697"/>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out dining chair and table</a:t>
            </a:r>
          </a:p>
        </p:txBody>
      </p:sp>
      <p:sp>
        <p:nvSpPr>
          <p:cNvPr id="11" name="TextBox 11"/>
          <p:cNvSpPr txBox="1"/>
          <p:nvPr/>
        </p:nvSpPr>
        <p:spPr>
          <a:xfrm>
            <a:off x="5360221" y="9035415"/>
            <a:ext cx="5029288"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Having breakfast</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0592061" y="4443566"/>
            <a:ext cx="6667239" cy="2484988"/>
          </a:xfrm>
          <a:prstGeom prst="rect">
            <a:avLst/>
          </a:prstGeom>
        </p:spPr>
      </p:pic>
      <p:sp>
        <p:nvSpPr>
          <p:cNvPr id="3" name="Freeform 3"/>
          <p:cNvSpPr/>
          <p:nvPr/>
        </p:nvSpPr>
        <p:spPr>
          <a:xfrm>
            <a:off x="973332" y="1912729"/>
            <a:ext cx="4200243" cy="2748512"/>
          </a:xfrm>
          <a:custGeom>
            <a:avLst/>
            <a:gdLst/>
            <a:ahLst/>
            <a:cxnLst/>
            <a:rect l="l" t="t" r="r" b="b"/>
            <a:pathLst>
              <a:path w="4200243" h="2748512">
                <a:moveTo>
                  <a:pt x="0" y="0"/>
                </a:moveTo>
                <a:lnTo>
                  <a:pt x="4200243" y="0"/>
                </a:lnTo>
                <a:lnTo>
                  <a:pt x="4200243" y="2748513"/>
                </a:lnTo>
                <a:lnTo>
                  <a:pt x="0" y="2748513"/>
                </a:lnTo>
                <a:lnTo>
                  <a:pt x="0" y="0"/>
                </a:lnTo>
                <a:close/>
              </a:path>
            </a:pathLst>
          </a:custGeom>
          <a:blipFill>
            <a:blip r:embed="rId5"/>
            <a:stretch>
              <a:fillRect r="-190831"/>
            </a:stretch>
          </a:blipFill>
        </p:spPr>
        <p:txBody>
          <a:bodyPr/>
          <a:lstStyle/>
          <a:p>
            <a:endParaRPr lang="it-IT"/>
          </a:p>
        </p:txBody>
      </p:sp>
      <p:sp>
        <p:nvSpPr>
          <p:cNvPr id="4" name="TextBox 4"/>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9.00-13.00: Individual Working - User 2</a:t>
            </a:r>
          </a:p>
        </p:txBody>
      </p:sp>
      <p:sp>
        <p:nvSpPr>
          <p:cNvPr id="5" name="TextBox 5"/>
          <p:cNvSpPr txBox="1"/>
          <p:nvPr/>
        </p:nvSpPr>
        <p:spPr>
          <a:xfrm>
            <a:off x="5350114" y="4661242"/>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Working</a:t>
            </a:r>
          </a:p>
        </p:txBody>
      </p:sp>
      <p:sp>
        <p:nvSpPr>
          <p:cNvPr id="6" name="Freeform 6"/>
          <p:cNvSpPr/>
          <p:nvPr/>
        </p:nvSpPr>
        <p:spPr>
          <a:xfrm>
            <a:off x="5173575" y="2020461"/>
            <a:ext cx="4321414" cy="2863666"/>
          </a:xfrm>
          <a:custGeom>
            <a:avLst/>
            <a:gdLst/>
            <a:ahLst/>
            <a:cxnLst/>
            <a:rect l="l" t="t" r="r" b="b"/>
            <a:pathLst>
              <a:path w="4321414" h="2863666">
                <a:moveTo>
                  <a:pt x="0" y="0"/>
                </a:moveTo>
                <a:lnTo>
                  <a:pt x="4321414" y="0"/>
                </a:lnTo>
                <a:lnTo>
                  <a:pt x="4321414" y="2863666"/>
                </a:lnTo>
                <a:lnTo>
                  <a:pt x="0" y="2863666"/>
                </a:lnTo>
                <a:lnTo>
                  <a:pt x="0" y="0"/>
                </a:lnTo>
                <a:close/>
              </a:path>
            </a:pathLst>
          </a:custGeom>
          <a:blipFill>
            <a:blip r:embed="rId5"/>
            <a:stretch>
              <a:fillRect l="-99048" r="-95470"/>
            </a:stretch>
          </a:blipFill>
        </p:spPr>
        <p:txBody>
          <a:bodyPr/>
          <a:lstStyle/>
          <a:p>
            <a:endParaRPr lang="it-IT"/>
          </a:p>
        </p:txBody>
      </p:sp>
      <p:sp>
        <p:nvSpPr>
          <p:cNvPr id="7" name="Freeform 7"/>
          <p:cNvSpPr/>
          <p:nvPr/>
        </p:nvSpPr>
        <p:spPr>
          <a:xfrm>
            <a:off x="771525" y="6293284"/>
            <a:ext cx="4085371" cy="2707247"/>
          </a:xfrm>
          <a:custGeom>
            <a:avLst/>
            <a:gdLst/>
            <a:ahLst/>
            <a:cxnLst/>
            <a:rect l="l" t="t" r="r" b="b"/>
            <a:pathLst>
              <a:path w="4085371" h="2707247">
                <a:moveTo>
                  <a:pt x="0" y="0"/>
                </a:moveTo>
                <a:lnTo>
                  <a:pt x="4085371" y="0"/>
                </a:lnTo>
                <a:lnTo>
                  <a:pt x="4085371" y="2707248"/>
                </a:lnTo>
                <a:lnTo>
                  <a:pt x="0" y="2707248"/>
                </a:lnTo>
                <a:lnTo>
                  <a:pt x="0" y="0"/>
                </a:lnTo>
                <a:close/>
              </a:path>
            </a:pathLst>
          </a:custGeom>
          <a:blipFill>
            <a:blip r:embed="rId5"/>
            <a:stretch>
              <a:fillRect l="-201344" t="-1158" b="-1158"/>
            </a:stretch>
          </a:blipFill>
        </p:spPr>
        <p:txBody>
          <a:bodyPr/>
          <a:lstStyle/>
          <a:p>
            <a:endParaRPr lang="it-IT"/>
          </a:p>
        </p:txBody>
      </p:sp>
      <p:sp>
        <p:nvSpPr>
          <p:cNvPr id="8" name="Freeform 8"/>
          <p:cNvSpPr/>
          <p:nvPr/>
        </p:nvSpPr>
        <p:spPr>
          <a:xfrm>
            <a:off x="5173575" y="6522812"/>
            <a:ext cx="4095404" cy="2477719"/>
          </a:xfrm>
          <a:custGeom>
            <a:avLst/>
            <a:gdLst/>
            <a:ahLst/>
            <a:cxnLst/>
            <a:rect l="l" t="t" r="r" b="b"/>
            <a:pathLst>
              <a:path w="4095404" h="2477719">
                <a:moveTo>
                  <a:pt x="0" y="0"/>
                </a:moveTo>
                <a:lnTo>
                  <a:pt x="4095404" y="0"/>
                </a:lnTo>
                <a:lnTo>
                  <a:pt x="4095404" y="2477720"/>
                </a:lnTo>
                <a:lnTo>
                  <a:pt x="0" y="2477720"/>
                </a:lnTo>
                <a:lnTo>
                  <a:pt x="0" y="0"/>
                </a:lnTo>
                <a:close/>
              </a:path>
            </a:pathLst>
          </a:custGeom>
          <a:blipFill>
            <a:blip r:embed="rId6"/>
            <a:stretch>
              <a:fillRect/>
            </a:stretch>
          </a:blipFill>
        </p:spPr>
        <p:txBody>
          <a:bodyPr/>
          <a:lstStyle/>
          <a:p>
            <a:endParaRPr lang="it-IT"/>
          </a:p>
        </p:txBody>
      </p:sp>
      <p:grpSp>
        <p:nvGrpSpPr>
          <p:cNvPr id="9" name="Group 9"/>
          <p:cNvGrpSpPr/>
          <p:nvPr/>
        </p:nvGrpSpPr>
        <p:grpSpPr>
          <a:xfrm rot="-4954635">
            <a:off x="11058759" y="2544706"/>
            <a:ext cx="116423" cy="200101"/>
            <a:chOff x="0" y="0"/>
            <a:chExt cx="406400" cy="698500"/>
          </a:xfrm>
        </p:grpSpPr>
        <p:sp>
          <p:nvSpPr>
            <p:cNvPr id="10" name="Freeform 10"/>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11" name="TextBox 11"/>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2" name="Group 12"/>
          <p:cNvGrpSpPr/>
          <p:nvPr/>
        </p:nvGrpSpPr>
        <p:grpSpPr>
          <a:xfrm rot="-301339">
            <a:off x="1383075" y="2630782"/>
            <a:ext cx="254217" cy="164504"/>
            <a:chOff x="0" y="0"/>
            <a:chExt cx="855573" cy="553643"/>
          </a:xfrm>
        </p:grpSpPr>
        <p:sp>
          <p:nvSpPr>
            <p:cNvPr id="13" name="Freeform 13"/>
            <p:cNvSpPr/>
            <p:nvPr/>
          </p:nvSpPr>
          <p:spPr>
            <a:xfrm>
              <a:off x="0" y="0"/>
              <a:ext cx="855573" cy="553643"/>
            </a:xfrm>
            <a:custGeom>
              <a:avLst/>
              <a:gdLst/>
              <a:ahLst/>
              <a:cxnLst/>
              <a:rect l="l" t="t" r="r" b="b"/>
              <a:pathLst>
                <a:path w="855573" h="553643">
                  <a:moveTo>
                    <a:pt x="203200" y="0"/>
                  </a:moveTo>
                  <a:lnTo>
                    <a:pt x="652373" y="0"/>
                  </a:lnTo>
                  <a:lnTo>
                    <a:pt x="855573" y="553643"/>
                  </a:lnTo>
                  <a:lnTo>
                    <a:pt x="0" y="553643"/>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14" name="TextBox 14"/>
            <p:cNvSpPr txBox="1"/>
            <p:nvPr/>
          </p:nvSpPr>
          <p:spPr>
            <a:xfrm>
              <a:off x="127000" y="0"/>
              <a:ext cx="601573" cy="553643"/>
            </a:xfrm>
            <a:prstGeom prst="rect">
              <a:avLst/>
            </a:prstGeom>
          </p:spPr>
          <p:txBody>
            <a:bodyPr lIns="25733" tIns="25733" rIns="25733" bIns="25733" rtlCol="0" anchor="ctr"/>
            <a:lstStyle/>
            <a:p>
              <a:pPr algn="ctr">
                <a:lnSpc>
                  <a:spcPts val="1696"/>
                </a:lnSpc>
              </a:pPr>
              <a:endParaRPr/>
            </a:p>
          </p:txBody>
        </p:sp>
      </p:grpSp>
      <p:grpSp>
        <p:nvGrpSpPr>
          <p:cNvPr id="15" name="Group 15"/>
          <p:cNvGrpSpPr/>
          <p:nvPr/>
        </p:nvGrpSpPr>
        <p:grpSpPr>
          <a:xfrm rot="-5495991">
            <a:off x="1280521" y="2509783"/>
            <a:ext cx="191684" cy="329457"/>
            <a:chOff x="0" y="0"/>
            <a:chExt cx="406400" cy="698500"/>
          </a:xfrm>
        </p:grpSpPr>
        <p:sp>
          <p:nvSpPr>
            <p:cNvPr id="16" name="Freeform 1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17" name="TextBox 1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sp>
        <p:nvSpPr>
          <p:cNvPr id="18" name="AutoShape 18"/>
          <p:cNvSpPr/>
          <p:nvPr/>
        </p:nvSpPr>
        <p:spPr>
          <a:xfrm>
            <a:off x="1908172" y="4967928"/>
            <a:ext cx="0" cy="535578"/>
          </a:xfrm>
          <a:prstGeom prst="line">
            <a:avLst/>
          </a:prstGeom>
          <a:ln w="19050" cap="flat">
            <a:solidFill>
              <a:srgbClr val="000000"/>
            </a:solidFill>
            <a:prstDash val="sysDot"/>
            <a:headEnd type="none" w="sm" len="sm"/>
            <a:tailEnd type="none" w="sm" len="sm"/>
          </a:ln>
        </p:spPr>
        <p:txBody>
          <a:bodyPr/>
          <a:lstStyle/>
          <a:p>
            <a:endParaRPr lang="it-IT"/>
          </a:p>
        </p:txBody>
      </p:sp>
      <p:sp>
        <p:nvSpPr>
          <p:cNvPr id="19" name="Freeform 19"/>
          <p:cNvSpPr/>
          <p:nvPr/>
        </p:nvSpPr>
        <p:spPr>
          <a:xfrm>
            <a:off x="9959415" y="2444202"/>
            <a:ext cx="2101645" cy="1685568"/>
          </a:xfrm>
          <a:custGeom>
            <a:avLst/>
            <a:gdLst/>
            <a:ahLst/>
            <a:cxnLst/>
            <a:rect l="l" t="t" r="r" b="b"/>
            <a:pathLst>
              <a:path w="2101645" h="1685568">
                <a:moveTo>
                  <a:pt x="0" y="0"/>
                </a:moveTo>
                <a:lnTo>
                  <a:pt x="2101645" y="0"/>
                </a:lnTo>
                <a:lnTo>
                  <a:pt x="2101645" y="1685567"/>
                </a:lnTo>
                <a:lnTo>
                  <a:pt x="0" y="1685567"/>
                </a:lnTo>
                <a:lnTo>
                  <a:pt x="0" y="0"/>
                </a:lnTo>
                <a:close/>
              </a:path>
            </a:pathLst>
          </a:custGeom>
          <a:blipFill>
            <a:blip r:embed="rId7"/>
            <a:stretch>
              <a:fillRect/>
            </a:stretch>
          </a:blipFill>
        </p:spPr>
        <p:txBody>
          <a:bodyPr/>
          <a:lstStyle/>
          <a:p>
            <a:endParaRPr lang="it-IT"/>
          </a:p>
        </p:txBody>
      </p:sp>
      <p:sp>
        <p:nvSpPr>
          <p:cNvPr id="20" name="TextBox 20"/>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away bed</a:t>
            </a:r>
          </a:p>
        </p:txBody>
      </p:sp>
      <p:sp>
        <p:nvSpPr>
          <p:cNvPr id="21" name="TextBox 21"/>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22" name="TextBox 22"/>
          <p:cNvSpPr txBox="1"/>
          <p:nvPr/>
        </p:nvSpPr>
        <p:spPr>
          <a:xfrm>
            <a:off x="1028700"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Working</a:t>
            </a:r>
          </a:p>
        </p:txBody>
      </p:sp>
      <p:sp>
        <p:nvSpPr>
          <p:cNvPr id="23" name="TextBox 23"/>
          <p:cNvSpPr txBox="1"/>
          <p:nvPr/>
        </p:nvSpPr>
        <p:spPr>
          <a:xfrm>
            <a:off x="5350114" y="4661242"/>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out desk and work bench</a:t>
            </a:r>
          </a:p>
        </p:txBody>
      </p:sp>
      <p:sp>
        <p:nvSpPr>
          <p:cNvPr id="24" name="TextBox 24"/>
          <p:cNvSpPr txBox="1"/>
          <p:nvPr/>
        </p:nvSpPr>
        <p:spPr>
          <a:xfrm>
            <a:off x="5350114"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in desk and work bench</a:t>
            </a:r>
          </a:p>
        </p:txBody>
      </p:sp>
      <p:sp>
        <p:nvSpPr>
          <p:cNvPr id="25" name="TextBox 2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
        <p:nvSpPr>
          <p:cNvPr id="26" name="TextBox 26"/>
          <p:cNvSpPr txBox="1"/>
          <p:nvPr/>
        </p:nvSpPr>
        <p:spPr>
          <a:xfrm>
            <a:off x="1028700" y="5602058"/>
            <a:ext cx="3117539" cy="661035"/>
          </a:xfrm>
          <a:prstGeom prst="rect">
            <a:avLst/>
          </a:prstGeom>
        </p:spPr>
        <p:txBody>
          <a:bodyPr lIns="0" tIns="0" rIns="0" bIns="0" rtlCol="0" anchor="t">
            <a:spAutoFit/>
          </a:bodyPr>
          <a:lstStyle/>
          <a:p>
            <a:pPr algn="ctr">
              <a:lnSpc>
                <a:spcPts val="1770"/>
              </a:lnSpc>
            </a:pPr>
            <a:r>
              <a:rPr lang="en-US" sz="1500" spc="58">
                <a:solidFill>
                  <a:srgbClr val="4F4F4F"/>
                </a:solidFill>
                <a:latin typeface="TT Chocolates"/>
                <a:ea typeface="TT Chocolates"/>
                <a:cs typeface="TT Chocolates"/>
                <a:sym typeface="TT Chocolates"/>
              </a:rPr>
              <a:t>Allows fruition of larger space in heigth, natural light and view of the sky from skylight above bed</a:t>
            </a:r>
          </a:p>
        </p:txBody>
      </p:sp>
      <p:sp>
        <p:nvSpPr>
          <p:cNvPr id="27" name="TextBox 27"/>
          <p:cNvSpPr txBox="1"/>
          <p:nvPr/>
        </p:nvSpPr>
        <p:spPr>
          <a:xfrm>
            <a:off x="12366911" y="2806098"/>
            <a:ext cx="3117539" cy="441960"/>
          </a:xfrm>
          <a:prstGeom prst="rect">
            <a:avLst/>
          </a:prstGeom>
        </p:spPr>
        <p:txBody>
          <a:bodyPr lIns="0" tIns="0" rIns="0" bIns="0" rtlCol="0" anchor="t">
            <a:spAutoFit/>
          </a:bodyPr>
          <a:lstStyle/>
          <a:p>
            <a:pPr algn="ctr">
              <a:lnSpc>
                <a:spcPts val="1770"/>
              </a:lnSpc>
            </a:pPr>
            <a:r>
              <a:rPr lang="en-US" sz="1500" spc="58">
                <a:solidFill>
                  <a:srgbClr val="4F4F4F"/>
                </a:solidFill>
                <a:latin typeface="TT Chocolates"/>
                <a:ea typeface="TT Chocolates"/>
                <a:cs typeface="TT Chocolates"/>
                <a:sym typeface="TT Chocolates"/>
              </a:rPr>
              <a:t>allows fruition of window and storage</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3" name="TextBox 3"/>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13.00-14.00: Individual Dining - User 2</a:t>
            </a:r>
          </a:p>
        </p:txBody>
      </p:sp>
      <p:sp>
        <p:nvSpPr>
          <p:cNvPr id="4" name="Freeform 4"/>
          <p:cNvSpPr/>
          <p:nvPr/>
        </p:nvSpPr>
        <p:spPr>
          <a:xfrm>
            <a:off x="1046951" y="6531499"/>
            <a:ext cx="4052974" cy="2726801"/>
          </a:xfrm>
          <a:custGeom>
            <a:avLst/>
            <a:gdLst/>
            <a:ahLst/>
            <a:cxnLst/>
            <a:rect l="l" t="t" r="r" b="b"/>
            <a:pathLst>
              <a:path w="4052974" h="2726801">
                <a:moveTo>
                  <a:pt x="0" y="0"/>
                </a:moveTo>
                <a:lnTo>
                  <a:pt x="4052974" y="0"/>
                </a:lnTo>
                <a:lnTo>
                  <a:pt x="4052974" y="2726801"/>
                </a:lnTo>
                <a:lnTo>
                  <a:pt x="0" y="2726801"/>
                </a:lnTo>
                <a:lnTo>
                  <a:pt x="0" y="0"/>
                </a:lnTo>
                <a:close/>
              </a:path>
            </a:pathLst>
          </a:custGeom>
          <a:blipFill>
            <a:blip r:embed="rId6"/>
            <a:stretch>
              <a:fillRect r="-97879"/>
            </a:stretch>
          </a:blipFill>
        </p:spPr>
        <p:txBody>
          <a:bodyPr/>
          <a:lstStyle/>
          <a:p>
            <a:endParaRPr lang="it-IT"/>
          </a:p>
        </p:txBody>
      </p:sp>
      <p:sp>
        <p:nvSpPr>
          <p:cNvPr id="5" name="Freeform 5"/>
          <p:cNvSpPr/>
          <p:nvPr/>
        </p:nvSpPr>
        <p:spPr>
          <a:xfrm>
            <a:off x="898987" y="2154743"/>
            <a:ext cx="4052528" cy="2558158"/>
          </a:xfrm>
          <a:custGeom>
            <a:avLst/>
            <a:gdLst/>
            <a:ahLst/>
            <a:cxnLst/>
            <a:rect l="l" t="t" r="r" b="b"/>
            <a:pathLst>
              <a:path w="4052528" h="2558158">
                <a:moveTo>
                  <a:pt x="0" y="0"/>
                </a:moveTo>
                <a:lnTo>
                  <a:pt x="4052528" y="0"/>
                </a:lnTo>
                <a:lnTo>
                  <a:pt x="4052528" y="2558159"/>
                </a:lnTo>
                <a:lnTo>
                  <a:pt x="0" y="2558159"/>
                </a:lnTo>
                <a:lnTo>
                  <a:pt x="0" y="0"/>
                </a:lnTo>
                <a:close/>
              </a:path>
            </a:pathLst>
          </a:custGeom>
          <a:blipFill>
            <a:blip r:embed="rId7"/>
            <a:stretch>
              <a:fillRect/>
            </a:stretch>
          </a:blipFill>
        </p:spPr>
        <p:txBody>
          <a:bodyPr/>
          <a:lstStyle/>
          <a:p>
            <a:endParaRPr lang="it-IT"/>
          </a:p>
        </p:txBody>
      </p:sp>
      <p:sp>
        <p:nvSpPr>
          <p:cNvPr id="6" name="TextBox 6"/>
          <p:cNvSpPr txBox="1"/>
          <p:nvPr/>
        </p:nvSpPr>
        <p:spPr>
          <a:xfrm>
            <a:off x="1135496" y="8972061"/>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Putting food/dishes back in kitchen storage</a:t>
            </a:r>
          </a:p>
        </p:txBody>
      </p:sp>
      <p:sp>
        <p:nvSpPr>
          <p:cNvPr id="7" name="TextBox 7"/>
          <p:cNvSpPr txBox="1"/>
          <p:nvPr/>
        </p:nvSpPr>
        <p:spPr>
          <a:xfrm>
            <a:off x="1046951" y="4653585"/>
            <a:ext cx="3327083"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Having lunch</a:t>
            </a:r>
          </a:p>
        </p:txBody>
      </p:sp>
      <p:pic>
        <p:nvPicPr>
          <p:cNvPr id="8" name="Picture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b="713"/>
          <a:stretch>
            <a:fillRect/>
          </a:stretch>
        </p:blipFill>
        <p:spPr>
          <a:xfrm>
            <a:off x="10379403" y="2329810"/>
            <a:ext cx="6879897" cy="2546661"/>
          </a:xfrm>
          <a:prstGeom prst="rect">
            <a:avLst/>
          </a:prstGeom>
        </p:spPr>
      </p:pic>
      <p:pic>
        <p:nvPicPr>
          <p:cNvPr id="9" name="Picture 9">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b="1793"/>
          <a:stretch>
            <a:fillRect/>
          </a:stretch>
        </p:blipFill>
        <p:spPr>
          <a:xfrm>
            <a:off x="10456530" y="6707014"/>
            <a:ext cx="6802770" cy="2551286"/>
          </a:xfrm>
          <a:prstGeom prst="rect">
            <a:avLst/>
          </a:prstGeom>
        </p:spPr>
      </p:pic>
      <p:sp>
        <p:nvSpPr>
          <p:cNvPr id="10" name="TextBox 10"/>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video>
              <p:cMediaNode vol="100000">
                <p:cTn id="3"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14.00-18.00: Collective Working</a:t>
            </a:r>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0592061" y="4653585"/>
            <a:ext cx="6667239" cy="2510403"/>
          </a:xfrm>
          <a:prstGeom prst="rect">
            <a:avLst/>
          </a:prstGeom>
        </p:spPr>
      </p:pic>
      <p:sp>
        <p:nvSpPr>
          <p:cNvPr id="4" name="Freeform 4"/>
          <p:cNvSpPr/>
          <p:nvPr/>
        </p:nvSpPr>
        <p:spPr>
          <a:xfrm>
            <a:off x="852161" y="2057620"/>
            <a:ext cx="4281097" cy="2707408"/>
          </a:xfrm>
          <a:custGeom>
            <a:avLst/>
            <a:gdLst/>
            <a:ahLst/>
            <a:cxnLst/>
            <a:rect l="l" t="t" r="r" b="b"/>
            <a:pathLst>
              <a:path w="4281097" h="2707408">
                <a:moveTo>
                  <a:pt x="0" y="0"/>
                </a:moveTo>
                <a:lnTo>
                  <a:pt x="4281096" y="0"/>
                </a:lnTo>
                <a:lnTo>
                  <a:pt x="4281096" y="2707408"/>
                </a:lnTo>
                <a:lnTo>
                  <a:pt x="0" y="2707408"/>
                </a:lnTo>
                <a:lnTo>
                  <a:pt x="0" y="0"/>
                </a:lnTo>
                <a:close/>
              </a:path>
            </a:pathLst>
          </a:custGeom>
          <a:blipFill>
            <a:blip r:embed="rId5"/>
            <a:stretch>
              <a:fillRect r="-187459"/>
            </a:stretch>
          </a:blipFill>
        </p:spPr>
        <p:txBody>
          <a:bodyPr/>
          <a:lstStyle/>
          <a:p>
            <a:endParaRPr lang="it-IT"/>
          </a:p>
        </p:txBody>
      </p:sp>
      <p:sp>
        <p:nvSpPr>
          <p:cNvPr id="5" name="Freeform 5"/>
          <p:cNvSpPr/>
          <p:nvPr/>
        </p:nvSpPr>
        <p:spPr>
          <a:xfrm>
            <a:off x="5063237" y="2040059"/>
            <a:ext cx="4472070" cy="2575426"/>
          </a:xfrm>
          <a:custGeom>
            <a:avLst/>
            <a:gdLst/>
            <a:ahLst/>
            <a:cxnLst/>
            <a:rect l="l" t="t" r="r" b="b"/>
            <a:pathLst>
              <a:path w="4472070" h="2575426">
                <a:moveTo>
                  <a:pt x="0" y="0"/>
                </a:moveTo>
                <a:lnTo>
                  <a:pt x="4472070" y="0"/>
                </a:lnTo>
                <a:lnTo>
                  <a:pt x="4472070" y="2575426"/>
                </a:lnTo>
                <a:lnTo>
                  <a:pt x="0" y="2575426"/>
                </a:lnTo>
                <a:lnTo>
                  <a:pt x="0" y="0"/>
                </a:lnTo>
                <a:close/>
              </a:path>
            </a:pathLst>
          </a:custGeom>
          <a:blipFill>
            <a:blip r:embed="rId5"/>
            <a:stretch>
              <a:fillRect l="-96074" r="-89177" b="-8970"/>
            </a:stretch>
          </a:blipFill>
        </p:spPr>
        <p:txBody>
          <a:bodyPr/>
          <a:lstStyle/>
          <a:p>
            <a:endParaRPr lang="it-IT"/>
          </a:p>
        </p:txBody>
      </p:sp>
      <p:sp>
        <p:nvSpPr>
          <p:cNvPr id="6" name="Freeform 6"/>
          <p:cNvSpPr/>
          <p:nvPr/>
        </p:nvSpPr>
        <p:spPr>
          <a:xfrm>
            <a:off x="790451" y="6394634"/>
            <a:ext cx="4140467" cy="2575426"/>
          </a:xfrm>
          <a:custGeom>
            <a:avLst/>
            <a:gdLst/>
            <a:ahLst/>
            <a:cxnLst/>
            <a:rect l="l" t="t" r="r" b="b"/>
            <a:pathLst>
              <a:path w="4140467" h="2575426">
                <a:moveTo>
                  <a:pt x="0" y="0"/>
                </a:moveTo>
                <a:lnTo>
                  <a:pt x="4140467" y="0"/>
                </a:lnTo>
                <a:lnTo>
                  <a:pt x="4140467" y="2575426"/>
                </a:lnTo>
                <a:lnTo>
                  <a:pt x="0" y="2575426"/>
                </a:lnTo>
                <a:lnTo>
                  <a:pt x="0" y="0"/>
                </a:lnTo>
                <a:close/>
              </a:path>
            </a:pathLst>
          </a:custGeom>
          <a:blipFill>
            <a:blip r:embed="rId5"/>
            <a:stretch>
              <a:fillRect l="-208097" b="-8970"/>
            </a:stretch>
          </a:blipFill>
        </p:spPr>
        <p:txBody>
          <a:bodyPr/>
          <a:lstStyle/>
          <a:p>
            <a:endParaRPr lang="it-IT"/>
          </a:p>
        </p:txBody>
      </p:sp>
      <p:sp>
        <p:nvSpPr>
          <p:cNvPr id="7" name="TextBox 7"/>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8" name="TextBox 8"/>
          <p:cNvSpPr txBox="1"/>
          <p:nvPr/>
        </p:nvSpPr>
        <p:spPr>
          <a:xfrm>
            <a:off x="1071517"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Working</a:t>
            </a:r>
          </a:p>
        </p:txBody>
      </p:sp>
      <p:sp>
        <p:nvSpPr>
          <p:cNvPr id="9" name="TextBox 9"/>
          <p:cNvSpPr txBox="1"/>
          <p:nvPr/>
        </p:nvSpPr>
        <p:spPr>
          <a:xfrm>
            <a:off x="5390432"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out table and chair</a:t>
            </a:r>
          </a:p>
        </p:txBody>
      </p:sp>
      <p:sp>
        <p:nvSpPr>
          <p:cNvPr id="10" name="TextBox 10"/>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walls</a:t>
            </a:r>
          </a:p>
        </p:txBody>
      </p:sp>
      <p:sp>
        <p:nvSpPr>
          <p:cNvPr id="11" name="TextBox 1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18.00-20.00: Relaxing/Exercising</a:t>
            </a:r>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300938" y="4417340"/>
            <a:ext cx="6958362" cy="2606160"/>
          </a:xfrm>
          <a:prstGeom prst="rect">
            <a:avLst/>
          </a:prstGeom>
        </p:spPr>
      </p:pic>
      <p:sp>
        <p:nvSpPr>
          <p:cNvPr id="4" name="Freeform 4"/>
          <p:cNvSpPr/>
          <p:nvPr/>
        </p:nvSpPr>
        <p:spPr>
          <a:xfrm>
            <a:off x="895226" y="2181795"/>
            <a:ext cx="4168011" cy="2405116"/>
          </a:xfrm>
          <a:custGeom>
            <a:avLst/>
            <a:gdLst/>
            <a:ahLst/>
            <a:cxnLst/>
            <a:rect l="l" t="t" r="r" b="b"/>
            <a:pathLst>
              <a:path w="4168011" h="2405116">
                <a:moveTo>
                  <a:pt x="0" y="0"/>
                </a:moveTo>
                <a:lnTo>
                  <a:pt x="4168011" y="0"/>
                </a:lnTo>
                <a:lnTo>
                  <a:pt x="4168011" y="2405115"/>
                </a:lnTo>
                <a:lnTo>
                  <a:pt x="0" y="2405115"/>
                </a:lnTo>
                <a:lnTo>
                  <a:pt x="0" y="0"/>
                </a:lnTo>
                <a:close/>
              </a:path>
            </a:pathLst>
          </a:custGeom>
          <a:blipFill>
            <a:blip r:embed="rId6"/>
            <a:stretch>
              <a:fillRect t="-16340" r="-198474" b="-1980"/>
            </a:stretch>
          </a:blipFill>
        </p:spPr>
        <p:txBody>
          <a:bodyPr/>
          <a:lstStyle/>
          <a:p>
            <a:endParaRPr lang="it-IT"/>
          </a:p>
        </p:txBody>
      </p:sp>
      <p:sp>
        <p:nvSpPr>
          <p:cNvPr id="5" name="TextBox 5"/>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walls</a:t>
            </a:r>
          </a:p>
        </p:txBody>
      </p:sp>
      <p:sp>
        <p:nvSpPr>
          <p:cNvPr id="6" name="TextBox 6"/>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7" name="TextBox 7"/>
          <p:cNvSpPr txBox="1"/>
          <p:nvPr/>
        </p:nvSpPr>
        <p:spPr>
          <a:xfrm>
            <a:off x="1071517"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Relaxing/exercising</a:t>
            </a:r>
          </a:p>
        </p:txBody>
      </p:sp>
      <p:sp>
        <p:nvSpPr>
          <p:cNvPr id="8" name="TextBox 8"/>
          <p:cNvSpPr txBox="1"/>
          <p:nvPr/>
        </p:nvSpPr>
        <p:spPr>
          <a:xfrm>
            <a:off x="5390432"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out lounge chair</a:t>
            </a:r>
          </a:p>
        </p:txBody>
      </p:sp>
      <p:sp>
        <p:nvSpPr>
          <p:cNvPr id="9" name="Freeform 9"/>
          <p:cNvSpPr/>
          <p:nvPr/>
        </p:nvSpPr>
        <p:spPr>
          <a:xfrm>
            <a:off x="700430" y="6508878"/>
            <a:ext cx="4120756" cy="2564637"/>
          </a:xfrm>
          <a:custGeom>
            <a:avLst/>
            <a:gdLst/>
            <a:ahLst/>
            <a:cxnLst/>
            <a:rect l="l" t="t" r="r" b="b"/>
            <a:pathLst>
              <a:path w="4120756" h="2564637">
                <a:moveTo>
                  <a:pt x="0" y="0"/>
                </a:moveTo>
                <a:lnTo>
                  <a:pt x="4120755" y="0"/>
                </a:lnTo>
                <a:lnTo>
                  <a:pt x="4120755" y="2564637"/>
                </a:lnTo>
                <a:lnTo>
                  <a:pt x="0" y="2564637"/>
                </a:lnTo>
                <a:lnTo>
                  <a:pt x="0" y="0"/>
                </a:lnTo>
                <a:close/>
              </a:path>
            </a:pathLst>
          </a:custGeom>
          <a:blipFill>
            <a:blip r:embed="rId6"/>
            <a:stretch>
              <a:fillRect l="-221920" t="-16340" b="-1980"/>
            </a:stretch>
          </a:blipFill>
        </p:spPr>
        <p:txBody>
          <a:bodyPr/>
          <a:lstStyle/>
          <a:p>
            <a:endParaRPr lang="it-IT"/>
          </a:p>
        </p:txBody>
      </p:sp>
      <p:sp>
        <p:nvSpPr>
          <p:cNvPr id="10" name="Freeform 10"/>
          <p:cNvSpPr/>
          <p:nvPr/>
        </p:nvSpPr>
        <p:spPr>
          <a:xfrm>
            <a:off x="5216392" y="2198095"/>
            <a:ext cx="4189151" cy="2455490"/>
          </a:xfrm>
          <a:custGeom>
            <a:avLst/>
            <a:gdLst/>
            <a:ahLst/>
            <a:cxnLst/>
            <a:rect l="l" t="t" r="r" b="b"/>
            <a:pathLst>
              <a:path w="4189151" h="2455490">
                <a:moveTo>
                  <a:pt x="0" y="0"/>
                </a:moveTo>
                <a:lnTo>
                  <a:pt x="4189151" y="0"/>
                </a:lnTo>
                <a:lnTo>
                  <a:pt x="4189151" y="2455490"/>
                </a:lnTo>
                <a:lnTo>
                  <a:pt x="0" y="2455490"/>
                </a:lnTo>
                <a:lnTo>
                  <a:pt x="0" y="0"/>
                </a:lnTo>
                <a:close/>
              </a:path>
            </a:pathLst>
          </a:custGeom>
          <a:blipFill>
            <a:blip r:embed="rId6"/>
            <a:stretch>
              <a:fillRect l="-113266" t="-17247" r="-106755" b="-7642"/>
            </a:stretch>
          </a:blipFill>
        </p:spPr>
        <p:txBody>
          <a:bodyPr/>
          <a:lstStyle/>
          <a:p>
            <a:endParaRPr lang="it-IT"/>
          </a:p>
        </p:txBody>
      </p:sp>
      <p:sp>
        <p:nvSpPr>
          <p:cNvPr id="11" name="TextBox 1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20.00-21.00: Collective dining</a:t>
            </a:r>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592061" y="4379274"/>
            <a:ext cx="6667239" cy="2497124"/>
          </a:xfrm>
          <a:prstGeom prst="rect">
            <a:avLst/>
          </a:prstGeom>
        </p:spPr>
      </p:pic>
      <p:sp>
        <p:nvSpPr>
          <p:cNvPr id="4" name="Freeform 4"/>
          <p:cNvSpPr/>
          <p:nvPr/>
        </p:nvSpPr>
        <p:spPr>
          <a:xfrm>
            <a:off x="5244967" y="2181795"/>
            <a:ext cx="4168011" cy="2405116"/>
          </a:xfrm>
          <a:custGeom>
            <a:avLst/>
            <a:gdLst/>
            <a:ahLst/>
            <a:cxnLst/>
            <a:rect l="l" t="t" r="r" b="b"/>
            <a:pathLst>
              <a:path w="4168011" h="2405116">
                <a:moveTo>
                  <a:pt x="0" y="0"/>
                </a:moveTo>
                <a:lnTo>
                  <a:pt x="4168012" y="0"/>
                </a:lnTo>
                <a:lnTo>
                  <a:pt x="4168012" y="2405115"/>
                </a:lnTo>
                <a:lnTo>
                  <a:pt x="0" y="2405115"/>
                </a:lnTo>
                <a:lnTo>
                  <a:pt x="0" y="0"/>
                </a:lnTo>
                <a:close/>
              </a:path>
            </a:pathLst>
          </a:custGeom>
          <a:blipFill>
            <a:blip r:embed="rId6"/>
            <a:stretch>
              <a:fillRect t="-16340" r="-198474" b="-1980"/>
            </a:stretch>
          </a:blipFill>
        </p:spPr>
        <p:txBody>
          <a:bodyPr/>
          <a:lstStyle/>
          <a:p>
            <a:endParaRPr lang="it-IT"/>
          </a:p>
        </p:txBody>
      </p:sp>
      <p:sp>
        <p:nvSpPr>
          <p:cNvPr id="5" name="TextBox 5"/>
          <p:cNvSpPr txBox="1"/>
          <p:nvPr/>
        </p:nvSpPr>
        <p:spPr>
          <a:xfrm>
            <a:off x="5378441"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walls</a:t>
            </a:r>
          </a:p>
        </p:txBody>
      </p:sp>
      <p:sp>
        <p:nvSpPr>
          <p:cNvPr id="6" name="TextBox 6"/>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7" name="TextBox 7"/>
          <p:cNvSpPr txBox="1"/>
          <p:nvPr/>
        </p:nvSpPr>
        <p:spPr>
          <a:xfrm>
            <a:off x="1018004"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away lounge chair</a:t>
            </a:r>
          </a:p>
        </p:txBody>
      </p:sp>
      <p:sp>
        <p:nvSpPr>
          <p:cNvPr id="8" name="Freeform 8"/>
          <p:cNvSpPr/>
          <p:nvPr/>
        </p:nvSpPr>
        <p:spPr>
          <a:xfrm>
            <a:off x="843964" y="2198095"/>
            <a:ext cx="4189151" cy="2455490"/>
          </a:xfrm>
          <a:custGeom>
            <a:avLst/>
            <a:gdLst/>
            <a:ahLst/>
            <a:cxnLst/>
            <a:rect l="l" t="t" r="r" b="b"/>
            <a:pathLst>
              <a:path w="4189151" h="2455490">
                <a:moveTo>
                  <a:pt x="0" y="0"/>
                </a:moveTo>
                <a:lnTo>
                  <a:pt x="4189151" y="0"/>
                </a:lnTo>
                <a:lnTo>
                  <a:pt x="4189151" y="2455490"/>
                </a:lnTo>
                <a:lnTo>
                  <a:pt x="0" y="2455490"/>
                </a:lnTo>
                <a:lnTo>
                  <a:pt x="0" y="0"/>
                </a:lnTo>
                <a:close/>
              </a:path>
            </a:pathLst>
          </a:custGeom>
          <a:blipFill>
            <a:blip r:embed="rId6"/>
            <a:stretch>
              <a:fillRect l="-113266" t="-17247" r="-106755" b="-7642"/>
            </a:stretch>
          </a:blipFill>
        </p:spPr>
        <p:txBody>
          <a:bodyPr/>
          <a:lstStyle/>
          <a:p>
            <a:endParaRPr lang="it-IT"/>
          </a:p>
        </p:txBody>
      </p:sp>
      <p:sp>
        <p:nvSpPr>
          <p:cNvPr id="9" name="Freeform 9"/>
          <p:cNvSpPr/>
          <p:nvPr/>
        </p:nvSpPr>
        <p:spPr>
          <a:xfrm>
            <a:off x="772897" y="6394634"/>
            <a:ext cx="4472070" cy="2575426"/>
          </a:xfrm>
          <a:custGeom>
            <a:avLst/>
            <a:gdLst/>
            <a:ahLst/>
            <a:cxnLst/>
            <a:rect l="l" t="t" r="r" b="b"/>
            <a:pathLst>
              <a:path w="4472070" h="2575426">
                <a:moveTo>
                  <a:pt x="0" y="0"/>
                </a:moveTo>
                <a:lnTo>
                  <a:pt x="4472070" y="0"/>
                </a:lnTo>
                <a:lnTo>
                  <a:pt x="4472070" y="2575426"/>
                </a:lnTo>
                <a:lnTo>
                  <a:pt x="0" y="2575426"/>
                </a:lnTo>
                <a:lnTo>
                  <a:pt x="0" y="0"/>
                </a:lnTo>
                <a:close/>
              </a:path>
            </a:pathLst>
          </a:custGeom>
          <a:blipFill>
            <a:blip r:embed="rId7"/>
            <a:stretch>
              <a:fillRect l="-96074" r="-89177" b="-8970"/>
            </a:stretch>
          </a:blipFill>
        </p:spPr>
        <p:txBody>
          <a:bodyPr/>
          <a:lstStyle/>
          <a:p>
            <a:endParaRPr lang="it-IT"/>
          </a:p>
        </p:txBody>
      </p:sp>
      <p:sp>
        <p:nvSpPr>
          <p:cNvPr id="10" name="TextBox 10"/>
          <p:cNvSpPr txBox="1"/>
          <p:nvPr/>
        </p:nvSpPr>
        <p:spPr>
          <a:xfrm>
            <a:off x="1028700" y="9008160"/>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out table and chairs</a:t>
            </a:r>
          </a:p>
        </p:txBody>
      </p:sp>
      <p:sp>
        <p:nvSpPr>
          <p:cNvPr id="11" name="Freeform 11"/>
          <p:cNvSpPr/>
          <p:nvPr/>
        </p:nvSpPr>
        <p:spPr>
          <a:xfrm>
            <a:off x="5162879" y="6394634"/>
            <a:ext cx="4140467" cy="2575426"/>
          </a:xfrm>
          <a:custGeom>
            <a:avLst/>
            <a:gdLst/>
            <a:ahLst/>
            <a:cxnLst/>
            <a:rect l="l" t="t" r="r" b="b"/>
            <a:pathLst>
              <a:path w="4140467" h="2575426">
                <a:moveTo>
                  <a:pt x="0" y="0"/>
                </a:moveTo>
                <a:lnTo>
                  <a:pt x="4140467" y="0"/>
                </a:lnTo>
                <a:lnTo>
                  <a:pt x="4140467" y="2575426"/>
                </a:lnTo>
                <a:lnTo>
                  <a:pt x="0" y="2575426"/>
                </a:lnTo>
                <a:lnTo>
                  <a:pt x="0" y="0"/>
                </a:lnTo>
                <a:close/>
              </a:path>
            </a:pathLst>
          </a:custGeom>
          <a:blipFill>
            <a:blip r:embed="rId7"/>
            <a:stretch>
              <a:fillRect l="-208097" b="-8970"/>
            </a:stretch>
          </a:blipFill>
        </p:spPr>
        <p:txBody>
          <a:bodyPr/>
          <a:lstStyle/>
          <a:p>
            <a:endParaRPr lang="it-IT"/>
          </a:p>
        </p:txBody>
      </p:sp>
      <p:sp>
        <p:nvSpPr>
          <p:cNvPr id="12" name="TextBox 12"/>
          <p:cNvSpPr txBox="1"/>
          <p:nvPr/>
        </p:nvSpPr>
        <p:spPr>
          <a:xfrm>
            <a:off x="5443945"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Dining</a:t>
            </a:r>
          </a:p>
        </p:txBody>
      </p:sp>
      <p:sp>
        <p:nvSpPr>
          <p:cNvPr id="13" name="TextBox 1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3" name="TextBox 3"/>
          <p:cNvSpPr txBox="1"/>
          <p:nvPr/>
        </p:nvSpPr>
        <p:spPr>
          <a:xfrm>
            <a:off x="2378676" y="987530"/>
            <a:ext cx="10482970"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RESEARCH </a:t>
            </a:r>
            <a:r>
              <a:rPr lang="en-US" sz="2999" spc="599">
                <a:solidFill>
                  <a:srgbClr val="000000"/>
                </a:solidFill>
                <a:latin typeface="TT Chocolates"/>
                <a:ea typeface="TT Chocolates"/>
                <a:cs typeface="TT Chocolates"/>
                <a:sym typeface="TT Chocolates"/>
              </a:rPr>
              <a:t>| ACTIVITY MAPPING</a:t>
            </a:r>
          </a:p>
        </p:txBody>
      </p:sp>
      <p:grpSp>
        <p:nvGrpSpPr>
          <p:cNvPr id="4" name="Group 4"/>
          <p:cNvGrpSpPr/>
          <p:nvPr/>
        </p:nvGrpSpPr>
        <p:grpSpPr>
          <a:xfrm>
            <a:off x="1057275" y="8413657"/>
            <a:ext cx="6040728" cy="231397"/>
            <a:chOff x="0" y="0"/>
            <a:chExt cx="8054304" cy="308529"/>
          </a:xfrm>
        </p:grpSpPr>
        <p:sp>
          <p:nvSpPr>
            <p:cNvPr id="5" name="TextBox 5"/>
            <p:cNvSpPr txBox="1"/>
            <p:nvPr/>
          </p:nvSpPr>
          <p:spPr>
            <a:xfrm>
              <a:off x="689347" y="24387"/>
              <a:ext cx="4874739" cy="284141"/>
            </a:xfrm>
            <a:prstGeom prst="rect">
              <a:avLst/>
            </a:prstGeom>
          </p:spPr>
          <p:txBody>
            <a:bodyPr lIns="0" tIns="0" rIns="0" bIns="0" rtlCol="0" anchor="t">
              <a:spAutoFit/>
            </a:bodyPr>
            <a:lstStyle/>
            <a:p>
              <a:pPr algn="l">
                <a:lnSpc>
                  <a:spcPts val="1652"/>
                </a:lnSpc>
              </a:pPr>
              <a:r>
                <a:rPr lang="en-US" sz="1400" b="1" spc="54">
                  <a:solidFill>
                    <a:srgbClr val="28509B"/>
                  </a:solidFill>
                  <a:latin typeface="TT Chocolates Bold"/>
                  <a:ea typeface="TT Chocolates Bold"/>
                  <a:cs typeface="TT Chocolates Bold"/>
                  <a:sym typeface="TT Chocolates Bold"/>
                </a:rPr>
                <a:t>Individual </a:t>
              </a:r>
            </a:p>
          </p:txBody>
        </p:sp>
        <p:grpSp>
          <p:nvGrpSpPr>
            <p:cNvPr id="6" name="Group 6"/>
            <p:cNvGrpSpPr/>
            <p:nvPr/>
          </p:nvGrpSpPr>
          <p:grpSpPr>
            <a:xfrm>
              <a:off x="0" y="0"/>
              <a:ext cx="539266" cy="308529"/>
              <a:chOff x="0" y="0"/>
              <a:chExt cx="111227" cy="63636"/>
            </a:xfrm>
          </p:grpSpPr>
          <p:sp>
            <p:nvSpPr>
              <p:cNvPr id="7" name="Freeform 7"/>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28509B"/>
              </a:solidFill>
            </p:spPr>
            <p:txBody>
              <a:bodyPr/>
              <a:lstStyle/>
              <a:p>
                <a:endParaRPr lang="it-IT"/>
              </a:p>
            </p:txBody>
          </p:sp>
          <p:sp>
            <p:nvSpPr>
              <p:cNvPr id="8" name="TextBox 8"/>
              <p:cNvSpPr txBox="1"/>
              <p:nvPr/>
            </p:nvSpPr>
            <p:spPr>
              <a:xfrm>
                <a:off x="0" y="-28575"/>
                <a:ext cx="111227" cy="92211"/>
              </a:xfrm>
              <a:prstGeom prst="rect">
                <a:avLst/>
              </a:prstGeom>
            </p:spPr>
            <p:txBody>
              <a:bodyPr lIns="48651" tIns="48651" rIns="48651" bIns="48651" rtlCol="0" anchor="ctr"/>
              <a:lstStyle/>
              <a:p>
                <a:pPr algn="ctr">
                  <a:lnSpc>
                    <a:spcPts val="1959"/>
                  </a:lnSpc>
                </a:pPr>
                <a:endParaRPr/>
              </a:p>
            </p:txBody>
          </p:sp>
        </p:grpSp>
        <p:sp>
          <p:nvSpPr>
            <p:cNvPr id="9" name="TextBox 9"/>
            <p:cNvSpPr txBox="1"/>
            <p:nvPr/>
          </p:nvSpPr>
          <p:spPr>
            <a:xfrm>
              <a:off x="1898468" y="40199"/>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peripheral zones</a:t>
              </a:r>
            </a:p>
          </p:txBody>
        </p:sp>
      </p:grpSp>
      <p:grpSp>
        <p:nvGrpSpPr>
          <p:cNvPr id="10" name="Group 10"/>
          <p:cNvGrpSpPr/>
          <p:nvPr/>
        </p:nvGrpSpPr>
        <p:grpSpPr>
          <a:xfrm>
            <a:off x="1057275" y="8730779"/>
            <a:ext cx="6069303" cy="231397"/>
            <a:chOff x="0" y="0"/>
            <a:chExt cx="8092404" cy="308529"/>
          </a:xfrm>
        </p:grpSpPr>
        <p:sp>
          <p:nvSpPr>
            <p:cNvPr id="11" name="TextBox 11"/>
            <p:cNvSpPr txBox="1"/>
            <p:nvPr/>
          </p:nvSpPr>
          <p:spPr>
            <a:xfrm>
              <a:off x="689347" y="27015"/>
              <a:ext cx="1685686" cy="271429"/>
            </a:xfrm>
            <a:prstGeom prst="rect">
              <a:avLst/>
            </a:prstGeom>
          </p:spPr>
          <p:txBody>
            <a:bodyPr lIns="0" tIns="0" rIns="0" bIns="0" rtlCol="0" anchor="t">
              <a:spAutoFit/>
            </a:bodyPr>
            <a:lstStyle/>
            <a:p>
              <a:pPr algn="l">
                <a:lnSpc>
                  <a:spcPts val="1647"/>
                </a:lnSpc>
              </a:pPr>
              <a:r>
                <a:rPr lang="en-US" sz="1396" b="1" spc="54">
                  <a:solidFill>
                    <a:srgbClr val="8FC3A7"/>
                  </a:solidFill>
                  <a:latin typeface="TT Chocolates Bold"/>
                  <a:ea typeface="TT Chocolates Bold"/>
                  <a:cs typeface="TT Chocolates Bold"/>
                  <a:sym typeface="TT Chocolates Bold"/>
                </a:rPr>
                <a:t>Collective</a:t>
              </a:r>
            </a:p>
          </p:txBody>
        </p:sp>
        <p:grpSp>
          <p:nvGrpSpPr>
            <p:cNvPr id="12" name="Group 12"/>
            <p:cNvGrpSpPr/>
            <p:nvPr/>
          </p:nvGrpSpPr>
          <p:grpSpPr>
            <a:xfrm>
              <a:off x="0" y="0"/>
              <a:ext cx="539266" cy="308529"/>
              <a:chOff x="0" y="0"/>
              <a:chExt cx="111227" cy="63636"/>
            </a:xfrm>
          </p:grpSpPr>
          <p:sp>
            <p:nvSpPr>
              <p:cNvPr id="13" name="Freeform 13"/>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8FC3A7"/>
              </a:solidFill>
            </p:spPr>
            <p:txBody>
              <a:bodyPr/>
              <a:lstStyle/>
              <a:p>
                <a:endParaRPr lang="it-IT"/>
              </a:p>
            </p:txBody>
          </p:sp>
          <p:sp>
            <p:nvSpPr>
              <p:cNvPr id="14" name="TextBox 14"/>
              <p:cNvSpPr txBox="1"/>
              <p:nvPr/>
            </p:nvSpPr>
            <p:spPr>
              <a:xfrm>
                <a:off x="0" y="-28575"/>
                <a:ext cx="111227" cy="92211"/>
              </a:xfrm>
              <a:prstGeom prst="rect">
                <a:avLst/>
              </a:prstGeom>
            </p:spPr>
            <p:txBody>
              <a:bodyPr lIns="48651" tIns="48651" rIns="48651" bIns="48651" rtlCol="0" anchor="ctr"/>
              <a:lstStyle/>
              <a:p>
                <a:pPr algn="ctr">
                  <a:lnSpc>
                    <a:spcPts val="1959"/>
                  </a:lnSpc>
                </a:pPr>
                <a:endParaRPr/>
              </a:p>
            </p:txBody>
          </p:sp>
        </p:grpSp>
        <p:sp>
          <p:nvSpPr>
            <p:cNvPr id="15" name="TextBox 15"/>
            <p:cNvSpPr txBox="1"/>
            <p:nvPr/>
          </p:nvSpPr>
          <p:spPr>
            <a:xfrm>
              <a:off x="1936568" y="38908"/>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central zones</a:t>
              </a:r>
            </a:p>
          </p:txBody>
        </p:sp>
      </p:grpSp>
      <p:grpSp>
        <p:nvGrpSpPr>
          <p:cNvPr id="16" name="Group 16"/>
          <p:cNvGrpSpPr/>
          <p:nvPr/>
        </p:nvGrpSpPr>
        <p:grpSpPr>
          <a:xfrm>
            <a:off x="1057275" y="9032700"/>
            <a:ext cx="1781275" cy="236476"/>
            <a:chOff x="0" y="0"/>
            <a:chExt cx="2375034" cy="315301"/>
          </a:xfrm>
        </p:grpSpPr>
        <p:sp>
          <p:nvSpPr>
            <p:cNvPr id="17" name="TextBox 17"/>
            <p:cNvSpPr txBox="1"/>
            <p:nvPr/>
          </p:nvSpPr>
          <p:spPr>
            <a:xfrm>
              <a:off x="689347" y="43872"/>
              <a:ext cx="1685686" cy="271429"/>
            </a:xfrm>
            <a:prstGeom prst="rect">
              <a:avLst/>
            </a:prstGeom>
          </p:spPr>
          <p:txBody>
            <a:bodyPr lIns="0" tIns="0" rIns="0" bIns="0" rtlCol="0" anchor="t">
              <a:spAutoFit/>
            </a:bodyPr>
            <a:lstStyle/>
            <a:p>
              <a:pPr algn="l">
                <a:lnSpc>
                  <a:spcPts val="1647"/>
                </a:lnSpc>
              </a:pPr>
              <a:r>
                <a:rPr lang="en-US" sz="1396" b="1" spc="54">
                  <a:solidFill>
                    <a:srgbClr val="7C7FBA"/>
                  </a:solidFill>
                  <a:latin typeface="TT Chocolates Bold"/>
                  <a:ea typeface="TT Chocolates Bold"/>
                  <a:cs typeface="TT Chocolates Bold"/>
                  <a:sym typeface="TT Chocolates Bold"/>
                </a:rPr>
                <a:t>Both</a:t>
              </a:r>
            </a:p>
          </p:txBody>
        </p:sp>
        <p:grpSp>
          <p:nvGrpSpPr>
            <p:cNvPr id="18" name="Group 18"/>
            <p:cNvGrpSpPr/>
            <p:nvPr/>
          </p:nvGrpSpPr>
          <p:grpSpPr>
            <a:xfrm>
              <a:off x="0" y="0"/>
              <a:ext cx="539266" cy="308529"/>
              <a:chOff x="0" y="0"/>
              <a:chExt cx="111227" cy="63636"/>
            </a:xfrm>
          </p:grpSpPr>
          <p:sp>
            <p:nvSpPr>
              <p:cNvPr id="19" name="Freeform 19"/>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7C7FBA"/>
              </a:solidFill>
            </p:spPr>
            <p:txBody>
              <a:bodyPr/>
              <a:lstStyle/>
              <a:p>
                <a:endParaRPr lang="it-IT"/>
              </a:p>
            </p:txBody>
          </p:sp>
          <p:sp>
            <p:nvSpPr>
              <p:cNvPr id="20" name="TextBox 20"/>
              <p:cNvSpPr txBox="1"/>
              <p:nvPr/>
            </p:nvSpPr>
            <p:spPr>
              <a:xfrm>
                <a:off x="0" y="-28575"/>
                <a:ext cx="111227" cy="92211"/>
              </a:xfrm>
              <a:prstGeom prst="rect">
                <a:avLst/>
              </a:prstGeom>
            </p:spPr>
            <p:txBody>
              <a:bodyPr lIns="48651" tIns="48651" rIns="48651" bIns="48651" rtlCol="0" anchor="ctr"/>
              <a:lstStyle/>
              <a:p>
                <a:pPr algn="ctr">
                  <a:lnSpc>
                    <a:spcPts val="1959"/>
                  </a:lnSpc>
                </a:pPr>
                <a:endParaRPr/>
              </a:p>
            </p:txBody>
          </p:sp>
        </p:grpSp>
      </p:grpSp>
      <p:grpSp>
        <p:nvGrpSpPr>
          <p:cNvPr id="21" name="Group 21"/>
          <p:cNvGrpSpPr/>
          <p:nvPr/>
        </p:nvGrpSpPr>
        <p:grpSpPr>
          <a:xfrm>
            <a:off x="12348912" y="7259259"/>
            <a:ext cx="2134847" cy="2161736"/>
            <a:chOff x="0" y="0"/>
            <a:chExt cx="2846462" cy="2882315"/>
          </a:xfrm>
        </p:grpSpPr>
        <p:sp>
          <p:nvSpPr>
            <p:cNvPr id="22" name="Freeform 22"/>
            <p:cNvSpPr/>
            <p:nvPr/>
          </p:nvSpPr>
          <p:spPr>
            <a:xfrm>
              <a:off x="0" y="0"/>
              <a:ext cx="2846462" cy="2737143"/>
            </a:xfrm>
            <a:custGeom>
              <a:avLst/>
              <a:gdLst/>
              <a:ahLst/>
              <a:cxnLst/>
              <a:rect l="l" t="t" r="r" b="b"/>
              <a:pathLst>
                <a:path w="2846462" h="2737143">
                  <a:moveTo>
                    <a:pt x="0" y="0"/>
                  </a:moveTo>
                  <a:lnTo>
                    <a:pt x="2846462" y="0"/>
                  </a:lnTo>
                  <a:lnTo>
                    <a:pt x="2846462" y="2737143"/>
                  </a:lnTo>
                  <a:lnTo>
                    <a:pt x="0" y="2737143"/>
                  </a:lnTo>
                  <a:lnTo>
                    <a:pt x="0" y="0"/>
                  </a:lnTo>
                  <a:close/>
                </a:path>
              </a:pathLst>
            </a:custGeom>
            <a:blipFill>
              <a:blip r:embed="rId3"/>
              <a:stretch>
                <a:fillRect l="-240317" t="-100000" r="-101795"/>
              </a:stretch>
            </a:blipFill>
          </p:spPr>
          <p:txBody>
            <a:bodyPr/>
            <a:lstStyle/>
            <a:p>
              <a:endParaRPr lang="it-IT"/>
            </a:p>
          </p:txBody>
        </p:sp>
        <p:sp>
          <p:nvSpPr>
            <p:cNvPr id="23" name="TextBox 23"/>
            <p:cNvSpPr txBox="1"/>
            <p:nvPr/>
          </p:nvSpPr>
          <p:spPr>
            <a:xfrm rot="-1818281">
              <a:off x="1177691" y="2569377"/>
              <a:ext cx="325488" cy="147649"/>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id="24" name="TextBox 24"/>
            <p:cNvSpPr txBox="1"/>
            <p:nvPr/>
          </p:nvSpPr>
          <p:spPr>
            <a:xfrm rot="1887987">
              <a:off x="311779" y="2642271"/>
              <a:ext cx="395597" cy="147649"/>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0.8 m</a:t>
              </a:r>
            </a:p>
          </p:txBody>
        </p:sp>
        <p:sp>
          <p:nvSpPr>
            <p:cNvPr id="25" name="TextBox 25"/>
            <p:cNvSpPr txBox="1"/>
            <p:nvPr/>
          </p:nvSpPr>
          <p:spPr>
            <a:xfrm rot="-5400000">
              <a:off x="1390188" y="1924417"/>
              <a:ext cx="325488" cy="147649"/>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grpSp>
      <p:grpSp>
        <p:nvGrpSpPr>
          <p:cNvPr id="26" name="Group 26"/>
          <p:cNvGrpSpPr/>
          <p:nvPr/>
        </p:nvGrpSpPr>
        <p:grpSpPr>
          <a:xfrm>
            <a:off x="11151654" y="1159312"/>
            <a:ext cx="2450726" cy="2052857"/>
            <a:chOff x="0" y="0"/>
            <a:chExt cx="3267634" cy="2737143"/>
          </a:xfrm>
        </p:grpSpPr>
        <p:sp>
          <p:nvSpPr>
            <p:cNvPr id="27" name="Freeform 27"/>
            <p:cNvSpPr/>
            <p:nvPr/>
          </p:nvSpPr>
          <p:spPr>
            <a:xfrm>
              <a:off x="0" y="0"/>
              <a:ext cx="3267634" cy="2737143"/>
            </a:xfrm>
            <a:custGeom>
              <a:avLst/>
              <a:gdLst/>
              <a:ahLst/>
              <a:cxnLst/>
              <a:rect l="l" t="t" r="r" b="b"/>
              <a:pathLst>
                <a:path w="3267634" h="2737143">
                  <a:moveTo>
                    <a:pt x="0" y="0"/>
                  </a:moveTo>
                  <a:lnTo>
                    <a:pt x="3267634" y="0"/>
                  </a:lnTo>
                  <a:lnTo>
                    <a:pt x="3267634" y="2737143"/>
                  </a:lnTo>
                  <a:lnTo>
                    <a:pt x="0" y="2737143"/>
                  </a:lnTo>
                  <a:lnTo>
                    <a:pt x="0" y="0"/>
                  </a:lnTo>
                  <a:close/>
                </a:path>
              </a:pathLst>
            </a:custGeom>
            <a:blipFill>
              <a:blip r:embed="rId3"/>
              <a:stretch>
                <a:fillRect t="-100000" r="-285127"/>
              </a:stretch>
            </a:blipFill>
          </p:spPr>
          <p:txBody>
            <a:bodyPr/>
            <a:lstStyle/>
            <a:p>
              <a:endParaRPr lang="it-IT"/>
            </a:p>
          </p:txBody>
        </p:sp>
        <p:sp>
          <p:nvSpPr>
            <p:cNvPr id="28" name="TextBox 28"/>
            <p:cNvSpPr txBox="1"/>
            <p:nvPr/>
          </p:nvSpPr>
          <p:spPr>
            <a:xfrm rot="-1818281">
              <a:off x="2585659" y="1615816"/>
              <a:ext cx="325488" cy="147649"/>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id="29" name="TextBox 29"/>
            <p:cNvSpPr txBox="1"/>
            <p:nvPr/>
          </p:nvSpPr>
          <p:spPr>
            <a:xfrm rot="1887987">
              <a:off x="1560818" y="1556432"/>
              <a:ext cx="325488" cy="147649"/>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2 m</a:t>
              </a:r>
            </a:p>
          </p:txBody>
        </p:sp>
        <p:sp>
          <p:nvSpPr>
            <p:cNvPr id="30" name="TextBox 30"/>
            <p:cNvSpPr txBox="1"/>
            <p:nvPr/>
          </p:nvSpPr>
          <p:spPr>
            <a:xfrm rot="-5400000">
              <a:off x="2884112" y="886117"/>
              <a:ext cx="325488" cy="147649"/>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grpSp>
      <p:sp>
        <p:nvSpPr>
          <p:cNvPr id="31" name="AutoShape 31"/>
          <p:cNvSpPr/>
          <p:nvPr/>
        </p:nvSpPr>
        <p:spPr>
          <a:xfrm>
            <a:off x="8227613" y="2627936"/>
            <a:ext cx="266383" cy="435983"/>
          </a:xfrm>
          <a:prstGeom prst="line">
            <a:avLst/>
          </a:prstGeom>
          <a:ln w="28575" cap="flat">
            <a:solidFill>
              <a:srgbClr val="FFFFFF"/>
            </a:solidFill>
            <a:prstDash val="solid"/>
            <a:headEnd type="none" w="sm" len="sm"/>
            <a:tailEnd type="none" w="sm" len="sm"/>
          </a:ln>
        </p:spPr>
        <p:txBody>
          <a:bodyPr/>
          <a:lstStyle/>
          <a:p>
            <a:endParaRPr lang="it-IT"/>
          </a:p>
        </p:txBody>
      </p:sp>
      <p:sp>
        <p:nvSpPr>
          <p:cNvPr id="32" name="AutoShape 32"/>
          <p:cNvSpPr/>
          <p:nvPr/>
        </p:nvSpPr>
        <p:spPr>
          <a:xfrm>
            <a:off x="7955164" y="3212165"/>
            <a:ext cx="405641" cy="405641"/>
          </a:xfrm>
          <a:prstGeom prst="line">
            <a:avLst/>
          </a:prstGeom>
          <a:ln w="28575" cap="flat">
            <a:solidFill>
              <a:srgbClr val="FFFFFF"/>
            </a:solidFill>
            <a:prstDash val="solid"/>
            <a:headEnd type="none" w="sm" len="sm"/>
            <a:tailEnd type="none" w="sm" len="sm"/>
          </a:ln>
        </p:spPr>
        <p:txBody>
          <a:bodyPr/>
          <a:lstStyle/>
          <a:p>
            <a:endParaRPr lang="it-IT"/>
          </a:p>
        </p:txBody>
      </p:sp>
      <p:sp>
        <p:nvSpPr>
          <p:cNvPr id="33" name="AutoShape 33"/>
          <p:cNvSpPr/>
          <p:nvPr/>
        </p:nvSpPr>
        <p:spPr>
          <a:xfrm>
            <a:off x="7693862" y="3568184"/>
            <a:ext cx="479661" cy="276932"/>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34" name="Group 34"/>
          <p:cNvGrpSpPr/>
          <p:nvPr/>
        </p:nvGrpSpPr>
        <p:grpSpPr>
          <a:xfrm>
            <a:off x="12304788" y="4780435"/>
            <a:ext cx="2205855" cy="2009407"/>
            <a:chOff x="0" y="0"/>
            <a:chExt cx="2941140" cy="2679209"/>
          </a:xfrm>
        </p:grpSpPr>
        <p:sp>
          <p:nvSpPr>
            <p:cNvPr id="35" name="Freeform 35"/>
            <p:cNvSpPr/>
            <p:nvPr/>
          </p:nvSpPr>
          <p:spPr>
            <a:xfrm>
              <a:off x="0" y="0"/>
              <a:ext cx="2941140" cy="2679209"/>
            </a:xfrm>
            <a:custGeom>
              <a:avLst/>
              <a:gdLst/>
              <a:ahLst/>
              <a:cxnLst/>
              <a:rect l="l" t="t" r="r" b="b"/>
              <a:pathLst>
                <a:path w="2941140" h="2679209">
                  <a:moveTo>
                    <a:pt x="0" y="0"/>
                  </a:moveTo>
                  <a:lnTo>
                    <a:pt x="2941140" y="0"/>
                  </a:lnTo>
                  <a:lnTo>
                    <a:pt x="2941140" y="2679209"/>
                  </a:lnTo>
                  <a:lnTo>
                    <a:pt x="0" y="2679209"/>
                  </a:lnTo>
                  <a:lnTo>
                    <a:pt x="0" y="0"/>
                  </a:lnTo>
                  <a:close/>
                </a:path>
              </a:pathLst>
            </a:custGeom>
            <a:blipFill>
              <a:blip r:embed="rId3"/>
              <a:stretch>
                <a:fillRect r="-324505" b="-102712"/>
              </a:stretch>
            </a:blipFill>
          </p:spPr>
          <p:txBody>
            <a:bodyPr/>
            <a:lstStyle/>
            <a:p>
              <a:endParaRPr lang="it-IT"/>
            </a:p>
          </p:txBody>
        </p:sp>
        <p:sp>
          <p:nvSpPr>
            <p:cNvPr id="36" name="TextBox 36"/>
            <p:cNvSpPr txBox="1"/>
            <p:nvPr/>
          </p:nvSpPr>
          <p:spPr>
            <a:xfrm rot="-1818281">
              <a:off x="1714204" y="1788906"/>
              <a:ext cx="422253" cy="201069"/>
            </a:xfrm>
            <a:prstGeom prst="rect">
              <a:avLst/>
            </a:prstGeom>
          </p:spPr>
          <p:txBody>
            <a:bodyPr lIns="0" tIns="0" rIns="0" bIns="0" rtlCol="0" anchor="t">
              <a:spAutoFit/>
            </a:bodyPr>
            <a:lstStyle/>
            <a:p>
              <a:pPr algn="ctr">
                <a:lnSpc>
                  <a:spcPts val="1119"/>
                </a:lnSpc>
              </a:pPr>
              <a:r>
                <a:rPr lang="en-US" sz="948" spc="37">
                  <a:solidFill>
                    <a:srgbClr val="4F4F4F"/>
                  </a:solidFill>
                  <a:latin typeface="TT Chocolates"/>
                  <a:ea typeface="TT Chocolates"/>
                  <a:cs typeface="TT Chocolates"/>
                  <a:sym typeface="TT Chocolates"/>
                </a:rPr>
                <a:t>1.6 m</a:t>
              </a:r>
            </a:p>
          </p:txBody>
        </p:sp>
        <p:sp>
          <p:nvSpPr>
            <p:cNvPr id="37" name="TextBox 37"/>
            <p:cNvSpPr txBox="1"/>
            <p:nvPr/>
          </p:nvSpPr>
          <p:spPr>
            <a:xfrm rot="1887987">
              <a:off x="1767952" y="1195445"/>
              <a:ext cx="422253" cy="201069"/>
            </a:xfrm>
            <a:prstGeom prst="rect">
              <a:avLst/>
            </a:prstGeom>
          </p:spPr>
          <p:txBody>
            <a:bodyPr lIns="0" tIns="0" rIns="0" bIns="0" rtlCol="0" anchor="t">
              <a:spAutoFit/>
            </a:bodyPr>
            <a:lstStyle/>
            <a:p>
              <a:pPr algn="ctr">
                <a:lnSpc>
                  <a:spcPts val="1119"/>
                </a:lnSpc>
              </a:pPr>
              <a:r>
                <a:rPr lang="en-US" sz="948" spc="37">
                  <a:solidFill>
                    <a:srgbClr val="4F4F4F"/>
                  </a:solidFill>
                  <a:latin typeface="TT Chocolates"/>
                  <a:ea typeface="TT Chocolates"/>
                  <a:cs typeface="TT Chocolates"/>
                  <a:sym typeface="TT Chocolates"/>
                </a:rPr>
                <a:t>1.6 m</a:t>
              </a:r>
            </a:p>
          </p:txBody>
        </p:sp>
        <p:sp>
          <p:nvSpPr>
            <p:cNvPr id="38" name="TextBox 38"/>
            <p:cNvSpPr txBox="1"/>
            <p:nvPr/>
          </p:nvSpPr>
          <p:spPr>
            <a:xfrm rot="-5400000">
              <a:off x="1528684" y="796486"/>
              <a:ext cx="422253" cy="201069"/>
            </a:xfrm>
            <a:prstGeom prst="rect">
              <a:avLst/>
            </a:prstGeom>
          </p:spPr>
          <p:txBody>
            <a:bodyPr lIns="0" tIns="0" rIns="0" bIns="0" rtlCol="0" anchor="t">
              <a:spAutoFit/>
            </a:bodyPr>
            <a:lstStyle/>
            <a:p>
              <a:pPr algn="ctr">
                <a:lnSpc>
                  <a:spcPts val="1119"/>
                </a:lnSpc>
              </a:pPr>
              <a:r>
                <a:rPr lang="en-US" sz="948" spc="37">
                  <a:solidFill>
                    <a:srgbClr val="4F4F4F"/>
                  </a:solidFill>
                  <a:latin typeface="TT Chocolates"/>
                  <a:ea typeface="TT Chocolates"/>
                  <a:cs typeface="TT Chocolates"/>
                  <a:sym typeface="TT Chocolates"/>
                </a:rPr>
                <a:t>1.4 m</a:t>
              </a:r>
            </a:p>
          </p:txBody>
        </p:sp>
      </p:grpSp>
      <p:pic>
        <p:nvPicPr>
          <p:cNvPr id="39" name="Picture 39"/>
          <p:cNvPicPr>
            <a:picLocks noChangeAspect="1"/>
          </p:cNvPicPr>
          <p:nvPr/>
        </p:nvPicPr>
        <p:blipFill>
          <a:blip r:embed="rId4"/>
          <a:stretch>
            <a:fillRect/>
          </a:stretch>
        </p:blipFill>
        <p:spPr>
          <a:xfrm>
            <a:off x="7157215" y="2961490"/>
            <a:ext cx="4023940" cy="4023940"/>
          </a:xfrm>
          <a:prstGeom prst="rect">
            <a:avLst/>
          </a:prstGeom>
        </p:spPr>
      </p:pic>
      <p:sp>
        <p:nvSpPr>
          <p:cNvPr id="40" name="AutoShape 40"/>
          <p:cNvSpPr/>
          <p:nvPr/>
        </p:nvSpPr>
        <p:spPr>
          <a:xfrm flipV="1">
            <a:off x="8325990" y="5973942"/>
            <a:ext cx="266383" cy="473675"/>
          </a:xfrm>
          <a:prstGeom prst="line">
            <a:avLst/>
          </a:prstGeom>
          <a:ln w="28575" cap="flat">
            <a:solidFill>
              <a:srgbClr val="FFFFFF"/>
            </a:solidFill>
            <a:prstDash val="solid"/>
            <a:headEnd type="none" w="sm" len="sm"/>
            <a:tailEnd type="none" w="sm" len="sm"/>
          </a:ln>
        </p:spPr>
        <p:txBody>
          <a:bodyPr/>
          <a:lstStyle/>
          <a:p>
            <a:endParaRPr lang="it-IT"/>
          </a:p>
        </p:txBody>
      </p:sp>
      <p:sp>
        <p:nvSpPr>
          <p:cNvPr id="41" name="AutoShape 41"/>
          <p:cNvSpPr/>
          <p:nvPr/>
        </p:nvSpPr>
        <p:spPr>
          <a:xfrm>
            <a:off x="7333419" y="4975832"/>
            <a:ext cx="698335" cy="0"/>
          </a:xfrm>
          <a:prstGeom prst="line">
            <a:avLst/>
          </a:prstGeom>
          <a:ln w="28575" cap="flat">
            <a:solidFill>
              <a:srgbClr val="FFFFFF"/>
            </a:solidFill>
            <a:prstDash val="solid"/>
            <a:headEnd type="none" w="sm" len="sm"/>
            <a:tailEnd type="none" w="sm" len="sm"/>
          </a:ln>
        </p:spPr>
        <p:txBody>
          <a:bodyPr/>
          <a:lstStyle/>
          <a:p>
            <a:endParaRPr lang="it-IT"/>
          </a:p>
        </p:txBody>
      </p:sp>
      <p:sp>
        <p:nvSpPr>
          <p:cNvPr id="42" name="AutoShape 42"/>
          <p:cNvSpPr/>
          <p:nvPr/>
        </p:nvSpPr>
        <p:spPr>
          <a:xfrm flipV="1">
            <a:off x="8733935" y="6078733"/>
            <a:ext cx="147229" cy="549465"/>
          </a:xfrm>
          <a:prstGeom prst="line">
            <a:avLst/>
          </a:prstGeom>
          <a:ln w="28575" cap="flat">
            <a:solidFill>
              <a:srgbClr val="FFFFFF"/>
            </a:solidFill>
            <a:prstDash val="solid"/>
            <a:headEnd type="none" w="sm" len="sm"/>
            <a:tailEnd type="none" w="sm" len="sm"/>
          </a:ln>
        </p:spPr>
        <p:txBody>
          <a:bodyPr/>
          <a:lstStyle/>
          <a:p>
            <a:endParaRPr lang="it-IT"/>
          </a:p>
        </p:txBody>
      </p:sp>
      <p:sp>
        <p:nvSpPr>
          <p:cNvPr id="43" name="AutoShape 43"/>
          <p:cNvSpPr/>
          <p:nvPr/>
        </p:nvSpPr>
        <p:spPr>
          <a:xfrm flipH="1" flipV="1">
            <a:off x="9968744" y="5783976"/>
            <a:ext cx="411342" cy="411342"/>
          </a:xfrm>
          <a:prstGeom prst="line">
            <a:avLst/>
          </a:prstGeom>
          <a:ln w="28575" cap="flat">
            <a:solidFill>
              <a:srgbClr val="FFFFFF"/>
            </a:solidFill>
            <a:prstDash val="solid"/>
            <a:headEnd type="none" w="sm" len="sm"/>
            <a:tailEnd type="none" w="sm" len="sm"/>
          </a:ln>
        </p:spPr>
        <p:txBody>
          <a:bodyPr/>
          <a:lstStyle/>
          <a:p>
            <a:endParaRPr lang="it-IT"/>
          </a:p>
        </p:txBody>
      </p:sp>
      <p:sp>
        <p:nvSpPr>
          <p:cNvPr id="44" name="AutoShape 44"/>
          <p:cNvSpPr/>
          <p:nvPr/>
        </p:nvSpPr>
        <p:spPr>
          <a:xfrm flipH="1" flipV="1">
            <a:off x="10147830" y="5535534"/>
            <a:ext cx="528160" cy="304933"/>
          </a:xfrm>
          <a:prstGeom prst="line">
            <a:avLst/>
          </a:prstGeom>
          <a:ln w="28575" cap="flat">
            <a:solidFill>
              <a:srgbClr val="FFFFFF"/>
            </a:solidFill>
            <a:prstDash val="solid"/>
            <a:headEnd type="none" w="sm" len="sm"/>
            <a:tailEnd type="none" w="sm" len="sm"/>
          </a:ln>
        </p:spPr>
        <p:txBody>
          <a:bodyPr/>
          <a:lstStyle/>
          <a:p>
            <a:endParaRPr lang="it-IT"/>
          </a:p>
        </p:txBody>
      </p:sp>
      <p:sp>
        <p:nvSpPr>
          <p:cNvPr id="45" name="AutoShape 45"/>
          <p:cNvSpPr/>
          <p:nvPr/>
        </p:nvSpPr>
        <p:spPr>
          <a:xfrm flipH="1" flipV="1">
            <a:off x="10254209" y="5262153"/>
            <a:ext cx="561098" cy="150346"/>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46" name="Group 46"/>
          <p:cNvGrpSpPr/>
          <p:nvPr/>
        </p:nvGrpSpPr>
        <p:grpSpPr>
          <a:xfrm rot="5400000">
            <a:off x="7994510" y="3801158"/>
            <a:ext cx="2349348" cy="2349348"/>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it-IT"/>
            </a:p>
          </p:txBody>
        </p:sp>
        <p:sp>
          <p:nvSpPr>
            <p:cNvPr id="48" name="TextBox 48"/>
            <p:cNvSpPr txBox="1"/>
            <p:nvPr/>
          </p:nvSpPr>
          <p:spPr>
            <a:xfrm>
              <a:off x="76200" y="19050"/>
              <a:ext cx="660400" cy="717550"/>
            </a:xfrm>
            <a:prstGeom prst="rect">
              <a:avLst/>
            </a:prstGeom>
          </p:spPr>
          <p:txBody>
            <a:bodyPr lIns="32381" tIns="32381" rIns="32381" bIns="32381" rtlCol="0" anchor="ctr"/>
            <a:lstStyle/>
            <a:p>
              <a:pPr algn="ctr">
                <a:lnSpc>
                  <a:spcPts val="2800"/>
                </a:lnSpc>
              </a:pPr>
              <a:endParaRPr/>
            </a:p>
          </p:txBody>
        </p:sp>
      </p:grpSp>
      <p:sp>
        <p:nvSpPr>
          <p:cNvPr id="49" name="TextBox 49"/>
          <p:cNvSpPr txBox="1"/>
          <p:nvPr/>
        </p:nvSpPr>
        <p:spPr>
          <a:xfrm>
            <a:off x="10973445" y="5448189"/>
            <a:ext cx="2159277" cy="416431"/>
          </a:xfrm>
          <a:prstGeom prst="rect">
            <a:avLst/>
          </a:prstGeom>
        </p:spPr>
        <p:txBody>
          <a:bodyPr lIns="0" tIns="0" rIns="0" bIns="0" rtlCol="0" anchor="t">
            <a:spAutoFit/>
          </a:bodyPr>
          <a:lstStyle/>
          <a:p>
            <a:pPr algn="l">
              <a:lnSpc>
                <a:spcPts val="1660"/>
              </a:lnSpc>
            </a:pPr>
            <a:r>
              <a:rPr lang="en-US" sz="1407" b="1" spc="54">
                <a:solidFill>
                  <a:srgbClr val="4F4F4F">
                    <a:alpha val="29804"/>
                  </a:srgbClr>
                </a:solidFill>
                <a:latin typeface="TT Chocolates Bold"/>
                <a:ea typeface="TT Chocolates Bold"/>
                <a:cs typeface="TT Chocolates Bold"/>
                <a:sym typeface="TT Chocolates Bold"/>
              </a:rPr>
              <a:t>Hygiene</a:t>
            </a:r>
          </a:p>
          <a:p>
            <a:pPr algn="l">
              <a:lnSpc>
                <a:spcPts val="1660"/>
              </a:lnSpc>
            </a:pPr>
            <a:r>
              <a:rPr lang="en-US" sz="1407" spc="54">
                <a:solidFill>
                  <a:srgbClr val="4F4F4F">
                    <a:alpha val="29804"/>
                  </a:srgbClr>
                </a:solidFill>
                <a:latin typeface="TT Chocolates"/>
                <a:ea typeface="TT Chocolates"/>
                <a:cs typeface="TT Chocolates"/>
                <a:sym typeface="TT Chocolates"/>
              </a:rPr>
              <a:t>7.00 - 8.00</a:t>
            </a:r>
          </a:p>
        </p:txBody>
      </p:sp>
      <p:sp>
        <p:nvSpPr>
          <p:cNvPr id="50" name="Freeform 50"/>
          <p:cNvSpPr/>
          <p:nvPr/>
        </p:nvSpPr>
        <p:spPr>
          <a:xfrm>
            <a:off x="3460499" y="4651701"/>
            <a:ext cx="2499252" cy="2009407"/>
          </a:xfrm>
          <a:custGeom>
            <a:avLst/>
            <a:gdLst/>
            <a:ahLst/>
            <a:cxnLst/>
            <a:rect l="l" t="t" r="r" b="b"/>
            <a:pathLst>
              <a:path w="2499252" h="2009407">
                <a:moveTo>
                  <a:pt x="0" y="0"/>
                </a:moveTo>
                <a:lnTo>
                  <a:pt x="2499252" y="0"/>
                </a:lnTo>
                <a:lnTo>
                  <a:pt x="2499252" y="2009407"/>
                </a:lnTo>
                <a:lnTo>
                  <a:pt x="0" y="2009407"/>
                </a:lnTo>
                <a:lnTo>
                  <a:pt x="0" y="0"/>
                </a:lnTo>
                <a:close/>
              </a:path>
            </a:pathLst>
          </a:custGeom>
          <a:blipFill>
            <a:blip r:embed="rId3"/>
            <a:stretch>
              <a:fillRect l="-94277" r="-180393" b="-102712"/>
            </a:stretch>
          </a:blipFill>
        </p:spPr>
        <p:txBody>
          <a:bodyPr/>
          <a:lstStyle/>
          <a:p>
            <a:endParaRPr lang="it-IT"/>
          </a:p>
        </p:txBody>
      </p:sp>
      <p:sp>
        <p:nvSpPr>
          <p:cNvPr id="51" name="TextBox 51"/>
          <p:cNvSpPr txBox="1"/>
          <p:nvPr/>
        </p:nvSpPr>
        <p:spPr>
          <a:xfrm rot="1887987">
            <a:off x="4949678" y="5591106"/>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sp>
        <p:nvSpPr>
          <p:cNvPr id="52" name="TextBox 52"/>
          <p:cNvSpPr txBox="1"/>
          <p:nvPr/>
        </p:nvSpPr>
        <p:spPr>
          <a:xfrm>
            <a:off x="5333265" y="5694969"/>
            <a:ext cx="2159277" cy="422675"/>
          </a:xfrm>
          <a:prstGeom prst="rect">
            <a:avLst/>
          </a:prstGeom>
        </p:spPr>
        <p:txBody>
          <a:bodyPr lIns="0" tIns="0" rIns="0" bIns="0" rtlCol="0" anchor="t">
            <a:spAutoFit/>
          </a:bodyPr>
          <a:lstStyle/>
          <a:p>
            <a:pPr algn="r">
              <a:lnSpc>
                <a:spcPts val="1660"/>
              </a:lnSpc>
            </a:pPr>
            <a:r>
              <a:rPr lang="en-US" sz="1407" b="1" spc="54">
                <a:solidFill>
                  <a:srgbClr val="7C7FBA"/>
                </a:solidFill>
                <a:latin typeface="TT Chocolates Bold"/>
                <a:ea typeface="TT Chocolates Bold"/>
                <a:cs typeface="TT Chocolates Bold"/>
                <a:sym typeface="TT Chocolates Bold"/>
              </a:rPr>
              <a:t>Working</a:t>
            </a:r>
          </a:p>
          <a:p>
            <a:pPr algn="r">
              <a:lnSpc>
                <a:spcPts val="1660"/>
              </a:lnSpc>
            </a:pPr>
            <a:r>
              <a:rPr lang="en-US" sz="1407" spc="54">
                <a:solidFill>
                  <a:srgbClr val="4F4F4F"/>
                </a:solidFill>
                <a:latin typeface="TT Chocolates"/>
                <a:ea typeface="TT Chocolates"/>
                <a:cs typeface="TT Chocolates"/>
                <a:sym typeface="TT Chocolates"/>
              </a:rPr>
              <a:t>14.00 - 18.00</a:t>
            </a:r>
          </a:p>
        </p:txBody>
      </p:sp>
      <p:sp>
        <p:nvSpPr>
          <p:cNvPr id="53" name="TextBox 53"/>
          <p:cNvSpPr txBox="1"/>
          <p:nvPr/>
        </p:nvSpPr>
        <p:spPr>
          <a:xfrm>
            <a:off x="4372769" y="4323246"/>
            <a:ext cx="2159277" cy="422675"/>
          </a:xfrm>
          <a:prstGeom prst="rect">
            <a:avLst/>
          </a:prstGeom>
        </p:spPr>
        <p:txBody>
          <a:bodyPr lIns="0" tIns="0" rIns="0" bIns="0" rtlCol="0" anchor="t">
            <a:spAutoFit/>
          </a:bodyPr>
          <a:lstStyle/>
          <a:p>
            <a:pPr algn="r">
              <a:lnSpc>
                <a:spcPts val="1660"/>
              </a:lnSpc>
            </a:pPr>
            <a:r>
              <a:rPr lang="en-US" sz="1407" b="1" spc="54">
                <a:solidFill>
                  <a:srgbClr val="7C7FBA"/>
                </a:solidFill>
                <a:latin typeface="TT Chocolates Bold"/>
                <a:ea typeface="TT Chocolates Bold"/>
                <a:cs typeface="TT Chocolates Bold"/>
                <a:sym typeface="TT Chocolates Bold"/>
              </a:rPr>
              <a:t>Relaxing /  exercising</a:t>
            </a:r>
          </a:p>
          <a:p>
            <a:pPr algn="r">
              <a:lnSpc>
                <a:spcPts val="1660"/>
              </a:lnSpc>
            </a:pPr>
            <a:r>
              <a:rPr lang="en-US" sz="1407" spc="54">
                <a:solidFill>
                  <a:srgbClr val="4F4F4F"/>
                </a:solidFill>
                <a:latin typeface="TT Chocolates"/>
                <a:ea typeface="TT Chocolates"/>
                <a:cs typeface="TT Chocolates"/>
                <a:sym typeface="TT Chocolates"/>
              </a:rPr>
              <a:t>18.00 - 20.00</a:t>
            </a:r>
          </a:p>
        </p:txBody>
      </p:sp>
      <p:sp>
        <p:nvSpPr>
          <p:cNvPr id="54" name="TextBox 54"/>
          <p:cNvSpPr txBox="1"/>
          <p:nvPr/>
        </p:nvSpPr>
        <p:spPr>
          <a:xfrm>
            <a:off x="5452408" y="3583732"/>
            <a:ext cx="2159277" cy="422675"/>
          </a:xfrm>
          <a:prstGeom prst="rect">
            <a:avLst/>
          </a:prstGeom>
        </p:spPr>
        <p:txBody>
          <a:bodyPr lIns="0" tIns="0" rIns="0" bIns="0" rtlCol="0" anchor="t">
            <a:spAutoFit/>
          </a:bodyPr>
          <a:lstStyle/>
          <a:p>
            <a:pPr algn="r">
              <a:lnSpc>
                <a:spcPts val="1660"/>
              </a:lnSpc>
            </a:pPr>
            <a:r>
              <a:rPr lang="en-US" sz="1407" b="1" spc="54">
                <a:solidFill>
                  <a:srgbClr val="8FC3A7"/>
                </a:solidFill>
                <a:latin typeface="TT Chocolates Bold"/>
                <a:ea typeface="TT Chocolates Bold"/>
                <a:cs typeface="TT Chocolates Bold"/>
                <a:sym typeface="TT Chocolates Bold"/>
              </a:rPr>
              <a:t>Dining</a:t>
            </a:r>
          </a:p>
          <a:p>
            <a:pPr algn="r">
              <a:lnSpc>
                <a:spcPts val="1660"/>
              </a:lnSpc>
            </a:pPr>
            <a:r>
              <a:rPr lang="en-US" sz="1407" spc="54">
                <a:solidFill>
                  <a:srgbClr val="4F4F4F"/>
                </a:solidFill>
                <a:latin typeface="TT Chocolates"/>
                <a:ea typeface="TT Chocolates"/>
                <a:cs typeface="TT Chocolates"/>
                <a:sym typeface="TT Chocolates"/>
              </a:rPr>
              <a:t>20.00 - 21.00</a:t>
            </a:r>
          </a:p>
        </p:txBody>
      </p:sp>
      <p:sp>
        <p:nvSpPr>
          <p:cNvPr id="55" name="TextBox 55"/>
          <p:cNvSpPr txBox="1"/>
          <p:nvPr/>
        </p:nvSpPr>
        <p:spPr>
          <a:xfrm>
            <a:off x="9414457" y="5390483"/>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1 h</a:t>
            </a:r>
          </a:p>
        </p:txBody>
      </p:sp>
      <p:sp>
        <p:nvSpPr>
          <p:cNvPr id="56" name="TextBox 56"/>
          <p:cNvSpPr txBox="1"/>
          <p:nvPr/>
        </p:nvSpPr>
        <p:spPr>
          <a:xfrm>
            <a:off x="9264220" y="5734669"/>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1 h</a:t>
            </a:r>
          </a:p>
        </p:txBody>
      </p:sp>
      <p:sp>
        <p:nvSpPr>
          <p:cNvPr id="57" name="TextBox 57"/>
          <p:cNvSpPr txBox="1"/>
          <p:nvPr/>
        </p:nvSpPr>
        <p:spPr>
          <a:xfrm>
            <a:off x="7184150" y="3704221"/>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1 h</a:t>
            </a:r>
          </a:p>
        </p:txBody>
      </p:sp>
      <p:sp>
        <p:nvSpPr>
          <p:cNvPr id="58" name="TextBox 58"/>
          <p:cNvSpPr txBox="1"/>
          <p:nvPr/>
        </p:nvSpPr>
        <p:spPr>
          <a:xfrm>
            <a:off x="6875525" y="5589219"/>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4 h</a:t>
            </a:r>
          </a:p>
        </p:txBody>
      </p:sp>
      <p:sp>
        <p:nvSpPr>
          <p:cNvPr id="59" name="TextBox 59"/>
          <p:cNvSpPr txBox="1"/>
          <p:nvPr/>
        </p:nvSpPr>
        <p:spPr>
          <a:xfrm>
            <a:off x="6712226" y="4500390"/>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2 h</a:t>
            </a:r>
          </a:p>
        </p:txBody>
      </p:sp>
      <p:sp>
        <p:nvSpPr>
          <p:cNvPr id="60" name="AutoShape 60"/>
          <p:cNvSpPr/>
          <p:nvPr/>
        </p:nvSpPr>
        <p:spPr>
          <a:xfrm>
            <a:off x="10572335" y="6021950"/>
            <a:ext cx="515732" cy="384885"/>
          </a:xfrm>
          <a:prstGeom prst="line">
            <a:avLst/>
          </a:prstGeom>
          <a:ln w="19050" cap="flat">
            <a:solidFill>
              <a:srgbClr val="8FC3A7"/>
            </a:solidFill>
            <a:prstDash val="solid"/>
            <a:headEnd type="none" w="sm" len="sm"/>
            <a:tailEnd type="none" w="sm" len="sm"/>
          </a:ln>
        </p:spPr>
        <p:txBody>
          <a:bodyPr/>
          <a:lstStyle/>
          <a:p>
            <a:endParaRPr lang="it-IT"/>
          </a:p>
        </p:txBody>
      </p:sp>
      <p:sp>
        <p:nvSpPr>
          <p:cNvPr id="61" name="AutoShape 61"/>
          <p:cNvSpPr/>
          <p:nvPr/>
        </p:nvSpPr>
        <p:spPr>
          <a:xfrm>
            <a:off x="6644028" y="4435728"/>
            <a:ext cx="848515" cy="166802"/>
          </a:xfrm>
          <a:prstGeom prst="line">
            <a:avLst/>
          </a:prstGeom>
          <a:ln w="19050" cap="flat">
            <a:solidFill>
              <a:srgbClr val="7C7FBA"/>
            </a:solidFill>
            <a:prstDash val="solid"/>
            <a:headEnd type="none" w="sm" len="sm"/>
            <a:tailEnd type="none" w="sm" len="sm"/>
          </a:ln>
        </p:spPr>
        <p:txBody>
          <a:bodyPr/>
          <a:lstStyle/>
          <a:p>
            <a:endParaRPr lang="it-IT"/>
          </a:p>
        </p:txBody>
      </p:sp>
      <p:sp>
        <p:nvSpPr>
          <p:cNvPr id="62" name="AutoShape 62"/>
          <p:cNvSpPr/>
          <p:nvPr/>
        </p:nvSpPr>
        <p:spPr>
          <a:xfrm>
            <a:off x="9686904" y="6650101"/>
            <a:ext cx="1736593" cy="1994953"/>
          </a:xfrm>
          <a:prstGeom prst="line">
            <a:avLst/>
          </a:prstGeom>
          <a:ln w="19050" cap="flat">
            <a:solidFill>
              <a:srgbClr val="7C7FBA"/>
            </a:solidFill>
            <a:prstDash val="solid"/>
            <a:headEnd type="none" w="sm" len="sm"/>
            <a:tailEnd type="none" w="sm" len="sm"/>
          </a:ln>
        </p:spPr>
        <p:txBody>
          <a:bodyPr/>
          <a:lstStyle/>
          <a:p>
            <a:endParaRPr lang="it-IT"/>
          </a:p>
        </p:txBody>
      </p:sp>
      <p:sp>
        <p:nvSpPr>
          <p:cNvPr id="63" name="TextBox 63"/>
          <p:cNvSpPr txBox="1"/>
          <p:nvPr/>
        </p:nvSpPr>
        <p:spPr>
          <a:xfrm>
            <a:off x="4938725" y="1848223"/>
            <a:ext cx="2159277" cy="422675"/>
          </a:xfrm>
          <a:prstGeom prst="rect">
            <a:avLst/>
          </a:prstGeom>
        </p:spPr>
        <p:txBody>
          <a:bodyPr lIns="0" tIns="0" rIns="0" bIns="0" rtlCol="0" anchor="t">
            <a:spAutoFit/>
          </a:bodyPr>
          <a:lstStyle/>
          <a:p>
            <a:pPr algn="r">
              <a:lnSpc>
                <a:spcPts val="1660"/>
              </a:lnSpc>
            </a:pPr>
            <a:r>
              <a:rPr lang="en-US" sz="1407" b="1" spc="54">
                <a:solidFill>
                  <a:srgbClr val="7C7FBA"/>
                </a:solidFill>
                <a:latin typeface="TT Chocolates Bold"/>
                <a:ea typeface="TT Chocolates Bold"/>
                <a:cs typeface="TT Chocolates Bold"/>
                <a:sym typeface="TT Chocolates Bold"/>
              </a:rPr>
              <a:t>Relaxing</a:t>
            </a:r>
          </a:p>
          <a:p>
            <a:pPr algn="r">
              <a:lnSpc>
                <a:spcPts val="1660"/>
              </a:lnSpc>
            </a:pPr>
            <a:r>
              <a:rPr lang="en-US" sz="1407" spc="54">
                <a:solidFill>
                  <a:srgbClr val="4F4F4F"/>
                </a:solidFill>
                <a:latin typeface="TT Chocolates"/>
                <a:ea typeface="TT Chocolates"/>
                <a:cs typeface="TT Chocolates"/>
                <a:sym typeface="TT Chocolates"/>
              </a:rPr>
              <a:t>21.00 - 22.00</a:t>
            </a:r>
          </a:p>
        </p:txBody>
      </p:sp>
      <p:sp>
        <p:nvSpPr>
          <p:cNvPr id="64" name="AutoShape 64"/>
          <p:cNvSpPr/>
          <p:nvPr/>
        </p:nvSpPr>
        <p:spPr>
          <a:xfrm flipV="1">
            <a:off x="10572335" y="3516036"/>
            <a:ext cx="515732" cy="328358"/>
          </a:xfrm>
          <a:prstGeom prst="line">
            <a:avLst/>
          </a:prstGeom>
          <a:ln w="19050" cap="flat">
            <a:solidFill>
              <a:srgbClr val="3654A0"/>
            </a:solidFill>
            <a:prstDash val="solid"/>
            <a:headEnd type="none" w="sm" len="sm"/>
            <a:tailEnd type="none" w="sm" len="sm"/>
          </a:ln>
        </p:spPr>
        <p:txBody>
          <a:bodyPr/>
          <a:lstStyle/>
          <a:p>
            <a:endParaRPr lang="it-IT"/>
          </a:p>
        </p:txBody>
      </p:sp>
      <p:sp>
        <p:nvSpPr>
          <p:cNvPr id="65" name="AutoShape 65"/>
          <p:cNvSpPr/>
          <p:nvPr/>
        </p:nvSpPr>
        <p:spPr>
          <a:xfrm>
            <a:off x="7200517" y="2312329"/>
            <a:ext cx="873741" cy="1255855"/>
          </a:xfrm>
          <a:prstGeom prst="line">
            <a:avLst/>
          </a:prstGeom>
          <a:ln w="19050" cap="flat">
            <a:solidFill>
              <a:srgbClr val="7C7FBA"/>
            </a:solidFill>
            <a:prstDash val="solid"/>
            <a:headEnd type="none" w="sm" len="sm"/>
            <a:tailEnd type="none" w="sm" len="sm"/>
          </a:ln>
        </p:spPr>
        <p:txBody>
          <a:bodyPr/>
          <a:lstStyle/>
          <a:p>
            <a:endParaRPr lang="it-IT"/>
          </a:p>
        </p:txBody>
      </p:sp>
      <p:sp>
        <p:nvSpPr>
          <p:cNvPr id="66" name="Freeform 66"/>
          <p:cNvSpPr/>
          <p:nvPr/>
        </p:nvSpPr>
        <p:spPr>
          <a:xfrm>
            <a:off x="11754710" y="7225092"/>
            <a:ext cx="2981088" cy="2278381"/>
          </a:xfrm>
          <a:custGeom>
            <a:avLst/>
            <a:gdLst/>
            <a:ahLst/>
            <a:cxnLst/>
            <a:rect l="l" t="t" r="r" b="b"/>
            <a:pathLst>
              <a:path w="2981088" h="2278381">
                <a:moveTo>
                  <a:pt x="0" y="0"/>
                </a:moveTo>
                <a:lnTo>
                  <a:pt x="2981087" y="0"/>
                </a:lnTo>
                <a:lnTo>
                  <a:pt x="2981087" y="2278381"/>
                </a:lnTo>
                <a:lnTo>
                  <a:pt x="0" y="2278381"/>
                </a:lnTo>
                <a:lnTo>
                  <a:pt x="0" y="0"/>
                </a:lnTo>
                <a:close/>
              </a:path>
            </a:pathLst>
          </a:custGeom>
          <a:blipFill>
            <a:blip r:embed="rId5"/>
            <a:stretch>
              <a:fillRect l="-89882"/>
            </a:stretch>
          </a:blipFill>
        </p:spPr>
        <p:txBody>
          <a:bodyPr/>
          <a:lstStyle/>
          <a:p>
            <a:endParaRPr lang="it-IT"/>
          </a:p>
        </p:txBody>
      </p:sp>
      <p:sp>
        <p:nvSpPr>
          <p:cNvPr id="67" name="TextBox 67"/>
          <p:cNvSpPr txBox="1"/>
          <p:nvPr/>
        </p:nvSpPr>
        <p:spPr>
          <a:xfrm>
            <a:off x="11226826" y="3421719"/>
            <a:ext cx="2159277" cy="422675"/>
          </a:xfrm>
          <a:prstGeom prst="rect">
            <a:avLst/>
          </a:prstGeom>
        </p:spPr>
        <p:txBody>
          <a:bodyPr lIns="0" tIns="0" rIns="0" bIns="0" rtlCol="0" anchor="t">
            <a:spAutoFit/>
          </a:bodyPr>
          <a:lstStyle/>
          <a:p>
            <a:pPr algn="l">
              <a:lnSpc>
                <a:spcPts val="1660"/>
              </a:lnSpc>
            </a:pPr>
            <a:r>
              <a:rPr lang="en-US" sz="1407" b="1" spc="54">
                <a:solidFill>
                  <a:srgbClr val="28509B"/>
                </a:solidFill>
                <a:latin typeface="TT Chocolates Bold"/>
                <a:ea typeface="TT Chocolates Bold"/>
                <a:cs typeface="TT Chocolates Bold"/>
                <a:sym typeface="TT Chocolates Bold"/>
              </a:rPr>
              <a:t>Sleeping  </a:t>
            </a:r>
          </a:p>
          <a:p>
            <a:pPr algn="l">
              <a:lnSpc>
                <a:spcPts val="1660"/>
              </a:lnSpc>
            </a:pPr>
            <a:r>
              <a:rPr lang="en-US" sz="1407" spc="54">
                <a:solidFill>
                  <a:srgbClr val="4F4F4F"/>
                </a:solidFill>
                <a:latin typeface="TT Chocolates"/>
                <a:ea typeface="TT Chocolates"/>
                <a:cs typeface="TT Chocolates"/>
                <a:sym typeface="TT Chocolates"/>
              </a:rPr>
              <a:t>22.00 - 7.00</a:t>
            </a:r>
          </a:p>
        </p:txBody>
      </p:sp>
      <p:sp>
        <p:nvSpPr>
          <p:cNvPr id="68" name="TextBox 68"/>
          <p:cNvSpPr txBox="1"/>
          <p:nvPr/>
        </p:nvSpPr>
        <p:spPr>
          <a:xfrm>
            <a:off x="11226826" y="8840317"/>
            <a:ext cx="2159277" cy="422675"/>
          </a:xfrm>
          <a:prstGeom prst="rect">
            <a:avLst/>
          </a:prstGeom>
        </p:spPr>
        <p:txBody>
          <a:bodyPr lIns="0" tIns="0" rIns="0" bIns="0" rtlCol="0" anchor="t">
            <a:spAutoFit/>
          </a:bodyPr>
          <a:lstStyle/>
          <a:p>
            <a:pPr algn="l">
              <a:lnSpc>
                <a:spcPts val="1660"/>
              </a:lnSpc>
            </a:pPr>
            <a:r>
              <a:rPr lang="en-US" sz="1407" b="1" spc="54">
                <a:solidFill>
                  <a:srgbClr val="7C7FBA"/>
                </a:solidFill>
                <a:latin typeface="TT Chocolates Bold"/>
                <a:ea typeface="TT Chocolates Bold"/>
                <a:cs typeface="TT Chocolates Bold"/>
                <a:sym typeface="TT Chocolates Bold"/>
              </a:rPr>
              <a:t>Working</a:t>
            </a:r>
          </a:p>
          <a:p>
            <a:pPr algn="l">
              <a:lnSpc>
                <a:spcPts val="1660"/>
              </a:lnSpc>
            </a:pPr>
            <a:r>
              <a:rPr lang="en-US" sz="1407" spc="54">
                <a:solidFill>
                  <a:srgbClr val="4F4F4F"/>
                </a:solidFill>
                <a:latin typeface="TT Chocolates"/>
                <a:ea typeface="TT Chocolates"/>
                <a:cs typeface="TT Chocolates"/>
                <a:sym typeface="TT Chocolates"/>
              </a:rPr>
              <a:t>9.00 - 13.00</a:t>
            </a:r>
          </a:p>
        </p:txBody>
      </p:sp>
      <p:sp>
        <p:nvSpPr>
          <p:cNvPr id="69" name="TextBox 69"/>
          <p:cNvSpPr txBox="1"/>
          <p:nvPr/>
        </p:nvSpPr>
        <p:spPr>
          <a:xfrm>
            <a:off x="11226826" y="6349254"/>
            <a:ext cx="2159277" cy="422675"/>
          </a:xfrm>
          <a:prstGeom prst="rect">
            <a:avLst/>
          </a:prstGeom>
        </p:spPr>
        <p:txBody>
          <a:bodyPr lIns="0" tIns="0" rIns="0" bIns="0" rtlCol="0" anchor="t">
            <a:spAutoFit/>
          </a:bodyPr>
          <a:lstStyle/>
          <a:p>
            <a:pPr algn="l">
              <a:lnSpc>
                <a:spcPts val="1660"/>
              </a:lnSpc>
            </a:pPr>
            <a:r>
              <a:rPr lang="en-US" sz="1407" b="1" spc="54">
                <a:solidFill>
                  <a:srgbClr val="8FC3A7"/>
                </a:solidFill>
                <a:latin typeface="TT Chocolates Bold"/>
                <a:ea typeface="TT Chocolates Bold"/>
                <a:cs typeface="TT Chocolates Bold"/>
                <a:sym typeface="TT Chocolates Bold"/>
              </a:rPr>
              <a:t>Dining</a:t>
            </a:r>
          </a:p>
          <a:p>
            <a:pPr algn="l">
              <a:lnSpc>
                <a:spcPts val="1660"/>
              </a:lnSpc>
            </a:pPr>
            <a:r>
              <a:rPr lang="en-US" sz="1407" spc="54">
                <a:solidFill>
                  <a:srgbClr val="4F4F4F"/>
                </a:solidFill>
                <a:latin typeface="TT Chocolates"/>
                <a:ea typeface="TT Chocolates"/>
                <a:cs typeface="TT Chocolates"/>
                <a:sym typeface="TT Chocolates"/>
              </a:rPr>
              <a:t>8.00 - 9.00</a:t>
            </a:r>
          </a:p>
        </p:txBody>
      </p:sp>
      <p:sp>
        <p:nvSpPr>
          <p:cNvPr id="70" name="TextBox 70"/>
          <p:cNvSpPr txBox="1"/>
          <p:nvPr/>
        </p:nvSpPr>
        <p:spPr>
          <a:xfrm>
            <a:off x="6339510" y="6659626"/>
            <a:ext cx="2159277" cy="422675"/>
          </a:xfrm>
          <a:prstGeom prst="rect">
            <a:avLst/>
          </a:prstGeom>
        </p:spPr>
        <p:txBody>
          <a:bodyPr lIns="0" tIns="0" rIns="0" bIns="0" rtlCol="0" anchor="t">
            <a:spAutoFit/>
          </a:bodyPr>
          <a:lstStyle/>
          <a:p>
            <a:pPr algn="r">
              <a:lnSpc>
                <a:spcPts val="1660"/>
              </a:lnSpc>
            </a:pPr>
            <a:r>
              <a:rPr lang="en-US" sz="1407" b="1" spc="54">
                <a:solidFill>
                  <a:srgbClr val="8FC3A7"/>
                </a:solidFill>
                <a:latin typeface="TT Chocolates Bold"/>
                <a:ea typeface="TT Chocolates Bold"/>
                <a:cs typeface="TT Chocolates Bold"/>
                <a:sym typeface="TT Chocolates Bold"/>
              </a:rPr>
              <a:t>Dining</a:t>
            </a:r>
          </a:p>
          <a:p>
            <a:pPr algn="r">
              <a:lnSpc>
                <a:spcPts val="1660"/>
              </a:lnSpc>
            </a:pPr>
            <a:r>
              <a:rPr lang="en-US" sz="1407" spc="54">
                <a:solidFill>
                  <a:srgbClr val="4F4F4F"/>
                </a:solidFill>
                <a:latin typeface="TT Chocolates"/>
                <a:ea typeface="TT Chocolates"/>
                <a:cs typeface="TT Chocolates"/>
                <a:sym typeface="TT Chocolates"/>
              </a:rPr>
              <a:t>13.00 - 14.00</a:t>
            </a:r>
          </a:p>
        </p:txBody>
      </p:sp>
      <p:sp>
        <p:nvSpPr>
          <p:cNvPr id="71" name="TextBox 71"/>
          <p:cNvSpPr txBox="1"/>
          <p:nvPr/>
        </p:nvSpPr>
        <p:spPr>
          <a:xfrm rot="-1818281">
            <a:off x="5267285" y="6193646"/>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sp>
        <p:nvSpPr>
          <p:cNvPr id="72" name="TextBox 72"/>
          <p:cNvSpPr txBox="1"/>
          <p:nvPr/>
        </p:nvSpPr>
        <p:spPr>
          <a:xfrm rot="-5400000">
            <a:off x="4696593" y="5116706"/>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sp>
        <p:nvSpPr>
          <p:cNvPr id="73" name="TextBox 73"/>
          <p:cNvSpPr txBox="1"/>
          <p:nvPr/>
        </p:nvSpPr>
        <p:spPr>
          <a:xfrm>
            <a:off x="8413058" y="6219909"/>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4 h</a:t>
            </a:r>
          </a:p>
        </p:txBody>
      </p:sp>
      <p:sp>
        <p:nvSpPr>
          <p:cNvPr id="74" name="TextBox 74"/>
          <p:cNvSpPr txBox="1"/>
          <p:nvPr/>
        </p:nvSpPr>
        <p:spPr>
          <a:xfrm>
            <a:off x="7527626" y="6212078"/>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1 h</a:t>
            </a:r>
          </a:p>
        </p:txBody>
      </p:sp>
      <p:sp>
        <p:nvSpPr>
          <p:cNvPr id="75" name="TextBox 75"/>
          <p:cNvSpPr txBox="1"/>
          <p:nvPr/>
        </p:nvSpPr>
        <p:spPr>
          <a:xfrm>
            <a:off x="9191254" y="3957621"/>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9 h</a:t>
            </a:r>
          </a:p>
        </p:txBody>
      </p:sp>
      <p:sp>
        <p:nvSpPr>
          <p:cNvPr id="76" name="TextBox 76"/>
          <p:cNvSpPr txBox="1"/>
          <p:nvPr/>
        </p:nvSpPr>
        <p:spPr>
          <a:xfrm>
            <a:off x="6930345" y="3975177"/>
            <a:ext cx="2159277" cy="194756"/>
          </a:xfrm>
          <a:prstGeom prst="rect">
            <a:avLst/>
          </a:prstGeom>
        </p:spPr>
        <p:txBody>
          <a:bodyPr lIns="0" tIns="0" rIns="0" bIns="0" rtlCol="0" anchor="t">
            <a:spAutoFit/>
          </a:bodyPr>
          <a:lstStyle/>
          <a:p>
            <a:pPr algn="ctr">
              <a:lnSpc>
                <a:spcPts val="1435"/>
              </a:lnSpc>
            </a:pPr>
            <a:r>
              <a:rPr lang="en-US" sz="1216" b="1" spc="47">
                <a:solidFill>
                  <a:srgbClr val="FFFFFF"/>
                </a:solidFill>
                <a:latin typeface="TT Chocolates Bold"/>
                <a:ea typeface="TT Chocolates Bold"/>
                <a:cs typeface="TT Chocolates Bold"/>
                <a:sym typeface="TT Chocolates Bold"/>
              </a:rPr>
              <a:t>1 h</a:t>
            </a:r>
          </a:p>
        </p:txBody>
      </p:sp>
      <p:sp>
        <p:nvSpPr>
          <p:cNvPr id="77" name="TextBox 77"/>
          <p:cNvSpPr txBox="1"/>
          <p:nvPr/>
        </p:nvSpPr>
        <p:spPr>
          <a:xfrm>
            <a:off x="11239380" y="3905548"/>
            <a:ext cx="3155124" cy="6983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duration. Lowest frequency, hence must </a:t>
            </a:r>
            <a:r>
              <a:rPr lang="en-US" sz="1200" b="1" spc="46">
                <a:solidFill>
                  <a:srgbClr val="4F4F4F"/>
                </a:solidFill>
                <a:latin typeface="TT Chocolates Bold"/>
                <a:ea typeface="TT Chocolates Bold"/>
                <a:cs typeface="TT Chocolates Bold"/>
                <a:sym typeface="TT Chocolates Bold"/>
              </a:rPr>
              <a:t>be folded away or reconfigured</a:t>
            </a:r>
            <a:r>
              <a:rPr lang="en-US" sz="1200" spc="46">
                <a:solidFill>
                  <a:srgbClr val="4F4F4F"/>
                </a:solidFill>
                <a:latin typeface="TT Chocolates"/>
                <a:ea typeface="TT Chocolates"/>
                <a:cs typeface="TT Chocolates"/>
                <a:sym typeface="TT Chocolates"/>
              </a:rPr>
              <a:t>. At </a:t>
            </a:r>
            <a:r>
              <a:rPr lang="en-US" sz="1200" b="1" spc="46">
                <a:solidFill>
                  <a:srgbClr val="4F4F4F"/>
                </a:solidFill>
                <a:latin typeface="TT Chocolates Bold"/>
                <a:ea typeface="TT Chocolates Bold"/>
                <a:cs typeface="TT Chocolates Bold"/>
                <a:sym typeface="TT Chocolates Bold"/>
              </a:rPr>
              <a:t>extremities </a:t>
            </a:r>
            <a:r>
              <a:rPr lang="en-US" sz="1200" spc="46">
                <a:solidFill>
                  <a:srgbClr val="4F4F4F"/>
                </a:solidFill>
                <a:latin typeface="TT Chocolates"/>
                <a:ea typeface="TT Chocolates"/>
                <a:cs typeface="TT Chocolates"/>
                <a:sym typeface="TT Chocolates"/>
              </a:rPr>
              <a:t>to minimise daytime circulation interference.</a:t>
            </a:r>
          </a:p>
        </p:txBody>
      </p:sp>
      <p:sp>
        <p:nvSpPr>
          <p:cNvPr id="78" name="TextBox 78"/>
          <p:cNvSpPr txBox="1"/>
          <p:nvPr/>
        </p:nvSpPr>
        <p:spPr>
          <a:xfrm>
            <a:off x="11239380" y="6823847"/>
            <a:ext cx="3496417" cy="3554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frequency, hence must be </a:t>
            </a:r>
            <a:r>
              <a:rPr lang="en-US" sz="1200" b="1" spc="46">
                <a:solidFill>
                  <a:srgbClr val="4F4F4F"/>
                </a:solidFill>
                <a:latin typeface="TT Chocolates Bold"/>
                <a:ea typeface="TT Chocolates Bold"/>
                <a:cs typeface="TT Chocolates Bold"/>
                <a:sym typeface="TT Chocolates Bold"/>
              </a:rPr>
              <a:t>easily accessible. </a:t>
            </a:r>
          </a:p>
        </p:txBody>
      </p:sp>
      <p:sp>
        <p:nvSpPr>
          <p:cNvPr id="79" name="TextBox 79"/>
          <p:cNvSpPr txBox="1"/>
          <p:nvPr/>
        </p:nvSpPr>
        <p:spPr>
          <a:xfrm>
            <a:off x="3556646" y="6650101"/>
            <a:ext cx="4616876" cy="1840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Demands </a:t>
            </a:r>
            <a:r>
              <a:rPr lang="en-US" sz="1200" b="1" spc="46">
                <a:solidFill>
                  <a:srgbClr val="4F4F4F"/>
                </a:solidFill>
                <a:latin typeface="TT Chocolates Bold"/>
                <a:ea typeface="TT Chocolates Bold"/>
                <a:cs typeface="TT Chocolates Bold"/>
                <a:sym typeface="TT Chocolates Bold"/>
              </a:rPr>
              <a:t>maximum clearance </a:t>
            </a:r>
            <a:r>
              <a:rPr lang="en-US" sz="1200" spc="46">
                <a:solidFill>
                  <a:srgbClr val="4F4F4F"/>
                </a:solidFill>
                <a:latin typeface="TT Chocolates"/>
                <a:ea typeface="TT Chocolates"/>
                <a:cs typeface="TT Chocolates"/>
                <a:sym typeface="TT Chocolates"/>
              </a:rPr>
              <a:t>of floor area.</a:t>
            </a:r>
          </a:p>
        </p:txBody>
      </p:sp>
      <p:sp>
        <p:nvSpPr>
          <p:cNvPr id="80" name="TextBox 80"/>
          <p:cNvSpPr txBox="1"/>
          <p:nvPr/>
        </p:nvSpPr>
        <p:spPr>
          <a:xfrm>
            <a:off x="1057275" y="8149101"/>
            <a:ext cx="2665626" cy="213106"/>
          </a:xfrm>
          <a:prstGeom prst="rect">
            <a:avLst/>
          </a:prstGeom>
        </p:spPr>
        <p:txBody>
          <a:bodyPr lIns="0" tIns="0" rIns="0" bIns="0" rtlCol="0" anchor="t">
            <a:spAutoFit/>
          </a:bodyPr>
          <a:lstStyle/>
          <a:p>
            <a:pPr algn="l">
              <a:lnSpc>
                <a:spcPts val="1652"/>
              </a:lnSpc>
            </a:pPr>
            <a:r>
              <a:rPr lang="en-US" sz="1400" b="1" spc="54">
                <a:solidFill>
                  <a:srgbClr val="4F4F4F"/>
                </a:solidFill>
                <a:latin typeface="TT Chocolates Bold"/>
                <a:ea typeface="TT Chocolates Bold"/>
                <a:cs typeface="TT Chocolates Bold"/>
                <a:sym typeface="TT Chocolates Bold"/>
              </a:rPr>
              <a:t>Legend</a:t>
            </a:r>
          </a:p>
        </p:txBody>
      </p:sp>
      <p:sp>
        <p:nvSpPr>
          <p:cNvPr id="81" name="TextBox 81"/>
          <p:cNvSpPr txBox="1"/>
          <p:nvPr/>
        </p:nvSpPr>
        <p:spPr>
          <a:xfrm>
            <a:off x="2095350" y="9075628"/>
            <a:ext cx="5859814" cy="1840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 two configurations, one for collective and one for private fruition</a:t>
            </a:r>
          </a:p>
        </p:txBody>
      </p:sp>
      <p:sp>
        <p:nvSpPr>
          <p:cNvPr id="82" name="Freeform 82"/>
          <p:cNvSpPr/>
          <p:nvPr/>
        </p:nvSpPr>
        <p:spPr>
          <a:xfrm>
            <a:off x="3460499" y="1721934"/>
            <a:ext cx="2339186" cy="2278381"/>
          </a:xfrm>
          <a:custGeom>
            <a:avLst/>
            <a:gdLst/>
            <a:ahLst/>
            <a:cxnLst/>
            <a:rect l="l" t="t" r="r" b="b"/>
            <a:pathLst>
              <a:path w="2339186" h="2278381">
                <a:moveTo>
                  <a:pt x="0" y="0"/>
                </a:moveTo>
                <a:lnTo>
                  <a:pt x="2339187" y="0"/>
                </a:lnTo>
                <a:lnTo>
                  <a:pt x="2339187" y="2278381"/>
                </a:lnTo>
                <a:lnTo>
                  <a:pt x="0" y="2278381"/>
                </a:lnTo>
                <a:lnTo>
                  <a:pt x="0" y="0"/>
                </a:lnTo>
                <a:close/>
              </a:path>
            </a:pathLst>
          </a:custGeom>
          <a:blipFill>
            <a:blip r:embed="rId5"/>
            <a:stretch>
              <a:fillRect t="-675" r="-145257" b="-675"/>
            </a:stretch>
          </a:blipFill>
        </p:spPr>
        <p:txBody>
          <a:bodyPr/>
          <a:lstStyle/>
          <a:p>
            <a:endParaRPr lang="it-IT"/>
          </a:p>
        </p:txBody>
      </p:sp>
      <p:sp>
        <p:nvSpPr>
          <p:cNvPr id="83" name="TextBox 83"/>
          <p:cNvSpPr txBox="1"/>
          <p:nvPr/>
        </p:nvSpPr>
        <p:spPr>
          <a:xfrm rot="-1818281">
            <a:off x="13202440" y="9173099"/>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id="84" name="TextBox 84"/>
          <p:cNvSpPr txBox="1"/>
          <p:nvPr/>
        </p:nvSpPr>
        <p:spPr>
          <a:xfrm rot="1887987">
            <a:off x="12646597" y="9188370"/>
            <a:ext cx="296698"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0.8 m</a:t>
            </a:r>
          </a:p>
        </p:txBody>
      </p:sp>
      <p:sp>
        <p:nvSpPr>
          <p:cNvPr id="85" name="TextBox 85"/>
          <p:cNvSpPr txBox="1"/>
          <p:nvPr/>
        </p:nvSpPr>
        <p:spPr>
          <a:xfrm rot="-1818281">
            <a:off x="13558271" y="8640808"/>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id="86" name="TextBox 86"/>
          <p:cNvSpPr txBox="1"/>
          <p:nvPr/>
        </p:nvSpPr>
        <p:spPr>
          <a:xfrm rot="1887987">
            <a:off x="13609467" y="8217106"/>
            <a:ext cx="296698"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3.7 m</a:t>
            </a:r>
          </a:p>
        </p:txBody>
      </p:sp>
      <p:sp>
        <p:nvSpPr>
          <p:cNvPr id="87" name="TextBox 87"/>
          <p:cNvSpPr txBox="1"/>
          <p:nvPr/>
        </p:nvSpPr>
        <p:spPr>
          <a:xfrm rot="-5400000">
            <a:off x="13451747" y="7920053"/>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1.4 m</a:t>
            </a:r>
          </a:p>
        </p:txBody>
      </p:sp>
      <p:sp>
        <p:nvSpPr>
          <p:cNvPr id="88" name="TextBox 88"/>
          <p:cNvSpPr txBox="1"/>
          <p:nvPr/>
        </p:nvSpPr>
        <p:spPr>
          <a:xfrm rot="-1818281">
            <a:off x="4419137" y="3739701"/>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id="89" name="TextBox 89"/>
          <p:cNvSpPr txBox="1"/>
          <p:nvPr/>
        </p:nvSpPr>
        <p:spPr>
          <a:xfrm rot="1887987">
            <a:off x="3788142" y="3789748"/>
            <a:ext cx="296698"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0.8 m</a:t>
            </a:r>
          </a:p>
        </p:txBody>
      </p:sp>
      <p:sp>
        <p:nvSpPr>
          <p:cNvPr id="90" name="TextBox 90"/>
          <p:cNvSpPr txBox="1"/>
          <p:nvPr/>
        </p:nvSpPr>
        <p:spPr>
          <a:xfrm rot="-1818281">
            <a:off x="4674475" y="3256958"/>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1.6 m</a:t>
            </a:r>
          </a:p>
        </p:txBody>
      </p:sp>
      <p:sp>
        <p:nvSpPr>
          <p:cNvPr id="91" name="TextBox 91"/>
          <p:cNvSpPr txBox="1"/>
          <p:nvPr/>
        </p:nvSpPr>
        <p:spPr>
          <a:xfrm rot="1887987">
            <a:off x="4725670" y="2833255"/>
            <a:ext cx="296698"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1.6 m</a:t>
            </a:r>
          </a:p>
        </p:txBody>
      </p:sp>
      <p:sp>
        <p:nvSpPr>
          <p:cNvPr id="92" name="TextBox 92"/>
          <p:cNvSpPr txBox="1"/>
          <p:nvPr/>
        </p:nvSpPr>
        <p:spPr>
          <a:xfrm rot="-5400000">
            <a:off x="4567950" y="2536202"/>
            <a:ext cx="244116" cy="110737"/>
          </a:xfrm>
          <a:prstGeom prst="rect">
            <a:avLst/>
          </a:prstGeom>
        </p:spPr>
        <p:txBody>
          <a:bodyPr lIns="0" tIns="0" rIns="0" bIns="0" rtlCol="0" anchor="t">
            <a:spAutoFit/>
          </a:bodyPr>
          <a:lstStyle/>
          <a:p>
            <a:pPr algn="ctr">
              <a:lnSpc>
                <a:spcPts val="862"/>
              </a:lnSpc>
            </a:pPr>
            <a:r>
              <a:rPr lang="en-US" sz="731" spc="28">
                <a:solidFill>
                  <a:srgbClr val="4F4F4F"/>
                </a:solidFill>
                <a:latin typeface="TT Chocolates"/>
                <a:ea typeface="TT Chocolates"/>
                <a:cs typeface="TT Chocolates"/>
                <a:sym typeface="TT Chocolates"/>
              </a:rPr>
              <a:t>1.4 m</a:t>
            </a:r>
          </a:p>
        </p:txBody>
      </p:sp>
      <p:sp>
        <p:nvSpPr>
          <p:cNvPr id="93" name="TextBox 93"/>
          <p:cNvSpPr txBox="1"/>
          <p:nvPr/>
        </p:nvSpPr>
        <p:spPr>
          <a:xfrm>
            <a:off x="5200741" y="7339476"/>
            <a:ext cx="7170338" cy="213106"/>
          </a:xfrm>
          <a:prstGeom prst="rect">
            <a:avLst/>
          </a:prstGeom>
        </p:spPr>
        <p:txBody>
          <a:bodyPr lIns="0" tIns="0" rIns="0" bIns="0" rtlCol="0" anchor="t">
            <a:spAutoFit/>
          </a:bodyPr>
          <a:lstStyle/>
          <a:p>
            <a:pPr algn="l">
              <a:lnSpc>
                <a:spcPts val="1652"/>
              </a:lnSpc>
            </a:pPr>
            <a:r>
              <a:rPr lang="en-US" sz="1400" b="1" spc="54">
                <a:solidFill>
                  <a:srgbClr val="4F4F4F"/>
                </a:solidFill>
                <a:latin typeface="TT Chocolates Bold"/>
                <a:ea typeface="TT Chocolates Bold"/>
                <a:cs typeface="TT Chocolates Bold"/>
                <a:sym typeface="TT Chocolates Bold"/>
              </a:rPr>
              <a:t>+ Storage space</a:t>
            </a:r>
          </a:p>
        </p:txBody>
      </p:sp>
      <p:sp>
        <p:nvSpPr>
          <p:cNvPr id="94" name="TextBox 94"/>
          <p:cNvSpPr txBox="1"/>
          <p:nvPr/>
        </p:nvSpPr>
        <p:spPr>
          <a:xfrm>
            <a:off x="5200741" y="7562107"/>
            <a:ext cx="4616876" cy="5269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of personal items, clothing, working equipment.</a:t>
            </a:r>
          </a:p>
          <a:p>
            <a:pPr algn="just">
              <a:lnSpc>
                <a:spcPts val="1416"/>
              </a:lnSpc>
            </a:pPr>
            <a:r>
              <a:rPr lang="en-US" sz="1200" spc="46">
                <a:solidFill>
                  <a:srgbClr val="4F4F4F"/>
                </a:solidFill>
                <a:latin typeface="TT Chocolates"/>
                <a:ea typeface="TT Chocolates"/>
                <a:cs typeface="TT Chocolates"/>
                <a:sym typeface="TT Chocolates"/>
              </a:rPr>
              <a:t> Fixed. </a:t>
            </a:r>
            <a:r>
              <a:rPr lang="en-US" sz="1200" b="1" spc="46">
                <a:solidFill>
                  <a:srgbClr val="4F4F4F"/>
                </a:solidFill>
                <a:latin typeface="TT Chocolates Bold"/>
                <a:ea typeface="TT Chocolates Bold"/>
                <a:cs typeface="TT Chocolates Bold"/>
                <a:sym typeface="TT Chocolates Bold"/>
              </a:rPr>
              <a:t>Compact</a:t>
            </a:r>
            <a:r>
              <a:rPr lang="en-US" sz="1200" spc="46">
                <a:solidFill>
                  <a:srgbClr val="4F4F4F"/>
                </a:solidFill>
                <a:latin typeface="TT Chocolates"/>
                <a:ea typeface="TT Chocolates"/>
                <a:cs typeface="TT Chocolates"/>
                <a:sym typeface="TT Chocolates"/>
              </a:rPr>
              <a:t>, to maximise space clearance</a:t>
            </a:r>
          </a:p>
          <a:p>
            <a:pPr algn="just">
              <a:lnSpc>
                <a:spcPts val="1416"/>
              </a:lnSpc>
            </a:pPr>
            <a:r>
              <a:rPr lang="en-US" sz="1200" b="1" spc="46">
                <a:solidFill>
                  <a:srgbClr val="4F4F4F"/>
                </a:solidFill>
                <a:latin typeface="TT Chocolates Bold"/>
                <a:ea typeface="TT Chocolates Bold"/>
                <a:cs typeface="TT Chocolates Bold"/>
                <a:sym typeface="TT Chocolates Bold"/>
              </a:rPr>
              <a:t>at least two modules</a:t>
            </a:r>
          </a:p>
        </p:txBody>
      </p:sp>
      <p:grpSp>
        <p:nvGrpSpPr>
          <p:cNvPr id="95" name="Group 95"/>
          <p:cNvGrpSpPr/>
          <p:nvPr/>
        </p:nvGrpSpPr>
        <p:grpSpPr>
          <a:xfrm rot="5400000">
            <a:off x="8085387" y="3870578"/>
            <a:ext cx="2185408" cy="2185408"/>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5409D">
                    <a:alpha val="100000"/>
                  </a:srgbClr>
                </a:gs>
                <a:gs pos="100000">
                  <a:srgbClr val="A7F0FF">
                    <a:alpha val="100000"/>
                  </a:srgbClr>
                </a:gs>
              </a:gsLst>
              <a:lin ang="0"/>
            </a:gradFill>
          </p:spPr>
          <p:txBody>
            <a:bodyPr/>
            <a:lstStyle/>
            <a:p>
              <a:endParaRPr lang="it-IT"/>
            </a:p>
          </p:txBody>
        </p:sp>
        <p:sp>
          <p:nvSpPr>
            <p:cNvPr id="97" name="TextBox 97"/>
            <p:cNvSpPr txBox="1"/>
            <p:nvPr/>
          </p:nvSpPr>
          <p:spPr>
            <a:xfrm>
              <a:off x="76200" y="28575"/>
              <a:ext cx="660400" cy="708025"/>
            </a:xfrm>
            <a:prstGeom prst="rect">
              <a:avLst/>
            </a:prstGeom>
          </p:spPr>
          <p:txBody>
            <a:bodyPr lIns="38273" tIns="38273" rIns="38273" bIns="38273" rtlCol="0" anchor="ctr"/>
            <a:lstStyle/>
            <a:p>
              <a:pPr algn="ctr">
                <a:lnSpc>
                  <a:spcPts val="2799"/>
                </a:lnSpc>
              </a:pPr>
              <a:endParaRPr/>
            </a:p>
          </p:txBody>
        </p:sp>
      </p:grpSp>
      <p:grpSp>
        <p:nvGrpSpPr>
          <p:cNvPr id="98" name="Group 98"/>
          <p:cNvGrpSpPr/>
          <p:nvPr/>
        </p:nvGrpSpPr>
        <p:grpSpPr>
          <a:xfrm>
            <a:off x="8247888" y="4056247"/>
            <a:ext cx="1860407" cy="1864273"/>
            <a:chOff x="0" y="0"/>
            <a:chExt cx="2480543" cy="2485697"/>
          </a:xfrm>
        </p:grpSpPr>
        <p:sp>
          <p:nvSpPr>
            <p:cNvPr id="99" name="TextBox 99"/>
            <p:cNvSpPr txBox="1"/>
            <p:nvPr/>
          </p:nvSpPr>
          <p:spPr>
            <a:xfrm>
              <a:off x="1675372" y="1084628"/>
              <a:ext cx="805171" cy="284924"/>
            </a:xfrm>
            <a:prstGeom prst="rect">
              <a:avLst/>
            </a:prstGeom>
          </p:spPr>
          <p:txBody>
            <a:bodyPr lIns="0" tIns="0" rIns="0" bIns="0" rtlCol="0" anchor="t">
              <a:spAutoFit/>
            </a:bodyPr>
            <a:lstStyle/>
            <a:p>
              <a:pPr algn="l">
                <a:lnSpc>
                  <a:spcPts val="1784"/>
                </a:lnSpc>
                <a:spcBef>
                  <a:spcPct val="0"/>
                </a:spcBef>
              </a:pPr>
              <a:r>
                <a:rPr lang="en-US" sz="1274" b="1" spc="254">
                  <a:solidFill>
                    <a:srgbClr val="FFFFFF"/>
                  </a:solidFill>
                  <a:latin typeface="TT Chocolates Bold"/>
                  <a:ea typeface="TT Chocolates Bold"/>
                  <a:cs typeface="TT Chocolates Bold"/>
                  <a:sym typeface="TT Chocolates Bold"/>
                </a:rPr>
                <a:t>06.00</a:t>
              </a:r>
            </a:p>
          </p:txBody>
        </p:sp>
        <p:sp>
          <p:nvSpPr>
            <p:cNvPr id="100" name="TextBox 100"/>
            <p:cNvSpPr txBox="1"/>
            <p:nvPr/>
          </p:nvSpPr>
          <p:spPr>
            <a:xfrm>
              <a:off x="860606" y="2200773"/>
              <a:ext cx="751236" cy="284924"/>
            </a:xfrm>
            <a:prstGeom prst="rect">
              <a:avLst/>
            </a:prstGeom>
          </p:spPr>
          <p:txBody>
            <a:bodyPr lIns="0" tIns="0" rIns="0" bIns="0" rtlCol="0" anchor="t">
              <a:spAutoFit/>
            </a:bodyPr>
            <a:lstStyle/>
            <a:p>
              <a:pPr algn="l">
                <a:lnSpc>
                  <a:spcPts val="1784"/>
                </a:lnSpc>
                <a:spcBef>
                  <a:spcPct val="0"/>
                </a:spcBef>
              </a:pPr>
              <a:r>
                <a:rPr lang="en-US" sz="1274" b="1" spc="254">
                  <a:solidFill>
                    <a:srgbClr val="FFFFFF"/>
                  </a:solidFill>
                  <a:latin typeface="TT Chocolates Bold"/>
                  <a:ea typeface="TT Chocolates Bold"/>
                  <a:cs typeface="TT Chocolates Bold"/>
                  <a:sym typeface="TT Chocolates Bold"/>
                </a:rPr>
                <a:t>12.00</a:t>
              </a:r>
            </a:p>
          </p:txBody>
        </p:sp>
        <p:sp>
          <p:nvSpPr>
            <p:cNvPr id="101" name="TextBox 101"/>
            <p:cNvSpPr txBox="1"/>
            <p:nvPr/>
          </p:nvSpPr>
          <p:spPr>
            <a:xfrm>
              <a:off x="0" y="1084628"/>
              <a:ext cx="754272" cy="284924"/>
            </a:xfrm>
            <a:prstGeom prst="rect">
              <a:avLst/>
            </a:prstGeom>
          </p:spPr>
          <p:txBody>
            <a:bodyPr lIns="0" tIns="0" rIns="0" bIns="0" rtlCol="0" anchor="t">
              <a:spAutoFit/>
            </a:bodyPr>
            <a:lstStyle/>
            <a:p>
              <a:pPr algn="l">
                <a:lnSpc>
                  <a:spcPts val="1784"/>
                </a:lnSpc>
                <a:spcBef>
                  <a:spcPct val="0"/>
                </a:spcBef>
              </a:pPr>
              <a:r>
                <a:rPr lang="en-US" sz="1274" b="1" spc="254">
                  <a:solidFill>
                    <a:srgbClr val="FFFFFF"/>
                  </a:solidFill>
                  <a:latin typeface="TT Chocolates Bold"/>
                  <a:ea typeface="TT Chocolates Bold"/>
                  <a:cs typeface="TT Chocolates Bold"/>
                  <a:sym typeface="TT Chocolates Bold"/>
                </a:rPr>
                <a:t>18.00</a:t>
              </a:r>
            </a:p>
          </p:txBody>
        </p:sp>
        <p:sp>
          <p:nvSpPr>
            <p:cNvPr id="102" name="TextBox 102"/>
            <p:cNvSpPr txBox="1"/>
            <p:nvPr/>
          </p:nvSpPr>
          <p:spPr>
            <a:xfrm>
              <a:off x="824210" y="-28575"/>
              <a:ext cx="819034" cy="284924"/>
            </a:xfrm>
            <a:prstGeom prst="rect">
              <a:avLst/>
            </a:prstGeom>
          </p:spPr>
          <p:txBody>
            <a:bodyPr lIns="0" tIns="0" rIns="0" bIns="0" rtlCol="0" anchor="t">
              <a:spAutoFit/>
            </a:bodyPr>
            <a:lstStyle/>
            <a:p>
              <a:pPr algn="l">
                <a:lnSpc>
                  <a:spcPts val="1784"/>
                </a:lnSpc>
                <a:spcBef>
                  <a:spcPct val="0"/>
                </a:spcBef>
              </a:pPr>
              <a:r>
                <a:rPr lang="en-US" sz="1274" b="1" spc="254">
                  <a:solidFill>
                    <a:srgbClr val="FFFFFF"/>
                  </a:solidFill>
                  <a:latin typeface="TT Chocolates Bold"/>
                  <a:ea typeface="TT Chocolates Bold"/>
                  <a:cs typeface="TT Chocolates Bold"/>
                  <a:sym typeface="TT Chocolates Bold"/>
                </a:rPr>
                <a:t>00.00</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71517"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Relaxing</a:t>
            </a:r>
          </a:p>
        </p:txBody>
      </p:sp>
      <p:sp>
        <p:nvSpPr>
          <p:cNvPr id="3" name="TextBox 3"/>
          <p:cNvSpPr txBox="1"/>
          <p:nvPr/>
        </p:nvSpPr>
        <p:spPr>
          <a:xfrm>
            <a:off x="5390432"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a:t>
            </a:r>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592061" y="4653585"/>
            <a:ext cx="6667239" cy="2500215"/>
          </a:xfrm>
          <a:prstGeom prst="rect">
            <a:avLst/>
          </a:prstGeom>
        </p:spPr>
      </p:pic>
      <p:sp>
        <p:nvSpPr>
          <p:cNvPr id="5" name="Freeform 5"/>
          <p:cNvSpPr/>
          <p:nvPr/>
        </p:nvSpPr>
        <p:spPr>
          <a:xfrm>
            <a:off x="942851" y="2086275"/>
            <a:ext cx="4230724" cy="2567310"/>
          </a:xfrm>
          <a:custGeom>
            <a:avLst/>
            <a:gdLst/>
            <a:ahLst/>
            <a:cxnLst/>
            <a:rect l="l" t="t" r="r" b="b"/>
            <a:pathLst>
              <a:path w="4230724" h="2567310">
                <a:moveTo>
                  <a:pt x="0" y="0"/>
                </a:moveTo>
                <a:lnTo>
                  <a:pt x="4230724" y="0"/>
                </a:lnTo>
                <a:lnTo>
                  <a:pt x="4230724" y="2567310"/>
                </a:lnTo>
                <a:lnTo>
                  <a:pt x="0" y="2567310"/>
                </a:lnTo>
                <a:lnTo>
                  <a:pt x="0" y="0"/>
                </a:lnTo>
                <a:close/>
              </a:path>
            </a:pathLst>
          </a:custGeom>
          <a:blipFill>
            <a:blip r:embed="rId6"/>
            <a:stretch>
              <a:fillRect r="-183750" b="-2871"/>
            </a:stretch>
          </a:blipFill>
        </p:spPr>
        <p:txBody>
          <a:bodyPr/>
          <a:lstStyle/>
          <a:p>
            <a:endParaRPr lang="it-IT"/>
          </a:p>
        </p:txBody>
      </p:sp>
      <p:sp>
        <p:nvSpPr>
          <p:cNvPr id="6" name="TextBox 6"/>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21.00-22.00: Relaxing</a:t>
            </a:r>
          </a:p>
        </p:txBody>
      </p:sp>
      <p:sp>
        <p:nvSpPr>
          <p:cNvPr id="7" name="TextBox 7"/>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in chair and table</a:t>
            </a:r>
          </a:p>
        </p:txBody>
      </p:sp>
      <p:sp>
        <p:nvSpPr>
          <p:cNvPr id="8" name="TextBox 8"/>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9" name="Freeform 9"/>
          <p:cNvSpPr/>
          <p:nvPr/>
        </p:nvSpPr>
        <p:spPr>
          <a:xfrm>
            <a:off x="5173575" y="2086275"/>
            <a:ext cx="4361732" cy="2567310"/>
          </a:xfrm>
          <a:custGeom>
            <a:avLst/>
            <a:gdLst/>
            <a:ahLst/>
            <a:cxnLst/>
            <a:rect l="l" t="t" r="r" b="b"/>
            <a:pathLst>
              <a:path w="4361732" h="2567310">
                <a:moveTo>
                  <a:pt x="0" y="0"/>
                </a:moveTo>
                <a:lnTo>
                  <a:pt x="4361732" y="0"/>
                </a:lnTo>
                <a:lnTo>
                  <a:pt x="4361732" y="2567310"/>
                </a:lnTo>
                <a:lnTo>
                  <a:pt x="0" y="2567310"/>
                </a:lnTo>
                <a:lnTo>
                  <a:pt x="0" y="0"/>
                </a:lnTo>
                <a:close/>
              </a:path>
            </a:pathLst>
          </a:custGeom>
          <a:blipFill>
            <a:blip r:embed="rId6"/>
            <a:stretch>
              <a:fillRect l="-103215" r="-103081" b="-14484"/>
            </a:stretch>
          </a:blipFill>
        </p:spPr>
        <p:txBody>
          <a:bodyPr/>
          <a:lstStyle/>
          <a:p>
            <a:endParaRPr lang="it-IT"/>
          </a:p>
        </p:txBody>
      </p:sp>
      <p:sp>
        <p:nvSpPr>
          <p:cNvPr id="10" name="Freeform 10"/>
          <p:cNvSpPr/>
          <p:nvPr/>
        </p:nvSpPr>
        <p:spPr>
          <a:xfrm>
            <a:off x="791579" y="6486455"/>
            <a:ext cx="4233185" cy="2366389"/>
          </a:xfrm>
          <a:custGeom>
            <a:avLst/>
            <a:gdLst/>
            <a:ahLst/>
            <a:cxnLst/>
            <a:rect l="l" t="t" r="r" b="b"/>
            <a:pathLst>
              <a:path w="4233185" h="2366389">
                <a:moveTo>
                  <a:pt x="0" y="0"/>
                </a:moveTo>
                <a:lnTo>
                  <a:pt x="4233185" y="0"/>
                </a:lnTo>
                <a:lnTo>
                  <a:pt x="4233185" y="2366390"/>
                </a:lnTo>
                <a:lnTo>
                  <a:pt x="0" y="2366390"/>
                </a:lnTo>
                <a:lnTo>
                  <a:pt x="0" y="0"/>
                </a:lnTo>
                <a:close/>
              </a:path>
            </a:pathLst>
          </a:custGeom>
          <a:blipFill>
            <a:blip r:embed="rId6"/>
            <a:stretch>
              <a:fillRect l="-187283" t="-5920" b="-7140"/>
            </a:stretch>
          </a:blipFill>
        </p:spPr>
        <p:txBody>
          <a:bodyPr/>
          <a:lstStyle/>
          <a:p>
            <a:endParaRPr lang="it-IT"/>
          </a:p>
        </p:txBody>
      </p:sp>
      <p:sp>
        <p:nvSpPr>
          <p:cNvPr id="11" name="TextBox 1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9803" y="1912155"/>
            <a:ext cx="4138164" cy="2964315"/>
          </a:xfrm>
          <a:custGeom>
            <a:avLst/>
            <a:gdLst/>
            <a:ahLst/>
            <a:cxnLst/>
            <a:rect l="l" t="t" r="r" b="b"/>
            <a:pathLst>
              <a:path w="4138164" h="2964315">
                <a:moveTo>
                  <a:pt x="0" y="0"/>
                </a:moveTo>
                <a:lnTo>
                  <a:pt x="4138164" y="0"/>
                </a:lnTo>
                <a:lnTo>
                  <a:pt x="4138164" y="2964315"/>
                </a:lnTo>
                <a:lnTo>
                  <a:pt x="0" y="2964315"/>
                </a:lnTo>
                <a:lnTo>
                  <a:pt x="0" y="0"/>
                </a:lnTo>
                <a:close/>
              </a:path>
            </a:pathLst>
          </a:custGeom>
          <a:blipFill>
            <a:blip r:embed="rId5"/>
            <a:stretch>
              <a:fillRect r="-287208"/>
            </a:stretch>
          </a:blipFill>
        </p:spPr>
        <p:txBody>
          <a:bodyPr/>
          <a:lstStyle/>
          <a:p>
            <a:endParaRPr lang="it-IT"/>
          </a:p>
        </p:txBody>
      </p:sp>
      <p:sp>
        <p:nvSpPr>
          <p:cNvPr id="3" name="TextBox 3"/>
          <p:cNvSpPr txBox="1"/>
          <p:nvPr/>
        </p:nvSpPr>
        <p:spPr>
          <a:xfrm>
            <a:off x="5390432"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Climbing up the bed</a:t>
            </a:r>
          </a:p>
        </p:txBody>
      </p:sp>
      <p:sp>
        <p:nvSpPr>
          <p:cNvPr id="4" name="TextBox 4"/>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21.00-22.00: Relaxing &amp; Sleeping - User 1</a:t>
            </a:r>
          </a:p>
        </p:txBody>
      </p:sp>
      <p:sp>
        <p:nvSpPr>
          <p:cNvPr id="5" name="TextBox 5"/>
          <p:cNvSpPr txBox="1"/>
          <p:nvPr/>
        </p:nvSpPr>
        <p:spPr>
          <a:xfrm>
            <a:off x="1028700"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Folding out ladder and bed safety barrier</a:t>
            </a:r>
          </a:p>
        </p:txBody>
      </p:sp>
      <p:sp>
        <p:nvSpPr>
          <p:cNvPr id="6" name="TextBox 6"/>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7" name="Freeform 7"/>
          <p:cNvSpPr/>
          <p:nvPr/>
        </p:nvSpPr>
        <p:spPr>
          <a:xfrm>
            <a:off x="5216392" y="2292539"/>
            <a:ext cx="4139405" cy="2277482"/>
          </a:xfrm>
          <a:custGeom>
            <a:avLst/>
            <a:gdLst/>
            <a:ahLst/>
            <a:cxnLst/>
            <a:rect l="l" t="t" r="r" b="b"/>
            <a:pathLst>
              <a:path w="4139405" h="2277482">
                <a:moveTo>
                  <a:pt x="0" y="0"/>
                </a:moveTo>
                <a:lnTo>
                  <a:pt x="4139405" y="0"/>
                </a:lnTo>
                <a:lnTo>
                  <a:pt x="4139405" y="2277482"/>
                </a:lnTo>
                <a:lnTo>
                  <a:pt x="0" y="2277482"/>
                </a:lnTo>
                <a:lnTo>
                  <a:pt x="0" y="0"/>
                </a:lnTo>
                <a:close/>
              </a:path>
            </a:pathLst>
          </a:custGeom>
          <a:blipFill>
            <a:blip r:embed="rId5"/>
            <a:stretch>
              <a:fillRect l="-103048" t="-16701" r="-194011" b="-16807"/>
            </a:stretch>
          </a:blipFill>
        </p:spPr>
        <p:txBody>
          <a:bodyPr/>
          <a:lstStyle/>
          <a:p>
            <a:endParaRPr lang="it-IT"/>
          </a:p>
        </p:txBody>
      </p:sp>
      <p:sp>
        <p:nvSpPr>
          <p:cNvPr id="8" name="Freeform 8"/>
          <p:cNvSpPr/>
          <p:nvPr/>
        </p:nvSpPr>
        <p:spPr>
          <a:xfrm>
            <a:off x="809803" y="6188106"/>
            <a:ext cx="4057946" cy="3070194"/>
          </a:xfrm>
          <a:custGeom>
            <a:avLst/>
            <a:gdLst/>
            <a:ahLst/>
            <a:cxnLst/>
            <a:rect l="l" t="t" r="r" b="b"/>
            <a:pathLst>
              <a:path w="4057946" h="3070194">
                <a:moveTo>
                  <a:pt x="0" y="0"/>
                </a:moveTo>
                <a:lnTo>
                  <a:pt x="4057945" y="0"/>
                </a:lnTo>
                <a:lnTo>
                  <a:pt x="4057945" y="3070194"/>
                </a:lnTo>
                <a:lnTo>
                  <a:pt x="0" y="3070194"/>
                </a:lnTo>
                <a:lnTo>
                  <a:pt x="0" y="0"/>
                </a:lnTo>
                <a:close/>
              </a:path>
            </a:pathLst>
          </a:custGeom>
          <a:blipFill>
            <a:blip r:embed="rId5"/>
            <a:stretch>
              <a:fillRect l="-211019" r="-97947"/>
            </a:stretch>
          </a:blipFill>
        </p:spPr>
        <p:txBody>
          <a:bodyPr/>
          <a:lstStyle/>
          <a:p>
            <a:endParaRPr lang="it-IT"/>
          </a:p>
        </p:txBody>
      </p:sp>
      <p:sp>
        <p:nvSpPr>
          <p:cNvPr id="9" name="TextBox 9"/>
          <p:cNvSpPr txBox="1"/>
          <p:nvPr/>
        </p:nvSpPr>
        <p:spPr>
          <a:xfrm>
            <a:off x="5390432"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Sleeping</a:t>
            </a:r>
          </a:p>
        </p:txBody>
      </p:sp>
      <p:sp>
        <p:nvSpPr>
          <p:cNvPr id="10" name="TextBox 10"/>
          <p:cNvSpPr txBox="1"/>
          <p:nvPr/>
        </p:nvSpPr>
        <p:spPr>
          <a:xfrm>
            <a:off x="1028700" y="903541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In bed activities</a:t>
            </a:r>
          </a:p>
        </p:txBody>
      </p:sp>
      <p:sp>
        <p:nvSpPr>
          <p:cNvPr id="11" name="Freeform 11"/>
          <p:cNvSpPr/>
          <p:nvPr/>
        </p:nvSpPr>
        <p:spPr>
          <a:xfrm>
            <a:off x="5216392" y="6130273"/>
            <a:ext cx="3927608" cy="2722572"/>
          </a:xfrm>
          <a:custGeom>
            <a:avLst/>
            <a:gdLst/>
            <a:ahLst/>
            <a:cxnLst/>
            <a:rect l="l" t="t" r="r" b="b"/>
            <a:pathLst>
              <a:path w="3927608" h="2722572">
                <a:moveTo>
                  <a:pt x="0" y="0"/>
                </a:moveTo>
                <a:lnTo>
                  <a:pt x="3927608" y="0"/>
                </a:lnTo>
                <a:lnTo>
                  <a:pt x="3927608" y="2722572"/>
                </a:lnTo>
                <a:lnTo>
                  <a:pt x="0" y="2722572"/>
                </a:lnTo>
                <a:lnTo>
                  <a:pt x="0" y="0"/>
                </a:lnTo>
                <a:close/>
              </a:path>
            </a:pathLst>
          </a:custGeom>
          <a:blipFill>
            <a:blip r:embed="rId5"/>
            <a:stretch>
              <a:fillRect l="-325336" r="-3323" b="-14401"/>
            </a:stretch>
          </a:blipFill>
        </p:spPr>
        <p:txBody>
          <a:bodyPr/>
          <a:lstStyle/>
          <a:p>
            <a:endParaRPr lang="it-IT"/>
          </a:p>
        </p:txBody>
      </p:sp>
      <p:pic>
        <p:nvPicPr>
          <p:cNvPr id="12" name="Picture 12">
            <a:hlinkClick r:id="" action="ppaction://media"/>
          </p:cNvPr>
          <p:cNvPicPr>
            <a:picLocks noChangeAspect="1"/>
          </p:cNvPicPr>
          <p:nvPr>
            <a:videoFile r:link="rId1"/>
            <p:extLst>
              <p:ext uri="{DAA4B4D4-6D71-4841-9C94-3DE7FCFB9230}">
                <p14:media xmlns:p14="http://schemas.microsoft.com/office/powerpoint/2010/main" r:embed="rId2">
                  <p14:trim/>
                </p14:media>
              </p:ext>
            </p:extLst>
          </p:nvPr>
        </p:nvPicPr>
        <p:blipFill>
          <a:blip r:embed="rId6"/>
          <a:srcRect r="517" b="3184"/>
          <a:stretch>
            <a:fillRect/>
          </a:stretch>
        </p:blipFill>
        <p:spPr>
          <a:xfrm>
            <a:off x="10379403" y="4089775"/>
            <a:ext cx="6856466" cy="2451009"/>
          </a:xfrm>
          <a:prstGeom prst="rect">
            <a:avLst/>
          </a:prstGeom>
        </p:spPr>
      </p:pic>
      <p:sp>
        <p:nvSpPr>
          <p:cNvPr id="13" name="TextBox 1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0250" y="2168196"/>
            <a:ext cx="4145336" cy="2274571"/>
          </a:xfrm>
          <a:custGeom>
            <a:avLst/>
            <a:gdLst/>
            <a:ahLst/>
            <a:cxnLst/>
            <a:rect l="l" t="t" r="r" b="b"/>
            <a:pathLst>
              <a:path w="4145336" h="2274571">
                <a:moveTo>
                  <a:pt x="0" y="0"/>
                </a:moveTo>
                <a:lnTo>
                  <a:pt x="4145336" y="0"/>
                </a:lnTo>
                <a:lnTo>
                  <a:pt x="4145336" y="2274571"/>
                </a:lnTo>
                <a:lnTo>
                  <a:pt x="0" y="2274571"/>
                </a:lnTo>
                <a:lnTo>
                  <a:pt x="0" y="0"/>
                </a:lnTo>
                <a:close/>
              </a:path>
            </a:pathLst>
          </a:custGeom>
          <a:blipFill>
            <a:blip r:embed="rId4"/>
            <a:stretch>
              <a:fillRect l="-199" t="-252" b="-3836"/>
            </a:stretch>
          </a:blipFill>
        </p:spPr>
        <p:txBody>
          <a:bodyPr/>
          <a:lstStyle/>
          <a:p>
            <a:endParaRPr lang="it-IT"/>
          </a:p>
        </p:txBody>
      </p:sp>
      <p:sp>
        <p:nvSpPr>
          <p:cNvPr id="3" name="Freeform 3"/>
          <p:cNvSpPr/>
          <p:nvPr/>
        </p:nvSpPr>
        <p:spPr>
          <a:xfrm>
            <a:off x="940156" y="2116894"/>
            <a:ext cx="3954173" cy="2303306"/>
          </a:xfrm>
          <a:custGeom>
            <a:avLst/>
            <a:gdLst/>
            <a:ahLst/>
            <a:cxnLst/>
            <a:rect l="l" t="t" r="r" b="b"/>
            <a:pathLst>
              <a:path w="3954173" h="2303306">
                <a:moveTo>
                  <a:pt x="0" y="0"/>
                </a:moveTo>
                <a:lnTo>
                  <a:pt x="3954173" y="0"/>
                </a:lnTo>
                <a:lnTo>
                  <a:pt x="3954173" y="2303306"/>
                </a:lnTo>
                <a:lnTo>
                  <a:pt x="0" y="2303306"/>
                </a:lnTo>
                <a:lnTo>
                  <a:pt x="0" y="0"/>
                </a:lnTo>
                <a:close/>
              </a:path>
            </a:pathLst>
          </a:custGeom>
          <a:blipFill>
            <a:blip r:embed="rId5"/>
            <a:stretch>
              <a:fillRect/>
            </a:stretch>
          </a:blipFill>
        </p:spPr>
        <p:txBody>
          <a:bodyPr/>
          <a:lstStyle/>
          <a:p>
            <a:endParaRPr lang="it-IT"/>
          </a:p>
        </p:txBody>
      </p:sp>
      <p:sp>
        <p:nvSpPr>
          <p:cNvPr id="4" name="Freeform 4"/>
          <p:cNvSpPr/>
          <p:nvPr/>
        </p:nvSpPr>
        <p:spPr>
          <a:xfrm>
            <a:off x="1028700" y="6664249"/>
            <a:ext cx="3787649" cy="2357812"/>
          </a:xfrm>
          <a:custGeom>
            <a:avLst/>
            <a:gdLst/>
            <a:ahLst/>
            <a:cxnLst/>
            <a:rect l="l" t="t" r="r" b="b"/>
            <a:pathLst>
              <a:path w="3787649" h="2357812">
                <a:moveTo>
                  <a:pt x="0" y="0"/>
                </a:moveTo>
                <a:lnTo>
                  <a:pt x="3787649" y="0"/>
                </a:lnTo>
                <a:lnTo>
                  <a:pt x="3787649" y="2357812"/>
                </a:lnTo>
                <a:lnTo>
                  <a:pt x="0" y="2357812"/>
                </a:lnTo>
                <a:lnTo>
                  <a:pt x="0" y="0"/>
                </a:lnTo>
                <a:close/>
              </a:path>
            </a:pathLst>
          </a:custGeom>
          <a:blipFill>
            <a:blip r:embed="rId6"/>
            <a:stretch>
              <a:fillRect/>
            </a:stretch>
          </a:blipFill>
        </p:spPr>
        <p:txBody>
          <a:bodyPr/>
          <a:lstStyle/>
          <a:p>
            <a:endParaRPr lang="it-IT"/>
          </a:p>
        </p:txBody>
      </p:sp>
      <p:sp>
        <p:nvSpPr>
          <p:cNvPr id="5" name="TextBox 5"/>
          <p:cNvSpPr txBox="1"/>
          <p:nvPr/>
        </p:nvSpPr>
        <p:spPr>
          <a:xfrm>
            <a:off x="1028700" y="9022061"/>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Sleeping</a:t>
            </a:r>
          </a:p>
        </p:txBody>
      </p:sp>
      <p:sp>
        <p:nvSpPr>
          <p:cNvPr id="6" name="TextBox 6"/>
          <p:cNvSpPr txBox="1"/>
          <p:nvPr/>
        </p:nvSpPr>
        <p:spPr>
          <a:xfrm>
            <a:off x="5350114" y="4653585"/>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Climbing up the bed</a:t>
            </a:r>
          </a:p>
        </p:txBody>
      </p:sp>
      <p:sp>
        <p:nvSpPr>
          <p:cNvPr id="7" name="TextBox 7"/>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id="8" name="TextBox 8"/>
          <p:cNvSpPr txBox="1"/>
          <p:nvPr/>
        </p:nvSpPr>
        <p:spPr>
          <a:xfrm>
            <a:off x="1028700" y="1807014"/>
            <a:ext cx="6235077"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22.00-23.00: Sleeping - User 2</a:t>
            </a:r>
          </a:p>
        </p:txBody>
      </p:sp>
      <p:sp>
        <p:nvSpPr>
          <p:cNvPr id="9" name="TextBox 9"/>
          <p:cNvSpPr txBox="1"/>
          <p:nvPr/>
        </p:nvSpPr>
        <p:spPr>
          <a:xfrm>
            <a:off x="1028700" y="4494211"/>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Foldinf out ladder and bed safety barrier</a:t>
            </a:r>
          </a:p>
        </p:txBody>
      </p:sp>
      <p:pic>
        <p:nvPicPr>
          <p:cNvPr id="10" name="Picture 10">
            <a:hlinkClick r:id="" action="ppaction://media"/>
          </p:cNvPr>
          <p:cNvPicPr>
            <a:picLocks noChangeAspect="1"/>
          </p:cNvPicPr>
          <p:nvPr>
            <a:videoFile r:link="rId1"/>
            <p:extLst>
              <p:ext uri="{DAA4B4D4-6D71-4841-9C94-3DE7FCFB9230}">
                <p14:media xmlns:p14="http://schemas.microsoft.com/office/powerpoint/2010/main" r:embed="rId2">
                  <p14:trim/>
                </p14:media>
              </p:ext>
            </p:extLst>
          </p:nvPr>
        </p:nvPicPr>
        <p:blipFill>
          <a:blip r:embed="rId7"/>
          <a:srcRect r="517" b="3184"/>
          <a:stretch>
            <a:fillRect/>
          </a:stretch>
        </p:blipFill>
        <p:spPr>
          <a:xfrm>
            <a:off x="10379403" y="4089775"/>
            <a:ext cx="6856466" cy="2451009"/>
          </a:xfrm>
          <a:prstGeom prst="rect">
            <a:avLst/>
          </a:prstGeom>
        </p:spPr>
      </p:pic>
      <p:sp>
        <p:nvSpPr>
          <p:cNvPr id="11" name="TextBox 1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3697" y="3721796"/>
            <a:ext cx="5298396" cy="4421191"/>
            <a:chOff x="0" y="0"/>
            <a:chExt cx="7064528" cy="5894921"/>
          </a:xfrm>
        </p:grpSpPr>
        <p:sp>
          <p:nvSpPr>
            <p:cNvPr id="3" name="Freeform 3"/>
            <p:cNvSpPr/>
            <p:nvPr/>
          </p:nvSpPr>
          <p:spPr>
            <a:xfrm>
              <a:off x="27100" y="0"/>
              <a:ext cx="7037428" cy="5894921"/>
            </a:xfrm>
            <a:custGeom>
              <a:avLst/>
              <a:gdLst/>
              <a:ahLst/>
              <a:cxnLst/>
              <a:rect l="l" t="t" r="r" b="b"/>
              <a:pathLst>
                <a:path w="7037428" h="5894921">
                  <a:moveTo>
                    <a:pt x="0" y="0"/>
                  </a:moveTo>
                  <a:lnTo>
                    <a:pt x="7037428" y="0"/>
                  </a:lnTo>
                  <a:lnTo>
                    <a:pt x="7037428" y="5894921"/>
                  </a:lnTo>
                  <a:lnTo>
                    <a:pt x="0" y="5894921"/>
                  </a:lnTo>
                  <a:lnTo>
                    <a:pt x="0" y="0"/>
                  </a:lnTo>
                  <a:close/>
                </a:path>
              </a:pathLst>
            </a:custGeom>
            <a:blipFill>
              <a:blip r:embed="rId3">
                <a:alphaModFix amt="71000"/>
              </a:blip>
              <a:stretch>
                <a:fillRect t="-100000" r="-285127"/>
              </a:stretch>
            </a:blipFill>
          </p:spPr>
          <p:txBody>
            <a:bodyPr/>
            <a:lstStyle/>
            <a:p>
              <a:endParaRPr lang="it-IT"/>
            </a:p>
          </p:txBody>
        </p:sp>
        <p:grpSp>
          <p:nvGrpSpPr>
            <p:cNvPr id="4" name="Group 4"/>
            <p:cNvGrpSpPr/>
            <p:nvPr/>
          </p:nvGrpSpPr>
          <p:grpSpPr>
            <a:xfrm rot="-1796035">
              <a:off x="5173165" y="2897470"/>
              <a:ext cx="1124068" cy="537316"/>
              <a:chOff x="0" y="0"/>
              <a:chExt cx="708000" cy="338432"/>
            </a:xfrm>
          </p:grpSpPr>
          <p:sp>
            <p:nvSpPr>
              <p:cNvPr id="5" name="Freeform 5"/>
              <p:cNvSpPr/>
              <p:nvPr/>
            </p:nvSpPr>
            <p:spPr>
              <a:xfrm>
                <a:off x="0" y="0"/>
                <a:ext cx="708000" cy="338432"/>
              </a:xfrm>
              <a:custGeom>
                <a:avLst/>
                <a:gdLst/>
                <a:ahLst/>
                <a:cxnLst/>
                <a:rect l="l" t="t" r="r" b="b"/>
                <a:pathLst>
                  <a:path w="708000" h="338432">
                    <a:moveTo>
                      <a:pt x="203200" y="0"/>
                    </a:moveTo>
                    <a:lnTo>
                      <a:pt x="504800" y="0"/>
                    </a:lnTo>
                    <a:lnTo>
                      <a:pt x="708000" y="338432"/>
                    </a:lnTo>
                    <a:lnTo>
                      <a:pt x="0" y="338432"/>
                    </a:lnTo>
                    <a:lnTo>
                      <a:pt x="203200" y="0"/>
                    </a:lnTo>
                    <a:close/>
                  </a:path>
                </a:pathLst>
              </a:custGeom>
              <a:gradFill rotWithShape="1">
                <a:gsLst>
                  <a:gs pos="0">
                    <a:srgbClr val="FFDA6A">
                      <a:alpha val="60000"/>
                    </a:srgbClr>
                  </a:gs>
                  <a:gs pos="100000">
                    <a:srgbClr val="FFF7DE">
                      <a:alpha val="60000"/>
                    </a:srgbClr>
                  </a:gs>
                </a:gsLst>
                <a:lin ang="5400000"/>
              </a:gradFill>
            </p:spPr>
            <p:txBody>
              <a:bodyPr/>
              <a:lstStyle/>
              <a:p>
                <a:endParaRPr lang="it-IT"/>
              </a:p>
            </p:txBody>
          </p:sp>
          <p:sp>
            <p:nvSpPr>
              <p:cNvPr id="6" name="TextBox 6"/>
              <p:cNvSpPr txBox="1"/>
              <p:nvPr/>
            </p:nvSpPr>
            <p:spPr>
              <a:xfrm>
                <a:off x="127000" y="0"/>
                <a:ext cx="454000" cy="338432"/>
              </a:xfrm>
              <a:prstGeom prst="rect">
                <a:avLst/>
              </a:prstGeom>
            </p:spPr>
            <p:txBody>
              <a:bodyPr lIns="55213" tIns="55213" rIns="55213" bIns="55213" rtlCol="0" anchor="ctr"/>
              <a:lstStyle/>
              <a:p>
                <a:pPr algn="ctr">
                  <a:lnSpc>
                    <a:spcPts val="1696"/>
                  </a:lnSpc>
                </a:pPr>
                <a:endParaRPr/>
              </a:p>
            </p:txBody>
          </p:sp>
        </p:grpSp>
        <p:grpSp>
          <p:nvGrpSpPr>
            <p:cNvPr id="7" name="Group 7"/>
            <p:cNvGrpSpPr/>
            <p:nvPr/>
          </p:nvGrpSpPr>
          <p:grpSpPr>
            <a:xfrm rot="1744401">
              <a:off x="3545972" y="2646301"/>
              <a:ext cx="2176230" cy="538267"/>
              <a:chOff x="0" y="0"/>
              <a:chExt cx="1370710" cy="339030"/>
            </a:xfrm>
          </p:grpSpPr>
          <p:sp>
            <p:nvSpPr>
              <p:cNvPr id="8" name="Freeform 8"/>
              <p:cNvSpPr/>
              <p:nvPr/>
            </p:nvSpPr>
            <p:spPr>
              <a:xfrm>
                <a:off x="0" y="0"/>
                <a:ext cx="1370710" cy="339030"/>
              </a:xfrm>
              <a:custGeom>
                <a:avLst/>
                <a:gdLst/>
                <a:ahLst/>
                <a:cxnLst/>
                <a:rect l="l" t="t" r="r" b="b"/>
                <a:pathLst>
                  <a:path w="1370710" h="339030">
                    <a:moveTo>
                      <a:pt x="203200" y="0"/>
                    </a:moveTo>
                    <a:lnTo>
                      <a:pt x="1167510" y="0"/>
                    </a:lnTo>
                    <a:lnTo>
                      <a:pt x="1370710" y="339030"/>
                    </a:lnTo>
                    <a:lnTo>
                      <a:pt x="0" y="339030"/>
                    </a:lnTo>
                    <a:lnTo>
                      <a:pt x="203200" y="0"/>
                    </a:lnTo>
                    <a:close/>
                  </a:path>
                </a:pathLst>
              </a:custGeom>
              <a:gradFill rotWithShape="1">
                <a:gsLst>
                  <a:gs pos="0">
                    <a:srgbClr val="FFDA6A">
                      <a:alpha val="65000"/>
                    </a:srgbClr>
                  </a:gs>
                  <a:gs pos="100000">
                    <a:srgbClr val="FFF7DE">
                      <a:alpha val="65000"/>
                    </a:srgbClr>
                  </a:gs>
                </a:gsLst>
                <a:lin ang="5400000"/>
              </a:gradFill>
            </p:spPr>
            <p:txBody>
              <a:bodyPr/>
              <a:lstStyle/>
              <a:p>
                <a:endParaRPr lang="it-IT"/>
              </a:p>
            </p:txBody>
          </p:sp>
          <p:sp>
            <p:nvSpPr>
              <p:cNvPr id="9" name="TextBox 9"/>
              <p:cNvSpPr txBox="1"/>
              <p:nvPr/>
            </p:nvSpPr>
            <p:spPr>
              <a:xfrm>
                <a:off x="127000" y="0"/>
                <a:ext cx="1116710" cy="339030"/>
              </a:xfrm>
              <a:prstGeom prst="rect">
                <a:avLst/>
              </a:prstGeom>
            </p:spPr>
            <p:txBody>
              <a:bodyPr lIns="55213" tIns="55213" rIns="55213" bIns="55213" rtlCol="0" anchor="ctr"/>
              <a:lstStyle/>
              <a:p>
                <a:pPr algn="ctr">
                  <a:lnSpc>
                    <a:spcPts val="1696"/>
                  </a:lnSpc>
                </a:pPr>
                <a:endParaRPr/>
              </a:p>
            </p:txBody>
          </p:sp>
        </p:grpSp>
        <p:grpSp>
          <p:nvGrpSpPr>
            <p:cNvPr id="10" name="Group 10"/>
            <p:cNvGrpSpPr/>
            <p:nvPr/>
          </p:nvGrpSpPr>
          <p:grpSpPr>
            <a:xfrm rot="1744401">
              <a:off x="4053328" y="1806460"/>
              <a:ext cx="1575268" cy="364073"/>
              <a:chOff x="0" y="0"/>
              <a:chExt cx="644099" cy="148863"/>
            </a:xfrm>
          </p:grpSpPr>
          <p:sp>
            <p:nvSpPr>
              <p:cNvPr id="11" name="Freeform 11"/>
              <p:cNvSpPr/>
              <p:nvPr/>
            </p:nvSpPr>
            <p:spPr>
              <a:xfrm>
                <a:off x="0" y="0"/>
                <a:ext cx="644099" cy="148863"/>
              </a:xfrm>
              <a:custGeom>
                <a:avLst/>
                <a:gdLst/>
                <a:ahLst/>
                <a:cxnLst/>
                <a:rect l="l" t="t" r="r" b="b"/>
                <a:pathLst>
                  <a:path w="644099" h="148863">
                    <a:moveTo>
                      <a:pt x="10322" y="0"/>
                    </a:moveTo>
                    <a:lnTo>
                      <a:pt x="633777" y="0"/>
                    </a:lnTo>
                    <a:cubicBezTo>
                      <a:pt x="639478" y="0"/>
                      <a:pt x="644099" y="4621"/>
                      <a:pt x="644099" y="10322"/>
                    </a:cubicBezTo>
                    <a:lnTo>
                      <a:pt x="644099" y="138541"/>
                    </a:lnTo>
                    <a:cubicBezTo>
                      <a:pt x="644099" y="141279"/>
                      <a:pt x="643012" y="143904"/>
                      <a:pt x="641076" y="145840"/>
                    </a:cubicBezTo>
                    <a:cubicBezTo>
                      <a:pt x="639140" y="147776"/>
                      <a:pt x="636515" y="148863"/>
                      <a:pt x="633777" y="148863"/>
                    </a:cubicBezTo>
                    <a:lnTo>
                      <a:pt x="10322" y="148863"/>
                    </a:lnTo>
                    <a:cubicBezTo>
                      <a:pt x="7584" y="148863"/>
                      <a:pt x="4959" y="147776"/>
                      <a:pt x="3023" y="145840"/>
                    </a:cubicBezTo>
                    <a:cubicBezTo>
                      <a:pt x="1087" y="143904"/>
                      <a:pt x="0" y="141279"/>
                      <a:pt x="0" y="138541"/>
                    </a:cubicBezTo>
                    <a:lnTo>
                      <a:pt x="0" y="10322"/>
                    </a:lnTo>
                    <a:cubicBezTo>
                      <a:pt x="0" y="7584"/>
                      <a:pt x="1087" y="4959"/>
                      <a:pt x="3023" y="3023"/>
                    </a:cubicBezTo>
                    <a:cubicBezTo>
                      <a:pt x="4959" y="1087"/>
                      <a:pt x="7584" y="0"/>
                      <a:pt x="10322" y="0"/>
                    </a:cubicBezTo>
                    <a:close/>
                  </a:path>
                </a:pathLst>
              </a:custGeom>
              <a:gradFill rotWithShape="1">
                <a:gsLst>
                  <a:gs pos="0">
                    <a:srgbClr val="FFDA6A">
                      <a:alpha val="51000"/>
                    </a:srgbClr>
                  </a:gs>
                  <a:gs pos="100000">
                    <a:srgbClr val="FFF7DE">
                      <a:alpha val="51000"/>
                    </a:srgbClr>
                  </a:gs>
                </a:gsLst>
                <a:lin ang="5400000"/>
              </a:gradFill>
            </p:spPr>
            <p:txBody>
              <a:bodyPr/>
              <a:lstStyle/>
              <a:p>
                <a:endParaRPr lang="it-IT"/>
              </a:p>
            </p:txBody>
          </p:sp>
          <p:sp>
            <p:nvSpPr>
              <p:cNvPr id="12" name="TextBox 12"/>
              <p:cNvSpPr txBox="1"/>
              <p:nvPr/>
            </p:nvSpPr>
            <p:spPr>
              <a:xfrm>
                <a:off x="0" y="0"/>
                <a:ext cx="644099" cy="148863"/>
              </a:xfrm>
              <a:prstGeom prst="rect">
                <a:avLst/>
              </a:prstGeom>
            </p:spPr>
            <p:txBody>
              <a:bodyPr lIns="55213" tIns="55213" rIns="55213" bIns="55213" rtlCol="0" anchor="ctr"/>
              <a:lstStyle/>
              <a:p>
                <a:pPr algn="ctr">
                  <a:lnSpc>
                    <a:spcPts val="1696"/>
                  </a:lnSpc>
                </a:pPr>
                <a:endParaRPr/>
              </a:p>
            </p:txBody>
          </p:sp>
        </p:grpSp>
        <p:grpSp>
          <p:nvGrpSpPr>
            <p:cNvPr id="13" name="Group 13"/>
            <p:cNvGrpSpPr/>
            <p:nvPr/>
          </p:nvGrpSpPr>
          <p:grpSpPr>
            <a:xfrm rot="-1914028">
              <a:off x="5382795" y="1996896"/>
              <a:ext cx="745036" cy="364073"/>
              <a:chOff x="0" y="0"/>
              <a:chExt cx="304632" cy="148863"/>
            </a:xfrm>
          </p:grpSpPr>
          <p:sp>
            <p:nvSpPr>
              <p:cNvPr id="14" name="Freeform 14"/>
              <p:cNvSpPr/>
              <p:nvPr/>
            </p:nvSpPr>
            <p:spPr>
              <a:xfrm>
                <a:off x="0" y="0"/>
                <a:ext cx="304632" cy="148863"/>
              </a:xfrm>
              <a:custGeom>
                <a:avLst/>
                <a:gdLst/>
                <a:ahLst/>
                <a:cxnLst/>
                <a:rect l="l" t="t" r="r" b="b"/>
                <a:pathLst>
                  <a:path w="304632" h="148863">
                    <a:moveTo>
                      <a:pt x="21824" y="0"/>
                    </a:moveTo>
                    <a:lnTo>
                      <a:pt x="282808" y="0"/>
                    </a:lnTo>
                    <a:cubicBezTo>
                      <a:pt x="294861" y="0"/>
                      <a:pt x="304632" y="9771"/>
                      <a:pt x="304632" y="21824"/>
                    </a:cubicBezTo>
                    <a:lnTo>
                      <a:pt x="304632" y="127039"/>
                    </a:lnTo>
                    <a:cubicBezTo>
                      <a:pt x="304632" y="139092"/>
                      <a:pt x="294861" y="148863"/>
                      <a:pt x="282808" y="148863"/>
                    </a:cubicBezTo>
                    <a:lnTo>
                      <a:pt x="21824" y="148863"/>
                    </a:lnTo>
                    <a:cubicBezTo>
                      <a:pt x="9771" y="148863"/>
                      <a:pt x="0" y="139092"/>
                      <a:pt x="0" y="127039"/>
                    </a:cubicBezTo>
                    <a:lnTo>
                      <a:pt x="0" y="21824"/>
                    </a:lnTo>
                    <a:cubicBezTo>
                      <a:pt x="0" y="9771"/>
                      <a:pt x="9771" y="0"/>
                      <a:pt x="21824" y="0"/>
                    </a:cubicBezTo>
                    <a:close/>
                  </a:path>
                </a:pathLst>
              </a:custGeom>
              <a:gradFill rotWithShape="1">
                <a:gsLst>
                  <a:gs pos="0">
                    <a:srgbClr val="FFDA6A">
                      <a:alpha val="52000"/>
                    </a:srgbClr>
                  </a:gs>
                  <a:gs pos="100000">
                    <a:srgbClr val="FFF7DE">
                      <a:alpha val="52000"/>
                    </a:srgbClr>
                  </a:gs>
                </a:gsLst>
                <a:lin ang="5400000"/>
              </a:gradFill>
            </p:spPr>
            <p:txBody>
              <a:bodyPr/>
              <a:lstStyle/>
              <a:p>
                <a:endParaRPr lang="it-IT"/>
              </a:p>
            </p:txBody>
          </p:sp>
          <p:sp>
            <p:nvSpPr>
              <p:cNvPr id="15" name="TextBox 15"/>
              <p:cNvSpPr txBox="1"/>
              <p:nvPr/>
            </p:nvSpPr>
            <p:spPr>
              <a:xfrm>
                <a:off x="0" y="0"/>
                <a:ext cx="304632" cy="148863"/>
              </a:xfrm>
              <a:prstGeom prst="rect">
                <a:avLst/>
              </a:prstGeom>
            </p:spPr>
            <p:txBody>
              <a:bodyPr lIns="55213" tIns="55213" rIns="55213" bIns="55213" rtlCol="0" anchor="ctr"/>
              <a:lstStyle/>
              <a:p>
                <a:pPr algn="ctr">
                  <a:lnSpc>
                    <a:spcPts val="1696"/>
                  </a:lnSpc>
                </a:pPr>
                <a:endParaRPr/>
              </a:p>
            </p:txBody>
          </p:sp>
        </p:grpSp>
        <p:grpSp>
          <p:nvGrpSpPr>
            <p:cNvPr id="16" name="Group 16"/>
            <p:cNvGrpSpPr/>
            <p:nvPr/>
          </p:nvGrpSpPr>
          <p:grpSpPr>
            <a:xfrm rot="-1796298">
              <a:off x="521144" y="1210752"/>
              <a:ext cx="5480296" cy="3553751"/>
              <a:chOff x="0" y="0"/>
              <a:chExt cx="3451793" cy="2238349"/>
            </a:xfrm>
          </p:grpSpPr>
          <p:sp>
            <p:nvSpPr>
              <p:cNvPr id="17" name="Freeform 17"/>
              <p:cNvSpPr/>
              <p:nvPr/>
            </p:nvSpPr>
            <p:spPr>
              <a:xfrm>
                <a:off x="0" y="0"/>
                <a:ext cx="3451794" cy="2238349"/>
              </a:xfrm>
              <a:custGeom>
                <a:avLst/>
                <a:gdLst/>
                <a:ahLst/>
                <a:cxnLst/>
                <a:rect l="l" t="t" r="r" b="b"/>
                <a:pathLst>
                  <a:path w="3451794" h="2238349">
                    <a:moveTo>
                      <a:pt x="203200" y="0"/>
                    </a:moveTo>
                    <a:lnTo>
                      <a:pt x="3248593" y="0"/>
                    </a:lnTo>
                    <a:lnTo>
                      <a:pt x="3451794" y="2238349"/>
                    </a:lnTo>
                    <a:lnTo>
                      <a:pt x="0" y="2238349"/>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18" name="TextBox 18"/>
              <p:cNvSpPr txBox="1"/>
              <p:nvPr/>
            </p:nvSpPr>
            <p:spPr>
              <a:xfrm>
                <a:off x="127000" y="0"/>
                <a:ext cx="3197793" cy="2238349"/>
              </a:xfrm>
              <a:prstGeom prst="rect">
                <a:avLst/>
              </a:prstGeom>
            </p:spPr>
            <p:txBody>
              <a:bodyPr lIns="55213" tIns="55213" rIns="55213" bIns="55213" rtlCol="0" anchor="ctr"/>
              <a:lstStyle/>
              <a:p>
                <a:pPr marL="310353" lvl="1" indent="-155176" algn="l">
                  <a:lnSpc>
                    <a:spcPts val="1696"/>
                  </a:lnSpc>
                  <a:buFont typeface="Arial"/>
                  <a:buChar char="•"/>
                </a:pPr>
                <a:endParaRPr/>
              </a:p>
            </p:txBody>
          </p:sp>
        </p:grpSp>
      </p:grpSp>
      <p:grpSp>
        <p:nvGrpSpPr>
          <p:cNvPr id="19" name="Group 19"/>
          <p:cNvGrpSpPr/>
          <p:nvPr/>
        </p:nvGrpSpPr>
        <p:grpSpPr>
          <a:xfrm>
            <a:off x="11677193" y="6438746"/>
            <a:ext cx="2299204" cy="1939953"/>
            <a:chOff x="0" y="0"/>
            <a:chExt cx="3065605" cy="2586605"/>
          </a:xfrm>
        </p:grpSpPr>
        <p:sp>
          <p:nvSpPr>
            <p:cNvPr id="20" name="Freeform 20"/>
            <p:cNvSpPr/>
            <p:nvPr/>
          </p:nvSpPr>
          <p:spPr>
            <a:xfrm>
              <a:off x="0" y="0"/>
              <a:ext cx="3065605" cy="2586605"/>
            </a:xfrm>
            <a:custGeom>
              <a:avLst/>
              <a:gdLst/>
              <a:ahLst/>
              <a:cxnLst/>
              <a:rect l="l" t="t" r="r" b="b"/>
              <a:pathLst>
                <a:path w="3065605" h="2586605">
                  <a:moveTo>
                    <a:pt x="0" y="0"/>
                  </a:moveTo>
                  <a:lnTo>
                    <a:pt x="3065605" y="0"/>
                  </a:lnTo>
                  <a:lnTo>
                    <a:pt x="3065605" y="2586605"/>
                  </a:lnTo>
                  <a:lnTo>
                    <a:pt x="0" y="2586605"/>
                  </a:lnTo>
                  <a:lnTo>
                    <a:pt x="0" y="0"/>
                  </a:lnTo>
                  <a:close/>
                </a:path>
              </a:pathLst>
            </a:custGeom>
            <a:blipFill>
              <a:blip r:embed="rId4"/>
              <a:stretch>
                <a:fillRect/>
              </a:stretch>
            </a:blipFill>
          </p:spPr>
          <p:txBody>
            <a:bodyPr/>
            <a:lstStyle/>
            <a:p>
              <a:endParaRPr lang="it-IT"/>
            </a:p>
          </p:txBody>
        </p:sp>
        <p:grpSp>
          <p:nvGrpSpPr>
            <p:cNvPr id="21" name="Group 21"/>
            <p:cNvGrpSpPr/>
            <p:nvPr/>
          </p:nvGrpSpPr>
          <p:grpSpPr>
            <a:xfrm rot="-7091361">
              <a:off x="1674226" y="1673498"/>
              <a:ext cx="471008" cy="241287"/>
              <a:chOff x="0" y="0"/>
              <a:chExt cx="77390" cy="39645"/>
            </a:xfrm>
          </p:grpSpPr>
          <p:sp>
            <p:nvSpPr>
              <p:cNvPr id="22" name="Freeform 22"/>
              <p:cNvSpPr/>
              <p:nvPr/>
            </p:nvSpPr>
            <p:spPr>
              <a:xfrm>
                <a:off x="0" y="0"/>
                <a:ext cx="77390" cy="39645"/>
              </a:xfrm>
              <a:custGeom>
                <a:avLst/>
                <a:gdLst/>
                <a:ahLst/>
                <a:cxnLst/>
                <a:rect l="l" t="t" r="r" b="b"/>
                <a:pathLst>
                  <a:path w="77390" h="39645">
                    <a:moveTo>
                      <a:pt x="0" y="0"/>
                    </a:moveTo>
                    <a:lnTo>
                      <a:pt x="77390" y="0"/>
                    </a:lnTo>
                    <a:lnTo>
                      <a:pt x="77390" y="39645"/>
                    </a:lnTo>
                    <a:lnTo>
                      <a:pt x="0" y="39645"/>
                    </a:lnTo>
                    <a:close/>
                  </a:path>
                </a:pathLst>
              </a:custGeom>
              <a:solidFill>
                <a:srgbClr val="28509B">
                  <a:alpha val="35686"/>
                </a:srgbClr>
              </a:solidFill>
            </p:spPr>
            <p:txBody>
              <a:bodyPr/>
              <a:lstStyle/>
              <a:p>
                <a:endParaRPr lang="it-IT"/>
              </a:p>
            </p:txBody>
          </p:sp>
          <p:sp>
            <p:nvSpPr>
              <p:cNvPr id="23" name="TextBox 23"/>
              <p:cNvSpPr txBox="1"/>
              <p:nvPr/>
            </p:nvSpPr>
            <p:spPr>
              <a:xfrm>
                <a:off x="0" y="0"/>
                <a:ext cx="77390" cy="39645"/>
              </a:xfrm>
              <a:prstGeom prst="rect">
                <a:avLst/>
              </a:prstGeom>
            </p:spPr>
            <p:txBody>
              <a:bodyPr lIns="31665" tIns="31665" rIns="31665" bIns="31665" rtlCol="0" anchor="ctr"/>
              <a:lstStyle/>
              <a:p>
                <a:pPr algn="ctr">
                  <a:lnSpc>
                    <a:spcPts val="1696"/>
                  </a:lnSpc>
                </a:pPr>
                <a:endParaRPr/>
              </a:p>
            </p:txBody>
          </p:sp>
        </p:grpSp>
        <p:grpSp>
          <p:nvGrpSpPr>
            <p:cNvPr id="24" name="Group 24"/>
            <p:cNvGrpSpPr/>
            <p:nvPr/>
          </p:nvGrpSpPr>
          <p:grpSpPr>
            <a:xfrm rot="-1692482">
              <a:off x="1590135" y="1256784"/>
              <a:ext cx="726081" cy="235918"/>
              <a:chOff x="0" y="0"/>
              <a:chExt cx="119301" cy="38763"/>
            </a:xfrm>
          </p:grpSpPr>
          <p:sp>
            <p:nvSpPr>
              <p:cNvPr id="25" name="Freeform 25"/>
              <p:cNvSpPr/>
              <p:nvPr/>
            </p:nvSpPr>
            <p:spPr>
              <a:xfrm>
                <a:off x="0" y="0"/>
                <a:ext cx="119301" cy="38763"/>
              </a:xfrm>
              <a:custGeom>
                <a:avLst/>
                <a:gdLst/>
                <a:ahLst/>
                <a:cxnLst/>
                <a:rect l="l" t="t" r="r" b="b"/>
                <a:pathLst>
                  <a:path w="119301" h="38763">
                    <a:moveTo>
                      <a:pt x="0" y="0"/>
                    </a:moveTo>
                    <a:lnTo>
                      <a:pt x="119301" y="0"/>
                    </a:lnTo>
                    <a:lnTo>
                      <a:pt x="119301" y="38763"/>
                    </a:lnTo>
                    <a:lnTo>
                      <a:pt x="0" y="38763"/>
                    </a:lnTo>
                    <a:close/>
                  </a:path>
                </a:pathLst>
              </a:custGeom>
              <a:solidFill>
                <a:srgbClr val="28509B">
                  <a:alpha val="35686"/>
                </a:srgbClr>
              </a:solidFill>
            </p:spPr>
            <p:txBody>
              <a:bodyPr/>
              <a:lstStyle/>
              <a:p>
                <a:endParaRPr lang="it-IT"/>
              </a:p>
            </p:txBody>
          </p:sp>
          <p:sp>
            <p:nvSpPr>
              <p:cNvPr id="26" name="TextBox 26"/>
              <p:cNvSpPr txBox="1"/>
              <p:nvPr/>
            </p:nvSpPr>
            <p:spPr>
              <a:xfrm>
                <a:off x="0" y="0"/>
                <a:ext cx="119301" cy="38763"/>
              </a:xfrm>
              <a:prstGeom prst="rect">
                <a:avLst/>
              </a:prstGeom>
            </p:spPr>
            <p:txBody>
              <a:bodyPr lIns="31665" tIns="31665" rIns="31665" bIns="31665" rtlCol="0" anchor="ctr"/>
              <a:lstStyle/>
              <a:p>
                <a:pPr algn="ctr">
                  <a:lnSpc>
                    <a:spcPts val="1696"/>
                  </a:lnSpc>
                </a:pPr>
                <a:endParaRPr/>
              </a:p>
            </p:txBody>
          </p:sp>
        </p:grpSp>
        <p:grpSp>
          <p:nvGrpSpPr>
            <p:cNvPr id="27" name="Group 27"/>
            <p:cNvGrpSpPr/>
            <p:nvPr/>
          </p:nvGrpSpPr>
          <p:grpSpPr>
            <a:xfrm rot="-5400000">
              <a:off x="1737013" y="1953266"/>
              <a:ext cx="113411" cy="97463"/>
              <a:chOff x="0" y="0"/>
              <a:chExt cx="812800" cy="698500"/>
            </a:xfrm>
          </p:grpSpPr>
          <p:sp>
            <p:nvSpPr>
              <p:cNvPr id="28" name="Freeform 2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29" name="TextBox 29"/>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30" name="Group 30"/>
            <p:cNvGrpSpPr/>
            <p:nvPr/>
          </p:nvGrpSpPr>
          <p:grpSpPr>
            <a:xfrm rot="-5400000">
              <a:off x="1569521" y="1326011"/>
              <a:ext cx="113411" cy="97463"/>
              <a:chOff x="0" y="0"/>
              <a:chExt cx="812800" cy="698500"/>
            </a:xfrm>
          </p:grpSpPr>
          <p:sp>
            <p:nvSpPr>
              <p:cNvPr id="31" name="Freeform 3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32" name="TextBox 32"/>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33" name="Group 33"/>
            <p:cNvGrpSpPr/>
            <p:nvPr/>
          </p:nvGrpSpPr>
          <p:grpSpPr>
            <a:xfrm rot="-5400000">
              <a:off x="1615694" y="1708008"/>
              <a:ext cx="113411" cy="97463"/>
              <a:chOff x="0" y="0"/>
              <a:chExt cx="812800" cy="698500"/>
            </a:xfrm>
          </p:grpSpPr>
          <p:sp>
            <p:nvSpPr>
              <p:cNvPr id="34" name="Freeform 3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35" name="TextBox 35"/>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36" name="Group 36"/>
            <p:cNvGrpSpPr/>
            <p:nvPr/>
          </p:nvGrpSpPr>
          <p:grpSpPr>
            <a:xfrm rot="-5400000">
              <a:off x="1967565" y="1507621"/>
              <a:ext cx="113411" cy="97463"/>
              <a:chOff x="0" y="0"/>
              <a:chExt cx="812800" cy="698500"/>
            </a:xfrm>
          </p:grpSpPr>
          <p:sp>
            <p:nvSpPr>
              <p:cNvPr id="37" name="Freeform 3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38" name="TextBox 38"/>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39" name="Group 39"/>
            <p:cNvGrpSpPr/>
            <p:nvPr/>
          </p:nvGrpSpPr>
          <p:grpSpPr>
            <a:xfrm rot="-5400000">
              <a:off x="2216801" y="1370789"/>
              <a:ext cx="113411" cy="97463"/>
              <a:chOff x="0" y="0"/>
              <a:chExt cx="812800" cy="698500"/>
            </a:xfrm>
          </p:grpSpPr>
          <p:sp>
            <p:nvSpPr>
              <p:cNvPr id="40" name="Freeform 4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41" name="TextBox 41"/>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42" name="Group 42"/>
            <p:cNvGrpSpPr/>
            <p:nvPr/>
          </p:nvGrpSpPr>
          <p:grpSpPr>
            <a:xfrm rot="-5400000">
              <a:off x="1472058" y="1472272"/>
              <a:ext cx="113411" cy="97463"/>
              <a:chOff x="0" y="0"/>
              <a:chExt cx="812800" cy="698500"/>
            </a:xfrm>
          </p:grpSpPr>
          <p:sp>
            <p:nvSpPr>
              <p:cNvPr id="43" name="Freeform 4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44" name="TextBox 44"/>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45" name="Group 45"/>
            <p:cNvGrpSpPr/>
            <p:nvPr/>
          </p:nvGrpSpPr>
          <p:grpSpPr>
            <a:xfrm rot="-5400000">
              <a:off x="1822548" y="1171556"/>
              <a:ext cx="113411" cy="97463"/>
              <a:chOff x="0" y="0"/>
              <a:chExt cx="812800" cy="698500"/>
            </a:xfrm>
          </p:grpSpPr>
          <p:sp>
            <p:nvSpPr>
              <p:cNvPr id="46" name="Freeform 4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47" name="TextBox 47"/>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48" name="Group 48"/>
            <p:cNvGrpSpPr/>
            <p:nvPr/>
          </p:nvGrpSpPr>
          <p:grpSpPr>
            <a:xfrm rot="-5400000">
              <a:off x="2046751" y="1050462"/>
              <a:ext cx="113411" cy="97463"/>
              <a:chOff x="0" y="0"/>
              <a:chExt cx="812800" cy="698500"/>
            </a:xfrm>
          </p:grpSpPr>
          <p:sp>
            <p:nvSpPr>
              <p:cNvPr id="49" name="Freeform 4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50" name="TextBox 50"/>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51" name="Group 51"/>
            <p:cNvGrpSpPr/>
            <p:nvPr/>
          </p:nvGrpSpPr>
          <p:grpSpPr>
            <a:xfrm rot="-5400000">
              <a:off x="2095482" y="1774137"/>
              <a:ext cx="113411" cy="97463"/>
              <a:chOff x="0" y="0"/>
              <a:chExt cx="812800" cy="698500"/>
            </a:xfrm>
          </p:grpSpPr>
          <p:sp>
            <p:nvSpPr>
              <p:cNvPr id="52" name="Freeform 5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EFB606">
                      <a:alpha val="81000"/>
                    </a:srgbClr>
                  </a:gs>
                  <a:gs pos="50000">
                    <a:srgbClr val="FAEA93">
                      <a:alpha val="81000"/>
                    </a:srgbClr>
                  </a:gs>
                  <a:gs pos="100000">
                    <a:srgbClr val="FFFFFF">
                      <a:alpha val="81000"/>
                    </a:srgbClr>
                  </a:gs>
                </a:gsLst>
                <a:path path="circle">
                  <a:fillToRect l="50000" t="50000" r="50000" b="50000"/>
                </a:path>
              </a:gradFill>
            </p:spPr>
            <p:txBody>
              <a:bodyPr/>
              <a:lstStyle/>
              <a:p>
                <a:endParaRPr lang="it-IT"/>
              </a:p>
            </p:txBody>
          </p:sp>
          <p:sp>
            <p:nvSpPr>
              <p:cNvPr id="53" name="TextBox 53"/>
              <p:cNvSpPr txBox="1"/>
              <p:nvPr/>
            </p:nvSpPr>
            <p:spPr>
              <a:xfrm>
                <a:off x="114300" y="0"/>
                <a:ext cx="584200" cy="698500"/>
              </a:xfrm>
              <a:prstGeom prst="rect">
                <a:avLst/>
              </a:prstGeom>
            </p:spPr>
            <p:txBody>
              <a:bodyPr lIns="40845" tIns="40845" rIns="40845" bIns="40845" rtlCol="0" anchor="ctr"/>
              <a:lstStyle/>
              <a:p>
                <a:pPr algn="ctr">
                  <a:lnSpc>
                    <a:spcPts val="1696"/>
                  </a:lnSpc>
                </a:pPr>
                <a:endParaRPr/>
              </a:p>
            </p:txBody>
          </p:sp>
        </p:grpSp>
        <p:grpSp>
          <p:nvGrpSpPr>
            <p:cNvPr id="54" name="Group 54"/>
            <p:cNvGrpSpPr/>
            <p:nvPr/>
          </p:nvGrpSpPr>
          <p:grpSpPr>
            <a:xfrm rot="-7235356">
              <a:off x="1322304" y="1585298"/>
              <a:ext cx="853030" cy="255569"/>
              <a:chOff x="0" y="0"/>
              <a:chExt cx="2502926" cy="749879"/>
            </a:xfrm>
          </p:grpSpPr>
          <p:sp>
            <p:nvSpPr>
              <p:cNvPr id="55" name="Freeform 55"/>
              <p:cNvSpPr/>
              <p:nvPr/>
            </p:nvSpPr>
            <p:spPr>
              <a:xfrm>
                <a:off x="0" y="0"/>
                <a:ext cx="2502926" cy="749879"/>
              </a:xfrm>
              <a:custGeom>
                <a:avLst/>
                <a:gdLst/>
                <a:ahLst/>
                <a:cxnLst/>
                <a:rect l="l" t="t" r="r" b="b"/>
                <a:pathLst>
                  <a:path w="2502926" h="749879">
                    <a:moveTo>
                      <a:pt x="203200" y="0"/>
                    </a:moveTo>
                    <a:lnTo>
                      <a:pt x="2299726" y="0"/>
                    </a:lnTo>
                    <a:lnTo>
                      <a:pt x="2502926" y="749879"/>
                    </a:lnTo>
                    <a:lnTo>
                      <a:pt x="0" y="749879"/>
                    </a:lnTo>
                    <a:lnTo>
                      <a:pt x="203200" y="0"/>
                    </a:lnTo>
                    <a:close/>
                  </a:path>
                </a:pathLst>
              </a:custGeom>
              <a:gradFill rotWithShape="1">
                <a:gsLst>
                  <a:gs pos="0">
                    <a:srgbClr val="FFDA6A">
                      <a:alpha val="30000"/>
                    </a:srgbClr>
                  </a:gs>
                  <a:gs pos="100000">
                    <a:srgbClr val="FFFFFF">
                      <a:alpha val="30000"/>
                    </a:srgbClr>
                  </a:gs>
                </a:gsLst>
                <a:lin ang="5400000"/>
              </a:gradFill>
            </p:spPr>
            <p:txBody>
              <a:bodyPr/>
              <a:lstStyle/>
              <a:p>
                <a:endParaRPr lang="it-IT"/>
              </a:p>
            </p:txBody>
          </p:sp>
          <p:sp>
            <p:nvSpPr>
              <p:cNvPr id="56" name="TextBox 56"/>
              <p:cNvSpPr txBox="1"/>
              <p:nvPr/>
            </p:nvSpPr>
            <p:spPr>
              <a:xfrm>
                <a:off x="127000" y="0"/>
                <a:ext cx="2248926" cy="749879"/>
              </a:xfrm>
              <a:prstGeom prst="rect">
                <a:avLst/>
              </a:prstGeom>
            </p:spPr>
            <p:txBody>
              <a:bodyPr lIns="25460" tIns="25460" rIns="25460" bIns="25460" rtlCol="0" anchor="ctr"/>
              <a:lstStyle/>
              <a:p>
                <a:pPr algn="ctr">
                  <a:lnSpc>
                    <a:spcPts val="1696"/>
                  </a:lnSpc>
                </a:pPr>
                <a:endParaRPr/>
              </a:p>
            </p:txBody>
          </p:sp>
        </p:grpSp>
        <p:grpSp>
          <p:nvGrpSpPr>
            <p:cNvPr id="57" name="Group 57"/>
            <p:cNvGrpSpPr/>
            <p:nvPr/>
          </p:nvGrpSpPr>
          <p:grpSpPr>
            <a:xfrm rot="-1685544">
              <a:off x="1634221" y="1155545"/>
              <a:ext cx="680022" cy="204088"/>
              <a:chOff x="0" y="0"/>
              <a:chExt cx="1995294" cy="598826"/>
            </a:xfrm>
          </p:grpSpPr>
          <p:sp>
            <p:nvSpPr>
              <p:cNvPr id="58" name="Freeform 58"/>
              <p:cNvSpPr/>
              <p:nvPr/>
            </p:nvSpPr>
            <p:spPr>
              <a:xfrm>
                <a:off x="0" y="0"/>
                <a:ext cx="1995294" cy="598826"/>
              </a:xfrm>
              <a:custGeom>
                <a:avLst/>
                <a:gdLst/>
                <a:ahLst/>
                <a:cxnLst/>
                <a:rect l="l" t="t" r="r" b="b"/>
                <a:pathLst>
                  <a:path w="1995294" h="598826">
                    <a:moveTo>
                      <a:pt x="203200" y="0"/>
                    </a:moveTo>
                    <a:lnTo>
                      <a:pt x="1792094" y="0"/>
                    </a:lnTo>
                    <a:lnTo>
                      <a:pt x="1995294" y="598826"/>
                    </a:lnTo>
                    <a:lnTo>
                      <a:pt x="0" y="598826"/>
                    </a:lnTo>
                    <a:lnTo>
                      <a:pt x="203200" y="0"/>
                    </a:lnTo>
                    <a:close/>
                  </a:path>
                </a:pathLst>
              </a:custGeom>
              <a:gradFill rotWithShape="1">
                <a:gsLst>
                  <a:gs pos="0">
                    <a:srgbClr val="FFDA6A">
                      <a:alpha val="30000"/>
                    </a:srgbClr>
                  </a:gs>
                  <a:gs pos="100000">
                    <a:srgbClr val="FFFFFF">
                      <a:alpha val="30000"/>
                    </a:srgbClr>
                  </a:gs>
                </a:gsLst>
                <a:lin ang="5400000"/>
              </a:gradFill>
            </p:spPr>
            <p:txBody>
              <a:bodyPr/>
              <a:lstStyle/>
              <a:p>
                <a:endParaRPr lang="it-IT"/>
              </a:p>
            </p:txBody>
          </p:sp>
          <p:sp>
            <p:nvSpPr>
              <p:cNvPr id="59" name="TextBox 59"/>
              <p:cNvSpPr txBox="1"/>
              <p:nvPr/>
            </p:nvSpPr>
            <p:spPr>
              <a:xfrm>
                <a:off x="127000" y="0"/>
                <a:ext cx="1741294" cy="598826"/>
              </a:xfrm>
              <a:prstGeom prst="rect">
                <a:avLst/>
              </a:prstGeom>
            </p:spPr>
            <p:txBody>
              <a:bodyPr lIns="25460" tIns="25460" rIns="25460" bIns="25460" rtlCol="0" anchor="ctr"/>
              <a:lstStyle/>
              <a:p>
                <a:pPr algn="ctr">
                  <a:lnSpc>
                    <a:spcPts val="1696"/>
                  </a:lnSpc>
                </a:pPr>
                <a:endParaRPr/>
              </a:p>
            </p:txBody>
          </p:sp>
        </p:grpSp>
        <p:grpSp>
          <p:nvGrpSpPr>
            <p:cNvPr id="60" name="Group 60"/>
            <p:cNvGrpSpPr/>
            <p:nvPr/>
          </p:nvGrpSpPr>
          <p:grpSpPr>
            <a:xfrm rot="9118889">
              <a:off x="1763474" y="1329405"/>
              <a:ext cx="624783" cy="204088"/>
              <a:chOff x="0" y="0"/>
              <a:chExt cx="1833213" cy="598826"/>
            </a:xfrm>
          </p:grpSpPr>
          <p:sp>
            <p:nvSpPr>
              <p:cNvPr id="61" name="Freeform 61"/>
              <p:cNvSpPr/>
              <p:nvPr/>
            </p:nvSpPr>
            <p:spPr>
              <a:xfrm>
                <a:off x="0" y="0"/>
                <a:ext cx="1833213" cy="598826"/>
              </a:xfrm>
              <a:custGeom>
                <a:avLst/>
                <a:gdLst/>
                <a:ahLst/>
                <a:cxnLst/>
                <a:rect l="l" t="t" r="r" b="b"/>
                <a:pathLst>
                  <a:path w="1833213" h="598826">
                    <a:moveTo>
                      <a:pt x="203200" y="0"/>
                    </a:moveTo>
                    <a:lnTo>
                      <a:pt x="1630013" y="0"/>
                    </a:lnTo>
                    <a:lnTo>
                      <a:pt x="1833213" y="598826"/>
                    </a:lnTo>
                    <a:lnTo>
                      <a:pt x="0" y="598826"/>
                    </a:lnTo>
                    <a:lnTo>
                      <a:pt x="203200" y="0"/>
                    </a:lnTo>
                    <a:close/>
                  </a:path>
                </a:pathLst>
              </a:custGeom>
              <a:gradFill rotWithShape="1">
                <a:gsLst>
                  <a:gs pos="0">
                    <a:srgbClr val="FFDA6A">
                      <a:alpha val="30000"/>
                    </a:srgbClr>
                  </a:gs>
                  <a:gs pos="100000">
                    <a:srgbClr val="FFFFFF">
                      <a:alpha val="30000"/>
                    </a:srgbClr>
                  </a:gs>
                </a:gsLst>
                <a:lin ang="5400000"/>
              </a:gradFill>
            </p:spPr>
            <p:txBody>
              <a:bodyPr/>
              <a:lstStyle/>
              <a:p>
                <a:endParaRPr lang="it-IT"/>
              </a:p>
            </p:txBody>
          </p:sp>
          <p:sp>
            <p:nvSpPr>
              <p:cNvPr id="62" name="TextBox 62"/>
              <p:cNvSpPr txBox="1"/>
              <p:nvPr/>
            </p:nvSpPr>
            <p:spPr>
              <a:xfrm>
                <a:off x="127000" y="0"/>
                <a:ext cx="1579213" cy="598826"/>
              </a:xfrm>
              <a:prstGeom prst="rect">
                <a:avLst/>
              </a:prstGeom>
            </p:spPr>
            <p:txBody>
              <a:bodyPr lIns="25460" tIns="25460" rIns="25460" bIns="25460" rtlCol="0" anchor="ctr"/>
              <a:lstStyle/>
              <a:p>
                <a:pPr algn="ctr">
                  <a:lnSpc>
                    <a:spcPts val="1696"/>
                  </a:lnSpc>
                </a:pPr>
                <a:endParaRPr/>
              </a:p>
            </p:txBody>
          </p:sp>
        </p:grpSp>
        <p:grpSp>
          <p:nvGrpSpPr>
            <p:cNvPr id="63" name="Group 63"/>
            <p:cNvGrpSpPr/>
            <p:nvPr/>
          </p:nvGrpSpPr>
          <p:grpSpPr>
            <a:xfrm rot="3528901">
              <a:off x="1756554" y="1628430"/>
              <a:ext cx="521365" cy="206980"/>
              <a:chOff x="0" y="0"/>
              <a:chExt cx="1529767" cy="607313"/>
            </a:xfrm>
          </p:grpSpPr>
          <p:sp>
            <p:nvSpPr>
              <p:cNvPr id="64" name="Freeform 64"/>
              <p:cNvSpPr/>
              <p:nvPr/>
            </p:nvSpPr>
            <p:spPr>
              <a:xfrm>
                <a:off x="0" y="0"/>
                <a:ext cx="1529767" cy="607313"/>
              </a:xfrm>
              <a:custGeom>
                <a:avLst/>
                <a:gdLst/>
                <a:ahLst/>
                <a:cxnLst/>
                <a:rect l="l" t="t" r="r" b="b"/>
                <a:pathLst>
                  <a:path w="1529767" h="607313">
                    <a:moveTo>
                      <a:pt x="203200" y="0"/>
                    </a:moveTo>
                    <a:lnTo>
                      <a:pt x="1326567" y="0"/>
                    </a:lnTo>
                    <a:lnTo>
                      <a:pt x="1529767" y="607313"/>
                    </a:lnTo>
                    <a:lnTo>
                      <a:pt x="0" y="607313"/>
                    </a:lnTo>
                    <a:lnTo>
                      <a:pt x="203200" y="0"/>
                    </a:lnTo>
                    <a:close/>
                  </a:path>
                </a:pathLst>
              </a:custGeom>
              <a:gradFill rotWithShape="1">
                <a:gsLst>
                  <a:gs pos="0">
                    <a:srgbClr val="FFDA6A">
                      <a:alpha val="30000"/>
                    </a:srgbClr>
                  </a:gs>
                  <a:gs pos="100000">
                    <a:srgbClr val="FFFFFF">
                      <a:alpha val="30000"/>
                    </a:srgbClr>
                  </a:gs>
                </a:gsLst>
                <a:lin ang="5400000"/>
              </a:gradFill>
            </p:spPr>
            <p:txBody>
              <a:bodyPr/>
              <a:lstStyle/>
              <a:p>
                <a:endParaRPr lang="it-IT"/>
              </a:p>
            </p:txBody>
          </p:sp>
          <p:sp>
            <p:nvSpPr>
              <p:cNvPr id="65" name="TextBox 65"/>
              <p:cNvSpPr txBox="1"/>
              <p:nvPr/>
            </p:nvSpPr>
            <p:spPr>
              <a:xfrm>
                <a:off x="127000" y="0"/>
                <a:ext cx="1275767" cy="607313"/>
              </a:xfrm>
              <a:prstGeom prst="rect">
                <a:avLst/>
              </a:prstGeom>
            </p:spPr>
            <p:txBody>
              <a:bodyPr lIns="25460" tIns="25460" rIns="25460" bIns="25460" rtlCol="0" anchor="ctr"/>
              <a:lstStyle/>
              <a:p>
                <a:pPr algn="ctr">
                  <a:lnSpc>
                    <a:spcPts val="1696"/>
                  </a:lnSpc>
                </a:pPr>
                <a:endParaRPr/>
              </a:p>
            </p:txBody>
          </p:sp>
        </p:grpSp>
      </p:grpSp>
      <p:sp>
        <p:nvSpPr>
          <p:cNvPr id="66" name="Freeform 66"/>
          <p:cNvSpPr/>
          <p:nvPr/>
        </p:nvSpPr>
        <p:spPr>
          <a:xfrm>
            <a:off x="11845388" y="1865638"/>
            <a:ext cx="2479725" cy="2415267"/>
          </a:xfrm>
          <a:custGeom>
            <a:avLst/>
            <a:gdLst/>
            <a:ahLst/>
            <a:cxnLst/>
            <a:rect l="l" t="t" r="r" b="b"/>
            <a:pathLst>
              <a:path w="2479725" h="2415267">
                <a:moveTo>
                  <a:pt x="0" y="0"/>
                </a:moveTo>
                <a:lnTo>
                  <a:pt x="2479726" y="0"/>
                </a:lnTo>
                <a:lnTo>
                  <a:pt x="2479726" y="2415267"/>
                </a:lnTo>
                <a:lnTo>
                  <a:pt x="0" y="2415267"/>
                </a:lnTo>
                <a:lnTo>
                  <a:pt x="0" y="0"/>
                </a:lnTo>
                <a:close/>
              </a:path>
            </a:pathLst>
          </a:custGeom>
          <a:blipFill>
            <a:blip r:embed="rId5"/>
            <a:stretch>
              <a:fillRect t="-675" r="-145257" b="-675"/>
            </a:stretch>
          </a:blipFill>
        </p:spPr>
        <p:txBody>
          <a:bodyPr/>
          <a:lstStyle/>
          <a:p>
            <a:endParaRPr lang="it-IT"/>
          </a:p>
        </p:txBody>
      </p:sp>
      <p:sp>
        <p:nvSpPr>
          <p:cNvPr id="67" name="Freeform 67"/>
          <p:cNvSpPr/>
          <p:nvPr/>
        </p:nvSpPr>
        <p:spPr>
          <a:xfrm>
            <a:off x="15072585" y="1865638"/>
            <a:ext cx="2479725" cy="2415267"/>
          </a:xfrm>
          <a:custGeom>
            <a:avLst/>
            <a:gdLst/>
            <a:ahLst/>
            <a:cxnLst/>
            <a:rect l="l" t="t" r="r" b="b"/>
            <a:pathLst>
              <a:path w="2479725" h="2415267">
                <a:moveTo>
                  <a:pt x="0" y="0"/>
                </a:moveTo>
                <a:lnTo>
                  <a:pt x="2479725" y="0"/>
                </a:lnTo>
                <a:lnTo>
                  <a:pt x="2479725" y="2415267"/>
                </a:lnTo>
                <a:lnTo>
                  <a:pt x="0" y="2415267"/>
                </a:lnTo>
                <a:lnTo>
                  <a:pt x="0" y="0"/>
                </a:lnTo>
                <a:close/>
              </a:path>
            </a:pathLst>
          </a:custGeom>
          <a:blipFill>
            <a:blip r:embed="rId5"/>
            <a:stretch>
              <a:fillRect t="-675" r="-145257" b="-675"/>
            </a:stretch>
          </a:blipFill>
        </p:spPr>
        <p:txBody>
          <a:bodyPr/>
          <a:lstStyle/>
          <a:p>
            <a:endParaRPr lang="it-IT"/>
          </a:p>
        </p:txBody>
      </p:sp>
      <p:grpSp>
        <p:nvGrpSpPr>
          <p:cNvPr id="68" name="Group 68"/>
          <p:cNvGrpSpPr/>
          <p:nvPr/>
        </p:nvGrpSpPr>
        <p:grpSpPr>
          <a:xfrm rot="-1395601">
            <a:off x="12989363" y="2351705"/>
            <a:ext cx="130401" cy="112063"/>
            <a:chOff x="0" y="0"/>
            <a:chExt cx="812800" cy="698500"/>
          </a:xfrm>
        </p:grpSpPr>
        <p:sp>
          <p:nvSpPr>
            <p:cNvPr id="69" name="Freeform 6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70" name="TextBox 70"/>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71" name="Group 71"/>
          <p:cNvGrpSpPr/>
          <p:nvPr/>
        </p:nvGrpSpPr>
        <p:grpSpPr>
          <a:xfrm rot="-816748">
            <a:off x="13113320" y="2379027"/>
            <a:ext cx="130401" cy="112063"/>
            <a:chOff x="0" y="0"/>
            <a:chExt cx="812800" cy="698500"/>
          </a:xfrm>
        </p:grpSpPr>
        <p:sp>
          <p:nvSpPr>
            <p:cNvPr id="72" name="Freeform 7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73" name="TextBox 73"/>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74" name="Group 74"/>
          <p:cNvGrpSpPr/>
          <p:nvPr/>
        </p:nvGrpSpPr>
        <p:grpSpPr>
          <a:xfrm rot="-816748">
            <a:off x="13036763" y="2478833"/>
            <a:ext cx="130401" cy="112063"/>
            <a:chOff x="0" y="0"/>
            <a:chExt cx="812800" cy="698500"/>
          </a:xfrm>
        </p:grpSpPr>
        <p:sp>
          <p:nvSpPr>
            <p:cNvPr id="75" name="Freeform 7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76" name="TextBox 76"/>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77" name="Group 77"/>
          <p:cNvGrpSpPr/>
          <p:nvPr/>
        </p:nvGrpSpPr>
        <p:grpSpPr>
          <a:xfrm rot="-1395601">
            <a:off x="13153420" y="2488783"/>
            <a:ext cx="130401" cy="112063"/>
            <a:chOff x="0" y="0"/>
            <a:chExt cx="812800" cy="698500"/>
          </a:xfrm>
        </p:grpSpPr>
        <p:sp>
          <p:nvSpPr>
            <p:cNvPr id="78" name="Freeform 7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79" name="TextBox 79"/>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80" name="Group 80"/>
          <p:cNvGrpSpPr/>
          <p:nvPr/>
        </p:nvGrpSpPr>
        <p:grpSpPr>
          <a:xfrm rot="-816748">
            <a:off x="13277377" y="2516106"/>
            <a:ext cx="130401" cy="112063"/>
            <a:chOff x="0" y="0"/>
            <a:chExt cx="812800" cy="698500"/>
          </a:xfrm>
        </p:grpSpPr>
        <p:sp>
          <p:nvSpPr>
            <p:cNvPr id="81" name="Freeform 8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82" name="TextBox 82"/>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83" name="Group 83"/>
          <p:cNvGrpSpPr/>
          <p:nvPr/>
        </p:nvGrpSpPr>
        <p:grpSpPr>
          <a:xfrm rot="-816748">
            <a:off x="13200820" y="2615912"/>
            <a:ext cx="130401" cy="112063"/>
            <a:chOff x="0" y="0"/>
            <a:chExt cx="812800" cy="698500"/>
          </a:xfrm>
        </p:grpSpPr>
        <p:sp>
          <p:nvSpPr>
            <p:cNvPr id="84" name="Freeform 8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85" name="TextBox 85"/>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86" name="Group 86"/>
          <p:cNvGrpSpPr/>
          <p:nvPr/>
        </p:nvGrpSpPr>
        <p:grpSpPr>
          <a:xfrm rot="-1395601">
            <a:off x="13195886" y="2281902"/>
            <a:ext cx="130401" cy="112063"/>
            <a:chOff x="0" y="0"/>
            <a:chExt cx="812800" cy="698500"/>
          </a:xfrm>
        </p:grpSpPr>
        <p:sp>
          <p:nvSpPr>
            <p:cNvPr id="87" name="Freeform 8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88" name="TextBox 88"/>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89" name="Group 89"/>
          <p:cNvGrpSpPr/>
          <p:nvPr/>
        </p:nvGrpSpPr>
        <p:grpSpPr>
          <a:xfrm rot="-816748">
            <a:off x="13319843" y="2309224"/>
            <a:ext cx="130401" cy="112063"/>
            <a:chOff x="0" y="0"/>
            <a:chExt cx="812800" cy="698500"/>
          </a:xfrm>
        </p:grpSpPr>
        <p:sp>
          <p:nvSpPr>
            <p:cNvPr id="90" name="Freeform 9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91" name="TextBox 91"/>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92" name="Group 92"/>
          <p:cNvGrpSpPr/>
          <p:nvPr/>
        </p:nvGrpSpPr>
        <p:grpSpPr>
          <a:xfrm rot="-1796298">
            <a:off x="15300883" y="2363530"/>
            <a:ext cx="2023128" cy="1250408"/>
            <a:chOff x="0" y="0"/>
            <a:chExt cx="3451793" cy="2133403"/>
          </a:xfrm>
        </p:grpSpPr>
        <p:sp>
          <p:nvSpPr>
            <p:cNvPr id="93" name="Freeform 93"/>
            <p:cNvSpPr/>
            <p:nvPr/>
          </p:nvSpPr>
          <p:spPr>
            <a:xfrm>
              <a:off x="0" y="0"/>
              <a:ext cx="3451794" cy="2133403"/>
            </a:xfrm>
            <a:custGeom>
              <a:avLst/>
              <a:gdLst/>
              <a:ahLst/>
              <a:cxnLst/>
              <a:rect l="l" t="t" r="r" b="b"/>
              <a:pathLst>
                <a:path w="3451794" h="2133403">
                  <a:moveTo>
                    <a:pt x="203200" y="0"/>
                  </a:moveTo>
                  <a:lnTo>
                    <a:pt x="3248593" y="0"/>
                  </a:lnTo>
                  <a:lnTo>
                    <a:pt x="3451794" y="2133403"/>
                  </a:lnTo>
                  <a:lnTo>
                    <a:pt x="0" y="2133403"/>
                  </a:lnTo>
                  <a:lnTo>
                    <a:pt x="203200" y="0"/>
                  </a:lnTo>
                  <a:close/>
                </a:path>
              </a:pathLst>
            </a:custGeom>
            <a:gradFill rotWithShape="1">
              <a:gsLst>
                <a:gs pos="0">
                  <a:srgbClr val="FFDA6A">
                    <a:alpha val="6000"/>
                  </a:srgbClr>
                </a:gs>
                <a:gs pos="100000">
                  <a:srgbClr val="FFFFFF">
                    <a:alpha val="6000"/>
                  </a:srgbClr>
                </a:gs>
              </a:gsLst>
              <a:lin ang="5400000"/>
            </a:gradFill>
          </p:spPr>
          <p:txBody>
            <a:bodyPr/>
            <a:lstStyle/>
            <a:p>
              <a:endParaRPr lang="it-IT"/>
            </a:p>
          </p:txBody>
        </p:sp>
        <p:sp>
          <p:nvSpPr>
            <p:cNvPr id="94" name="TextBox 94"/>
            <p:cNvSpPr txBox="1"/>
            <p:nvPr/>
          </p:nvSpPr>
          <p:spPr>
            <a:xfrm>
              <a:off x="127000" y="0"/>
              <a:ext cx="3197793" cy="2133403"/>
            </a:xfrm>
            <a:prstGeom prst="rect">
              <a:avLst/>
            </a:prstGeom>
          </p:spPr>
          <p:txBody>
            <a:bodyPr lIns="25733" tIns="25733" rIns="25733" bIns="25733" rtlCol="0" anchor="ctr"/>
            <a:lstStyle/>
            <a:p>
              <a:pPr algn="ctr">
                <a:lnSpc>
                  <a:spcPts val="1696"/>
                </a:lnSpc>
              </a:pPr>
              <a:endParaRPr/>
            </a:p>
          </p:txBody>
        </p:sp>
      </p:grpSp>
      <p:grpSp>
        <p:nvGrpSpPr>
          <p:cNvPr id="95" name="Group 95"/>
          <p:cNvGrpSpPr/>
          <p:nvPr/>
        </p:nvGrpSpPr>
        <p:grpSpPr>
          <a:xfrm rot="-816748">
            <a:off x="13243286" y="2409030"/>
            <a:ext cx="130401" cy="112063"/>
            <a:chOff x="0" y="0"/>
            <a:chExt cx="812800" cy="698500"/>
          </a:xfrm>
        </p:grpSpPr>
        <p:sp>
          <p:nvSpPr>
            <p:cNvPr id="96" name="Freeform 9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97" name="TextBox 97"/>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98" name="Group 98"/>
          <p:cNvGrpSpPr/>
          <p:nvPr/>
        </p:nvGrpSpPr>
        <p:grpSpPr>
          <a:xfrm rot="-816748">
            <a:off x="12907335" y="2450126"/>
            <a:ext cx="130401" cy="112063"/>
            <a:chOff x="0" y="0"/>
            <a:chExt cx="812800" cy="698500"/>
          </a:xfrm>
        </p:grpSpPr>
        <p:sp>
          <p:nvSpPr>
            <p:cNvPr id="99" name="Freeform 9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FFDA6A">
                    <a:alpha val="88000"/>
                  </a:srgbClr>
                </a:gs>
                <a:gs pos="100000">
                  <a:srgbClr val="FFF7DE">
                    <a:alpha val="88000"/>
                  </a:srgbClr>
                </a:gs>
              </a:gsLst>
              <a:lin ang="5400000"/>
            </a:gradFill>
          </p:spPr>
          <p:txBody>
            <a:bodyPr/>
            <a:lstStyle/>
            <a:p>
              <a:endParaRPr lang="it-IT"/>
            </a:p>
          </p:txBody>
        </p:sp>
        <p:sp>
          <p:nvSpPr>
            <p:cNvPr id="100" name="TextBox 100"/>
            <p:cNvSpPr txBox="1"/>
            <p:nvPr/>
          </p:nvSpPr>
          <p:spPr>
            <a:xfrm>
              <a:off x="114300" y="0"/>
              <a:ext cx="584200" cy="698500"/>
            </a:xfrm>
            <a:prstGeom prst="rect">
              <a:avLst/>
            </a:prstGeom>
          </p:spPr>
          <p:txBody>
            <a:bodyPr lIns="25733" tIns="25733" rIns="25733" bIns="25733" rtlCol="0" anchor="ctr"/>
            <a:lstStyle/>
            <a:p>
              <a:pPr algn="ctr">
                <a:lnSpc>
                  <a:spcPts val="1696"/>
                </a:lnSpc>
              </a:pPr>
              <a:endParaRPr/>
            </a:p>
          </p:txBody>
        </p:sp>
      </p:grpSp>
      <p:grpSp>
        <p:nvGrpSpPr>
          <p:cNvPr id="101" name="Group 101"/>
          <p:cNvGrpSpPr/>
          <p:nvPr/>
        </p:nvGrpSpPr>
        <p:grpSpPr>
          <a:xfrm>
            <a:off x="7888237" y="2101264"/>
            <a:ext cx="3160192" cy="2415267"/>
            <a:chOff x="0" y="0"/>
            <a:chExt cx="4213589" cy="3220356"/>
          </a:xfrm>
        </p:grpSpPr>
        <p:sp>
          <p:nvSpPr>
            <p:cNvPr id="102" name="Freeform 102"/>
            <p:cNvSpPr/>
            <p:nvPr/>
          </p:nvSpPr>
          <p:spPr>
            <a:xfrm>
              <a:off x="0" y="0"/>
              <a:ext cx="4213589" cy="3220356"/>
            </a:xfrm>
            <a:custGeom>
              <a:avLst/>
              <a:gdLst/>
              <a:ahLst/>
              <a:cxnLst/>
              <a:rect l="l" t="t" r="r" b="b"/>
              <a:pathLst>
                <a:path w="4213589" h="3220356">
                  <a:moveTo>
                    <a:pt x="0" y="0"/>
                  </a:moveTo>
                  <a:lnTo>
                    <a:pt x="4213589" y="0"/>
                  </a:lnTo>
                  <a:lnTo>
                    <a:pt x="4213589" y="3220356"/>
                  </a:lnTo>
                  <a:lnTo>
                    <a:pt x="0" y="3220356"/>
                  </a:lnTo>
                  <a:lnTo>
                    <a:pt x="0" y="0"/>
                  </a:lnTo>
                  <a:close/>
                </a:path>
              </a:pathLst>
            </a:custGeom>
            <a:blipFill>
              <a:blip r:embed="rId6"/>
              <a:stretch>
                <a:fillRect l="-89882"/>
              </a:stretch>
            </a:blipFill>
          </p:spPr>
          <p:txBody>
            <a:bodyPr/>
            <a:lstStyle/>
            <a:p>
              <a:endParaRPr lang="it-IT"/>
            </a:p>
          </p:txBody>
        </p:sp>
        <p:grpSp>
          <p:nvGrpSpPr>
            <p:cNvPr id="103" name="Group 103"/>
            <p:cNvGrpSpPr/>
            <p:nvPr/>
          </p:nvGrpSpPr>
          <p:grpSpPr>
            <a:xfrm rot="-1796298">
              <a:off x="1031035" y="557789"/>
              <a:ext cx="2697505" cy="1728594"/>
              <a:chOff x="0" y="0"/>
              <a:chExt cx="3451793" cy="2211952"/>
            </a:xfrm>
          </p:grpSpPr>
          <p:sp>
            <p:nvSpPr>
              <p:cNvPr id="104" name="Freeform 104"/>
              <p:cNvSpPr/>
              <p:nvPr/>
            </p:nvSpPr>
            <p:spPr>
              <a:xfrm>
                <a:off x="0" y="0"/>
                <a:ext cx="3451794" cy="2211952"/>
              </a:xfrm>
              <a:custGeom>
                <a:avLst/>
                <a:gdLst/>
                <a:ahLst/>
                <a:cxnLst/>
                <a:rect l="l" t="t" r="r" b="b"/>
                <a:pathLst>
                  <a:path w="3451794" h="2211952">
                    <a:moveTo>
                      <a:pt x="203200" y="0"/>
                    </a:moveTo>
                    <a:lnTo>
                      <a:pt x="3248593" y="0"/>
                    </a:lnTo>
                    <a:lnTo>
                      <a:pt x="3451794" y="2211952"/>
                    </a:lnTo>
                    <a:lnTo>
                      <a:pt x="0" y="2211952"/>
                    </a:lnTo>
                    <a:lnTo>
                      <a:pt x="203200" y="0"/>
                    </a:lnTo>
                    <a:close/>
                  </a:path>
                </a:pathLst>
              </a:custGeom>
              <a:gradFill rotWithShape="1">
                <a:gsLst>
                  <a:gs pos="0">
                    <a:srgbClr val="EFB606">
                      <a:alpha val="12000"/>
                    </a:srgbClr>
                  </a:gs>
                  <a:gs pos="50000">
                    <a:srgbClr val="FAEA93">
                      <a:alpha val="12000"/>
                    </a:srgbClr>
                  </a:gs>
                  <a:gs pos="100000">
                    <a:srgbClr val="FFFFFF">
                      <a:alpha val="12000"/>
                    </a:srgbClr>
                  </a:gs>
                </a:gsLst>
                <a:lin ang="5400000"/>
              </a:gradFill>
            </p:spPr>
            <p:txBody>
              <a:bodyPr/>
              <a:lstStyle/>
              <a:p>
                <a:endParaRPr lang="it-IT"/>
              </a:p>
            </p:txBody>
          </p:sp>
          <p:sp>
            <p:nvSpPr>
              <p:cNvPr id="105" name="TextBox 105"/>
              <p:cNvSpPr txBox="1"/>
              <p:nvPr/>
            </p:nvSpPr>
            <p:spPr>
              <a:xfrm>
                <a:off x="127000" y="0"/>
                <a:ext cx="3197793" cy="2211952"/>
              </a:xfrm>
              <a:prstGeom prst="rect">
                <a:avLst/>
              </a:prstGeom>
            </p:spPr>
            <p:txBody>
              <a:bodyPr lIns="38183" tIns="38183" rIns="38183" bIns="38183" rtlCol="0" anchor="ctr"/>
              <a:lstStyle/>
              <a:p>
                <a:pPr algn="ctr">
                  <a:lnSpc>
                    <a:spcPts val="1696"/>
                  </a:lnSpc>
                </a:pPr>
                <a:endParaRPr/>
              </a:p>
            </p:txBody>
          </p:sp>
        </p:grpSp>
        <p:grpSp>
          <p:nvGrpSpPr>
            <p:cNvPr id="106" name="Group 106"/>
            <p:cNvGrpSpPr/>
            <p:nvPr/>
          </p:nvGrpSpPr>
          <p:grpSpPr>
            <a:xfrm>
              <a:off x="1194902" y="1233254"/>
              <a:ext cx="402267" cy="615752"/>
              <a:chOff x="0" y="0"/>
              <a:chExt cx="587043" cy="898589"/>
            </a:xfrm>
          </p:grpSpPr>
          <p:sp>
            <p:nvSpPr>
              <p:cNvPr id="107" name="Freeform 107"/>
              <p:cNvSpPr/>
              <p:nvPr/>
            </p:nvSpPr>
            <p:spPr>
              <a:xfrm>
                <a:off x="0" y="0"/>
                <a:ext cx="587043" cy="898589"/>
              </a:xfrm>
              <a:custGeom>
                <a:avLst/>
                <a:gdLst/>
                <a:ahLst/>
                <a:cxnLst/>
                <a:rect l="l" t="t" r="r" b="b"/>
                <a:pathLst>
                  <a:path w="587043" h="898589">
                    <a:moveTo>
                      <a:pt x="203200" y="0"/>
                    </a:moveTo>
                    <a:lnTo>
                      <a:pt x="383843" y="0"/>
                    </a:lnTo>
                    <a:lnTo>
                      <a:pt x="587043" y="898589"/>
                    </a:lnTo>
                    <a:lnTo>
                      <a:pt x="0" y="898589"/>
                    </a:lnTo>
                    <a:lnTo>
                      <a:pt x="203200" y="0"/>
                    </a:lnTo>
                    <a:close/>
                  </a:path>
                </a:pathLst>
              </a:custGeom>
              <a:gradFill rotWithShape="1">
                <a:gsLst>
                  <a:gs pos="0">
                    <a:srgbClr val="EFB606">
                      <a:alpha val="53000"/>
                    </a:srgbClr>
                  </a:gs>
                  <a:gs pos="50000">
                    <a:srgbClr val="FAEA93">
                      <a:alpha val="53000"/>
                    </a:srgbClr>
                  </a:gs>
                  <a:gs pos="100000">
                    <a:srgbClr val="FFFFFF">
                      <a:alpha val="53000"/>
                    </a:srgbClr>
                  </a:gs>
                </a:gsLst>
                <a:lin ang="5400000"/>
              </a:gradFill>
            </p:spPr>
            <p:txBody>
              <a:bodyPr/>
              <a:lstStyle/>
              <a:p>
                <a:endParaRPr lang="it-IT"/>
              </a:p>
            </p:txBody>
          </p:sp>
          <p:sp>
            <p:nvSpPr>
              <p:cNvPr id="108" name="TextBox 108"/>
              <p:cNvSpPr txBox="1"/>
              <p:nvPr/>
            </p:nvSpPr>
            <p:spPr>
              <a:xfrm>
                <a:off x="127000" y="0"/>
                <a:ext cx="333043" cy="898589"/>
              </a:xfrm>
              <a:prstGeom prst="rect">
                <a:avLst/>
              </a:prstGeom>
            </p:spPr>
            <p:txBody>
              <a:bodyPr lIns="38183" tIns="38183" rIns="38183" bIns="38183" rtlCol="0" anchor="ctr"/>
              <a:lstStyle/>
              <a:p>
                <a:pPr algn="ctr">
                  <a:lnSpc>
                    <a:spcPts val="1696"/>
                  </a:lnSpc>
                </a:pPr>
                <a:endParaRPr/>
              </a:p>
            </p:txBody>
          </p:sp>
        </p:grpSp>
        <p:grpSp>
          <p:nvGrpSpPr>
            <p:cNvPr id="109" name="Group 109"/>
            <p:cNvGrpSpPr/>
            <p:nvPr/>
          </p:nvGrpSpPr>
          <p:grpSpPr>
            <a:xfrm>
              <a:off x="1905661" y="700618"/>
              <a:ext cx="666486" cy="909560"/>
              <a:chOff x="0" y="0"/>
              <a:chExt cx="852852" cy="1163895"/>
            </a:xfrm>
          </p:grpSpPr>
          <p:sp>
            <p:nvSpPr>
              <p:cNvPr id="110" name="Freeform 110"/>
              <p:cNvSpPr/>
              <p:nvPr/>
            </p:nvSpPr>
            <p:spPr>
              <a:xfrm>
                <a:off x="0" y="0"/>
                <a:ext cx="852852" cy="1163895"/>
              </a:xfrm>
              <a:custGeom>
                <a:avLst/>
                <a:gdLst/>
                <a:ahLst/>
                <a:cxnLst/>
                <a:rect l="l" t="t" r="r" b="b"/>
                <a:pathLst>
                  <a:path w="852852" h="1163895">
                    <a:moveTo>
                      <a:pt x="203200" y="0"/>
                    </a:moveTo>
                    <a:lnTo>
                      <a:pt x="649652" y="0"/>
                    </a:lnTo>
                    <a:lnTo>
                      <a:pt x="852852" y="1163895"/>
                    </a:lnTo>
                    <a:lnTo>
                      <a:pt x="0" y="1163895"/>
                    </a:lnTo>
                    <a:lnTo>
                      <a:pt x="203200" y="0"/>
                    </a:lnTo>
                    <a:close/>
                  </a:path>
                </a:pathLst>
              </a:custGeom>
              <a:gradFill rotWithShape="1">
                <a:gsLst>
                  <a:gs pos="0">
                    <a:srgbClr val="EFB606">
                      <a:alpha val="43000"/>
                    </a:srgbClr>
                  </a:gs>
                  <a:gs pos="50000">
                    <a:srgbClr val="FAEA93">
                      <a:alpha val="43000"/>
                    </a:srgbClr>
                  </a:gs>
                  <a:gs pos="100000">
                    <a:srgbClr val="FFFFFF">
                      <a:alpha val="43000"/>
                    </a:srgbClr>
                  </a:gs>
                </a:gsLst>
                <a:lin ang="5400000"/>
              </a:gradFill>
            </p:spPr>
            <p:txBody>
              <a:bodyPr/>
              <a:lstStyle/>
              <a:p>
                <a:endParaRPr lang="it-IT"/>
              </a:p>
            </p:txBody>
          </p:sp>
          <p:sp>
            <p:nvSpPr>
              <p:cNvPr id="111" name="TextBox 111"/>
              <p:cNvSpPr txBox="1"/>
              <p:nvPr/>
            </p:nvSpPr>
            <p:spPr>
              <a:xfrm>
                <a:off x="127000" y="0"/>
                <a:ext cx="598852" cy="1163895"/>
              </a:xfrm>
              <a:prstGeom prst="rect">
                <a:avLst/>
              </a:prstGeom>
            </p:spPr>
            <p:txBody>
              <a:bodyPr lIns="38183" tIns="38183" rIns="38183" bIns="38183" rtlCol="0" anchor="ctr"/>
              <a:lstStyle/>
              <a:p>
                <a:pPr algn="ctr">
                  <a:lnSpc>
                    <a:spcPts val="1696"/>
                  </a:lnSpc>
                </a:pPr>
                <a:endParaRPr/>
              </a:p>
            </p:txBody>
          </p:sp>
        </p:grpSp>
        <p:grpSp>
          <p:nvGrpSpPr>
            <p:cNvPr id="112" name="Group 112"/>
            <p:cNvGrpSpPr/>
            <p:nvPr/>
          </p:nvGrpSpPr>
          <p:grpSpPr>
            <a:xfrm>
              <a:off x="1836637" y="1610178"/>
              <a:ext cx="402267" cy="653899"/>
              <a:chOff x="0" y="0"/>
              <a:chExt cx="587043" cy="954259"/>
            </a:xfrm>
          </p:grpSpPr>
          <p:sp>
            <p:nvSpPr>
              <p:cNvPr id="113" name="Freeform 113"/>
              <p:cNvSpPr/>
              <p:nvPr/>
            </p:nvSpPr>
            <p:spPr>
              <a:xfrm>
                <a:off x="0" y="0"/>
                <a:ext cx="587043" cy="954259"/>
              </a:xfrm>
              <a:custGeom>
                <a:avLst/>
                <a:gdLst/>
                <a:ahLst/>
                <a:cxnLst/>
                <a:rect l="l" t="t" r="r" b="b"/>
                <a:pathLst>
                  <a:path w="587043" h="954259">
                    <a:moveTo>
                      <a:pt x="203200" y="0"/>
                    </a:moveTo>
                    <a:lnTo>
                      <a:pt x="383843" y="0"/>
                    </a:lnTo>
                    <a:lnTo>
                      <a:pt x="587043" y="954259"/>
                    </a:lnTo>
                    <a:lnTo>
                      <a:pt x="0" y="954259"/>
                    </a:lnTo>
                    <a:lnTo>
                      <a:pt x="203200" y="0"/>
                    </a:lnTo>
                    <a:close/>
                  </a:path>
                </a:pathLst>
              </a:custGeom>
              <a:gradFill rotWithShape="1">
                <a:gsLst>
                  <a:gs pos="0">
                    <a:srgbClr val="EFB606">
                      <a:alpha val="53000"/>
                    </a:srgbClr>
                  </a:gs>
                  <a:gs pos="50000">
                    <a:srgbClr val="FAEA93">
                      <a:alpha val="53000"/>
                    </a:srgbClr>
                  </a:gs>
                  <a:gs pos="100000">
                    <a:srgbClr val="FFFFFF">
                      <a:alpha val="53000"/>
                    </a:srgbClr>
                  </a:gs>
                </a:gsLst>
                <a:lin ang="5400000"/>
              </a:gradFill>
            </p:spPr>
            <p:txBody>
              <a:bodyPr/>
              <a:lstStyle/>
              <a:p>
                <a:endParaRPr lang="it-IT"/>
              </a:p>
            </p:txBody>
          </p:sp>
          <p:sp>
            <p:nvSpPr>
              <p:cNvPr id="114" name="TextBox 114"/>
              <p:cNvSpPr txBox="1"/>
              <p:nvPr/>
            </p:nvSpPr>
            <p:spPr>
              <a:xfrm>
                <a:off x="127000" y="0"/>
                <a:ext cx="333043" cy="954259"/>
              </a:xfrm>
              <a:prstGeom prst="rect">
                <a:avLst/>
              </a:prstGeom>
            </p:spPr>
            <p:txBody>
              <a:bodyPr lIns="38183" tIns="38183" rIns="38183" bIns="38183" rtlCol="0" anchor="ctr"/>
              <a:lstStyle/>
              <a:p>
                <a:pPr algn="ctr">
                  <a:lnSpc>
                    <a:spcPts val="1696"/>
                  </a:lnSpc>
                </a:pPr>
                <a:endParaRPr/>
              </a:p>
            </p:txBody>
          </p:sp>
        </p:grpSp>
      </p:grpSp>
      <p:grpSp>
        <p:nvGrpSpPr>
          <p:cNvPr id="115" name="Group 115"/>
          <p:cNvGrpSpPr/>
          <p:nvPr/>
        </p:nvGrpSpPr>
        <p:grpSpPr>
          <a:xfrm rot="-1981349">
            <a:off x="12460615" y="2690118"/>
            <a:ext cx="723465" cy="260710"/>
            <a:chOff x="0" y="0"/>
            <a:chExt cx="812800" cy="292903"/>
          </a:xfrm>
        </p:grpSpPr>
        <p:sp>
          <p:nvSpPr>
            <p:cNvPr id="116" name="Freeform 116"/>
            <p:cNvSpPr/>
            <p:nvPr/>
          </p:nvSpPr>
          <p:spPr>
            <a:xfrm>
              <a:off x="0" y="0"/>
              <a:ext cx="812800" cy="292903"/>
            </a:xfrm>
            <a:custGeom>
              <a:avLst/>
              <a:gdLst/>
              <a:ahLst/>
              <a:cxnLst/>
              <a:rect l="l" t="t" r="r" b="b"/>
              <a:pathLst>
                <a:path w="812800" h="292903">
                  <a:moveTo>
                    <a:pt x="203200" y="0"/>
                  </a:moveTo>
                  <a:lnTo>
                    <a:pt x="812800" y="0"/>
                  </a:lnTo>
                  <a:lnTo>
                    <a:pt x="609600" y="292903"/>
                  </a:lnTo>
                  <a:lnTo>
                    <a:pt x="0" y="292903"/>
                  </a:lnTo>
                  <a:lnTo>
                    <a:pt x="203200" y="0"/>
                  </a:lnTo>
                  <a:close/>
                </a:path>
              </a:pathLst>
            </a:custGeom>
            <a:solidFill>
              <a:srgbClr val="99E6F1">
                <a:alpha val="43922"/>
              </a:srgbClr>
            </a:solidFill>
            <a:ln w="9525" cap="sq">
              <a:solidFill>
                <a:srgbClr val="4F4F4F">
                  <a:alpha val="43922"/>
                </a:srgbClr>
              </a:solidFill>
              <a:prstDash val="solid"/>
              <a:miter/>
            </a:ln>
          </p:spPr>
          <p:txBody>
            <a:bodyPr/>
            <a:lstStyle/>
            <a:p>
              <a:endParaRPr lang="it-IT"/>
            </a:p>
          </p:txBody>
        </p:sp>
        <p:sp>
          <p:nvSpPr>
            <p:cNvPr id="117" name="TextBox 117"/>
            <p:cNvSpPr txBox="1"/>
            <p:nvPr/>
          </p:nvSpPr>
          <p:spPr>
            <a:xfrm>
              <a:off x="101600" y="0"/>
              <a:ext cx="609600" cy="292903"/>
            </a:xfrm>
            <a:prstGeom prst="rect">
              <a:avLst/>
            </a:prstGeom>
          </p:spPr>
          <p:txBody>
            <a:bodyPr lIns="50800" tIns="50800" rIns="50800" bIns="50800" rtlCol="0" anchor="ctr"/>
            <a:lstStyle/>
            <a:p>
              <a:pPr algn="ctr">
                <a:lnSpc>
                  <a:spcPts val="2165"/>
                </a:lnSpc>
              </a:pPr>
              <a:endParaRPr/>
            </a:p>
          </p:txBody>
        </p:sp>
      </p:grpSp>
      <p:grpSp>
        <p:nvGrpSpPr>
          <p:cNvPr id="118" name="Group 118"/>
          <p:cNvGrpSpPr/>
          <p:nvPr/>
        </p:nvGrpSpPr>
        <p:grpSpPr>
          <a:xfrm rot="-1981349">
            <a:off x="15751204" y="2622243"/>
            <a:ext cx="723465" cy="260710"/>
            <a:chOff x="0" y="0"/>
            <a:chExt cx="812800" cy="292903"/>
          </a:xfrm>
        </p:grpSpPr>
        <p:sp>
          <p:nvSpPr>
            <p:cNvPr id="119" name="Freeform 119"/>
            <p:cNvSpPr/>
            <p:nvPr/>
          </p:nvSpPr>
          <p:spPr>
            <a:xfrm>
              <a:off x="0" y="0"/>
              <a:ext cx="812800" cy="292903"/>
            </a:xfrm>
            <a:custGeom>
              <a:avLst/>
              <a:gdLst/>
              <a:ahLst/>
              <a:cxnLst/>
              <a:rect l="l" t="t" r="r" b="b"/>
              <a:pathLst>
                <a:path w="812800" h="292903">
                  <a:moveTo>
                    <a:pt x="203200" y="0"/>
                  </a:moveTo>
                  <a:lnTo>
                    <a:pt x="812800" y="0"/>
                  </a:lnTo>
                  <a:lnTo>
                    <a:pt x="609600" y="292903"/>
                  </a:lnTo>
                  <a:lnTo>
                    <a:pt x="0" y="292903"/>
                  </a:lnTo>
                  <a:lnTo>
                    <a:pt x="203200" y="0"/>
                  </a:lnTo>
                  <a:close/>
                </a:path>
              </a:pathLst>
            </a:custGeom>
            <a:solidFill>
              <a:srgbClr val="99E6F1">
                <a:alpha val="58824"/>
              </a:srgbClr>
            </a:solidFill>
            <a:ln w="9525" cap="sq">
              <a:solidFill>
                <a:srgbClr val="4F4F4F">
                  <a:alpha val="58824"/>
                </a:srgbClr>
              </a:solidFill>
              <a:prstDash val="solid"/>
              <a:miter/>
            </a:ln>
          </p:spPr>
          <p:txBody>
            <a:bodyPr/>
            <a:lstStyle/>
            <a:p>
              <a:endParaRPr lang="it-IT"/>
            </a:p>
          </p:txBody>
        </p:sp>
        <p:sp>
          <p:nvSpPr>
            <p:cNvPr id="120" name="TextBox 120"/>
            <p:cNvSpPr txBox="1"/>
            <p:nvPr/>
          </p:nvSpPr>
          <p:spPr>
            <a:xfrm>
              <a:off x="101600" y="0"/>
              <a:ext cx="609600" cy="292903"/>
            </a:xfrm>
            <a:prstGeom prst="rect">
              <a:avLst/>
            </a:prstGeom>
          </p:spPr>
          <p:txBody>
            <a:bodyPr lIns="50800" tIns="50800" rIns="50800" bIns="50800" rtlCol="0" anchor="ctr"/>
            <a:lstStyle/>
            <a:p>
              <a:pPr algn="ctr">
                <a:lnSpc>
                  <a:spcPts val="2165"/>
                </a:lnSpc>
              </a:pPr>
              <a:endParaRPr/>
            </a:p>
          </p:txBody>
        </p:sp>
      </p:grpSp>
      <p:grpSp>
        <p:nvGrpSpPr>
          <p:cNvPr id="121" name="Group 121"/>
          <p:cNvGrpSpPr/>
          <p:nvPr/>
        </p:nvGrpSpPr>
        <p:grpSpPr>
          <a:xfrm rot="-1796298">
            <a:off x="15980475" y="2518635"/>
            <a:ext cx="765478" cy="1013771"/>
            <a:chOff x="0" y="0"/>
            <a:chExt cx="1306033" cy="1729662"/>
          </a:xfrm>
        </p:grpSpPr>
        <p:sp>
          <p:nvSpPr>
            <p:cNvPr id="122" name="Freeform 122"/>
            <p:cNvSpPr/>
            <p:nvPr/>
          </p:nvSpPr>
          <p:spPr>
            <a:xfrm>
              <a:off x="0" y="0"/>
              <a:ext cx="1306033" cy="1729662"/>
            </a:xfrm>
            <a:custGeom>
              <a:avLst/>
              <a:gdLst/>
              <a:ahLst/>
              <a:cxnLst/>
              <a:rect l="l" t="t" r="r" b="b"/>
              <a:pathLst>
                <a:path w="1306033" h="1729662">
                  <a:moveTo>
                    <a:pt x="203200" y="0"/>
                  </a:moveTo>
                  <a:lnTo>
                    <a:pt x="1102833" y="0"/>
                  </a:lnTo>
                  <a:lnTo>
                    <a:pt x="1306033" y="1729662"/>
                  </a:lnTo>
                  <a:lnTo>
                    <a:pt x="0" y="1729662"/>
                  </a:lnTo>
                  <a:lnTo>
                    <a:pt x="203200" y="0"/>
                  </a:lnTo>
                  <a:close/>
                </a:path>
              </a:pathLst>
            </a:custGeom>
            <a:gradFill rotWithShape="1">
              <a:gsLst>
                <a:gs pos="0">
                  <a:srgbClr val="FFDA6A">
                    <a:alpha val="38000"/>
                  </a:srgbClr>
                </a:gs>
                <a:gs pos="100000">
                  <a:srgbClr val="FFFFFF">
                    <a:alpha val="38000"/>
                  </a:srgbClr>
                </a:gs>
              </a:gsLst>
              <a:lin ang="5400000"/>
            </a:gradFill>
          </p:spPr>
          <p:txBody>
            <a:bodyPr/>
            <a:lstStyle/>
            <a:p>
              <a:endParaRPr lang="it-IT"/>
            </a:p>
          </p:txBody>
        </p:sp>
        <p:sp>
          <p:nvSpPr>
            <p:cNvPr id="123" name="TextBox 123"/>
            <p:cNvSpPr txBox="1"/>
            <p:nvPr/>
          </p:nvSpPr>
          <p:spPr>
            <a:xfrm>
              <a:off x="127000" y="0"/>
              <a:ext cx="1052033" cy="1729662"/>
            </a:xfrm>
            <a:prstGeom prst="rect">
              <a:avLst/>
            </a:prstGeom>
          </p:spPr>
          <p:txBody>
            <a:bodyPr lIns="25733" tIns="25733" rIns="25733" bIns="25733" rtlCol="0" anchor="ctr"/>
            <a:lstStyle/>
            <a:p>
              <a:pPr algn="ctr">
                <a:lnSpc>
                  <a:spcPts val="1696"/>
                </a:lnSpc>
              </a:pPr>
              <a:endParaRPr/>
            </a:p>
          </p:txBody>
        </p:sp>
      </p:grpSp>
      <p:grpSp>
        <p:nvGrpSpPr>
          <p:cNvPr id="124" name="Group 124"/>
          <p:cNvGrpSpPr/>
          <p:nvPr/>
        </p:nvGrpSpPr>
        <p:grpSpPr>
          <a:xfrm rot="-1791576">
            <a:off x="12319493" y="7100577"/>
            <a:ext cx="632420" cy="227901"/>
            <a:chOff x="0" y="0"/>
            <a:chExt cx="812800" cy="292903"/>
          </a:xfrm>
        </p:grpSpPr>
        <p:sp>
          <p:nvSpPr>
            <p:cNvPr id="125" name="Freeform 125"/>
            <p:cNvSpPr/>
            <p:nvPr/>
          </p:nvSpPr>
          <p:spPr>
            <a:xfrm>
              <a:off x="0" y="0"/>
              <a:ext cx="812800" cy="292903"/>
            </a:xfrm>
            <a:custGeom>
              <a:avLst/>
              <a:gdLst/>
              <a:ahLst/>
              <a:cxnLst/>
              <a:rect l="l" t="t" r="r" b="b"/>
              <a:pathLst>
                <a:path w="812800" h="292903">
                  <a:moveTo>
                    <a:pt x="203200" y="0"/>
                  </a:moveTo>
                  <a:lnTo>
                    <a:pt x="812800" y="0"/>
                  </a:lnTo>
                  <a:lnTo>
                    <a:pt x="609600" y="292903"/>
                  </a:lnTo>
                  <a:lnTo>
                    <a:pt x="0" y="292903"/>
                  </a:lnTo>
                  <a:lnTo>
                    <a:pt x="203200" y="0"/>
                  </a:lnTo>
                  <a:close/>
                </a:path>
              </a:pathLst>
            </a:custGeom>
            <a:solidFill>
              <a:srgbClr val="28509B">
                <a:alpha val="43922"/>
              </a:srgbClr>
            </a:solidFill>
            <a:ln w="9525" cap="sq">
              <a:solidFill>
                <a:srgbClr val="4F4F4F">
                  <a:alpha val="43922"/>
                </a:srgbClr>
              </a:solidFill>
              <a:prstDash val="solid"/>
              <a:miter/>
            </a:ln>
          </p:spPr>
          <p:txBody>
            <a:bodyPr/>
            <a:lstStyle/>
            <a:p>
              <a:endParaRPr lang="it-IT"/>
            </a:p>
          </p:txBody>
        </p:sp>
        <p:sp>
          <p:nvSpPr>
            <p:cNvPr id="126" name="TextBox 126"/>
            <p:cNvSpPr txBox="1"/>
            <p:nvPr/>
          </p:nvSpPr>
          <p:spPr>
            <a:xfrm>
              <a:off x="101600" y="0"/>
              <a:ext cx="609600" cy="292903"/>
            </a:xfrm>
            <a:prstGeom prst="rect">
              <a:avLst/>
            </a:prstGeom>
          </p:spPr>
          <p:txBody>
            <a:bodyPr lIns="50800" tIns="50800" rIns="50800" bIns="50800" rtlCol="0" anchor="ctr"/>
            <a:lstStyle/>
            <a:p>
              <a:pPr algn="ctr">
                <a:lnSpc>
                  <a:spcPts val="2165"/>
                </a:lnSpc>
              </a:pPr>
              <a:endParaRPr/>
            </a:p>
          </p:txBody>
        </p:sp>
      </p:grpSp>
      <p:grpSp>
        <p:nvGrpSpPr>
          <p:cNvPr id="127" name="Group 127"/>
          <p:cNvGrpSpPr/>
          <p:nvPr/>
        </p:nvGrpSpPr>
        <p:grpSpPr>
          <a:xfrm rot="-1791576">
            <a:off x="2995260" y="5152053"/>
            <a:ext cx="1453296" cy="523714"/>
            <a:chOff x="0" y="0"/>
            <a:chExt cx="812800" cy="292903"/>
          </a:xfrm>
        </p:grpSpPr>
        <p:sp>
          <p:nvSpPr>
            <p:cNvPr id="128" name="Freeform 128"/>
            <p:cNvSpPr/>
            <p:nvPr/>
          </p:nvSpPr>
          <p:spPr>
            <a:xfrm>
              <a:off x="0" y="0"/>
              <a:ext cx="812800" cy="292903"/>
            </a:xfrm>
            <a:custGeom>
              <a:avLst/>
              <a:gdLst/>
              <a:ahLst/>
              <a:cxnLst/>
              <a:rect l="l" t="t" r="r" b="b"/>
              <a:pathLst>
                <a:path w="812800" h="292903">
                  <a:moveTo>
                    <a:pt x="203200" y="0"/>
                  </a:moveTo>
                  <a:lnTo>
                    <a:pt x="812800" y="0"/>
                  </a:lnTo>
                  <a:lnTo>
                    <a:pt x="609600" y="292903"/>
                  </a:lnTo>
                  <a:lnTo>
                    <a:pt x="0" y="292903"/>
                  </a:lnTo>
                  <a:lnTo>
                    <a:pt x="203200" y="0"/>
                  </a:lnTo>
                  <a:close/>
                </a:path>
              </a:pathLst>
            </a:custGeom>
            <a:solidFill>
              <a:srgbClr val="7C7FBA">
                <a:alpha val="43922"/>
              </a:srgbClr>
            </a:solidFill>
            <a:ln w="9525" cap="sq">
              <a:solidFill>
                <a:srgbClr val="4F4F4F">
                  <a:alpha val="43922"/>
                </a:srgbClr>
              </a:solidFill>
              <a:prstDash val="solid"/>
              <a:miter/>
            </a:ln>
          </p:spPr>
          <p:txBody>
            <a:bodyPr/>
            <a:lstStyle/>
            <a:p>
              <a:endParaRPr lang="it-IT"/>
            </a:p>
          </p:txBody>
        </p:sp>
        <p:sp>
          <p:nvSpPr>
            <p:cNvPr id="129" name="TextBox 129"/>
            <p:cNvSpPr txBox="1"/>
            <p:nvPr/>
          </p:nvSpPr>
          <p:spPr>
            <a:xfrm>
              <a:off x="101600" y="0"/>
              <a:ext cx="609600" cy="292903"/>
            </a:xfrm>
            <a:prstGeom prst="rect">
              <a:avLst/>
            </a:prstGeom>
          </p:spPr>
          <p:txBody>
            <a:bodyPr lIns="50800" tIns="50800" rIns="50800" bIns="50800" rtlCol="0" anchor="ctr"/>
            <a:lstStyle/>
            <a:p>
              <a:pPr algn="ctr">
                <a:lnSpc>
                  <a:spcPts val="2165"/>
                </a:lnSpc>
              </a:pPr>
              <a:endParaRPr/>
            </a:p>
          </p:txBody>
        </p:sp>
      </p:grpSp>
      <p:grpSp>
        <p:nvGrpSpPr>
          <p:cNvPr id="130" name="Group 130"/>
          <p:cNvGrpSpPr/>
          <p:nvPr/>
        </p:nvGrpSpPr>
        <p:grpSpPr>
          <a:xfrm rot="-1981349">
            <a:off x="9022885" y="2672143"/>
            <a:ext cx="723465" cy="260710"/>
            <a:chOff x="0" y="0"/>
            <a:chExt cx="812800" cy="292903"/>
          </a:xfrm>
        </p:grpSpPr>
        <p:sp>
          <p:nvSpPr>
            <p:cNvPr id="131" name="Freeform 131"/>
            <p:cNvSpPr/>
            <p:nvPr/>
          </p:nvSpPr>
          <p:spPr>
            <a:xfrm>
              <a:off x="0" y="0"/>
              <a:ext cx="812800" cy="292903"/>
            </a:xfrm>
            <a:custGeom>
              <a:avLst/>
              <a:gdLst/>
              <a:ahLst/>
              <a:cxnLst/>
              <a:rect l="l" t="t" r="r" b="b"/>
              <a:pathLst>
                <a:path w="812800" h="292903">
                  <a:moveTo>
                    <a:pt x="203200" y="0"/>
                  </a:moveTo>
                  <a:lnTo>
                    <a:pt x="812800" y="0"/>
                  </a:lnTo>
                  <a:lnTo>
                    <a:pt x="609600" y="292903"/>
                  </a:lnTo>
                  <a:lnTo>
                    <a:pt x="0" y="292903"/>
                  </a:lnTo>
                  <a:lnTo>
                    <a:pt x="203200" y="0"/>
                  </a:lnTo>
                  <a:close/>
                </a:path>
              </a:pathLst>
            </a:custGeom>
            <a:solidFill>
              <a:srgbClr val="99E6F1">
                <a:alpha val="43922"/>
              </a:srgbClr>
            </a:solidFill>
            <a:ln w="9525" cap="sq">
              <a:solidFill>
                <a:srgbClr val="4F4F4F">
                  <a:alpha val="43922"/>
                </a:srgbClr>
              </a:solidFill>
              <a:prstDash val="solid"/>
              <a:miter/>
            </a:ln>
          </p:spPr>
          <p:txBody>
            <a:bodyPr/>
            <a:lstStyle/>
            <a:p>
              <a:endParaRPr lang="it-IT"/>
            </a:p>
          </p:txBody>
        </p:sp>
        <p:sp>
          <p:nvSpPr>
            <p:cNvPr id="132" name="TextBox 132"/>
            <p:cNvSpPr txBox="1"/>
            <p:nvPr/>
          </p:nvSpPr>
          <p:spPr>
            <a:xfrm>
              <a:off x="101600" y="0"/>
              <a:ext cx="609600" cy="292903"/>
            </a:xfrm>
            <a:prstGeom prst="rect">
              <a:avLst/>
            </a:prstGeom>
          </p:spPr>
          <p:txBody>
            <a:bodyPr lIns="50800" tIns="50800" rIns="50800" bIns="50800" rtlCol="0" anchor="ctr"/>
            <a:lstStyle/>
            <a:p>
              <a:pPr algn="ctr">
                <a:lnSpc>
                  <a:spcPts val="2165"/>
                </a:lnSpc>
              </a:pPr>
              <a:endParaRPr/>
            </a:p>
          </p:txBody>
        </p:sp>
      </p:grpSp>
      <p:sp>
        <p:nvSpPr>
          <p:cNvPr id="133" name="TextBox 133"/>
          <p:cNvSpPr txBox="1"/>
          <p:nvPr/>
        </p:nvSpPr>
        <p:spPr>
          <a:xfrm>
            <a:off x="2514140" y="8126220"/>
            <a:ext cx="4735922" cy="1173559"/>
          </a:xfrm>
          <a:prstGeom prst="rect">
            <a:avLst/>
          </a:prstGeom>
        </p:spPr>
        <p:txBody>
          <a:bodyPr lIns="0" tIns="0" rIns="0" bIns="0" rtlCol="0" anchor="t">
            <a:spAutoFit/>
          </a:bodyPr>
          <a:lstStyle/>
          <a:p>
            <a:pPr algn="l">
              <a:lnSpc>
                <a:spcPts val="9234"/>
              </a:lnSpc>
            </a:pPr>
            <a:r>
              <a:rPr lang="en-US" sz="6596" b="1">
                <a:solidFill>
                  <a:srgbClr val="28509B">
                    <a:alpha val="55686"/>
                  </a:srgbClr>
                </a:solidFill>
                <a:latin typeface="Neutra Text Bold"/>
                <a:ea typeface="Neutra Text Bold"/>
                <a:cs typeface="Neutra Text Bold"/>
                <a:sym typeface="Neutra Text Bold"/>
              </a:rPr>
              <a:t>Primary</a:t>
            </a:r>
          </a:p>
        </p:txBody>
      </p:sp>
      <p:sp>
        <p:nvSpPr>
          <p:cNvPr id="134" name="TextBox 134"/>
          <p:cNvSpPr txBox="1"/>
          <p:nvPr/>
        </p:nvSpPr>
        <p:spPr>
          <a:xfrm>
            <a:off x="2378676" y="987530"/>
            <a:ext cx="7896840"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NEEDS  </a:t>
            </a:r>
          </a:p>
        </p:txBody>
      </p:sp>
      <p:sp>
        <p:nvSpPr>
          <p:cNvPr id="135" name="TextBox 135"/>
          <p:cNvSpPr txBox="1"/>
          <p:nvPr/>
        </p:nvSpPr>
        <p:spPr>
          <a:xfrm>
            <a:off x="12289966" y="1425893"/>
            <a:ext cx="1590570" cy="245084"/>
          </a:xfrm>
          <a:prstGeom prst="rect">
            <a:avLst/>
          </a:prstGeom>
        </p:spPr>
        <p:txBody>
          <a:bodyPr lIns="0" tIns="0" rIns="0" bIns="0" rtlCol="0" anchor="t">
            <a:spAutoFit/>
          </a:bodyPr>
          <a:lstStyle/>
          <a:p>
            <a:pPr algn="ctr">
              <a:lnSpc>
                <a:spcPts val="1978"/>
              </a:lnSpc>
              <a:spcBef>
                <a:spcPct val="0"/>
              </a:spcBef>
            </a:pPr>
            <a:r>
              <a:rPr lang="en-US" sz="1676" spc="65">
                <a:solidFill>
                  <a:srgbClr val="000000"/>
                </a:solidFill>
                <a:latin typeface="TT Chocolates"/>
                <a:ea typeface="TT Chocolates"/>
                <a:cs typeface="TT Chocolates"/>
                <a:sym typeface="TT Chocolates"/>
              </a:rPr>
              <a:t>Ambient lighting</a:t>
            </a:r>
          </a:p>
        </p:txBody>
      </p:sp>
      <p:sp>
        <p:nvSpPr>
          <p:cNvPr id="136" name="TextBox 136"/>
          <p:cNvSpPr txBox="1"/>
          <p:nvPr/>
        </p:nvSpPr>
        <p:spPr>
          <a:xfrm>
            <a:off x="3664733" y="2752598"/>
            <a:ext cx="2299454" cy="474694"/>
          </a:xfrm>
          <a:prstGeom prst="rect">
            <a:avLst/>
          </a:prstGeom>
        </p:spPr>
        <p:txBody>
          <a:bodyPr lIns="0" tIns="0" rIns="0" bIns="0" rtlCol="0" anchor="t">
            <a:spAutoFit/>
          </a:bodyPr>
          <a:lstStyle/>
          <a:p>
            <a:pPr algn="ctr">
              <a:lnSpc>
                <a:spcPts val="3702"/>
              </a:lnSpc>
              <a:spcBef>
                <a:spcPct val="0"/>
              </a:spcBef>
            </a:pPr>
            <a:r>
              <a:rPr lang="en-US" sz="3137" spc="122">
                <a:solidFill>
                  <a:srgbClr val="000000"/>
                </a:solidFill>
                <a:latin typeface="TT Chocolates"/>
                <a:ea typeface="TT Chocolates"/>
                <a:cs typeface="TT Chocolates"/>
                <a:sym typeface="TT Chocolates"/>
              </a:rPr>
              <a:t>Base lighting</a:t>
            </a:r>
          </a:p>
        </p:txBody>
      </p:sp>
      <p:sp>
        <p:nvSpPr>
          <p:cNvPr id="137" name="TextBox 137"/>
          <p:cNvSpPr txBox="1"/>
          <p:nvPr/>
        </p:nvSpPr>
        <p:spPr>
          <a:xfrm>
            <a:off x="12057154" y="5991225"/>
            <a:ext cx="1539282" cy="216881"/>
          </a:xfrm>
          <a:prstGeom prst="rect">
            <a:avLst/>
          </a:prstGeom>
        </p:spPr>
        <p:txBody>
          <a:bodyPr lIns="0" tIns="0" rIns="0" bIns="0" rtlCol="0" anchor="t">
            <a:spAutoFit/>
          </a:bodyPr>
          <a:lstStyle/>
          <a:p>
            <a:pPr algn="ctr">
              <a:lnSpc>
                <a:spcPts val="1694"/>
              </a:lnSpc>
              <a:spcBef>
                <a:spcPct val="0"/>
              </a:spcBef>
            </a:pPr>
            <a:r>
              <a:rPr lang="en-US" sz="1435" spc="56">
                <a:solidFill>
                  <a:srgbClr val="000000"/>
                </a:solidFill>
                <a:latin typeface="TT Chocolates"/>
                <a:ea typeface="TT Chocolates"/>
                <a:cs typeface="TT Chocolates"/>
                <a:sym typeface="TT Chocolates"/>
              </a:rPr>
              <a:t>Navigating lighting</a:t>
            </a:r>
          </a:p>
        </p:txBody>
      </p:sp>
      <p:sp>
        <p:nvSpPr>
          <p:cNvPr id="138" name="TextBox 138"/>
          <p:cNvSpPr txBox="1"/>
          <p:nvPr/>
        </p:nvSpPr>
        <p:spPr>
          <a:xfrm>
            <a:off x="9078098" y="1407984"/>
            <a:ext cx="1200400" cy="245084"/>
          </a:xfrm>
          <a:prstGeom prst="rect">
            <a:avLst/>
          </a:prstGeom>
        </p:spPr>
        <p:txBody>
          <a:bodyPr lIns="0" tIns="0" rIns="0" bIns="0" rtlCol="0" anchor="t">
            <a:spAutoFit/>
          </a:bodyPr>
          <a:lstStyle/>
          <a:p>
            <a:pPr algn="ctr">
              <a:lnSpc>
                <a:spcPts val="1978"/>
              </a:lnSpc>
              <a:spcBef>
                <a:spcPct val="0"/>
              </a:spcBef>
            </a:pPr>
            <a:r>
              <a:rPr lang="en-US" sz="1676" spc="65">
                <a:solidFill>
                  <a:srgbClr val="000000"/>
                </a:solidFill>
                <a:latin typeface="TT Chocolates"/>
                <a:ea typeface="TT Chocolates"/>
                <a:cs typeface="TT Chocolates"/>
                <a:sym typeface="TT Chocolates"/>
              </a:rPr>
              <a:t>Task lighting</a:t>
            </a:r>
          </a:p>
        </p:txBody>
      </p:sp>
      <p:sp>
        <p:nvSpPr>
          <p:cNvPr id="139" name="TextBox 139"/>
          <p:cNvSpPr txBox="1"/>
          <p:nvPr/>
        </p:nvSpPr>
        <p:spPr>
          <a:xfrm>
            <a:off x="8247781" y="4384322"/>
            <a:ext cx="2963026" cy="741269"/>
          </a:xfrm>
          <a:prstGeom prst="rect">
            <a:avLst/>
          </a:prstGeom>
        </p:spPr>
        <p:txBody>
          <a:bodyPr lIns="0" tIns="0" rIns="0" bIns="0" rtlCol="0" anchor="t">
            <a:spAutoFit/>
          </a:bodyPr>
          <a:lstStyle/>
          <a:p>
            <a:pPr algn="l">
              <a:lnSpc>
                <a:spcPts val="5777"/>
              </a:lnSpc>
            </a:pPr>
            <a:r>
              <a:rPr lang="en-US" sz="4126" b="1">
                <a:solidFill>
                  <a:srgbClr val="28509B">
                    <a:alpha val="36863"/>
                  </a:srgbClr>
                </a:solidFill>
                <a:latin typeface="Neutra Text Bold"/>
                <a:ea typeface="Neutra Text Bold"/>
                <a:cs typeface="Neutra Text Bold"/>
                <a:sym typeface="Neutra Text Bold"/>
              </a:rPr>
              <a:t>Secondary</a:t>
            </a:r>
          </a:p>
        </p:txBody>
      </p:sp>
      <p:sp>
        <p:nvSpPr>
          <p:cNvPr id="140" name="TextBox 140"/>
          <p:cNvSpPr txBox="1"/>
          <p:nvPr/>
        </p:nvSpPr>
        <p:spPr>
          <a:xfrm>
            <a:off x="11757134" y="4402231"/>
            <a:ext cx="2963026" cy="741269"/>
          </a:xfrm>
          <a:prstGeom prst="rect">
            <a:avLst/>
          </a:prstGeom>
        </p:spPr>
        <p:txBody>
          <a:bodyPr lIns="0" tIns="0" rIns="0" bIns="0" rtlCol="0" anchor="t">
            <a:spAutoFit/>
          </a:bodyPr>
          <a:lstStyle/>
          <a:p>
            <a:pPr algn="l">
              <a:lnSpc>
                <a:spcPts val="5777"/>
              </a:lnSpc>
            </a:pPr>
            <a:r>
              <a:rPr lang="en-US" sz="4126" b="1">
                <a:solidFill>
                  <a:srgbClr val="28509B">
                    <a:alpha val="36863"/>
                  </a:srgbClr>
                </a:solidFill>
                <a:latin typeface="Neutra Text Bold"/>
                <a:ea typeface="Neutra Text Bold"/>
                <a:cs typeface="Neutra Text Bold"/>
                <a:sym typeface="Neutra Text Bold"/>
              </a:rPr>
              <a:t>Secondary</a:t>
            </a:r>
          </a:p>
        </p:txBody>
      </p:sp>
      <p:sp>
        <p:nvSpPr>
          <p:cNvPr id="141" name="TextBox 141"/>
          <p:cNvSpPr txBox="1"/>
          <p:nvPr/>
        </p:nvSpPr>
        <p:spPr>
          <a:xfrm>
            <a:off x="15123844" y="4384322"/>
            <a:ext cx="2963026" cy="741269"/>
          </a:xfrm>
          <a:prstGeom prst="rect">
            <a:avLst/>
          </a:prstGeom>
        </p:spPr>
        <p:txBody>
          <a:bodyPr lIns="0" tIns="0" rIns="0" bIns="0" rtlCol="0" anchor="t">
            <a:spAutoFit/>
          </a:bodyPr>
          <a:lstStyle/>
          <a:p>
            <a:pPr algn="l">
              <a:lnSpc>
                <a:spcPts val="5777"/>
              </a:lnSpc>
            </a:pPr>
            <a:r>
              <a:rPr lang="en-US" sz="4126" b="1">
                <a:solidFill>
                  <a:srgbClr val="28509B">
                    <a:alpha val="36863"/>
                  </a:srgbClr>
                </a:solidFill>
                <a:latin typeface="Neutra Text Bold"/>
                <a:ea typeface="Neutra Text Bold"/>
                <a:cs typeface="Neutra Text Bold"/>
                <a:sym typeface="Neutra Text Bold"/>
              </a:rPr>
              <a:t>Secondary</a:t>
            </a:r>
          </a:p>
        </p:txBody>
      </p:sp>
      <p:sp>
        <p:nvSpPr>
          <p:cNvPr id="142" name="TextBox 142"/>
          <p:cNvSpPr txBox="1"/>
          <p:nvPr/>
        </p:nvSpPr>
        <p:spPr>
          <a:xfrm>
            <a:off x="12064081" y="8679390"/>
            <a:ext cx="2356909" cy="593966"/>
          </a:xfrm>
          <a:prstGeom prst="rect">
            <a:avLst/>
          </a:prstGeom>
        </p:spPr>
        <p:txBody>
          <a:bodyPr lIns="0" tIns="0" rIns="0" bIns="0" rtlCol="0" anchor="t">
            <a:spAutoFit/>
          </a:bodyPr>
          <a:lstStyle/>
          <a:p>
            <a:pPr algn="l">
              <a:lnSpc>
                <a:spcPts val="4595"/>
              </a:lnSpc>
            </a:pPr>
            <a:r>
              <a:rPr lang="en-US" sz="3282" b="1">
                <a:solidFill>
                  <a:srgbClr val="28509B">
                    <a:alpha val="23922"/>
                  </a:srgbClr>
                </a:solidFill>
                <a:latin typeface="Neutra Text Bold"/>
                <a:ea typeface="Neutra Text Bold"/>
                <a:cs typeface="Neutra Text Bold"/>
                <a:sym typeface="Neutra Text Bold"/>
              </a:rPr>
              <a:t>Tertiary</a:t>
            </a:r>
          </a:p>
        </p:txBody>
      </p:sp>
      <p:sp>
        <p:nvSpPr>
          <p:cNvPr id="143" name="TextBox 14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09</a:t>
            </a:r>
          </a:p>
        </p:txBody>
      </p:sp>
      <p:sp>
        <p:nvSpPr>
          <p:cNvPr id="144" name="TextBox 144"/>
          <p:cNvSpPr txBox="1"/>
          <p:nvPr/>
        </p:nvSpPr>
        <p:spPr>
          <a:xfrm>
            <a:off x="15738600" y="1407984"/>
            <a:ext cx="1190169" cy="245084"/>
          </a:xfrm>
          <a:prstGeom prst="rect">
            <a:avLst/>
          </a:prstGeom>
        </p:spPr>
        <p:txBody>
          <a:bodyPr lIns="0" tIns="0" rIns="0" bIns="0" rtlCol="0" anchor="t">
            <a:spAutoFit/>
          </a:bodyPr>
          <a:lstStyle/>
          <a:p>
            <a:pPr algn="ctr">
              <a:lnSpc>
                <a:spcPts val="1978"/>
              </a:lnSpc>
              <a:spcBef>
                <a:spcPct val="0"/>
              </a:spcBef>
            </a:pPr>
            <a:r>
              <a:rPr lang="en-US" sz="1676" spc="65">
                <a:solidFill>
                  <a:srgbClr val="000000"/>
                </a:solidFill>
                <a:latin typeface="TT Chocolates"/>
                <a:ea typeface="TT Chocolates"/>
                <a:cs typeface="TT Chocolates"/>
                <a:sym typeface="TT Chocolates"/>
              </a:rPr>
              <a:t>Natural light</a:t>
            </a:r>
          </a:p>
        </p:txBody>
      </p:sp>
      <p:grpSp>
        <p:nvGrpSpPr>
          <p:cNvPr id="145" name="Group 145"/>
          <p:cNvGrpSpPr/>
          <p:nvPr/>
        </p:nvGrpSpPr>
        <p:grpSpPr>
          <a:xfrm rot="-1796298">
            <a:off x="12090400" y="2363530"/>
            <a:ext cx="2023128" cy="1250408"/>
            <a:chOff x="0" y="0"/>
            <a:chExt cx="3451793" cy="2133403"/>
          </a:xfrm>
        </p:grpSpPr>
        <p:sp>
          <p:nvSpPr>
            <p:cNvPr id="146" name="Freeform 146"/>
            <p:cNvSpPr/>
            <p:nvPr/>
          </p:nvSpPr>
          <p:spPr>
            <a:xfrm>
              <a:off x="0" y="0"/>
              <a:ext cx="3451794" cy="2133403"/>
            </a:xfrm>
            <a:custGeom>
              <a:avLst/>
              <a:gdLst/>
              <a:ahLst/>
              <a:cxnLst/>
              <a:rect l="l" t="t" r="r" b="b"/>
              <a:pathLst>
                <a:path w="3451794" h="2133403">
                  <a:moveTo>
                    <a:pt x="203200" y="0"/>
                  </a:moveTo>
                  <a:lnTo>
                    <a:pt x="3248593" y="0"/>
                  </a:lnTo>
                  <a:lnTo>
                    <a:pt x="3451794" y="2133403"/>
                  </a:lnTo>
                  <a:lnTo>
                    <a:pt x="0" y="2133403"/>
                  </a:lnTo>
                  <a:lnTo>
                    <a:pt x="203200" y="0"/>
                  </a:lnTo>
                  <a:close/>
                </a:path>
              </a:pathLst>
            </a:custGeom>
            <a:gradFill rotWithShape="1">
              <a:gsLst>
                <a:gs pos="0">
                  <a:srgbClr val="FFDA6A">
                    <a:alpha val="18000"/>
                  </a:srgbClr>
                </a:gs>
                <a:gs pos="100000">
                  <a:srgbClr val="FFFFFF">
                    <a:alpha val="18000"/>
                  </a:srgbClr>
                </a:gs>
              </a:gsLst>
              <a:lin ang="5400000"/>
            </a:gradFill>
          </p:spPr>
          <p:txBody>
            <a:bodyPr/>
            <a:lstStyle/>
            <a:p>
              <a:endParaRPr lang="it-IT"/>
            </a:p>
          </p:txBody>
        </p:sp>
        <p:sp>
          <p:nvSpPr>
            <p:cNvPr id="147" name="TextBox 147"/>
            <p:cNvSpPr txBox="1"/>
            <p:nvPr/>
          </p:nvSpPr>
          <p:spPr>
            <a:xfrm>
              <a:off x="127000" y="0"/>
              <a:ext cx="3197793" cy="2133403"/>
            </a:xfrm>
            <a:prstGeom prst="rect">
              <a:avLst/>
            </a:prstGeom>
          </p:spPr>
          <p:txBody>
            <a:bodyPr lIns="25733" tIns="25733" rIns="25733" bIns="25733" rtlCol="0" anchor="ctr"/>
            <a:lstStyle/>
            <a:p>
              <a:pPr algn="ctr">
                <a:lnSpc>
                  <a:spcPts val="1696"/>
                </a:lnSpc>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868061" flipV="1">
            <a:off x="8519569" y="3061744"/>
            <a:ext cx="1797822" cy="1418032"/>
          </a:xfrm>
          <a:custGeom>
            <a:avLst/>
            <a:gdLst/>
            <a:ahLst/>
            <a:cxnLst/>
            <a:rect l="l" t="t" r="r" b="b"/>
            <a:pathLst>
              <a:path w="1797822" h="1418032">
                <a:moveTo>
                  <a:pt x="0" y="1418032"/>
                </a:moveTo>
                <a:lnTo>
                  <a:pt x="1797822" y="1418032"/>
                </a:lnTo>
                <a:lnTo>
                  <a:pt x="1797822" y="0"/>
                </a:lnTo>
                <a:lnTo>
                  <a:pt x="0" y="0"/>
                </a:lnTo>
                <a:lnTo>
                  <a:pt x="0" y="1418032"/>
                </a:lnTo>
                <a:close/>
              </a:path>
            </a:pathLst>
          </a:custGeom>
          <a:blipFill>
            <a:blip r:embed="rId3">
              <a:alphaModFix amt="35000"/>
            </a:blip>
            <a:stretch>
              <a:fillRect l="-54400" t="-54400"/>
            </a:stretch>
          </a:blipFill>
        </p:spPr>
        <p:txBody>
          <a:bodyPr/>
          <a:lstStyle/>
          <a:p>
            <a:endParaRPr lang="it-IT"/>
          </a:p>
        </p:txBody>
      </p:sp>
      <p:sp>
        <p:nvSpPr>
          <p:cNvPr id="3" name="Freeform 3"/>
          <p:cNvSpPr/>
          <p:nvPr/>
        </p:nvSpPr>
        <p:spPr>
          <a:xfrm>
            <a:off x="886272" y="4980579"/>
            <a:ext cx="5647452" cy="2708899"/>
          </a:xfrm>
          <a:custGeom>
            <a:avLst/>
            <a:gdLst/>
            <a:ahLst/>
            <a:cxnLst/>
            <a:rect l="l" t="t" r="r" b="b"/>
            <a:pathLst>
              <a:path w="5647452" h="2708899">
                <a:moveTo>
                  <a:pt x="0" y="0"/>
                </a:moveTo>
                <a:lnTo>
                  <a:pt x="5647452" y="0"/>
                </a:lnTo>
                <a:lnTo>
                  <a:pt x="5647452" y="2708899"/>
                </a:lnTo>
                <a:lnTo>
                  <a:pt x="0" y="2708899"/>
                </a:lnTo>
                <a:lnTo>
                  <a:pt x="0" y="0"/>
                </a:lnTo>
                <a:close/>
              </a:path>
            </a:pathLst>
          </a:custGeom>
          <a:blipFill>
            <a:blip r:embed="rId4"/>
            <a:stretch>
              <a:fillRect l="-8622" t="-32640" r="-5866" b="-26481"/>
            </a:stretch>
          </a:blipFill>
        </p:spPr>
        <p:txBody>
          <a:bodyPr/>
          <a:lstStyle/>
          <a:p>
            <a:endParaRPr lang="it-IT"/>
          </a:p>
        </p:txBody>
      </p:sp>
      <p:sp>
        <p:nvSpPr>
          <p:cNvPr id="4" name="Freeform 4"/>
          <p:cNvSpPr/>
          <p:nvPr/>
        </p:nvSpPr>
        <p:spPr>
          <a:xfrm>
            <a:off x="6874416" y="4914202"/>
            <a:ext cx="4942689" cy="2775276"/>
          </a:xfrm>
          <a:custGeom>
            <a:avLst/>
            <a:gdLst/>
            <a:ahLst/>
            <a:cxnLst/>
            <a:rect l="l" t="t" r="r" b="b"/>
            <a:pathLst>
              <a:path w="4942689" h="2775276">
                <a:moveTo>
                  <a:pt x="0" y="0"/>
                </a:moveTo>
                <a:lnTo>
                  <a:pt x="4942689" y="0"/>
                </a:lnTo>
                <a:lnTo>
                  <a:pt x="4942689" y="2775276"/>
                </a:lnTo>
                <a:lnTo>
                  <a:pt x="0" y="2775276"/>
                </a:lnTo>
                <a:lnTo>
                  <a:pt x="0" y="0"/>
                </a:lnTo>
                <a:close/>
              </a:path>
            </a:pathLst>
          </a:custGeom>
          <a:blipFill>
            <a:blip r:embed="rId5"/>
            <a:stretch>
              <a:fillRect l="-15126" t="-30081" r="-12825" b="-21743"/>
            </a:stretch>
          </a:blipFill>
        </p:spPr>
        <p:txBody>
          <a:bodyPr/>
          <a:lstStyle/>
          <a:p>
            <a:endParaRPr lang="it-IT"/>
          </a:p>
        </p:txBody>
      </p:sp>
      <p:sp>
        <p:nvSpPr>
          <p:cNvPr id="5" name="TextBox 5"/>
          <p:cNvSpPr txBox="1"/>
          <p:nvPr/>
        </p:nvSpPr>
        <p:spPr>
          <a:xfrm>
            <a:off x="2378676" y="987530"/>
            <a:ext cx="8871715"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ARCTIC AND CIRCADIAN</a:t>
            </a:r>
          </a:p>
        </p:txBody>
      </p:sp>
      <p:sp>
        <p:nvSpPr>
          <p:cNvPr id="6" name="TextBox 6"/>
          <p:cNvSpPr txBox="1"/>
          <p:nvPr/>
        </p:nvSpPr>
        <p:spPr>
          <a:xfrm>
            <a:off x="1147697" y="2340799"/>
            <a:ext cx="7145446" cy="3290500"/>
          </a:xfrm>
          <a:prstGeom prst="rect">
            <a:avLst/>
          </a:prstGeom>
        </p:spPr>
        <p:txBody>
          <a:bodyPr lIns="0" tIns="0" rIns="0" bIns="0" rtlCol="0" anchor="t">
            <a:spAutoFit/>
          </a:bodyPr>
          <a:lstStyle/>
          <a:p>
            <a:pPr marL="390741" lvl="1" indent="-195371" algn="l">
              <a:lnSpc>
                <a:spcPts val="2135"/>
              </a:lnSpc>
              <a:buFont typeface="Arial"/>
              <a:buChar char="•"/>
            </a:pPr>
            <a:r>
              <a:rPr lang="en-US" sz="1809" b="1" spc="70">
                <a:solidFill>
                  <a:srgbClr val="4F4F4F"/>
                </a:solidFill>
                <a:latin typeface="TT Chocolates Bold"/>
                <a:ea typeface="TT Chocolates Bold"/>
                <a:cs typeface="TT Chocolates Bold"/>
                <a:sym typeface="TT Chocolates Bold"/>
              </a:rPr>
              <a:t>Arctic winter</a:t>
            </a:r>
            <a:r>
              <a:rPr lang="en-US" sz="1809" spc="70">
                <a:solidFill>
                  <a:srgbClr val="4F4F4F"/>
                </a:solidFill>
                <a:latin typeface="TT Chocolates"/>
                <a:ea typeface="TT Chocolates"/>
                <a:cs typeface="TT Chocolates"/>
                <a:sym typeface="TT Chocolates"/>
              </a:rPr>
              <a:t>: the sun never rises above the horizon-&gt; no direct sunlight, dim light 1-50lux and very cool blue twilight</a:t>
            </a:r>
          </a:p>
          <a:p>
            <a:pPr marL="390741" lvl="1" indent="-195371" algn="l">
              <a:lnSpc>
                <a:spcPts val="2135"/>
              </a:lnSpc>
              <a:buFont typeface="Arial"/>
              <a:buChar char="•"/>
            </a:pPr>
            <a:r>
              <a:rPr lang="en-US" sz="1809" b="1" spc="70">
                <a:solidFill>
                  <a:srgbClr val="4F4F4F"/>
                </a:solidFill>
                <a:latin typeface="TT Chocolates Bold"/>
                <a:ea typeface="TT Chocolates Bold"/>
                <a:cs typeface="TT Chocolates Bold"/>
                <a:sym typeface="TT Chocolates Bold"/>
              </a:rPr>
              <a:t>Arctic summer</a:t>
            </a:r>
            <a:r>
              <a:rPr lang="en-US" sz="1809" spc="70">
                <a:solidFill>
                  <a:srgbClr val="4F4F4F"/>
                </a:solidFill>
                <a:latin typeface="TT Chocolates"/>
                <a:ea typeface="TT Chocolates"/>
                <a:cs typeface="TT Chocolates"/>
                <a:sym typeface="TT Chocolates"/>
              </a:rPr>
              <a:t>: the sun never sets, moves circular in the sky --&gt; low angle warm light, 5-20,000 and 20.000-100.000 lux </a:t>
            </a:r>
          </a:p>
          <a:p>
            <a:pPr algn="l">
              <a:lnSpc>
                <a:spcPts val="2135"/>
              </a:lnSpc>
            </a:pPr>
            <a:endParaRPr lang="en-US" sz="1809" spc="70">
              <a:solidFill>
                <a:srgbClr val="4F4F4F"/>
              </a:solidFill>
              <a:latin typeface="TT Chocolates"/>
              <a:ea typeface="TT Chocolates"/>
              <a:cs typeface="TT Chocolates"/>
              <a:sym typeface="TT Chocolates"/>
            </a:endParaRPr>
          </a:p>
          <a:p>
            <a:pPr marL="390741" lvl="1" indent="-195371" algn="l">
              <a:lnSpc>
                <a:spcPts val="2135"/>
              </a:lnSpc>
              <a:buFont typeface="Arial"/>
              <a:buChar char="•"/>
            </a:pPr>
            <a:r>
              <a:rPr lang="en-US" sz="1809" b="1" spc="70">
                <a:solidFill>
                  <a:srgbClr val="4F4F4F"/>
                </a:solidFill>
                <a:latin typeface="TT Chocolates Bold"/>
                <a:ea typeface="TT Chocolates Bold"/>
                <a:cs typeface="TT Chocolates Bold"/>
                <a:sym typeface="TT Chocolates Bold"/>
              </a:rPr>
              <a:t>Circadian cycle</a:t>
            </a:r>
            <a:r>
              <a:rPr lang="en-US" sz="1809" spc="70">
                <a:solidFill>
                  <a:srgbClr val="4F4F4F"/>
                </a:solidFill>
                <a:latin typeface="TT Chocolates"/>
                <a:ea typeface="TT Chocolates"/>
                <a:cs typeface="TT Chocolates"/>
                <a:sym typeface="TT Chocolates"/>
              </a:rPr>
              <a:t>: Bright daytime light, dark nights and regular 24h cycles</a:t>
            </a:r>
          </a:p>
          <a:p>
            <a:pPr algn="l">
              <a:lnSpc>
                <a:spcPts val="2135"/>
              </a:lnSpc>
            </a:pPr>
            <a:endParaRPr lang="en-US" sz="1809" spc="70">
              <a:solidFill>
                <a:srgbClr val="4F4F4F"/>
              </a:solidFill>
              <a:latin typeface="TT Chocolates"/>
              <a:ea typeface="TT Chocolates"/>
              <a:cs typeface="TT Chocolates"/>
              <a:sym typeface="TT Chocolates"/>
            </a:endParaRPr>
          </a:p>
          <a:p>
            <a:pPr algn="l">
              <a:lnSpc>
                <a:spcPts val="1620"/>
              </a:lnSpc>
            </a:pPr>
            <a:endParaRPr lang="en-US" sz="1809" spc="70">
              <a:solidFill>
                <a:srgbClr val="4F4F4F"/>
              </a:solidFill>
              <a:latin typeface="TT Chocolates"/>
              <a:ea typeface="TT Chocolates"/>
              <a:cs typeface="TT Chocolates"/>
              <a:sym typeface="TT Chocolates"/>
            </a:endParaRPr>
          </a:p>
          <a:p>
            <a:pPr algn="l">
              <a:lnSpc>
                <a:spcPts val="1929"/>
              </a:lnSpc>
            </a:pPr>
            <a:endParaRPr lang="en-US" sz="1809" spc="70">
              <a:solidFill>
                <a:srgbClr val="4F4F4F"/>
              </a:solidFill>
              <a:latin typeface="TT Chocolates"/>
              <a:ea typeface="TT Chocolates"/>
              <a:cs typeface="TT Chocolates"/>
              <a:sym typeface="TT Chocolates"/>
            </a:endParaRPr>
          </a:p>
          <a:p>
            <a:pPr algn="l">
              <a:lnSpc>
                <a:spcPts val="1929"/>
              </a:lnSpc>
            </a:pPr>
            <a:endParaRPr lang="en-US" sz="1809" spc="70">
              <a:solidFill>
                <a:srgbClr val="4F4F4F"/>
              </a:solidFill>
              <a:latin typeface="TT Chocolates"/>
              <a:ea typeface="TT Chocolates"/>
              <a:cs typeface="TT Chocolates"/>
              <a:sym typeface="TT Chocolates"/>
            </a:endParaRPr>
          </a:p>
          <a:p>
            <a:pPr algn="l">
              <a:lnSpc>
                <a:spcPts val="1929"/>
              </a:lnSpc>
            </a:pPr>
            <a:endParaRPr lang="en-US" sz="1809" spc="70">
              <a:solidFill>
                <a:srgbClr val="4F4F4F"/>
              </a:solidFill>
              <a:latin typeface="TT Chocolates"/>
              <a:ea typeface="TT Chocolates"/>
              <a:cs typeface="TT Chocolates"/>
              <a:sym typeface="TT Chocolates"/>
            </a:endParaRPr>
          </a:p>
          <a:p>
            <a:pPr algn="l">
              <a:lnSpc>
                <a:spcPts val="1929"/>
              </a:lnSpc>
            </a:pPr>
            <a:endParaRPr lang="en-US" sz="1809" spc="70">
              <a:solidFill>
                <a:srgbClr val="4F4F4F"/>
              </a:solidFill>
              <a:latin typeface="TT Chocolates"/>
              <a:ea typeface="TT Chocolates"/>
              <a:cs typeface="TT Chocolates"/>
              <a:sym typeface="TT Chocolates"/>
            </a:endParaRP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10</a:t>
            </a:r>
          </a:p>
        </p:txBody>
      </p:sp>
      <p:sp>
        <p:nvSpPr>
          <p:cNvPr id="8" name="TextBox 8"/>
          <p:cNvSpPr txBox="1"/>
          <p:nvPr/>
        </p:nvSpPr>
        <p:spPr>
          <a:xfrm>
            <a:off x="10080156" y="2945228"/>
            <a:ext cx="4497834" cy="825532"/>
          </a:xfrm>
          <a:prstGeom prst="rect">
            <a:avLst/>
          </a:prstGeom>
        </p:spPr>
        <p:txBody>
          <a:bodyPr lIns="0" tIns="0" rIns="0" bIns="0" rtlCol="0" anchor="t">
            <a:spAutoFit/>
          </a:bodyPr>
          <a:lstStyle/>
          <a:p>
            <a:pPr algn="l">
              <a:lnSpc>
                <a:spcPts val="6473"/>
              </a:lnSpc>
            </a:pPr>
            <a:r>
              <a:rPr lang="en-US" sz="4623" b="1">
                <a:solidFill>
                  <a:srgbClr val="504C44">
                    <a:alpha val="19608"/>
                  </a:srgbClr>
                </a:solidFill>
                <a:latin typeface="Neutra Text Bold"/>
                <a:ea typeface="Neutra Text Bold"/>
                <a:cs typeface="Neutra Text Bold"/>
                <a:sym typeface="Neutra Text Bold"/>
              </a:rPr>
              <a:t>Problem:</a:t>
            </a:r>
          </a:p>
        </p:txBody>
      </p:sp>
      <p:sp>
        <p:nvSpPr>
          <p:cNvPr id="9" name="TextBox 9"/>
          <p:cNvSpPr txBox="1"/>
          <p:nvPr/>
        </p:nvSpPr>
        <p:spPr>
          <a:xfrm>
            <a:off x="12808795" y="3069053"/>
            <a:ext cx="7145446" cy="2109654"/>
          </a:xfrm>
          <a:prstGeom prst="rect">
            <a:avLst/>
          </a:prstGeom>
        </p:spPr>
        <p:txBody>
          <a:bodyPr lIns="0" tIns="0" rIns="0" bIns="0" rtlCol="0" anchor="t">
            <a:spAutoFit/>
          </a:bodyPr>
          <a:lstStyle/>
          <a:p>
            <a:pPr algn="l">
              <a:lnSpc>
                <a:spcPts val="2253"/>
              </a:lnSpc>
            </a:pPr>
            <a:r>
              <a:rPr lang="en-US" sz="1909" spc="74">
                <a:solidFill>
                  <a:srgbClr val="4F4F4F"/>
                </a:solidFill>
                <a:latin typeface="TT Chocolates"/>
                <a:ea typeface="TT Chocolates"/>
                <a:cs typeface="TT Chocolates"/>
                <a:sym typeface="TT Chocolates"/>
              </a:rPr>
              <a:t>Arctic conditions provide either</a:t>
            </a:r>
          </a:p>
          <a:p>
            <a:pPr marL="412331" lvl="1" indent="-206165" algn="l">
              <a:lnSpc>
                <a:spcPts val="2253"/>
              </a:lnSpc>
              <a:buFont typeface="Arial"/>
              <a:buChar char="•"/>
            </a:pPr>
            <a:r>
              <a:rPr lang="en-US" sz="1909" b="1" spc="74">
                <a:solidFill>
                  <a:srgbClr val="4F4F4F"/>
                </a:solidFill>
                <a:latin typeface="TT Chocolates Bold"/>
                <a:ea typeface="TT Chocolates Bold"/>
                <a:cs typeface="TT Chocolates Bold"/>
                <a:sym typeface="TT Chocolates Bold"/>
              </a:rPr>
              <a:t>Too much light ⟶ Summer</a:t>
            </a:r>
          </a:p>
          <a:p>
            <a:pPr marL="412331" lvl="1" indent="-206165" algn="l">
              <a:lnSpc>
                <a:spcPts val="2253"/>
              </a:lnSpc>
              <a:buFont typeface="Arial"/>
              <a:buChar char="•"/>
            </a:pPr>
            <a:r>
              <a:rPr lang="en-US" sz="1909" b="1" spc="74">
                <a:solidFill>
                  <a:srgbClr val="4F4F4F"/>
                </a:solidFill>
                <a:latin typeface="TT Chocolates Bold"/>
                <a:ea typeface="TT Chocolates Bold"/>
                <a:cs typeface="TT Chocolates Bold"/>
                <a:sym typeface="TT Chocolates Bold"/>
              </a:rPr>
              <a:t>Too little light ⟶ Winter</a:t>
            </a:r>
          </a:p>
          <a:p>
            <a:pPr algn="l">
              <a:lnSpc>
                <a:spcPts val="1738"/>
              </a:lnSpc>
            </a:pPr>
            <a:endParaRPr lang="en-US" sz="1909" b="1" spc="74">
              <a:solidFill>
                <a:srgbClr val="4F4F4F"/>
              </a:solidFill>
              <a:latin typeface="TT Chocolates Bold"/>
              <a:ea typeface="TT Chocolates Bold"/>
              <a:cs typeface="TT Chocolates Bold"/>
              <a:sym typeface="TT Chocolates Bold"/>
            </a:endParaRPr>
          </a:p>
          <a:p>
            <a:pPr algn="l">
              <a:lnSpc>
                <a:spcPts val="2047"/>
              </a:lnSpc>
            </a:pPr>
            <a:endParaRPr lang="en-US" sz="1909" b="1" spc="74">
              <a:solidFill>
                <a:srgbClr val="4F4F4F"/>
              </a:solidFill>
              <a:latin typeface="TT Chocolates Bold"/>
              <a:ea typeface="TT Chocolates Bold"/>
              <a:cs typeface="TT Chocolates Bold"/>
              <a:sym typeface="TT Chocolates Bold"/>
            </a:endParaRPr>
          </a:p>
          <a:p>
            <a:pPr algn="l">
              <a:lnSpc>
                <a:spcPts val="2047"/>
              </a:lnSpc>
            </a:pPr>
            <a:endParaRPr lang="en-US" sz="1909" b="1" spc="74">
              <a:solidFill>
                <a:srgbClr val="4F4F4F"/>
              </a:solidFill>
              <a:latin typeface="TT Chocolates Bold"/>
              <a:ea typeface="TT Chocolates Bold"/>
              <a:cs typeface="TT Chocolates Bold"/>
              <a:sym typeface="TT Chocolates Bold"/>
            </a:endParaRPr>
          </a:p>
          <a:p>
            <a:pPr algn="l">
              <a:lnSpc>
                <a:spcPts val="2047"/>
              </a:lnSpc>
            </a:pPr>
            <a:endParaRPr lang="en-US" sz="1909" b="1" spc="74">
              <a:solidFill>
                <a:srgbClr val="4F4F4F"/>
              </a:solidFill>
              <a:latin typeface="TT Chocolates Bold"/>
              <a:ea typeface="TT Chocolates Bold"/>
              <a:cs typeface="TT Chocolates Bold"/>
              <a:sym typeface="TT Chocolates Bold"/>
            </a:endParaRPr>
          </a:p>
          <a:p>
            <a:pPr algn="l">
              <a:lnSpc>
                <a:spcPts val="2047"/>
              </a:lnSpc>
            </a:pPr>
            <a:endParaRPr lang="en-US" sz="1909" b="1" spc="74">
              <a:solidFill>
                <a:srgbClr val="4F4F4F"/>
              </a:solidFill>
              <a:latin typeface="TT Chocolates Bold"/>
              <a:ea typeface="TT Chocolates Bold"/>
              <a:cs typeface="TT Chocolates Bold"/>
              <a:sym typeface="TT Chocolates Bold"/>
            </a:endParaRPr>
          </a:p>
        </p:txBody>
      </p:sp>
      <p:sp>
        <p:nvSpPr>
          <p:cNvPr id="10" name="TextBox 10"/>
          <p:cNvSpPr txBox="1"/>
          <p:nvPr/>
        </p:nvSpPr>
        <p:spPr>
          <a:xfrm>
            <a:off x="13666352" y="5408948"/>
            <a:ext cx="4497834" cy="825532"/>
          </a:xfrm>
          <a:prstGeom prst="rect">
            <a:avLst/>
          </a:prstGeom>
        </p:spPr>
        <p:txBody>
          <a:bodyPr lIns="0" tIns="0" rIns="0" bIns="0" rtlCol="0" anchor="t">
            <a:spAutoFit/>
          </a:bodyPr>
          <a:lstStyle/>
          <a:p>
            <a:pPr algn="l">
              <a:lnSpc>
                <a:spcPts val="6473"/>
              </a:lnSpc>
            </a:pPr>
            <a:r>
              <a:rPr lang="en-US" sz="4623" b="1">
                <a:solidFill>
                  <a:srgbClr val="504C44">
                    <a:alpha val="19608"/>
                  </a:srgbClr>
                </a:solidFill>
                <a:latin typeface="Neutra Text Bold"/>
                <a:ea typeface="Neutra Text Bold"/>
                <a:cs typeface="Neutra Text Bold"/>
                <a:sym typeface="Neutra Text Bold"/>
              </a:rPr>
              <a:t>Solution:</a:t>
            </a:r>
          </a:p>
        </p:txBody>
      </p:sp>
      <p:sp>
        <p:nvSpPr>
          <p:cNvPr id="11" name="Freeform 11"/>
          <p:cNvSpPr/>
          <p:nvPr/>
        </p:nvSpPr>
        <p:spPr>
          <a:xfrm rot="-3786904" flipV="1">
            <a:off x="13286698" y="4266054"/>
            <a:ext cx="1797822" cy="1418032"/>
          </a:xfrm>
          <a:custGeom>
            <a:avLst/>
            <a:gdLst/>
            <a:ahLst/>
            <a:cxnLst/>
            <a:rect l="l" t="t" r="r" b="b"/>
            <a:pathLst>
              <a:path w="1797822" h="1418032">
                <a:moveTo>
                  <a:pt x="0" y="1418032"/>
                </a:moveTo>
                <a:lnTo>
                  <a:pt x="1797822" y="1418032"/>
                </a:lnTo>
                <a:lnTo>
                  <a:pt x="1797822" y="0"/>
                </a:lnTo>
                <a:lnTo>
                  <a:pt x="0" y="0"/>
                </a:lnTo>
                <a:lnTo>
                  <a:pt x="0" y="1418032"/>
                </a:lnTo>
                <a:close/>
              </a:path>
            </a:pathLst>
          </a:custGeom>
          <a:blipFill>
            <a:blip r:embed="rId3">
              <a:alphaModFix amt="35000"/>
            </a:blip>
            <a:stretch>
              <a:fillRect l="-54400" t="-54400"/>
            </a:stretch>
          </a:blipFill>
        </p:spPr>
        <p:txBody>
          <a:bodyPr/>
          <a:lstStyle/>
          <a:p>
            <a:endParaRPr lang="it-IT"/>
          </a:p>
        </p:txBody>
      </p:sp>
      <p:sp>
        <p:nvSpPr>
          <p:cNvPr id="12" name="TextBox 12"/>
          <p:cNvSpPr txBox="1"/>
          <p:nvPr/>
        </p:nvSpPr>
        <p:spPr>
          <a:xfrm>
            <a:off x="12808795" y="6455944"/>
            <a:ext cx="5120142" cy="2678728"/>
          </a:xfrm>
          <a:prstGeom prst="rect">
            <a:avLst/>
          </a:prstGeom>
        </p:spPr>
        <p:txBody>
          <a:bodyPr lIns="0" tIns="0" rIns="0" bIns="0" rtlCol="0" anchor="t">
            <a:spAutoFit/>
          </a:bodyPr>
          <a:lstStyle/>
          <a:p>
            <a:pPr algn="l">
              <a:lnSpc>
                <a:spcPts val="2520"/>
              </a:lnSpc>
            </a:pPr>
            <a:r>
              <a:rPr lang="en-US" sz="2135" b="1" spc="83">
                <a:solidFill>
                  <a:srgbClr val="4F4F4F"/>
                </a:solidFill>
                <a:latin typeface="TT Chocolates Bold"/>
                <a:ea typeface="TT Chocolates Bold"/>
                <a:cs typeface="TT Chocolates Bold"/>
                <a:sym typeface="TT Chocolates Bold"/>
              </a:rPr>
              <a:t>Permanent Circadian sleep/wake light cyle</a:t>
            </a:r>
          </a:p>
          <a:p>
            <a:pPr marL="461100" lvl="1" indent="-230550" algn="l">
              <a:lnSpc>
                <a:spcPts val="2520"/>
              </a:lnSpc>
              <a:buFont typeface="Arial"/>
              <a:buChar char="•"/>
            </a:pPr>
            <a:r>
              <a:rPr lang="en-US" sz="2135" spc="83">
                <a:solidFill>
                  <a:srgbClr val="4F4F4F"/>
                </a:solidFill>
                <a:latin typeface="TT Chocolates"/>
                <a:ea typeface="TT Chocolates"/>
                <a:cs typeface="TT Chocolates"/>
                <a:sym typeface="TT Chocolates"/>
              </a:rPr>
              <a:t>artificially managed</a:t>
            </a:r>
          </a:p>
          <a:p>
            <a:pPr algn="l">
              <a:lnSpc>
                <a:spcPts val="2520"/>
              </a:lnSpc>
            </a:pPr>
            <a:r>
              <a:rPr lang="en-US" sz="2135" spc="83">
                <a:solidFill>
                  <a:srgbClr val="4F4F4F"/>
                </a:solidFill>
                <a:latin typeface="TT Chocolates"/>
                <a:ea typeface="TT Chocolates"/>
                <a:cs typeface="TT Chocolates"/>
                <a:sym typeface="TT Chocolates"/>
              </a:rPr>
              <a:t> </a:t>
            </a:r>
          </a:p>
          <a:p>
            <a:pPr algn="l">
              <a:lnSpc>
                <a:spcPts val="1943"/>
              </a:lnSpc>
            </a:pPr>
            <a:endParaRPr lang="en-US" sz="2135" spc="83">
              <a:solidFill>
                <a:srgbClr val="4F4F4F"/>
              </a:solidFill>
              <a:latin typeface="TT Chocolates"/>
              <a:ea typeface="TT Chocolates"/>
              <a:cs typeface="TT Chocolates"/>
              <a:sym typeface="TT Chocolates"/>
            </a:endParaRPr>
          </a:p>
          <a:p>
            <a:pPr algn="l">
              <a:lnSpc>
                <a:spcPts val="2289"/>
              </a:lnSpc>
            </a:pPr>
            <a:endParaRPr lang="en-US" sz="2135" spc="83">
              <a:solidFill>
                <a:srgbClr val="4F4F4F"/>
              </a:solidFill>
              <a:latin typeface="TT Chocolates"/>
              <a:ea typeface="TT Chocolates"/>
              <a:cs typeface="TT Chocolates"/>
              <a:sym typeface="TT Chocolates"/>
            </a:endParaRPr>
          </a:p>
          <a:p>
            <a:pPr algn="l">
              <a:lnSpc>
                <a:spcPts val="2289"/>
              </a:lnSpc>
            </a:pPr>
            <a:endParaRPr lang="en-US" sz="2135" spc="83">
              <a:solidFill>
                <a:srgbClr val="4F4F4F"/>
              </a:solidFill>
              <a:latin typeface="TT Chocolates"/>
              <a:ea typeface="TT Chocolates"/>
              <a:cs typeface="TT Chocolates"/>
              <a:sym typeface="TT Chocolates"/>
            </a:endParaRPr>
          </a:p>
          <a:p>
            <a:pPr algn="l">
              <a:lnSpc>
                <a:spcPts val="2289"/>
              </a:lnSpc>
            </a:pPr>
            <a:endParaRPr lang="en-US" sz="2135" spc="83">
              <a:solidFill>
                <a:srgbClr val="4F4F4F"/>
              </a:solidFill>
              <a:latin typeface="TT Chocolates"/>
              <a:ea typeface="TT Chocolates"/>
              <a:cs typeface="TT Chocolates"/>
              <a:sym typeface="TT Chocolates"/>
            </a:endParaRPr>
          </a:p>
          <a:p>
            <a:pPr algn="l">
              <a:lnSpc>
                <a:spcPts val="2289"/>
              </a:lnSpc>
            </a:pPr>
            <a:endParaRPr lang="en-US" sz="2135" spc="83">
              <a:solidFill>
                <a:srgbClr val="4F4F4F"/>
              </a:solidFill>
              <a:latin typeface="TT Chocolates"/>
              <a:ea typeface="TT Chocolates"/>
              <a:cs typeface="TT Chocolates"/>
              <a:sym typeface="TT Chocolates"/>
            </a:endParaRPr>
          </a:p>
        </p:txBody>
      </p:sp>
      <p:sp>
        <p:nvSpPr>
          <p:cNvPr id="13" name="TextBox 13"/>
          <p:cNvSpPr txBox="1"/>
          <p:nvPr/>
        </p:nvSpPr>
        <p:spPr>
          <a:xfrm>
            <a:off x="3309979" y="8309140"/>
            <a:ext cx="11668043" cy="825532"/>
          </a:xfrm>
          <a:prstGeom prst="rect">
            <a:avLst/>
          </a:prstGeom>
        </p:spPr>
        <p:txBody>
          <a:bodyPr lIns="0" tIns="0" rIns="0" bIns="0" rtlCol="0" anchor="t">
            <a:spAutoFit/>
          </a:bodyPr>
          <a:lstStyle/>
          <a:p>
            <a:pPr algn="l">
              <a:lnSpc>
                <a:spcPts val="6473"/>
              </a:lnSpc>
            </a:pPr>
            <a:r>
              <a:rPr lang="en-US" sz="4623" b="1">
                <a:solidFill>
                  <a:srgbClr val="28509B">
                    <a:alpha val="23922"/>
                  </a:srgbClr>
                </a:solidFill>
                <a:latin typeface="Neutra Text Bold"/>
                <a:ea typeface="Neutra Text Bold"/>
                <a:cs typeface="Neutra Text Bold"/>
                <a:sym typeface="Neutra Text Bold"/>
              </a:rPr>
              <a:t>Is there any way to use the Arctic light?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80057" y="1808919"/>
            <a:ext cx="2251971" cy="2251971"/>
          </a:xfrm>
          <a:custGeom>
            <a:avLst/>
            <a:gdLst/>
            <a:ahLst/>
            <a:cxnLst/>
            <a:rect l="l" t="t" r="r" b="b"/>
            <a:pathLst>
              <a:path w="2251971" h="2251971">
                <a:moveTo>
                  <a:pt x="0" y="0"/>
                </a:moveTo>
                <a:lnTo>
                  <a:pt x="2251971" y="0"/>
                </a:lnTo>
                <a:lnTo>
                  <a:pt x="2251971" y="2251972"/>
                </a:lnTo>
                <a:lnTo>
                  <a:pt x="0" y="2251972"/>
                </a:lnTo>
                <a:lnTo>
                  <a:pt x="0" y="0"/>
                </a:lnTo>
                <a:close/>
              </a:path>
            </a:pathLst>
          </a:custGeom>
          <a:blipFill>
            <a:blip r:embed="rId3"/>
            <a:stretch>
              <a:fillRect/>
            </a:stretch>
          </a:blipFill>
        </p:spPr>
        <p:txBody>
          <a:bodyPr/>
          <a:lstStyle/>
          <a:p>
            <a:endParaRPr lang="it-IT"/>
          </a:p>
        </p:txBody>
      </p:sp>
      <p:sp>
        <p:nvSpPr>
          <p:cNvPr id="3" name="Freeform 3"/>
          <p:cNvSpPr/>
          <p:nvPr/>
        </p:nvSpPr>
        <p:spPr>
          <a:xfrm>
            <a:off x="12029903" y="1830679"/>
            <a:ext cx="2230212" cy="2230212"/>
          </a:xfrm>
          <a:custGeom>
            <a:avLst/>
            <a:gdLst/>
            <a:ahLst/>
            <a:cxnLst/>
            <a:rect l="l" t="t" r="r" b="b"/>
            <a:pathLst>
              <a:path w="2230212" h="2230212">
                <a:moveTo>
                  <a:pt x="0" y="0"/>
                </a:moveTo>
                <a:lnTo>
                  <a:pt x="2230212" y="0"/>
                </a:lnTo>
                <a:lnTo>
                  <a:pt x="2230212" y="2230212"/>
                </a:lnTo>
                <a:lnTo>
                  <a:pt x="0" y="2230212"/>
                </a:lnTo>
                <a:lnTo>
                  <a:pt x="0" y="0"/>
                </a:lnTo>
                <a:close/>
              </a:path>
            </a:pathLst>
          </a:custGeom>
          <a:blipFill>
            <a:blip r:embed="rId4"/>
            <a:stretch>
              <a:fillRect/>
            </a:stretch>
          </a:blipFill>
        </p:spPr>
        <p:txBody>
          <a:bodyPr/>
          <a:lstStyle/>
          <a:p>
            <a:endParaRPr lang="it-IT"/>
          </a:p>
        </p:txBody>
      </p:sp>
      <p:sp>
        <p:nvSpPr>
          <p:cNvPr id="4" name="Freeform 4"/>
          <p:cNvSpPr/>
          <p:nvPr/>
        </p:nvSpPr>
        <p:spPr>
          <a:xfrm>
            <a:off x="4220488" y="6774699"/>
            <a:ext cx="6397860" cy="3512301"/>
          </a:xfrm>
          <a:custGeom>
            <a:avLst/>
            <a:gdLst/>
            <a:ahLst/>
            <a:cxnLst/>
            <a:rect l="l" t="t" r="r" b="b"/>
            <a:pathLst>
              <a:path w="6397860" h="3512301">
                <a:moveTo>
                  <a:pt x="0" y="0"/>
                </a:moveTo>
                <a:lnTo>
                  <a:pt x="6397861" y="0"/>
                </a:lnTo>
                <a:lnTo>
                  <a:pt x="6397861" y="3512301"/>
                </a:lnTo>
                <a:lnTo>
                  <a:pt x="0" y="3512301"/>
                </a:lnTo>
                <a:lnTo>
                  <a:pt x="0" y="0"/>
                </a:lnTo>
                <a:close/>
              </a:path>
            </a:pathLst>
          </a:custGeom>
          <a:blipFill>
            <a:blip r:embed="rId5"/>
            <a:stretch>
              <a:fillRect t="-21361"/>
            </a:stretch>
          </a:blipFill>
        </p:spPr>
        <p:txBody>
          <a:bodyPr/>
          <a:lstStyle/>
          <a:p>
            <a:endParaRPr lang="it-IT"/>
          </a:p>
        </p:txBody>
      </p:sp>
      <p:sp>
        <p:nvSpPr>
          <p:cNvPr id="5" name="Freeform 5"/>
          <p:cNvSpPr/>
          <p:nvPr/>
        </p:nvSpPr>
        <p:spPr>
          <a:xfrm>
            <a:off x="7419418" y="7850589"/>
            <a:ext cx="361411" cy="1062973"/>
          </a:xfrm>
          <a:custGeom>
            <a:avLst/>
            <a:gdLst/>
            <a:ahLst/>
            <a:cxnLst/>
            <a:rect l="l" t="t" r="r" b="b"/>
            <a:pathLst>
              <a:path w="361411" h="1062973">
                <a:moveTo>
                  <a:pt x="0" y="0"/>
                </a:moveTo>
                <a:lnTo>
                  <a:pt x="361411" y="0"/>
                </a:lnTo>
                <a:lnTo>
                  <a:pt x="361411" y="1062973"/>
                </a:lnTo>
                <a:lnTo>
                  <a:pt x="0" y="1062973"/>
                </a:lnTo>
                <a:lnTo>
                  <a:pt x="0" y="0"/>
                </a:lnTo>
                <a:close/>
              </a:path>
            </a:pathLst>
          </a:custGeom>
          <a:blipFill>
            <a:blip r:embed="rId6">
              <a:alphaModFix amt="51000"/>
            </a:blip>
            <a:stretch>
              <a:fillRect/>
            </a:stretch>
          </a:blipFill>
        </p:spPr>
        <p:txBody>
          <a:bodyPr/>
          <a:lstStyle/>
          <a:p>
            <a:endParaRPr lang="it-IT"/>
          </a:p>
        </p:txBody>
      </p:sp>
      <p:sp>
        <p:nvSpPr>
          <p:cNvPr id="6" name="TextBox 6"/>
          <p:cNvSpPr txBox="1"/>
          <p:nvPr/>
        </p:nvSpPr>
        <p:spPr>
          <a:xfrm>
            <a:off x="2378676" y="987530"/>
            <a:ext cx="8871715"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ARCTIC AND CIRCADIAN</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10</a:t>
            </a:r>
          </a:p>
        </p:txBody>
      </p:sp>
      <p:sp>
        <p:nvSpPr>
          <p:cNvPr id="8" name="TextBox 8"/>
          <p:cNvSpPr txBox="1"/>
          <p:nvPr/>
        </p:nvSpPr>
        <p:spPr>
          <a:xfrm>
            <a:off x="15180057" y="4268538"/>
            <a:ext cx="2323071" cy="409067"/>
          </a:xfrm>
          <a:prstGeom prst="rect">
            <a:avLst/>
          </a:prstGeom>
        </p:spPr>
        <p:txBody>
          <a:bodyPr lIns="0" tIns="0" rIns="0" bIns="0" rtlCol="0" anchor="t">
            <a:spAutoFit/>
          </a:bodyPr>
          <a:lstStyle/>
          <a:p>
            <a:pPr algn="l">
              <a:lnSpc>
                <a:spcPts val="3178"/>
              </a:lnSpc>
            </a:pPr>
            <a:r>
              <a:rPr lang="en-US" sz="2270">
                <a:solidFill>
                  <a:srgbClr val="000000">
                    <a:alpha val="32941"/>
                  </a:srgbClr>
                </a:solidFill>
                <a:latin typeface="Neutra Text Light"/>
                <a:ea typeface="Neutra Text Light"/>
                <a:cs typeface="Neutra Text Light"/>
                <a:sym typeface="Neutra Text Light"/>
              </a:rPr>
              <a:t>Arctic winter</a:t>
            </a:r>
          </a:p>
        </p:txBody>
      </p:sp>
      <p:sp>
        <p:nvSpPr>
          <p:cNvPr id="9" name="TextBox 9"/>
          <p:cNvSpPr txBox="1"/>
          <p:nvPr/>
        </p:nvSpPr>
        <p:spPr>
          <a:xfrm>
            <a:off x="12061887" y="4268538"/>
            <a:ext cx="2323071" cy="409067"/>
          </a:xfrm>
          <a:prstGeom prst="rect">
            <a:avLst/>
          </a:prstGeom>
        </p:spPr>
        <p:txBody>
          <a:bodyPr lIns="0" tIns="0" rIns="0" bIns="0" rtlCol="0" anchor="t">
            <a:spAutoFit/>
          </a:bodyPr>
          <a:lstStyle/>
          <a:p>
            <a:pPr algn="l">
              <a:lnSpc>
                <a:spcPts val="3178"/>
              </a:lnSpc>
            </a:pPr>
            <a:r>
              <a:rPr lang="en-US" sz="2270">
                <a:solidFill>
                  <a:srgbClr val="000000">
                    <a:alpha val="32941"/>
                  </a:srgbClr>
                </a:solidFill>
                <a:latin typeface="Neutra Text Light"/>
                <a:ea typeface="Neutra Text Light"/>
                <a:cs typeface="Neutra Text Light"/>
                <a:sym typeface="Neutra Text Light"/>
              </a:rPr>
              <a:t>Arctic summer</a:t>
            </a:r>
          </a:p>
        </p:txBody>
      </p:sp>
      <p:sp>
        <p:nvSpPr>
          <p:cNvPr id="10" name="TextBox 10"/>
          <p:cNvSpPr txBox="1"/>
          <p:nvPr/>
        </p:nvSpPr>
        <p:spPr>
          <a:xfrm>
            <a:off x="2378676" y="1808919"/>
            <a:ext cx="9062431" cy="919662"/>
          </a:xfrm>
          <a:prstGeom prst="rect">
            <a:avLst/>
          </a:prstGeom>
        </p:spPr>
        <p:txBody>
          <a:bodyPr lIns="0" tIns="0" rIns="0" bIns="0" rtlCol="0" anchor="t">
            <a:spAutoFit/>
          </a:bodyPr>
          <a:lstStyle/>
          <a:p>
            <a:pPr algn="l">
              <a:lnSpc>
                <a:spcPts val="2444"/>
              </a:lnSpc>
            </a:pPr>
            <a:r>
              <a:rPr lang="en-US" sz="2071" spc="80">
                <a:solidFill>
                  <a:srgbClr val="4F4F4F"/>
                </a:solidFill>
                <a:latin typeface="TT Chocolates"/>
                <a:ea typeface="TT Chocolates"/>
                <a:cs typeface="TT Chocolates"/>
                <a:sym typeface="TT Chocolates"/>
              </a:rPr>
              <a:t>Windows are</a:t>
            </a:r>
            <a:r>
              <a:rPr lang="en-US" sz="2071" b="1" spc="80">
                <a:solidFill>
                  <a:srgbClr val="4F4F4F"/>
                </a:solidFill>
                <a:latin typeface="TT Chocolates Bold"/>
                <a:ea typeface="TT Chocolates Bold"/>
                <a:cs typeface="TT Chocolates Bold"/>
                <a:sym typeface="TT Chocolates Bold"/>
              </a:rPr>
              <a:t> not a reliable primary light source</a:t>
            </a:r>
            <a:r>
              <a:rPr lang="en-US" sz="2071" spc="80">
                <a:solidFill>
                  <a:srgbClr val="4F4F4F"/>
                </a:solidFill>
                <a:latin typeface="TT Chocolates"/>
                <a:ea typeface="TT Chocolates"/>
                <a:cs typeface="TT Chocolates"/>
                <a:sym typeface="TT Chocolates"/>
              </a:rPr>
              <a:t> in the Arctic environment</a:t>
            </a:r>
          </a:p>
          <a:p>
            <a:pPr algn="l">
              <a:lnSpc>
                <a:spcPts val="2444"/>
              </a:lnSpc>
            </a:pPr>
            <a:r>
              <a:rPr lang="en-US" sz="2071" spc="80">
                <a:solidFill>
                  <a:srgbClr val="4F4F4F"/>
                </a:solidFill>
                <a:latin typeface="TT Chocolates"/>
                <a:ea typeface="TT Chocolates"/>
                <a:cs typeface="TT Chocolates"/>
                <a:sym typeface="TT Chocolates"/>
              </a:rPr>
              <a:t>But provide </a:t>
            </a:r>
            <a:r>
              <a:rPr lang="en-US" sz="2071" b="1" spc="80">
                <a:solidFill>
                  <a:srgbClr val="4F4F4F"/>
                </a:solidFill>
                <a:latin typeface="TT Chocolates Bold"/>
                <a:ea typeface="TT Chocolates Bold"/>
                <a:cs typeface="TT Chocolates Bold"/>
                <a:sym typeface="TT Chocolates Bold"/>
              </a:rPr>
              <a:t>essential phycophysiological benefits </a:t>
            </a:r>
          </a:p>
          <a:p>
            <a:pPr algn="l">
              <a:lnSpc>
                <a:spcPts val="2444"/>
              </a:lnSpc>
            </a:pPr>
            <a:endParaRPr lang="en-US" sz="2071" b="1" spc="80">
              <a:solidFill>
                <a:srgbClr val="4F4F4F"/>
              </a:solidFill>
              <a:latin typeface="TT Chocolates Bold"/>
              <a:ea typeface="TT Chocolates Bold"/>
              <a:cs typeface="TT Chocolates Bold"/>
              <a:sym typeface="TT Chocolates Bold"/>
            </a:endParaRPr>
          </a:p>
        </p:txBody>
      </p:sp>
      <p:sp>
        <p:nvSpPr>
          <p:cNvPr id="11" name="TextBox 11"/>
          <p:cNvSpPr txBox="1"/>
          <p:nvPr/>
        </p:nvSpPr>
        <p:spPr>
          <a:xfrm>
            <a:off x="6727793" y="3456914"/>
            <a:ext cx="3066336" cy="550004"/>
          </a:xfrm>
          <a:prstGeom prst="rect">
            <a:avLst/>
          </a:prstGeom>
        </p:spPr>
        <p:txBody>
          <a:bodyPr lIns="0" tIns="0" rIns="0" bIns="0" rtlCol="0" anchor="t">
            <a:spAutoFit/>
          </a:bodyPr>
          <a:lstStyle/>
          <a:p>
            <a:pPr algn="l">
              <a:lnSpc>
                <a:spcPts val="4334"/>
              </a:lnSpc>
            </a:pPr>
            <a:r>
              <a:rPr lang="en-US" sz="3096" b="1">
                <a:solidFill>
                  <a:srgbClr val="28509B">
                    <a:alpha val="32941"/>
                  </a:srgbClr>
                </a:solidFill>
                <a:latin typeface="Neutra Text Bold"/>
                <a:ea typeface="Neutra Text Bold"/>
                <a:cs typeface="Neutra Text Bold"/>
                <a:sym typeface="Neutra Text Bold"/>
              </a:rPr>
              <a:t>Skylight window</a:t>
            </a:r>
          </a:p>
        </p:txBody>
      </p:sp>
      <p:sp>
        <p:nvSpPr>
          <p:cNvPr id="12" name="TextBox 12"/>
          <p:cNvSpPr txBox="1"/>
          <p:nvPr/>
        </p:nvSpPr>
        <p:spPr>
          <a:xfrm>
            <a:off x="1898658" y="3456914"/>
            <a:ext cx="3066336" cy="550004"/>
          </a:xfrm>
          <a:prstGeom prst="rect">
            <a:avLst/>
          </a:prstGeom>
        </p:spPr>
        <p:txBody>
          <a:bodyPr lIns="0" tIns="0" rIns="0" bIns="0" rtlCol="0" anchor="t">
            <a:spAutoFit/>
          </a:bodyPr>
          <a:lstStyle/>
          <a:p>
            <a:pPr algn="l">
              <a:lnSpc>
                <a:spcPts val="4334"/>
              </a:lnSpc>
            </a:pPr>
            <a:r>
              <a:rPr lang="en-US" sz="3096" b="1">
                <a:solidFill>
                  <a:srgbClr val="28509B">
                    <a:alpha val="32941"/>
                  </a:srgbClr>
                </a:solidFill>
                <a:latin typeface="Neutra Text Bold"/>
                <a:ea typeface="Neutra Text Bold"/>
                <a:cs typeface="Neutra Text Bold"/>
                <a:sym typeface="Neutra Text Bold"/>
              </a:rPr>
              <a:t>Window eye level</a:t>
            </a:r>
          </a:p>
        </p:txBody>
      </p:sp>
      <p:sp>
        <p:nvSpPr>
          <p:cNvPr id="13" name="TextBox 13"/>
          <p:cNvSpPr txBox="1"/>
          <p:nvPr/>
        </p:nvSpPr>
        <p:spPr>
          <a:xfrm>
            <a:off x="1898658" y="3997394"/>
            <a:ext cx="4421677" cy="3148004"/>
          </a:xfrm>
          <a:prstGeom prst="rect">
            <a:avLst/>
          </a:prstGeom>
        </p:spPr>
        <p:txBody>
          <a:bodyPr lIns="0" tIns="0" rIns="0" bIns="0" rtlCol="0" anchor="t">
            <a:spAutoFit/>
          </a:bodyPr>
          <a:lstStyle/>
          <a:p>
            <a:pPr algn="l">
              <a:lnSpc>
                <a:spcPts val="2208"/>
              </a:lnSpc>
            </a:pPr>
            <a:r>
              <a:rPr lang="en-US" sz="1871" spc="72">
                <a:solidFill>
                  <a:srgbClr val="000000"/>
                </a:solidFill>
                <a:latin typeface="TT Chocolates"/>
                <a:ea typeface="TT Chocolates"/>
                <a:cs typeface="TT Chocolates"/>
                <a:sym typeface="TT Chocolates"/>
              </a:rPr>
              <a:t>For </a:t>
            </a:r>
            <a:r>
              <a:rPr lang="en-US" sz="1871" b="1" spc="72">
                <a:solidFill>
                  <a:srgbClr val="000000"/>
                </a:solidFill>
                <a:latin typeface="TT Chocolates Bold"/>
                <a:ea typeface="TT Chocolates Bold"/>
                <a:cs typeface="TT Chocolates Bold"/>
                <a:sym typeface="TT Chocolates Bold"/>
              </a:rPr>
              <a:t>orientation</a:t>
            </a:r>
            <a:r>
              <a:rPr lang="en-US" sz="1871" spc="72">
                <a:solidFill>
                  <a:srgbClr val="000000"/>
                </a:solidFill>
                <a:latin typeface="TT Chocolates"/>
                <a:ea typeface="TT Chocolates"/>
                <a:cs typeface="TT Chocolates"/>
                <a:sym typeface="TT Chocolates"/>
              </a:rPr>
              <a:t>:</a:t>
            </a:r>
          </a:p>
          <a:p>
            <a:pPr marL="404085" lvl="1" indent="-202043" algn="l">
              <a:lnSpc>
                <a:spcPts val="2208"/>
              </a:lnSpc>
              <a:buFont typeface="Arial"/>
              <a:buChar char="•"/>
            </a:pPr>
            <a:r>
              <a:rPr lang="en-US" sz="1871" spc="72">
                <a:solidFill>
                  <a:srgbClr val="000000"/>
                </a:solidFill>
                <a:latin typeface="TT Chocolates"/>
                <a:ea typeface="TT Chocolates"/>
                <a:cs typeface="TT Chocolates"/>
                <a:sym typeface="TT Chocolates"/>
              </a:rPr>
              <a:t>seeing the outside ⟶ </a:t>
            </a:r>
          </a:p>
          <a:p>
            <a:pPr algn="l">
              <a:lnSpc>
                <a:spcPts val="2208"/>
              </a:lnSpc>
            </a:pPr>
            <a:r>
              <a:rPr lang="en-US" sz="1871" spc="72">
                <a:solidFill>
                  <a:srgbClr val="000000"/>
                </a:solidFill>
                <a:latin typeface="TT Chocolates"/>
                <a:ea typeface="TT Chocolates"/>
                <a:cs typeface="TT Chocolates"/>
                <a:sym typeface="TT Chocolates"/>
              </a:rPr>
              <a:t>improves wellbeing through visual connection</a:t>
            </a:r>
          </a:p>
          <a:p>
            <a:pPr marL="404085" lvl="1" indent="-202043" algn="l">
              <a:lnSpc>
                <a:spcPts val="2208"/>
              </a:lnSpc>
              <a:buFont typeface="Arial"/>
              <a:buChar char="•"/>
            </a:pPr>
            <a:r>
              <a:rPr lang="en-US" sz="1871" spc="72">
                <a:solidFill>
                  <a:srgbClr val="000000"/>
                </a:solidFill>
                <a:latin typeface="TT Chocolates"/>
                <a:ea typeface="TT Chocolates"/>
                <a:cs typeface="TT Chocolates"/>
                <a:sym typeface="TT Chocolates"/>
              </a:rPr>
              <a:t>make the space ‘feel’ wider &amp; less isolated </a:t>
            </a:r>
          </a:p>
          <a:p>
            <a:pPr marL="468854" lvl="1" indent="-234427" algn="l">
              <a:lnSpc>
                <a:spcPts val="2562"/>
              </a:lnSpc>
              <a:buFont typeface="Arial"/>
              <a:buChar char="•"/>
            </a:pPr>
            <a:r>
              <a:rPr lang="en-US" sz="2171" b="1" spc="84">
                <a:solidFill>
                  <a:srgbClr val="000000"/>
                </a:solidFill>
                <a:latin typeface="TT Chocolates Bold"/>
                <a:ea typeface="TT Chocolates Bold"/>
                <a:cs typeface="TT Chocolates Bold"/>
                <a:sym typeface="TT Chocolates Bold"/>
              </a:rPr>
              <a:t>helps to stay connected to outside world</a:t>
            </a:r>
          </a:p>
          <a:p>
            <a:pPr algn="l">
              <a:lnSpc>
                <a:spcPts val="2208"/>
              </a:lnSpc>
            </a:pPr>
            <a:endParaRPr lang="en-US" sz="2171" b="1" spc="84">
              <a:solidFill>
                <a:srgbClr val="000000"/>
              </a:solidFill>
              <a:latin typeface="TT Chocolates Bold"/>
              <a:ea typeface="TT Chocolates Bold"/>
              <a:cs typeface="TT Chocolates Bold"/>
              <a:sym typeface="TT Chocolates Bold"/>
            </a:endParaRPr>
          </a:p>
          <a:p>
            <a:pPr algn="l">
              <a:lnSpc>
                <a:spcPts val="2208"/>
              </a:lnSpc>
            </a:pPr>
            <a:endParaRPr lang="en-US" sz="2171" b="1" spc="84">
              <a:solidFill>
                <a:srgbClr val="000000"/>
              </a:solidFill>
              <a:latin typeface="TT Chocolates Bold"/>
              <a:ea typeface="TT Chocolates Bold"/>
              <a:cs typeface="TT Chocolates Bold"/>
              <a:sym typeface="TT Chocolates Bold"/>
            </a:endParaRPr>
          </a:p>
          <a:p>
            <a:pPr algn="l">
              <a:lnSpc>
                <a:spcPts val="2208"/>
              </a:lnSpc>
            </a:pPr>
            <a:endParaRPr lang="en-US" sz="2171" b="1" spc="84">
              <a:solidFill>
                <a:srgbClr val="000000"/>
              </a:solidFill>
              <a:latin typeface="TT Chocolates Bold"/>
              <a:ea typeface="TT Chocolates Bold"/>
              <a:cs typeface="TT Chocolates Bold"/>
              <a:sym typeface="TT Chocolates Bold"/>
            </a:endParaRPr>
          </a:p>
        </p:txBody>
      </p:sp>
      <p:sp>
        <p:nvSpPr>
          <p:cNvPr id="14" name="TextBox 14"/>
          <p:cNvSpPr txBox="1"/>
          <p:nvPr/>
        </p:nvSpPr>
        <p:spPr>
          <a:xfrm>
            <a:off x="6860387" y="3997394"/>
            <a:ext cx="4580720" cy="2319329"/>
          </a:xfrm>
          <a:prstGeom prst="rect">
            <a:avLst/>
          </a:prstGeom>
        </p:spPr>
        <p:txBody>
          <a:bodyPr lIns="0" tIns="0" rIns="0" bIns="0" rtlCol="0" anchor="t">
            <a:spAutoFit/>
          </a:bodyPr>
          <a:lstStyle/>
          <a:p>
            <a:pPr algn="l">
              <a:lnSpc>
                <a:spcPts val="2208"/>
              </a:lnSpc>
            </a:pPr>
            <a:r>
              <a:rPr lang="en-US" sz="1871" spc="72">
                <a:solidFill>
                  <a:srgbClr val="000000"/>
                </a:solidFill>
                <a:latin typeface="TT Chocolates"/>
                <a:ea typeface="TT Chocolates"/>
                <a:cs typeface="TT Chocolates"/>
                <a:sym typeface="TT Chocolates"/>
              </a:rPr>
              <a:t>For </a:t>
            </a:r>
            <a:r>
              <a:rPr lang="en-US" sz="1871" b="1" spc="72">
                <a:solidFill>
                  <a:srgbClr val="000000"/>
                </a:solidFill>
                <a:latin typeface="TT Chocolates Bold"/>
                <a:ea typeface="TT Chocolates Bold"/>
                <a:cs typeface="TT Chocolates Bold"/>
                <a:sym typeface="TT Chocolates Bold"/>
              </a:rPr>
              <a:t>light</a:t>
            </a:r>
            <a:r>
              <a:rPr lang="en-US" sz="1871" spc="72">
                <a:solidFill>
                  <a:srgbClr val="000000"/>
                </a:solidFill>
                <a:latin typeface="TT Chocolates"/>
                <a:ea typeface="TT Chocolates"/>
                <a:cs typeface="TT Chocolates"/>
                <a:sym typeface="TT Chocolates"/>
              </a:rPr>
              <a:t>:</a:t>
            </a:r>
          </a:p>
          <a:p>
            <a:pPr marL="404085" lvl="1" indent="-202043" algn="l">
              <a:lnSpc>
                <a:spcPts val="2208"/>
              </a:lnSpc>
              <a:buFont typeface="Arial"/>
              <a:buChar char="•"/>
            </a:pPr>
            <a:r>
              <a:rPr lang="en-US" sz="1871" spc="72">
                <a:solidFill>
                  <a:srgbClr val="000000"/>
                </a:solidFill>
                <a:latin typeface="TT Chocolates"/>
                <a:ea typeface="TT Chocolates"/>
                <a:cs typeface="TT Chocolates"/>
                <a:sym typeface="TT Chocolates"/>
              </a:rPr>
              <a:t>gives a stronger ‘feeling’ of daylight</a:t>
            </a:r>
          </a:p>
          <a:p>
            <a:pPr marL="404085" lvl="1" indent="-202043" algn="l">
              <a:lnSpc>
                <a:spcPts val="2208"/>
              </a:lnSpc>
              <a:buFont typeface="Arial"/>
              <a:buChar char="•"/>
            </a:pPr>
            <a:r>
              <a:rPr lang="en-US" sz="1871" spc="72">
                <a:solidFill>
                  <a:srgbClr val="000000"/>
                </a:solidFill>
                <a:latin typeface="TT Chocolates"/>
                <a:ea typeface="TT Chocolates"/>
                <a:cs typeface="TT Chocolates"/>
                <a:sym typeface="TT Chocolates"/>
              </a:rPr>
              <a:t>help space feel less enclosed</a:t>
            </a:r>
          </a:p>
          <a:p>
            <a:pPr marL="468854" lvl="1" indent="-234427" algn="l">
              <a:lnSpc>
                <a:spcPts val="2562"/>
              </a:lnSpc>
              <a:buFont typeface="Arial"/>
              <a:buChar char="•"/>
            </a:pPr>
            <a:r>
              <a:rPr lang="en-US" sz="2171" b="1" spc="84">
                <a:solidFill>
                  <a:srgbClr val="000000"/>
                </a:solidFill>
                <a:latin typeface="TT Chocolates Bold"/>
                <a:ea typeface="TT Chocolates Bold"/>
                <a:cs typeface="TT Chocolates Bold"/>
                <a:sym typeface="TT Chocolates Bold"/>
              </a:rPr>
              <a:t>works well together with artificial circadian lighting</a:t>
            </a:r>
          </a:p>
          <a:p>
            <a:pPr algn="l">
              <a:lnSpc>
                <a:spcPts val="2208"/>
              </a:lnSpc>
            </a:pPr>
            <a:endParaRPr lang="en-US" sz="2171" b="1" spc="84">
              <a:solidFill>
                <a:srgbClr val="000000"/>
              </a:solidFill>
              <a:latin typeface="TT Chocolates Bold"/>
              <a:ea typeface="TT Chocolates Bold"/>
              <a:cs typeface="TT Chocolates Bold"/>
              <a:sym typeface="TT Chocolates Bold"/>
            </a:endParaRPr>
          </a:p>
          <a:p>
            <a:pPr algn="l">
              <a:lnSpc>
                <a:spcPts val="2208"/>
              </a:lnSpc>
            </a:pPr>
            <a:endParaRPr lang="en-US" sz="2171" b="1" spc="84">
              <a:solidFill>
                <a:srgbClr val="000000"/>
              </a:solidFill>
              <a:latin typeface="TT Chocolates Bold"/>
              <a:ea typeface="TT Chocolates Bold"/>
              <a:cs typeface="TT Chocolates Bold"/>
              <a:sym typeface="TT Chocolates Bold"/>
            </a:endParaRPr>
          </a:p>
          <a:p>
            <a:pPr algn="l">
              <a:lnSpc>
                <a:spcPts val="2208"/>
              </a:lnSpc>
            </a:pPr>
            <a:endParaRPr lang="en-US" sz="2171" b="1" spc="84">
              <a:solidFill>
                <a:srgbClr val="000000"/>
              </a:solidFill>
              <a:latin typeface="TT Chocolates Bold"/>
              <a:ea typeface="TT Chocolates Bold"/>
              <a:cs typeface="TT Chocolates Bold"/>
              <a:sym typeface="TT Chocolates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8676" y="987530"/>
            <a:ext cx="8871715"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ARCTIC AND CIRCADIAN</a:t>
            </a:r>
          </a:p>
        </p:txBody>
      </p:sp>
      <p:sp>
        <p:nvSpPr>
          <p:cNvPr id="3" name="TextBox 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10</a:t>
            </a:r>
          </a:p>
        </p:txBody>
      </p:sp>
      <p:sp>
        <p:nvSpPr>
          <p:cNvPr id="4" name="TextBox 4"/>
          <p:cNvSpPr txBox="1"/>
          <p:nvPr/>
        </p:nvSpPr>
        <p:spPr>
          <a:xfrm>
            <a:off x="2378676" y="1808919"/>
            <a:ext cx="8582413" cy="919662"/>
          </a:xfrm>
          <a:prstGeom prst="rect">
            <a:avLst/>
          </a:prstGeom>
        </p:spPr>
        <p:txBody>
          <a:bodyPr lIns="0" tIns="0" rIns="0" bIns="0" rtlCol="0" anchor="t">
            <a:spAutoFit/>
          </a:bodyPr>
          <a:lstStyle/>
          <a:p>
            <a:pPr algn="l">
              <a:lnSpc>
                <a:spcPts val="2444"/>
              </a:lnSpc>
            </a:pPr>
            <a:r>
              <a:rPr lang="en-US" sz="2071" b="1" spc="80">
                <a:solidFill>
                  <a:srgbClr val="4F4F4F"/>
                </a:solidFill>
                <a:latin typeface="TT Chocolates Bold"/>
                <a:ea typeface="TT Chocolates Bold"/>
                <a:cs typeface="TT Chocolates Bold"/>
                <a:sym typeface="TT Chocolates Bold"/>
              </a:rPr>
              <a:t>Windows </a:t>
            </a:r>
            <a:r>
              <a:rPr lang="en-US" sz="2071" spc="80">
                <a:solidFill>
                  <a:srgbClr val="4F4F4F"/>
                </a:solidFill>
                <a:latin typeface="TT Chocolates"/>
                <a:ea typeface="TT Chocolates"/>
                <a:cs typeface="TT Chocolates"/>
                <a:sym typeface="TT Chocolates"/>
              </a:rPr>
              <a:t>can support the circadian light cycle inside the container</a:t>
            </a:r>
          </a:p>
          <a:p>
            <a:pPr algn="l">
              <a:lnSpc>
                <a:spcPts val="2444"/>
              </a:lnSpc>
            </a:pPr>
            <a:r>
              <a:rPr lang="en-US" sz="2071" spc="80">
                <a:solidFill>
                  <a:srgbClr val="4F4F4F"/>
                </a:solidFill>
                <a:latin typeface="TT Chocolates"/>
                <a:ea typeface="TT Chocolates"/>
                <a:cs typeface="TT Chocolates"/>
                <a:sym typeface="TT Chocolates"/>
              </a:rPr>
              <a:t>but </a:t>
            </a:r>
            <a:r>
              <a:rPr lang="en-US" sz="2071" b="1" spc="80">
                <a:solidFill>
                  <a:srgbClr val="4F4F4F"/>
                </a:solidFill>
                <a:latin typeface="TT Chocolates Bold"/>
                <a:ea typeface="TT Chocolates Bold"/>
                <a:cs typeface="TT Chocolates Bold"/>
                <a:sym typeface="TT Chocolates Bold"/>
              </a:rPr>
              <a:t>must be controlled to support the system </a:t>
            </a:r>
          </a:p>
          <a:p>
            <a:pPr algn="l">
              <a:lnSpc>
                <a:spcPts val="2444"/>
              </a:lnSpc>
            </a:pPr>
            <a:endParaRPr lang="en-US" sz="2071" b="1" spc="80">
              <a:solidFill>
                <a:srgbClr val="4F4F4F"/>
              </a:solidFill>
              <a:latin typeface="TT Chocolates Bold"/>
              <a:ea typeface="TT Chocolates Bold"/>
              <a:cs typeface="TT Chocolates Bold"/>
              <a:sym typeface="TT Chocolates Bold"/>
            </a:endParaRPr>
          </a:p>
        </p:txBody>
      </p:sp>
      <p:sp>
        <p:nvSpPr>
          <p:cNvPr id="5" name="TextBox 5"/>
          <p:cNvSpPr txBox="1"/>
          <p:nvPr/>
        </p:nvSpPr>
        <p:spPr>
          <a:xfrm>
            <a:off x="7366335" y="3152114"/>
            <a:ext cx="3066336" cy="550004"/>
          </a:xfrm>
          <a:prstGeom prst="rect">
            <a:avLst/>
          </a:prstGeom>
        </p:spPr>
        <p:txBody>
          <a:bodyPr lIns="0" tIns="0" rIns="0" bIns="0" rtlCol="0" anchor="t">
            <a:spAutoFit/>
          </a:bodyPr>
          <a:lstStyle/>
          <a:p>
            <a:pPr algn="l">
              <a:lnSpc>
                <a:spcPts val="4334"/>
              </a:lnSpc>
            </a:pPr>
            <a:r>
              <a:rPr lang="en-US" sz="3096" b="1">
                <a:solidFill>
                  <a:srgbClr val="28509B">
                    <a:alpha val="32941"/>
                  </a:srgbClr>
                </a:solidFill>
                <a:latin typeface="Neutra Text Bold"/>
                <a:ea typeface="Neutra Text Bold"/>
                <a:cs typeface="Neutra Text Bold"/>
                <a:sym typeface="Neutra Text Bold"/>
              </a:rPr>
              <a:t>Arctic winter</a:t>
            </a:r>
          </a:p>
        </p:txBody>
      </p:sp>
      <p:sp>
        <p:nvSpPr>
          <p:cNvPr id="6" name="TextBox 6"/>
          <p:cNvSpPr txBox="1"/>
          <p:nvPr/>
        </p:nvSpPr>
        <p:spPr>
          <a:xfrm>
            <a:off x="1898658" y="3152114"/>
            <a:ext cx="3066336" cy="550004"/>
          </a:xfrm>
          <a:prstGeom prst="rect">
            <a:avLst/>
          </a:prstGeom>
        </p:spPr>
        <p:txBody>
          <a:bodyPr lIns="0" tIns="0" rIns="0" bIns="0" rtlCol="0" anchor="t">
            <a:spAutoFit/>
          </a:bodyPr>
          <a:lstStyle/>
          <a:p>
            <a:pPr algn="l">
              <a:lnSpc>
                <a:spcPts val="4334"/>
              </a:lnSpc>
            </a:pPr>
            <a:r>
              <a:rPr lang="en-US" sz="3096" b="1">
                <a:solidFill>
                  <a:srgbClr val="28509B">
                    <a:alpha val="32941"/>
                  </a:srgbClr>
                </a:solidFill>
                <a:latin typeface="Neutra Text Bold"/>
                <a:ea typeface="Neutra Text Bold"/>
                <a:cs typeface="Neutra Text Bold"/>
                <a:sym typeface="Neutra Text Bold"/>
              </a:rPr>
              <a:t>Arctic summer</a:t>
            </a:r>
          </a:p>
        </p:txBody>
      </p:sp>
      <p:sp>
        <p:nvSpPr>
          <p:cNvPr id="7" name="TextBox 7"/>
          <p:cNvSpPr txBox="1"/>
          <p:nvPr/>
        </p:nvSpPr>
        <p:spPr>
          <a:xfrm>
            <a:off x="1898658" y="3997394"/>
            <a:ext cx="4961728" cy="3605204"/>
          </a:xfrm>
          <a:prstGeom prst="rect">
            <a:avLst/>
          </a:prstGeom>
        </p:spPr>
        <p:txBody>
          <a:bodyPr lIns="0" tIns="0" rIns="0" bIns="0" rtlCol="0" anchor="t">
            <a:spAutoFit/>
          </a:bodyPr>
          <a:lstStyle/>
          <a:p>
            <a:pPr algn="l">
              <a:lnSpc>
                <a:spcPts val="2208"/>
              </a:lnSpc>
            </a:pPr>
            <a:r>
              <a:rPr lang="en-US" sz="1871" spc="72">
                <a:solidFill>
                  <a:srgbClr val="4F4F4F"/>
                </a:solidFill>
                <a:latin typeface="TT Chocolates"/>
                <a:ea typeface="TT Chocolates"/>
                <a:cs typeface="TT Chocolates"/>
                <a:sym typeface="TT Chocolates"/>
              </a:rPr>
              <a:t>There is </a:t>
            </a:r>
            <a:r>
              <a:rPr lang="en-US" sz="1871" u="sng" spc="72">
                <a:solidFill>
                  <a:srgbClr val="4F4F4F"/>
                </a:solidFill>
                <a:latin typeface="TT Chocolates"/>
                <a:ea typeface="TT Chocolates"/>
                <a:cs typeface="TT Chocolates"/>
                <a:sym typeface="TT Chocolates"/>
              </a:rPr>
              <a:t>too much light</a:t>
            </a:r>
            <a:r>
              <a:rPr lang="en-US" sz="1871" spc="72">
                <a:solidFill>
                  <a:srgbClr val="4F4F4F"/>
                </a:solidFill>
                <a:latin typeface="TT Chocolates"/>
                <a:ea typeface="TT Chocolates"/>
                <a:cs typeface="TT Chocolates"/>
                <a:sym typeface="TT Chocolates"/>
              </a:rPr>
              <a:t> from the window</a:t>
            </a:r>
          </a:p>
          <a:p>
            <a:pPr algn="l">
              <a:lnSpc>
                <a:spcPts val="2208"/>
              </a:lnSpc>
            </a:pPr>
            <a:endParaRPr lang="en-US" sz="1871" spc="72">
              <a:solidFill>
                <a:srgbClr val="4F4F4F"/>
              </a:solidFill>
              <a:latin typeface="TT Chocolates"/>
              <a:ea typeface="TT Chocolates"/>
              <a:cs typeface="TT Chocolates"/>
              <a:sym typeface="TT Chocolates"/>
            </a:endParaRPr>
          </a:p>
          <a:p>
            <a:pPr marL="404085" lvl="1" indent="-202043" algn="l">
              <a:lnSpc>
                <a:spcPts val="2208"/>
              </a:lnSpc>
              <a:buFont typeface="Arial"/>
              <a:buChar char="•"/>
            </a:pPr>
            <a:r>
              <a:rPr lang="en-US" sz="1871" spc="72">
                <a:solidFill>
                  <a:srgbClr val="4F4F4F"/>
                </a:solidFill>
                <a:latin typeface="TT Chocolates"/>
                <a:ea typeface="TT Chocolates"/>
                <a:cs typeface="TT Chocolates"/>
                <a:sym typeface="TT Chocolates"/>
              </a:rPr>
              <a:t>Solar-control glass, filters brightness</a:t>
            </a:r>
          </a:p>
          <a:p>
            <a:pPr marL="404085" lvl="1" indent="-202043" algn="l">
              <a:lnSpc>
                <a:spcPts val="2208"/>
              </a:lnSpc>
              <a:buFont typeface="Arial"/>
              <a:buChar char="•"/>
            </a:pPr>
            <a:r>
              <a:rPr lang="en-US" sz="1871" spc="72">
                <a:solidFill>
                  <a:srgbClr val="4F4F4F"/>
                </a:solidFill>
                <a:latin typeface="TT Chocolates"/>
                <a:ea typeface="TT Chocolates"/>
                <a:cs typeface="TT Chocolates"/>
                <a:sym typeface="TT Chocolates"/>
              </a:rPr>
              <a:t>Diffusion, softens glare</a:t>
            </a:r>
          </a:p>
          <a:p>
            <a:pPr marL="404085" lvl="1" indent="-202043" algn="l">
              <a:lnSpc>
                <a:spcPts val="2208"/>
              </a:lnSpc>
              <a:buFont typeface="Arial"/>
              <a:buChar char="•"/>
            </a:pPr>
            <a:r>
              <a:rPr lang="en-US" sz="1871" spc="72">
                <a:solidFill>
                  <a:srgbClr val="4F4F4F"/>
                </a:solidFill>
                <a:latin typeface="TT Chocolates"/>
                <a:ea typeface="TT Chocolates"/>
                <a:cs typeface="TT Chocolates"/>
                <a:sym typeface="TT Chocolates"/>
              </a:rPr>
              <a:t>Shading, blocks excess light (lux-sensors)</a:t>
            </a:r>
          </a:p>
          <a:p>
            <a:pPr marL="404085" lvl="1" indent="-202043" algn="l">
              <a:lnSpc>
                <a:spcPts val="2208"/>
              </a:lnSpc>
              <a:buFont typeface="Arial"/>
              <a:buChar char="•"/>
            </a:pPr>
            <a:r>
              <a:rPr lang="en-US" sz="1871" spc="72">
                <a:solidFill>
                  <a:srgbClr val="4F4F4F"/>
                </a:solidFill>
                <a:latin typeface="TT Chocolates"/>
                <a:ea typeface="TT Chocolates"/>
                <a:cs typeface="TT Chocolates"/>
                <a:sym typeface="TT Chocolates"/>
              </a:rPr>
              <a:t>Artificial night, shading blocks all natural light</a:t>
            </a:r>
          </a:p>
          <a:p>
            <a:pPr marL="404085" lvl="1" indent="-202043" algn="l">
              <a:lnSpc>
                <a:spcPts val="2208"/>
              </a:lnSpc>
              <a:buFont typeface="Arial"/>
              <a:buChar char="•"/>
            </a:pPr>
            <a:r>
              <a:rPr lang="en-US" sz="1871" b="1" spc="72">
                <a:solidFill>
                  <a:srgbClr val="4F4F4F"/>
                </a:solidFill>
                <a:latin typeface="TT Chocolates Bold"/>
                <a:ea typeface="TT Chocolates Bold"/>
                <a:cs typeface="TT Chocolates Bold"/>
                <a:sym typeface="TT Chocolates Bold"/>
              </a:rPr>
              <a:t>Artificial lighting dims to maintain circadian schedule inside with AI (lux- &amp; CCT-sensors)</a:t>
            </a:r>
          </a:p>
          <a:p>
            <a:pPr algn="l">
              <a:lnSpc>
                <a:spcPts val="2208"/>
              </a:lnSpc>
            </a:pPr>
            <a:endParaRPr lang="en-US" sz="1871" b="1" spc="72">
              <a:solidFill>
                <a:srgbClr val="4F4F4F"/>
              </a:solidFill>
              <a:latin typeface="TT Chocolates Bold"/>
              <a:ea typeface="TT Chocolates Bold"/>
              <a:cs typeface="TT Chocolates Bold"/>
              <a:sym typeface="TT Chocolates Bold"/>
            </a:endParaRPr>
          </a:p>
          <a:p>
            <a:pPr algn="l">
              <a:lnSpc>
                <a:spcPts val="2208"/>
              </a:lnSpc>
            </a:pPr>
            <a:endParaRPr lang="en-US" sz="1871" b="1" spc="72">
              <a:solidFill>
                <a:srgbClr val="4F4F4F"/>
              </a:solidFill>
              <a:latin typeface="TT Chocolates Bold"/>
              <a:ea typeface="TT Chocolates Bold"/>
              <a:cs typeface="TT Chocolates Bold"/>
              <a:sym typeface="TT Chocolates Bold"/>
            </a:endParaRPr>
          </a:p>
          <a:p>
            <a:pPr algn="l">
              <a:lnSpc>
                <a:spcPts val="2208"/>
              </a:lnSpc>
            </a:pPr>
            <a:endParaRPr lang="en-US" sz="1871" b="1" spc="72">
              <a:solidFill>
                <a:srgbClr val="4F4F4F"/>
              </a:solidFill>
              <a:latin typeface="TT Chocolates Bold"/>
              <a:ea typeface="TT Chocolates Bold"/>
              <a:cs typeface="TT Chocolates Bold"/>
              <a:sym typeface="TT Chocolates Bold"/>
            </a:endParaRPr>
          </a:p>
        </p:txBody>
      </p:sp>
      <p:sp>
        <p:nvSpPr>
          <p:cNvPr id="8" name="Freeform 8"/>
          <p:cNvSpPr/>
          <p:nvPr/>
        </p:nvSpPr>
        <p:spPr>
          <a:xfrm rot="-2328542" flipV="1">
            <a:off x="5770971" y="6893581"/>
            <a:ext cx="1797822" cy="1418032"/>
          </a:xfrm>
          <a:custGeom>
            <a:avLst/>
            <a:gdLst/>
            <a:ahLst/>
            <a:cxnLst/>
            <a:rect l="l" t="t" r="r" b="b"/>
            <a:pathLst>
              <a:path w="1797822" h="1418032">
                <a:moveTo>
                  <a:pt x="0" y="1418033"/>
                </a:moveTo>
                <a:lnTo>
                  <a:pt x="1797822" y="1418033"/>
                </a:lnTo>
                <a:lnTo>
                  <a:pt x="1797822" y="0"/>
                </a:lnTo>
                <a:lnTo>
                  <a:pt x="0" y="0"/>
                </a:lnTo>
                <a:lnTo>
                  <a:pt x="0" y="1418033"/>
                </a:lnTo>
                <a:close/>
              </a:path>
            </a:pathLst>
          </a:custGeom>
          <a:blipFill>
            <a:blip r:embed="rId3">
              <a:alphaModFix amt="35000"/>
            </a:blip>
            <a:stretch>
              <a:fillRect l="-54400" t="-54400"/>
            </a:stretch>
          </a:blipFill>
        </p:spPr>
        <p:txBody>
          <a:bodyPr/>
          <a:lstStyle/>
          <a:p>
            <a:endParaRPr lang="it-IT"/>
          </a:p>
        </p:txBody>
      </p:sp>
      <p:sp>
        <p:nvSpPr>
          <p:cNvPr id="9" name="TextBox 9"/>
          <p:cNvSpPr txBox="1"/>
          <p:nvPr/>
        </p:nvSpPr>
        <p:spPr>
          <a:xfrm>
            <a:off x="7175830" y="3997394"/>
            <a:ext cx="5179729" cy="2500304"/>
          </a:xfrm>
          <a:prstGeom prst="rect">
            <a:avLst/>
          </a:prstGeom>
        </p:spPr>
        <p:txBody>
          <a:bodyPr lIns="0" tIns="0" rIns="0" bIns="0" rtlCol="0" anchor="t">
            <a:spAutoFit/>
          </a:bodyPr>
          <a:lstStyle/>
          <a:p>
            <a:pPr algn="l">
              <a:lnSpc>
                <a:spcPts val="2208"/>
              </a:lnSpc>
            </a:pPr>
            <a:r>
              <a:rPr lang="en-US" sz="1871" spc="72">
                <a:solidFill>
                  <a:srgbClr val="4F4F4F"/>
                </a:solidFill>
                <a:latin typeface="TT Chocolates"/>
                <a:ea typeface="TT Chocolates"/>
                <a:cs typeface="TT Chocolates"/>
                <a:sym typeface="TT Chocolates"/>
              </a:rPr>
              <a:t>There is </a:t>
            </a:r>
            <a:r>
              <a:rPr lang="en-US" sz="1871" u="sng" spc="72">
                <a:solidFill>
                  <a:srgbClr val="4F4F4F"/>
                </a:solidFill>
                <a:latin typeface="TT Chocolates"/>
                <a:ea typeface="TT Chocolates"/>
                <a:cs typeface="TT Chocolates"/>
                <a:sym typeface="TT Chocolates"/>
              </a:rPr>
              <a:t>too little light</a:t>
            </a:r>
            <a:r>
              <a:rPr lang="en-US" sz="1871" spc="72">
                <a:solidFill>
                  <a:srgbClr val="4F4F4F"/>
                </a:solidFill>
                <a:latin typeface="TT Chocolates"/>
                <a:ea typeface="TT Chocolates"/>
                <a:cs typeface="TT Chocolates"/>
                <a:sym typeface="TT Chocolates"/>
              </a:rPr>
              <a:t> from the window</a:t>
            </a:r>
          </a:p>
          <a:p>
            <a:pPr algn="l">
              <a:lnSpc>
                <a:spcPts val="2208"/>
              </a:lnSpc>
            </a:pPr>
            <a:endParaRPr lang="en-US" sz="1871" spc="72">
              <a:solidFill>
                <a:srgbClr val="4F4F4F"/>
              </a:solidFill>
              <a:latin typeface="TT Chocolates"/>
              <a:ea typeface="TT Chocolates"/>
              <a:cs typeface="TT Chocolates"/>
              <a:sym typeface="TT Chocolates"/>
            </a:endParaRPr>
          </a:p>
          <a:p>
            <a:pPr marL="404085" lvl="1" indent="-202043" algn="l">
              <a:lnSpc>
                <a:spcPts val="2208"/>
              </a:lnSpc>
              <a:buFont typeface="Arial"/>
              <a:buChar char="•"/>
            </a:pPr>
            <a:r>
              <a:rPr lang="en-US" sz="1871" spc="72">
                <a:solidFill>
                  <a:srgbClr val="4F4F4F"/>
                </a:solidFill>
                <a:latin typeface="TT Chocolates"/>
                <a:ea typeface="TT Chocolates"/>
                <a:cs typeface="TT Chocolates"/>
                <a:sym typeface="TT Chocolates"/>
              </a:rPr>
              <a:t>Circadian daylight cycle as primary light provider</a:t>
            </a:r>
          </a:p>
          <a:p>
            <a:pPr marL="404085" lvl="1" indent="-202043" algn="l">
              <a:lnSpc>
                <a:spcPts val="2208"/>
              </a:lnSpc>
              <a:buFont typeface="Arial"/>
              <a:buChar char="•"/>
            </a:pPr>
            <a:r>
              <a:rPr lang="en-US" sz="1871" spc="72">
                <a:solidFill>
                  <a:srgbClr val="4F4F4F"/>
                </a:solidFill>
                <a:latin typeface="TT Chocolates"/>
                <a:ea typeface="TT Chocolates"/>
                <a:cs typeface="TT Chocolates"/>
                <a:sym typeface="TT Chocolates"/>
              </a:rPr>
              <a:t>is about perception an information not light</a:t>
            </a:r>
          </a:p>
          <a:p>
            <a:pPr marL="404085" lvl="1" indent="-202043" algn="l">
              <a:lnSpc>
                <a:spcPts val="2208"/>
              </a:lnSpc>
              <a:buFont typeface="Arial"/>
              <a:buChar char="•"/>
            </a:pPr>
            <a:r>
              <a:rPr lang="en-US" sz="1871" b="1" spc="72">
                <a:solidFill>
                  <a:srgbClr val="4F4F4F"/>
                </a:solidFill>
                <a:latin typeface="TT Chocolates Bold"/>
                <a:ea typeface="TT Chocolates Bold"/>
                <a:cs typeface="TT Chocolates Bold"/>
                <a:sym typeface="TT Chocolates Bold"/>
              </a:rPr>
              <a:t>Artificial lighting adjusts color to maintain circadian schedule inside with AI ( CCT-sensors)</a:t>
            </a:r>
          </a:p>
          <a:p>
            <a:pPr algn="l">
              <a:lnSpc>
                <a:spcPts val="2208"/>
              </a:lnSpc>
            </a:pPr>
            <a:endParaRPr lang="en-US" sz="1871" b="1" spc="72">
              <a:solidFill>
                <a:srgbClr val="4F4F4F"/>
              </a:solidFill>
              <a:latin typeface="TT Chocolates Bold"/>
              <a:ea typeface="TT Chocolates Bold"/>
              <a:cs typeface="TT Chocolates Bold"/>
              <a:sym typeface="TT Chocolates Bold"/>
            </a:endParaRPr>
          </a:p>
        </p:txBody>
      </p:sp>
      <p:sp>
        <p:nvSpPr>
          <p:cNvPr id="10" name="TextBox 10"/>
          <p:cNvSpPr txBox="1"/>
          <p:nvPr/>
        </p:nvSpPr>
        <p:spPr>
          <a:xfrm>
            <a:off x="2884624" y="8258631"/>
            <a:ext cx="8582413" cy="919662"/>
          </a:xfrm>
          <a:prstGeom prst="rect">
            <a:avLst/>
          </a:prstGeom>
        </p:spPr>
        <p:txBody>
          <a:bodyPr lIns="0" tIns="0" rIns="0" bIns="0" rtlCol="0" anchor="t">
            <a:spAutoFit/>
          </a:bodyPr>
          <a:lstStyle/>
          <a:p>
            <a:pPr algn="l">
              <a:lnSpc>
                <a:spcPts val="2444"/>
              </a:lnSpc>
            </a:pPr>
            <a:r>
              <a:rPr lang="en-US" sz="2071" spc="80">
                <a:solidFill>
                  <a:srgbClr val="4F4F4F"/>
                </a:solidFill>
                <a:latin typeface="TT Chocolates"/>
                <a:ea typeface="TT Chocolates"/>
                <a:cs typeface="TT Chocolates"/>
                <a:sym typeface="TT Chocolates"/>
              </a:rPr>
              <a:t>The AI system</a:t>
            </a:r>
            <a:r>
              <a:rPr lang="en-US" sz="2071" b="1" spc="80">
                <a:solidFill>
                  <a:srgbClr val="4F4F4F"/>
                </a:solidFill>
                <a:latin typeface="TT Chocolates Bold"/>
                <a:ea typeface="TT Chocolates Bold"/>
                <a:cs typeface="TT Chocolates Bold"/>
                <a:sym typeface="TT Chocolates Bold"/>
              </a:rPr>
              <a:t> dynamically adjusts intensity and CCT  </a:t>
            </a:r>
            <a:r>
              <a:rPr lang="en-US" sz="2071" spc="80">
                <a:solidFill>
                  <a:srgbClr val="4F4F4F"/>
                </a:solidFill>
                <a:latin typeface="TT Chocolates"/>
                <a:ea typeface="TT Chocolates"/>
                <a:cs typeface="TT Chocolates"/>
                <a:sym typeface="TT Chocolates"/>
              </a:rPr>
              <a:t>in relation to outside to maintain the “controlled artificial day” despite changing external lighting conditions.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012282" y="3493661"/>
            <a:ext cx="544519" cy="459394"/>
          </a:xfrm>
          <a:prstGeom prst="rect">
            <a:avLst/>
          </a:prstGeom>
        </p:spPr>
        <p:txBody>
          <a:bodyPr lIns="0" tIns="0" rIns="0" bIns="0" rtlCol="0" anchor="t">
            <a:spAutoFit/>
          </a:bodyPr>
          <a:lstStyle/>
          <a:p>
            <a:pPr algn="l">
              <a:lnSpc>
                <a:spcPts val="3695"/>
              </a:lnSpc>
              <a:spcBef>
                <a:spcPct val="0"/>
              </a:spcBef>
            </a:pPr>
            <a:r>
              <a:rPr lang="en-US" sz="2639" b="1" spc="527">
                <a:solidFill>
                  <a:srgbClr val="FF66C4"/>
                </a:solidFill>
                <a:latin typeface="TT Chocolates Bold"/>
                <a:ea typeface="TT Chocolates Bold"/>
                <a:cs typeface="TT Chocolates Bold"/>
                <a:sym typeface="TT Chocolates Bold"/>
              </a:rPr>
              <a:t>1</a:t>
            </a:r>
          </a:p>
        </p:txBody>
      </p:sp>
      <p:sp>
        <p:nvSpPr>
          <p:cNvPr id="4" name="Freeform 4"/>
          <p:cNvSpPr/>
          <p:nvPr/>
        </p:nvSpPr>
        <p:spPr>
          <a:xfrm>
            <a:off x="6622141" y="1879383"/>
            <a:ext cx="6520798" cy="3762755"/>
          </a:xfrm>
          <a:custGeom>
            <a:avLst/>
            <a:gdLst/>
            <a:ahLst/>
            <a:cxnLst/>
            <a:rect l="l" t="t" r="r" b="b"/>
            <a:pathLst>
              <a:path w="6520798" h="3762755">
                <a:moveTo>
                  <a:pt x="0" y="0"/>
                </a:moveTo>
                <a:lnTo>
                  <a:pt x="6520798" y="0"/>
                </a:lnTo>
                <a:lnTo>
                  <a:pt x="6520798" y="3762755"/>
                </a:lnTo>
                <a:lnTo>
                  <a:pt x="0" y="3762755"/>
                </a:lnTo>
                <a:lnTo>
                  <a:pt x="0" y="0"/>
                </a:lnTo>
                <a:close/>
              </a:path>
            </a:pathLst>
          </a:custGeom>
          <a:blipFill>
            <a:blip r:embed="rId3"/>
            <a:stretch>
              <a:fillRect b="-946"/>
            </a:stretch>
          </a:blipFill>
        </p:spPr>
        <p:txBody>
          <a:bodyPr/>
          <a:lstStyle/>
          <a:p>
            <a:endParaRPr lang="it-IT"/>
          </a:p>
        </p:txBody>
      </p:sp>
      <p:grpSp>
        <p:nvGrpSpPr>
          <p:cNvPr id="5" name="Group 5"/>
          <p:cNvGrpSpPr/>
          <p:nvPr/>
        </p:nvGrpSpPr>
        <p:grpSpPr>
          <a:xfrm rot="-210207">
            <a:off x="10964562" y="3312284"/>
            <a:ext cx="1104713" cy="93942"/>
            <a:chOff x="0" y="0"/>
            <a:chExt cx="682704" cy="58056"/>
          </a:xfrm>
        </p:grpSpPr>
        <p:sp>
          <p:nvSpPr>
            <p:cNvPr id="6" name="Freeform 6"/>
            <p:cNvSpPr/>
            <p:nvPr/>
          </p:nvSpPr>
          <p:spPr>
            <a:xfrm>
              <a:off x="0" y="0"/>
              <a:ext cx="682704" cy="58056"/>
            </a:xfrm>
            <a:custGeom>
              <a:avLst/>
              <a:gdLst/>
              <a:ahLst/>
              <a:cxnLst/>
              <a:rect l="l" t="t" r="r" b="b"/>
              <a:pathLst>
                <a:path w="682704" h="58056">
                  <a:moveTo>
                    <a:pt x="0" y="0"/>
                  </a:moveTo>
                  <a:lnTo>
                    <a:pt x="682704" y="0"/>
                  </a:lnTo>
                  <a:lnTo>
                    <a:pt x="682704" y="58056"/>
                  </a:lnTo>
                  <a:lnTo>
                    <a:pt x="0" y="58056"/>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7" name="TextBox 7"/>
            <p:cNvSpPr txBox="1"/>
            <p:nvPr/>
          </p:nvSpPr>
          <p:spPr>
            <a:xfrm>
              <a:off x="0" y="0"/>
              <a:ext cx="682704" cy="58056"/>
            </a:xfrm>
            <a:prstGeom prst="rect">
              <a:avLst/>
            </a:prstGeom>
          </p:spPr>
          <p:txBody>
            <a:bodyPr lIns="41130" tIns="41130" rIns="41130" bIns="41130" rtlCol="0" anchor="ctr"/>
            <a:lstStyle/>
            <a:p>
              <a:pPr algn="ctr">
                <a:lnSpc>
                  <a:spcPts val="1696"/>
                </a:lnSpc>
              </a:pPr>
              <a:endParaRPr/>
            </a:p>
          </p:txBody>
        </p:sp>
      </p:grpSp>
      <p:grpSp>
        <p:nvGrpSpPr>
          <p:cNvPr id="8" name="Group 8"/>
          <p:cNvGrpSpPr/>
          <p:nvPr/>
        </p:nvGrpSpPr>
        <p:grpSpPr>
          <a:xfrm rot="-351627">
            <a:off x="7927108" y="3571951"/>
            <a:ext cx="866594" cy="99199"/>
            <a:chOff x="0" y="0"/>
            <a:chExt cx="535548" cy="61304"/>
          </a:xfrm>
        </p:grpSpPr>
        <p:sp>
          <p:nvSpPr>
            <p:cNvPr id="9" name="Freeform 9"/>
            <p:cNvSpPr/>
            <p:nvPr/>
          </p:nvSpPr>
          <p:spPr>
            <a:xfrm>
              <a:off x="0" y="0"/>
              <a:ext cx="535548" cy="61304"/>
            </a:xfrm>
            <a:custGeom>
              <a:avLst/>
              <a:gdLst/>
              <a:ahLst/>
              <a:cxnLst/>
              <a:rect l="l" t="t" r="r" b="b"/>
              <a:pathLst>
                <a:path w="535548" h="61304">
                  <a:moveTo>
                    <a:pt x="0" y="0"/>
                  </a:moveTo>
                  <a:lnTo>
                    <a:pt x="535548" y="0"/>
                  </a:lnTo>
                  <a:lnTo>
                    <a:pt x="535548" y="61304"/>
                  </a:lnTo>
                  <a:lnTo>
                    <a:pt x="0" y="61304"/>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10" name="TextBox 10"/>
            <p:cNvSpPr txBox="1"/>
            <p:nvPr/>
          </p:nvSpPr>
          <p:spPr>
            <a:xfrm>
              <a:off x="0" y="0"/>
              <a:ext cx="535548" cy="61304"/>
            </a:xfrm>
            <a:prstGeom prst="rect">
              <a:avLst/>
            </a:prstGeom>
          </p:spPr>
          <p:txBody>
            <a:bodyPr lIns="41130" tIns="41130" rIns="41130" bIns="41130" rtlCol="0" anchor="ctr"/>
            <a:lstStyle/>
            <a:p>
              <a:pPr algn="ctr">
                <a:lnSpc>
                  <a:spcPts val="1696"/>
                </a:lnSpc>
              </a:pPr>
              <a:endParaRPr/>
            </a:p>
          </p:txBody>
        </p:sp>
      </p:grpSp>
      <p:grpSp>
        <p:nvGrpSpPr>
          <p:cNvPr id="11" name="Group 11"/>
          <p:cNvGrpSpPr/>
          <p:nvPr/>
        </p:nvGrpSpPr>
        <p:grpSpPr>
          <a:xfrm rot="-301339">
            <a:off x="12104284" y="2155900"/>
            <a:ext cx="346216" cy="224037"/>
            <a:chOff x="0" y="0"/>
            <a:chExt cx="855573" cy="553643"/>
          </a:xfrm>
        </p:grpSpPr>
        <p:sp>
          <p:nvSpPr>
            <p:cNvPr id="12" name="Freeform 12"/>
            <p:cNvSpPr/>
            <p:nvPr/>
          </p:nvSpPr>
          <p:spPr>
            <a:xfrm>
              <a:off x="0" y="0"/>
              <a:ext cx="855573" cy="553643"/>
            </a:xfrm>
            <a:custGeom>
              <a:avLst/>
              <a:gdLst/>
              <a:ahLst/>
              <a:cxnLst/>
              <a:rect l="l" t="t" r="r" b="b"/>
              <a:pathLst>
                <a:path w="855573" h="553643">
                  <a:moveTo>
                    <a:pt x="203200" y="0"/>
                  </a:moveTo>
                  <a:lnTo>
                    <a:pt x="652373" y="0"/>
                  </a:lnTo>
                  <a:lnTo>
                    <a:pt x="855573" y="553643"/>
                  </a:lnTo>
                  <a:lnTo>
                    <a:pt x="0" y="553643"/>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13" name="TextBox 13"/>
            <p:cNvSpPr txBox="1"/>
            <p:nvPr/>
          </p:nvSpPr>
          <p:spPr>
            <a:xfrm>
              <a:off x="127000" y="0"/>
              <a:ext cx="601573" cy="553643"/>
            </a:xfrm>
            <a:prstGeom prst="rect">
              <a:avLst/>
            </a:prstGeom>
          </p:spPr>
          <p:txBody>
            <a:bodyPr lIns="25733" tIns="25733" rIns="25733" bIns="25733" rtlCol="0" anchor="ctr"/>
            <a:lstStyle/>
            <a:p>
              <a:pPr algn="ctr">
                <a:lnSpc>
                  <a:spcPts val="1696"/>
                </a:lnSpc>
              </a:pPr>
              <a:endParaRPr/>
            </a:p>
          </p:txBody>
        </p:sp>
      </p:grpSp>
      <p:grpSp>
        <p:nvGrpSpPr>
          <p:cNvPr id="14" name="Group 14"/>
          <p:cNvGrpSpPr/>
          <p:nvPr/>
        </p:nvGrpSpPr>
        <p:grpSpPr>
          <a:xfrm rot="-276925">
            <a:off x="7253432" y="2601665"/>
            <a:ext cx="346216" cy="224037"/>
            <a:chOff x="0" y="0"/>
            <a:chExt cx="855573" cy="553643"/>
          </a:xfrm>
        </p:grpSpPr>
        <p:sp>
          <p:nvSpPr>
            <p:cNvPr id="15" name="Freeform 15"/>
            <p:cNvSpPr/>
            <p:nvPr/>
          </p:nvSpPr>
          <p:spPr>
            <a:xfrm>
              <a:off x="0" y="0"/>
              <a:ext cx="855573" cy="553643"/>
            </a:xfrm>
            <a:custGeom>
              <a:avLst/>
              <a:gdLst/>
              <a:ahLst/>
              <a:cxnLst/>
              <a:rect l="l" t="t" r="r" b="b"/>
              <a:pathLst>
                <a:path w="855573" h="553643">
                  <a:moveTo>
                    <a:pt x="203200" y="0"/>
                  </a:moveTo>
                  <a:lnTo>
                    <a:pt x="652373" y="0"/>
                  </a:lnTo>
                  <a:lnTo>
                    <a:pt x="855573" y="553643"/>
                  </a:lnTo>
                  <a:lnTo>
                    <a:pt x="0" y="553643"/>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16" name="TextBox 16"/>
            <p:cNvSpPr txBox="1"/>
            <p:nvPr/>
          </p:nvSpPr>
          <p:spPr>
            <a:xfrm>
              <a:off x="127000" y="0"/>
              <a:ext cx="601573" cy="553643"/>
            </a:xfrm>
            <a:prstGeom prst="rect">
              <a:avLst/>
            </a:prstGeom>
          </p:spPr>
          <p:txBody>
            <a:bodyPr lIns="25733" tIns="25733" rIns="25733" bIns="25733" rtlCol="0" anchor="ctr"/>
            <a:lstStyle/>
            <a:p>
              <a:pPr algn="ctr">
                <a:lnSpc>
                  <a:spcPts val="1696"/>
                </a:lnSpc>
              </a:pPr>
              <a:endParaRPr/>
            </a:p>
          </p:txBody>
        </p:sp>
      </p:grpSp>
      <p:grpSp>
        <p:nvGrpSpPr>
          <p:cNvPr id="17" name="Group 17"/>
          <p:cNvGrpSpPr/>
          <p:nvPr/>
        </p:nvGrpSpPr>
        <p:grpSpPr>
          <a:xfrm rot="-5495991">
            <a:off x="11964615" y="1991113"/>
            <a:ext cx="261053" cy="448685"/>
            <a:chOff x="0" y="0"/>
            <a:chExt cx="406400" cy="698500"/>
          </a:xfrm>
        </p:grpSpPr>
        <p:sp>
          <p:nvSpPr>
            <p:cNvPr id="18" name="Freeform 18"/>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19" name="TextBox 19"/>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0" name="Group 20"/>
          <p:cNvGrpSpPr/>
          <p:nvPr/>
        </p:nvGrpSpPr>
        <p:grpSpPr>
          <a:xfrm rot="-4954635">
            <a:off x="11915764" y="2283757"/>
            <a:ext cx="116423" cy="200101"/>
            <a:chOff x="0" y="0"/>
            <a:chExt cx="406400" cy="698500"/>
          </a:xfrm>
        </p:grpSpPr>
        <p:sp>
          <p:nvSpPr>
            <p:cNvPr id="21" name="Freeform 21"/>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22" name="TextBox 22"/>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3" name="Group 23"/>
          <p:cNvGrpSpPr/>
          <p:nvPr/>
        </p:nvGrpSpPr>
        <p:grpSpPr>
          <a:xfrm rot="-4954635">
            <a:off x="11691600" y="2137766"/>
            <a:ext cx="167808" cy="288421"/>
            <a:chOff x="0" y="0"/>
            <a:chExt cx="406400" cy="698500"/>
          </a:xfrm>
        </p:grpSpPr>
        <p:sp>
          <p:nvSpPr>
            <p:cNvPr id="24" name="Freeform 24"/>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25" name="TextBox 25"/>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6" name="Group 26"/>
          <p:cNvGrpSpPr/>
          <p:nvPr/>
        </p:nvGrpSpPr>
        <p:grpSpPr>
          <a:xfrm rot="-4954635">
            <a:off x="11329820" y="2145789"/>
            <a:ext cx="125440" cy="215600"/>
            <a:chOff x="0" y="0"/>
            <a:chExt cx="406400" cy="698500"/>
          </a:xfrm>
        </p:grpSpPr>
        <p:sp>
          <p:nvSpPr>
            <p:cNvPr id="27" name="Freeform 27"/>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28" name="TextBox 28"/>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9" name="Group 29"/>
          <p:cNvGrpSpPr/>
          <p:nvPr/>
        </p:nvGrpSpPr>
        <p:grpSpPr>
          <a:xfrm rot="-5495991">
            <a:off x="7565882" y="2406723"/>
            <a:ext cx="261053" cy="448685"/>
            <a:chOff x="0" y="0"/>
            <a:chExt cx="406400" cy="698500"/>
          </a:xfrm>
        </p:grpSpPr>
        <p:sp>
          <p:nvSpPr>
            <p:cNvPr id="30" name="Freeform 30"/>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31" name="TextBox 31"/>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32" name="Group 32"/>
          <p:cNvGrpSpPr/>
          <p:nvPr/>
        </p:nvGrpSpPr>
        <p:grpSpPr>
          <a:xfrm rot="-4954635">
            <a:off x="7517030" y="2699367"/>
            <a:ext cx="116423" cy="200101"/>
            <a:chOff x="0" y="0"/>
            <a:chExt cx="406400" cy="698500"/>
          </a:xfrm>
        </p:grpSpPr>
        <p:sp>
          <p:nvSpPr>
            <p:cNvPr id="33" name="Freeform 33"/>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34" name="TextBox 34"/>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35" name="Group 35"/>
          <p:cNvGrpSpPr/>
          <p:nvPr/>
        </p:nvGrpSpPr>
        <p:grpSpPr>
          <a:xfrm rot="-4954635">
            <a:off x="7292867" y="2553376"/>
            <a:ext cx="167808" cy="288421"/>
            <a:chOff x="0" y="0"/>
            <a:chExt cx="406400" cy="698500"/>
          </a:xfrm>
        </p:grpSpPr>
        <p:sp>
          <p:nvSpPr>
            <p:cNvPr id="36" name="Freeform 3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37" name="TextBox 3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38" name="Group 38"/>
          <p:cNvGrpSpPr/>
          <p:nvPr/>
        </p:nvGrpSpPr>
        <p:grpSpPr>
          <a:xfrm rot="-4954635">
            <a:off x="7410298" y="2425055"/>
            <a:ext cx="116423" cy="200101"/>
            <a:chOff x="0" y="0"/>
            <a:chExt cx="406400" cy="698500"/>
          </a:xfrm>
        </p:grpSpPr>
        <p:sp>
          <p:nvSpPr>
            <p:cNvPr id="39" name="Freeform 3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40" name="TextBox 4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41" name="Group 41"/>
          <p:cNvGrpSpPr/>
          <p:nvPr/>
        </p:nvGrpSpPr>
        <p:grpSpPr>
          <a:xfrm>
            <a:off x="9579273" y="2853354"/>
            <a:ext cx="1238107" cy="559838"/>
            <a:chOff x="0" y="0"/>
            <a:chExt cx="1650810" cy="746450"/>
          </a:xfrm>
        </p:grpSpPr>
        <p:grpSp>
          <p:nvGrpSpPr>
            <p:cNvPr id="42" name="Group 42"/>
            <p:cNvGrpSpPr/>
            <p:nvPr/>
          </p:nvGrpSpPr>
          <p:grpSpPr>
            <a:xfrm rot="-5495991">
              <a:off x="615955" y="-85732"/>
              <a:ext cx="468861" cy="805855"/>
              <a:chOff x="0" y="0"/>
              <a:chExt cx="406400" cy="698500"/>
            </a:xfrm>
          </p:grpSpPr>
          <p:sp>
            <p:nvSpPr>
              <p:cNvPr id="43" name="Freeform 43"/>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44" name="TextBox 44"/>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45" name="Group 45"/>
            <p:cNvGrpSpPr/>
            <p:nvPr/>
          </p:nvGrpSpPr>
          <p:grpSpPr>
            <a:xfrm rot="-4954635">
              <a:off x="528216" y="439867"/>
              <a:ext cx="209099" cy="359389"/>
              <a:chOff x="0" y="0"/>
              <a:chExt cx="406400" cy="698500"/>
            </a:xfrm>
          </p:grpSpPr>
          <p:sp>
            <p:nvSpPr>
              <p:cNvPr id="46" name="Freeform 4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47" name="TextBox 4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48" name="Group 48"/>
            <p:cNvGrpSpPr/>
            <p:nvPr/>
          </p:nvGrpSpPr>
          <p:grpSpPr>
            <a:xfrm rot="-4954635">
              <a:off x="125610" y="177662"/>
              <a:ext cx="301390" cy="518014"/>
              <a:chOff x="0" y="0"/>
              <a:chExt cx="406400" cy="698500"/>
            </a:xfrm>
          </p:grpSpPr>
          <p:sp>
            <p:nvSpPr>
              <p:cNvPr id="49" name="Freeform 4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50" name="TextBox 5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51" name="Group 51"/>
            <p:cNvGrpSpPr/>
            <p:nvPr/>
          </p:nvGrpSpPr>
          <p:grpSpPr>
            <a:xfrm rot="-4954635">
              <a:off x="336520" y="-52807"/>
              <a:ext cx="209099" cy="359389"/>
              <a:chOff x="0" y="0"/>
              <a:chExt cx="406400" cy="698500"/>
            </a:xfrm>
          </p:grpSpPr>
          <p:sp>
            <p:nvSpPr>
              <p:cNvPr id="52" name="Freeform 52"/>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53" name="TextBox 53"/>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54" name="Group 54"/>
            <p:cNvGrpSpPr/>
            <p:nvPr/>
          </p:nvGrpSpPr>
          <p:grpSpPr>
            <a:xfrm rot="-4954635">
              <a:off x="1223810" y="250332"/>
              <a:ext cx="301390" cy="518014"/>
              <a:chOff x="0" y="0"/>
              <a:chExt cx="406400" cy="698500"/>
            </a:xfrm>
          </p:grpSpPr>
          <p:sp>
            <p:nvSpPr>
              <p:cNvPr id="55" name="Freeform 55"/>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56" name="TextBox 56"/>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57" name="Group 57"/>
          <p:cNvGrpSpPr/>
          <p:nvPr/>
        </p:nvGrpSpPr>
        <p:grpSpPr>
          <a:xfrm>
            <a:off x="11165724" y="2767805"/>
            <a:ext cx="808251" cy="365468"/>
            <a:chOff x="0" y="0"/>
            <a:chExt cx="1077667" cy="487291"/>
          </a:xfrm>
        </p:grpSpPr>
        <p:grpSp>
          <p:nvGrpSpPr>
            <p:cNvPr id="58" name="Group 58"/>
            <p:cNvGrpSpPr/>
            <p:nvPr/>
          </p:nvGrpSpPr>
          <p:grpSpPr>
            <a:xfrm rot="-5495991">
              <a:off x="402102" y="-55967"/>
              <a:ext cx="306078" cy="526071"/>
              <a:chOff x="0" y="0"/>
              <a:chExt cx="406400" cy="698500"/>
            </a:xfrm>
          </p:grpSpPr>
          <p:sp>
            <p:nvSpPr>
              <p:cNvPr id="59" name="Freeform 5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60" name="TextBox 6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61" name="Group 61"/>
            <p:cNvGrpSpPr/>
            <p:nvPr/>
          </p:nvGrpSpPr>
          <p:grpSpPr>
            <a:xfrm rot="-4954635">
              <a:off x="344825" y="287150"/>
              <a:ext cx="136502" cy="234613"/>
              <a:chOff x="0" y="0"/>
              <a:chExt cx="406400" cy="698500"/>
            </a:xfrm>
          </p:grpSpPr>
          <p:sp>
            <p:nvSpPr>
              <p:cNvPr id="62" name="Freeform 62"/>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63" name="TextBox 63"/>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64" name="Group 64"/>
            <p:cNvGrpSpPr/>
            <p:nvPr/>
          </p:nvGrpSpPr>
          <p:grpSpPr>
            <a:xfrm rot="-4954635">
              <a:off x="81999" y="115980"/>
              <a:ext cx="196751" cy="338165"/>
              <a:chOff x="0" y="0"/>
              <a:chExt cx="406400" cy="698500"/>
            </a:xfrm>
          </p:grpSpPr>
          <p:sp>
            <p:nvSpPr>
              <p:cNvPr id="65" name="Freeform 65"/>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66" name="TextBox 66"/>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67" name="Group 67"/>
            <p:cNvGrpSpPr/>
            <p:nvPr/>
          </p:nvGrpSpPr>
          <p:grpSpPr>
            <a:xfrm rot="-4954635">
              <a:off x="219684" y="-34473"/>
              <a:ext cx="136502" cy="234613"/>
              <a:chOff x="0" y="0"/>
              <a:chExt cx="406400" cy="698500"/>
            </a:xfrm>
          </p:grpSpPr>
          <p:sp>
            <p:nvSpPr>
              <p:cNvPr id="68" name="Freeform 68"/>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69" name="TextBox 69"/>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70" name="Group 70"/>
            <p:cNvGrpSpPr/>
            <p:nvPr/>
          </p:nvGrpSpPr>
          <p:grpSpPr>
            <a:xfrm rot="-4954635">
              <a:off x="798917" y="163420"/>
              <a:ext cx="196751" cy="338165"/>
              <a:chOff x="0" y="0"/>
              <a:chExt cx="406400" cy="698500"/>
            </a:xfrm>
          </p:grpSpPr>
          <p:sp>
            <p:nvSpPr>
              <p:cNvPr id="71" name="Freeform 71"/>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72" name="TextBox 72"/>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73" name="Group 73"/>
          <p:cNvGrpSpPr/>
          <p:nvPr/>
        </p:nvGrpSpPr>
        <p:grpSpPr>
          <a:xfrm>
            <a:off x="8012282" y="2993787"/>
            <a:ext cx="808251" cy="365468"/>
            <a:chOff x="0" y="0"/>
            <a:chExt cx="1077667" cy="487291"/>
          </a:xfrm>
        </p:grpSpPr>
        <p:grpSp>
          <p:nvGrpSpPr>
            <p:cNvPr id="74" name="Group 74"/>
            <p:cNvGrpSpPr/>
            <p:nvPr/>
          </p:nvGrpSpPr>
          <p:grpSpPr>
            <a:xfrm rot="-5495991">
              <a:off x="402102" y="-55967"/>
              <a:ext cx="306078" cy="526071"/>
              <a:chOff x="0" y="0"/>
              <a:chExt cx="406400" cy="698500"/>
            </a:xfrm>
          </p:grpSpPr>
          <p:sp>
            <p:nvSpPr>
              <p:cNvPr id="75" name="Freeform 75"/>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76" name="TextBox 76"/>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77" name="Group 77"/>
            <p:cNvGrpSpPr/>
            <p:nvPr/>
          </p:nvGrpSpPr>
          <p:grpSpPr>
            <a:xfrm rot="-4954635">
              <a:off x="344825" y="287150"/>
              <a:ext cx="136502" cy="234613"/>
              <a:chOff x="0" y="0"/>
              <a:chExt cx="406400" cy="698500"/>
            </a:xfrm>
          </p:grpSpPr>
          <p:sp>
            <p:nvSpPr>
              <p:cNvPr id="78" name="Freeform 78"/>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79" name="TextBox 79"/>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80" name="Group 80"/>
            <p:cNvGrpSpPr/>
            <p:nvPr/>
          </p:nvGrpSpPr>
          <p:grpSpPr>
            <a:xfrm rot="-4954635">
              <a:off x="81999" y="115980"/>
              <a:ext cx="196751" cy="338165"/>
              <a:chOff x="0" y="0"/>
              <a:chExt cx="406400" cy="698500"/>
            </a:xfrm>
          </p:grpSpPr>
          <p:sp>
            <p:nvSpPr>
              <p:cNvPr id="81" name="Freeform 81"/>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82" name="TextBox 82"/>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83" name="Group 83"/>
            <p:cNvGrpSpPr/>
            <p:nvPr/>
          </p:nvGrpSpPr>
          <p:grpSpPr>
            <a:xfrm rot="-4954635">
              <a:off x="219684" y="-34473"/>
              <a:ext cx="136502" cy="234613"/>
              <a:chOff x="0" y="0"/>
              <a:chExt cx="406400" cy="698500"/>
            </a:xfrm>
          </p:grpSpPr>
          <p:sp>
            <p:nvSpPr>
              <p:cNvPr id="84" name="Freeform 84"/>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85" name="TextBox 85"/>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86" name="Group 86"/>
            <p:cNvGrpSpPr/>
            <p:nvPr/>
          </p:nvGrpSpPr>
          <p:grpSpPr>
            <a:xfrm rot="-4954635">
              <a:off x="798917" y="163420"/>
              <a:ext cx="196751" cy="338165"/>
              <a:chOff x="0" y="0"/>
              <a:chExt cx="406400" cy="698500"/>
            </a:xfrm>
          </p:grpSpPr>
          <p:sp>
            <p:nvSpPr>
              <p:cNvPr id="87" name="Freeform 87"/>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a:gradFill rotWithShape="1">
                <a:gsLst>
                  <a:gs pos="0">
                    <a:srgbClr val="F0DB9A">
                      <a:alpha val="31000"/>
                    </a:srgbClr>
                  </a:gs>
                  <a:gs pos="100000">
                    <a:srgbClr val="DEF9FF">
                      <a:alpha val="31000"/>
                    </a:srgbClr>
                  </a:gs>
                </a:gsLst>
                <a:lin ang="5400000"/>
              </a:gradFill>
            </p:spPr>
            <p:txBody>
              <a:bodyPr/>
              <a:lstStyle/>
              <a:p>
                <a:endParaRPr lang="it-IT"/>
              </a:p>
            </p:txBody>
          </p:sp>
          <p:sp>
            <p:nvSpPr>
              <p:cNvPr id="88" name="TextBox 88"/>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89" name="Group 89"/>
          <p:cNvGrpSpPr/>
          <p:nvPr/>
        </p:nvGrpSpPr>
        <p:grpSpPr>
          <a:xfrm rot="413040">
            <a:off x="8900607" y="4189114"/>
            <a:ext cx="1514178" cy="684669"/>
            <a:chOff x="0" y="0"/>
            <a:chExt cx="2018904" cy="912892"/>
          </a:xfrm>
        </p:grpSpPr>
        <p:grpSp>
          <p:nvGrpSpPr>
            <p:cNvPr id="90" name="Group 90"/>
            <p:cNvGrpSpPr/>
            <p:nvPr/>
          </p:nvGrpSpPr>
          <p:grpSpPr>
            <a:xfrm rot="-5495991">
              <a:off x="867606" y="6310"/>
              <a:ext cx="351003" cy="667237"/>
              <a:chOff x="0" y="0"/>
              <a:chExt cx="427577" cy="812800"/>
            </a:xfrm>
          </p:grpSpPr>
          <p:sp>
            <p:nvSpPr>
              <p:cNvPr id="91" name="Freeform 91"/>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92" name="TextBox 92"/>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93" name="Group 93"/>
            <p:cNvGrpSpPr/>
            <p:nvPr/>
          </p:nvGrpSpPr>
          <p:grpSpPr>
            <a:xfrm rot="-4954635">
              <a:off x="645996" y="537948"/>
              <a:ext cx="255724" cy="439525"/>
              <a:chOff x="0" y="0"/>
              <a:chExt cx="406400" cy="698500"/>
            </a:xfrm>
          </p:grpSpPr>
          <p:sp>
            <p:nvSpPr>
              <p:cNvPr id="94" name="Freeform 94"/>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95" name="TextBox 95"/>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96" name="Group 96"/>
            <p:cNvGrpSpPr/>
            <p:nvPr/>
          </p:nvGrpSpPr>
          <p:grpSpPr>
            <a:xfrm rot="-4954635">
              <a:off x="153618" y="217277"/>
              <a:ext cx="368593" cy="633520"/>
              <a:chOff x="0" y="0"/>
              <a:chExt cx="406400" cy="698500"/>
            </a:xfrm>
          </p:grpSpPr>
          <p:sp>
            <p:nvSpPr>
              <p:cNvPr id="97" name="Freeform 97"/>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98" name="TextBox 98"/>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99" name="Group 99"/>
            <p:cNvGrpSpPr/>
            <p:nvPr/>
          </p:nvGrpSpPr>
          <p:grpSpPr>
            <a:xfrm rot="-4954635">
              <a:off x="411557" y="-64581"/>
              <a:ext cx="255724" cy="439525"/>
              <a:chOff x="0" y="0"/>
              <a:chExt cx="406400" cy="698500"/>
            </a:xfrm>
          </p:grpSpPr>
          <p:sp>
            <p:nvSpPr>
              <p:cNvPr id="100" name="Freeform 100"/>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01" name="TextBox 101"/>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02" name="Group 102"/>
            <p:cNvGrpSpPr/>
            <p:nvPr/>
          </p:nvGrpSpPr>
          <p:grpSpPr>
            <a:xfrm rot="-4954635">
              <a:off x="1496693" y="306151"/>
              <a:ext cx="368593" cy="633520"/>
              <a:chOff x="0" y="0"/>
              <a:chExt cx="406400" cy="698500"/>
            </a:xfrm>
          </p:grpSpPr>
          <p:sp>
            <p:nvSpPr>
              <p:cNvPr id="103" name="Freeform 103"/>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04" name="TextBox 104"/>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105" name="Group 105"/>
          <p:cNvGrpSpPr/>
          <p:nvPr/>
        </p:nvGrpSpPr>
        <p:grpSpPr>
          <a:xfrm rot="413040">
            <a:off x="9322851" y="4401483"/>
            <a:ext cx="1348438" cy="609726"/>
            <a:chOff x="0" y="0"/>
            <a:chExt cx="1797918" cy="812968"/>
          </a:xfrm>
        </p:grpSpPr>
        <p:grpSp>
          <p:nvGrpSpPr>
            <p:cNvPr id="106" name="Group 106"/>
            <p:cNvGrpSpPr/>
            <p:nvPr/>
          </p:nvGrpSpPr>
          <p:grpSpPr>
            <a:xfrm rot="-5495991">
              <a:off x="772639" y="5620"/>
              <a:ext cx="312583" cy="594202"/>
              <a:chOff x="0" y="0"/>
              <a:chExt cx="427577" cy="812800"/>
            </a:xfrm>
          </p:grpSpPr>
          <p:sp>
            <p:nvSpPr>
              <p:cNvPr id="107" name="Freeform 107"/>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108" name="TextBox 108"/>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109" name="Group 109"/>
            <p:cNvGrpSpPr/>
            <p:nvPr/>
          </p:nvGrpSpPr>
          <p:grpSpPr>
            <a:xfrm rot="-4954635">
              <a:off x="575286" y="479065"/>
              <a:ext cx="227733" cy="391415"/>
              <a:chOff x="0" y="0"/>
              <a:chExt cx="406400" cy="698500"/>
            </a:xfrm>
          </p:grpSpPr>
          <p:sp>
            <p:nvSpPr>
              <p:cNvPr id="110" name="Freeform 110"/>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11" name="TextBox 111"/>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12" name="Group 112"/>
            <p:cNvGrpSpPr/>
            <p:nvPr/>
          </p:nvGrpSpPr>
          <p:grpSpPr>
            <a:xfrm rot="-4954635">
              <a:off x="136803" y="193494"/>
              <a:ext cx="328248" cy="564175"/>
              <a:chOff x="0" y="0"/>
              <a:chExt cx="406400" cy="698500"/>
            </a:xfrm>
          </p:grpSpPr>
          <p:sp>
            <p:nvSpPr>
              <p:cNvPr id="113" name="Freeform 113"/>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14" name="TextBox 114"/>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15" name="Group 115"/>
            <p:cNvGrpSpPr/>
            <p:nvPr/>
          </p:nvGrpSpPr>
          <p:grpSpPr>
            <a:xfrm rot="-4954635">
              <a:off x="366508" y="-57512"/>
              <a:ext cx="227733" cy="391415"/>
              <a:chOff x="0" y="0"/>
              <a:chExt cx="406400" cy="698500"/>
            </a:xfrm>
          </p:grpSpPr>
          <p:sp>
            <p:nvSpPr>
              <p:cNvPr id="116" name="Freeform 11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17" name="TextBox 11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18" name="Group 118"/>
            <p:cNvGrpSpPr/>
            <p:nvPr/>
          </p:nvGrpSpPr>
          <p:grpSpPr>
            <a:xfrm rot="-4954635">
              <a:off x="1332867" y="272640"/>
              <a:ext cx="328248" cy="564175"/>
              <a:chOff x="0" y="0"/>
              <a:chExt cx="406400" cy="698500"/>
            </a:xfrm>
          </p:grpSpPr>
          <p:sp>
            <p:nvSpPr>
              <p:cNvPr id="119" name="Freeform 11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20" name="TextBox 12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121" name="Group 121"/>
          <p:cNvGrpSpPr/>
          <p:nvPr/>
        </p:nvGrpSpPr>
        <p:grpSpPr>
          <a:xfrm rot="413040">
            <a:off x="9322851" y="4657197"/>
            <a:ext cx="1348438" cy="609726"/>
            <a:chOff x="0" y="0"/>
            <a:chExt cx="1797918" cy="812968"/>
          </a:xfrm>
        </p:grpSpPr>
        <p:grpSp>
          <p:nvGrpSpPr>
            <p:cNvPr id="122" name="Group 122"/>
            <p:cNvGrpSpPr/>
            <p:nvPr/>
          </p:nvGrpSpPr>
          <p:grpSpPr>
            <a:xfrm rot="-5495991">
              <a:off x="772639" y="5620"/>
              <a:ext cx="312583" cy="594202"/>
              <a:chOff x="0" y="0"/>
              <a:chExt cx="427577" cy="812800"/>
            </a:xfrm>
          </p:grpSpPr>
          <p:sp>
            <p:nvSpPr>
              <p:cNvPr id="123" name="Freeform 123"/>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124" name="TextBox 124"/>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125" name="Group 125"/>
            <p:cNvGrpSpPr/>
            <p:nvPr/>
          </p:nvGrpSpPr>
          <p:grpSpPr>
            <a:xfrm rot="-4954635">
              <a:off x="575286" y="479065"/>
              <a:ext cx="227733" cy="391415"/>
              <a:chOff x="0" y="0"/>
              <a:chExt cx="406400" cy="698500"/>
            </a:xfrm>
          </p:grpSpPr>
          <p:sp>
            <p:nvSpPr>
              <p:cNvPr id="126" name="Freeform 12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27" name="TextBox 12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28" name="Group 128"/>
            <p:cNvGrpSpPr/>
            <p:nvPr/>
          </p:nvGrpSpPr>
          <p:grpSpPr>
            <a:xfrm rot="-4954635">
              <a:off x="136803" y="193494"/>
              <a:ext cx="328248" cy="564175"/>
              <a:chOff x="0" y="0"/>
              <a:chExt cx="406400" cy="698500"/>
            </a:xfrm>
          </p:grpSpPr>
          <p:sp>
            <p:nvSpPr>
              <p:cNvPr id="129" name="Freeform 12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30" name="TextBox 13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31" name="Group 131"/>
            <p:cNvGrpSpPr/>
            <p:nvPr/>
          </p:nvGrpSpPr>
          <p:grpSpPr>
            <a:xfrm rot="-4954635">
              <a:off x="366508" y="-57512"/>
              <a:ext cx="227733" cy="391415"/>
              <a:chOff x="0" y="0"/>
              <a:chExt cx="406400" cy="698500"/>
            </a:xfrm>
          </p:grpSpPr>
          <p:sp>
            <p:nvSpPr>
              <p:cNvPr id="132" name="Freeform 132"/>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33" name="TextBox 133"/>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34" name="Group 134"/>
            <p:cNvGrpSpPr/>
            <p:nvPr/>
          </p:nvGrpSpPr>
          <p:grpSpPr>
            <a:xfrm rot="-4954635">
              <a:off x="1332867" y="272640"/>
              <a:ext cx="328248" cy="564175"/>
              <a:chOff x="0" y="0"/>
              <a:chExt cx="406400" cy="698500"/>
            </a:xfrm>
          </p:grpSpPr>
          <p:sp>
            <p:nvSpPr>
              <p:cNvPr id="135" name="Freeform 135"/>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36" name="TextBox 136"/>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137" name="Group 137"/>
          <p:cNvGrpSpPr/>
          <p:nvPr/>
        </p:nvGrpSpPr>
        <p:grpSpPr>
          <a:xfrm rot="413040">
            <a:off x="9776141" y="4657197"/>
            <a:ext cx="1348438" cy="609726"/>
            <a:chOff x="0" y="0"/>
            <a:chExt cx="1797918" cy="812968"/>
          </a:xfrm>
        </p:grpSpPr>
        <p:grpSp>
          <p:nvGrpSpPr>
            <p:cNvPr id="138" name="Group 138"/>
            <p:cNvGrpSpPr/>
            <p:nvPr/>
          </p:nvGrpSpPr>
          <p:grpSpPr>
            <a:xfrm rot="-5495991">
              <a:off x="772639" y="5620"/>
              <a:ext cx="312583" cy="594202"/>
              <a:chOff x="0" y="0"/>
              <a:chExt cx="427577" cy="812800"/>
            </a:xfrm>
          </p:grpSpPr>
          <p:sp>
            <p:nvSpPr>
              <p:cNvPr id="139" name="Freeform 139"/>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140" name="TextBox 140"/>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141" name="Group 141"/>
            <p:cNvGrpSpPr/>
            <p:nvPr/>
          </p:nvGrpSpPr>
          <p:grpSpPr>
            <a:xfrm rot="-4954635">
              <a:off x="575286" y="479065"/>
              <a:ext cx="227733" cy="391415"/>
              <a:chOff x="0" y="0"/>
              <a:chExt cx="406400" cy="698500"/>
            </a:xfrm>
          </p:grpSpPr>
          <p:sp>
            <p:nvSpPr>
              <p:cNvPr id="142" name="Freeform 142"/>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43" name="TextBox 143"/>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44" name="Group 144"/>
            <p:cNvGrpSpPr/>
            <p:nvPr/>
          </p:nvGrpSpPr>
          <p:grpSpPr>
            <a:xfrm rot="-4954635">
              <a:off x="136803" y="193494"/>
              <a:ext cx="328248" cy="564175"/>
              <a:chOff x="0" y="0"/>
              <a:chExt cx="406400" cy="698500"/>
            </a:xfrm>
          </p:grpSpPr>
          <p:sp>
            <p:nvSpPr>
              <p:cNvPr id="145" name="Freeform 145"/>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46" name="TextBox 146"/>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47" name="Group 147"/>
            <p:cNvGrpSpPr/>
            <p:nvPr/>
          </p:nvGrpSpPr>
          <p:grpSpPr>
            <a:xfrm rot="-4954635">
              <a:off x="366508" y="-57512"/>
              <a:ext cx="227733" cy="391415"/>
              <a:chOff x="0" y="0"/>
              <a:chExt cx="406400" cy="698500"/>
            </a:xfrm>
          </p:grpSpPr>
          <p:sp>
            <p:nvSpPr>
              <p:cNvPr id="148" name="Freeform 148"/>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49" name="TextBox 149"/>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50" name="Group 150"/>
            <p:cNvGrpSpPr/>
            <p:nvPr/>
          </p:nvGrpSpPr>
          <p:grpSpPr>
            <a:xfrm rot="-4954635">
              <a:off x="1332867" y="272640"/>
              <a:ext cx="328248" cy="564175"/>
              <a:chOff x="0" y="0"/>
              <a:chExt cx="406400" cy="698500"/>
            </a:xfrm>
          </p:grpSpPr>
          <p:sp>
            <p:nvSpPr>
              <p:cNvPr id="151" name="Freeform 151"/>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52" name="TextBox 152"/>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153" name="Group 153"/>
          <p:cNvGrpSpPr/>
          <p:nvPr/>
        </p:nvGrpSpPr>
        <p:grpSpPr>
          <a:xfrm rot="413040">
            <a:off x="10143161" y="4557056"/>
            <a:ext cx="1348438" cy="609726"/>
            <a:chOff x="0" y="0"/>
            <a:chExt cx="1797918" cy="812968"/>
          </a:xfrm>
        </p:grpSpPr>
        <p:grpSp>
          <p:nvGrpSpPr>
            <p:cNvPr id="154" name="Group 154"/>
            <p:cNvGrpSpPr/>
            <p:nvPr/>
          </p:nvGrpSpPr>
          <p:grpSpPr>
            <a:xfrm rot="-5495991">
              <a:off x="772639" y="5620"/>
              <a:ext cx="312583" cy="594202"/>
              <a:chOff x="0" y="0"/>
              <a:chExt cx="427577" cy="812800"/>
            </a:xfrm>
          </p:grpSpPr>
          <p:sp>
            <p:nvSpPr>
              <p:cNvPr id="155" name="Freeform 155"/>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156" name="TextBox 156"/>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157" name="Group 157"/>
            <p:cNvGrpSpPr/>
            <p:nvPr/>
          </p:nvGrpSpPr>
          <p:grpSpPr>
            <a:xfrm rot="-4954635">
              <a:off x="575286" y="479065"/>
              <a:ext cx="227733" cy="391415"/>
              <a:chOff x="0" y="0"/>
              <a:chExt cx="406400" cy="698500"/>
            </a:xfrm>
          </p:grpSpPr>
          <p:sp>
            <p:nvSpPr>
              <p:cNvPr id="158" name="Freeform 158"/>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59" name="TextBox 159"/>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60" name="Group 160"/>
            <p:cNvGrpSpPr/>
            <p:nvPr/>
          </p:nvGrpSpPr>
          <p:grpSpPr>
            <a:xfrm rot="-4954635">
              <a:off x="136803" y="193494"/>
              <a:ext cx="328248" cy="564175"/>
              <a:chOff x="0" y="0"/>
              <a:chExt cx="406400" cy="698500"/>
            </a:xfrm>
          </p:grpSpPr>
          <p:sp>
            <p:nvSpPr>
              <p:cNvPr id="161" name="Freeform 161"/>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62" name="TextBox 162"/>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63" name="Group 163"/>
            <p:cNvGrpSpPr/>
            <p:nvPr/>
          </p:nvGrpSpPr>
          <p:grpSpPr>
            <a:xfrm rot="-4954635">
              <a:off x="366508" y="-57512"/>
              <a:ext cx="227733" cy="391415"/>
              <a:chOff x="0" y="0"/>
              <a:chExt cx="406400" cy="698500"/>
            </a:xfrm>
          </p:grpSpPr>
          <p:sp>
            <p:nvSpPr>
              <p:cNvPr id="164" name="Freeform 164"/>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65" name="TextBox 165"/>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66" name="Group 166"/>
            <p:cNvGrpSpPr/>
            <p:nvPr/>
          </p:nvGrpSpPr>
          <p:grpSpPr>
            <a:xfrm rot="-4954635">
              <a:off x="1332867" y="272640"/>
              <a:ext cx="328248" cy="564175"/>
              <a:chOff x="0" y="0"/>
              <a:chExt cx="406400" cy="698500"/>
            </a:xfrm>
          </p:grpSpPr>
          <p:sp>
            <p:nvSpPr>
              <p:cNvPr id="167" name="Freeform 167"/>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68" name="TextBox 168"/>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169" name="Group 169"/>
          <p:cNvGrpSpPr/>
          <p:nvPr/>
        </p:nvGrpSpPr>
        <p:grpSpPr>
          <a:xfrm rot="413040">
            <a:off x="10685003" y="4422136"/>
            <a:ext cx="1144741" cy="609726"/>
            <a:chOff x="0" y="0"/>
            <a:chExt cx="1526321" cy="812968"/>
          </a:xfrm>
        </p:grpSpPr>
        <p:grpSp>
          <p:nvGrpSpPr>
            <p:cNvPr id="170" name="Group 170"/>
            <p:cNvGrpSpPr/>
            <p:nvPr/>
          </p:nvGrpSpPr>
          <p:grpSpPr>
            <a:xfrm rot="-5495991">
              <a:off x="475614" y="31768"/>
              <a:ext cx="257788" cy="490039"/>
              <a:chOff x="0" y="0"/>
              <a:chExt cx="427577" cy="812800"/>
            </a:xfrm>
          </p:grpSpPr>
          <p:sp>
            <p:nvSpPr>
              <p:cNvPr id="171" name="Freeform 171"/>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172" name="TextBox 172"/>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173" name="Group 173"/>
            <p:cNvGrpSpPr/>
            <p:nvPr/>
          </p:nvGrpSpPr>
          <p:grpSpPr>
            <a:xfrm rot="-4954635">
              <a:off x="303690" y="479065"/>
              <a:ext cx="227733" cy="391415"/>
              <a:chOff x="0" y="0"/>
              <a:chExt cx="406400" cy="698500"/>
            </a:xfrm>
          </p:grpSpPr>
          <p:sp>
            <p:nvSpPr>
              <p:cNvPr id="174" name="Freeform 174"/>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75" name="TextBox 175"/>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76" name="Group 176"/>
            <p:cNvGrpSpPr/>
            <p:nvPr/>
          </p:nvGrpSpPr>
          <p:grpSpPr>
            <a:xfrm rot="-4954635">
              <a:off x="94912" y="-57512"/>
              <a:ext cx="227733" cy="391415"/>
              <a:chOff x="0" y="0"/>
              <a:chExt cx="406400" cy="698500"/>
            </a:xfrm>
          </p:grpSpPr>
          <p:sp>
            <p:nvSpPr>
              <p:cNvPr id="177" name="Freeform 177"/>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78" name="TextBox 178"/>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79" name="Group 179"/>
            <p:cNvGrpSpPr/>
            <p:nvPr/>
          </p:nvGrpSpPr>
          <p:grpSpPr>
            <a:xfrm rot="-4954635">
              <a:off x="1061270" y="272640"/>
              <a:ext cx="328248" cy="564175"/>
              <a:chOff x="0" y="0"/>
              <a:chExt cx="406400" cy="698500"/>
            </a:xfrm>
          </p:grpSpPr>
          <p:sp>
            <p:nvSpPr>
              <p:cNvPr id="180" name="Freeform 180"/>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81" name="TextBox 181"/>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182" name="Group 182"/>
          <p:cNvGrpSpPr/>
          <p:nvPr/>
        </p:nvGrpSpPr>
        <p:grpSpPr>
          <a:xfrm rot="-4541595">
            <a:off x="10581664" y="4500915"/>
            <a:ext cx="246186" cy="423132"/>
            <a:chOff x="0" y="0"/>
            <a:chExt cx="406400" cy="698500"/>
          </a:xfrm>
        </p:grpSpPr>
        <p:sp>
          <p:nvSpPr>
            <p:cNvPr id="183" name="Freeform 183"/>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84" name="TextBox 184"/>
            <p:cNvSpPr txBox="1"/>
            <p:nvPr/>
          </p:nvSpPr>
          <p:spPr>
            <a:xfrm>
              <a:off x="114300" y="0"/>
              <a:ext cx="177800" cy="698500"/>
            </a:xfrm>
            <a:prstGeom prst="rect">
              <a:avLst/>
            </a:prstGeom>
          </p:spPr>
          <p:txBody>
            <a:bodyPr lIns="28026" tIns="28026" rIns="28026" bIns="28026" rtlCol="0" anchor="ctr"/>
            <a:lstStyle/>
            <a:p>
              <a:pPr algn="ctr">
                <a:lnSpc>
                  <a:spcPts val="1696"/>
                </a:lnSpc>
              </a:pPr>
              <a:endParaRPr/>
            </a:p>
          </p:txBody>
        </p:sp>
      </p:grpSp>
      <p:grpSp>
        <p:nvGrpSpPr>
          <p:cNvPr id="185" name="Group 185"/>
          <p:cNvGrpSpPr/>
          <p:nvPr/>
        </p:nvGrpSpPr>
        <p:grpSpPr>
          <a:xfrm rot="413040">
            <a:off x="8905054" y="4729455"/>
            <a:ext cx="1348438" cy="609726"/>
            <a:chOff x="0" y="0"/>
            <a:chExt cx="1797918" cy="812968"/>
          </a:xfrm>
        </p:grpSpPr>
        <p:grpSp>
          <p:nvGrpSpPr>
            <p:cNvPr id="186" name="Group 186"/>
            <p:cNvGrpSpPr/>
            <p:nvPr/>
          </p:nvGrpSpPr>
          <p:grpSpPr>
            <a:xfrm rot="-5495991">
              <a:off x="772639" y="5620"/>
              <a:ext cx="312583" cy="594202"/>
              <a:chOff x="0" y="0"/>
              <a:chExt cx="427577" cy="812800"/>
            </a:xfrm>
          </p:grpSpPr>
          <p:sp>
            <p:nvSpPr>
              <p:cNvPr id="187" name="Freeform 187"/>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188" name="TextBox 188"/>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189" name="Group 189"/>
            <p:cNvGrpSpPr/>
            <p:nvPr/>
          </p:nvGrpSpPr>
          <p:grpSpPr>
            <a:xfrm rot="-4954635">
              <a:off x="575286" y="479065"/>
              <a:ext cx="227733" cy="391415"/>
              <a:chOff x="0" y="0"/>
              <a:chExt cx="406400" cy="698500"/>
            </a:xfrm>
          </p:grpSpPr>
          <p:sp>
            <p:nvSpPr>
              <p:cNvPr id="190" name="Freeform 190"/>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91" name="TextBox 191"/>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92" name="Group 192"/>
            <p:cNvGrpSpPr/>
            <p:nvPr/>
          </p:nvGrpSpPr>
          <p:grpSpPr>
            <a:xfrm rot="-4954635">
              <a:off x="136803" y="193494"/>
              <a:ext cx="328248" cy="564175"/>
              <a:chOff x="0" y="0"/>
              <a:chExt cx="406400" cy="698500"/>
            </a:xfrm>
          </p:grpSpPr>
          <p:sp>
            <p:nvSpPr>
              <p:cNvPr id="193" name="Freeform 193"/>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94" name="TextBox 194"/>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95" name="Group 195"/>
            <p:cNvGrpSpPr/>
            <p:nvPr/>
          </p:nvGrpSpPr>
          <p:grpSpPr>
            <a:xfrm rot="-4954635">
              <a:off x="366508" y="-57512"/>
              <a:ext cx="227733" cy="391415"/>
              <a:chOff x="0" y="0"/>
              <a:chExt cx="406400" cy="698500"/>
            </a:xfrm>
          </p:grpSpPr>
          <p:sp>
            <p:nvSpPr>
              <p:cNvPr id="196" name="Freeform 19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197" name="TextBox 19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198" name="Group 198"/>
            <p:cNvGrpSpPr/>
            <p:nvPr/>
          </p:nvGrpSpPr>
          <p:grpSpPr>
            <a:xfrm rot="-4954635">
              <a:off x="1332867" y="272640"/>
              <a:ext cx="328248" cy="564175"/>
              <a:chOff x="0" y="0"/>
              <a:chExt cx="406400" cy="698500"/>
            </a:xfrm>
          </p:grpSpPr>
          <p:sp>
            <p:nvSpPr>
              <p:cNvPr id="199" name="Freeform 19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200" name="TextBox 20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201" name="Group 201"/>
          <p:cNvGrpSpPr/>
          <p:nvPr/>
        </p:nvGrpSpPr>
        <p:grpSpPr>
          <a:xfrm rot="413040">
            <a:off x="8448088" y="4676708"/>
            <a:ext cx="1348438" cy="609726"/>
            <a:chOff x="0" y="0"/>
            <a:chExt cx="1797918" cy="812968"/>
          </a:xfrm>
        </p:grpSpPr>
        <p:grpSp>
          <p:nvGrpSpPr>
            <p:cNvPr id="202" name="Group 202"/>
            <p:cNvGrpSpPr/>
            <p:nvPr/>
          </p:nvGrpSpPr>
          <p:grpSpPr>
            <a:xfrm rot="-5495991">
              <a:off x="772639" y="5620"/>
              <a:ext cx="312583" cy="594202"/>
              <a:chOff x="0" y="0"/>
              <a:chExt cx="427577" cy="812800"/>
            </a:xfrm>
          </p:grpSpPr>
          <p:sp>
            <p:nvSpPr>
              <p:cNvPr id="203" name="Freeform 203"/>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204" name="TextBox 204"/>
              <p:cNvSpPr txBox="1"/>
              <p:nvPr/>
            </p:nvSpPr>
            <p:spPr>
              <a:xfrm>
                <a:off x="0" y="139700"/>
                <a:ext cx="427577" cy="533400"/>
              </a:xfrm>
              <a:prstGeom prst="rect">
                <a:avLst/>
              </a:prstGeom>
            </p:spPr>
            <p:txBody>
              <a:bodyPr lIns="25733" tIns="25733" rIns="25733" bIns="25733" rtlCol="0" anchor="ctr"/>
              <a:lstStyle/>
              <a:p>
                <a:pPr algn="ctr">
                  <a:lnSpc>
                    <a:spcPts val="1696"/>
                  </a:lnSpc>
                </a:pPr>
                <a:endParaRPr/>
              </a:p>
            </p:txBody>
          </p:sp>
        </p:grpSp>
        <p:grpSp>
          <p:nvGrpSpPr>
            <p:cNvPr id="205" name="Group 205"/>
            <p:cNvGrpSpPr/>
            <p:nvPr/>
          </p:nvGrpSpPr>
          <p:grpSpPr>
            <a:xfrm rot="-4954635">
              <a:off x="575286" y="479065"/>
              <a:ext cx="227733" cy="391415"/>
              <a:chOff x="0" y="0"/>
              <a:chExt cx="406400" cy="698500"/>
            </a:xfrm>
          </p:grpSpPr>
          <p:sp>
            <p:nvSpPr>
              <p:cNvPr id="206" name="Freeform 206"/>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207" name="TextBox 207"/>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08" name="Group 208"/>
            <p:cNvGrpSpPr/>
            <p:nvPr/>
          </p:nvGrpSpPr>
          <p:grpSpPr>
            <a:xfrm rot="-4954635">
              <a:off x="136803" y="193494"/>
              <a:ext cx="328248" cy="564175"/>
              <a:chOff x="0" y="0"/>
              <a:chExt cx="406400" cy="698500"/>
            </a:xfrm>
          </p:grpSpPr>
          <p:sp>
            <p:nvSpPr>
              <p:cNvPr id="209" name="Freeform 209"/>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210" name="TextBox 210"/>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11" name="Group 211"/>
            <p:cNvGrpSpPr/>
            <p:nvPr/>
          </p:nvGrpSpPr>
          <p:grpSpPr>
            <a:xfrm rot="-4954635">
              <a:off x="366508" y="-57512"/>
              <a:ext cx="227733" cy="391415"/>
              <a:chOff x="0" y="0"/>
              <a:chExt cx="406400" cy="698500"/>
            </a:xfrm>
          </p:grpSpPr>
          <p:sp>
            <p:nvSpPr>
              <p:cNvPr id="212" name="Freeform 212"/>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213" name="TextBox 213"/>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nvGrpSpPr>
            <p:cNvPr id="214" name="Group 214"/>
            <p:cNvGrpSpPr/>
            <p:nvPr/>
          </p:nvGrpSpPr>
          <p:grpSpPr>
            <a:xfrm rot="-4954635">
              <a:off x="1332867" y="272640"/>
              <a:ext cx="328248" cy="564175"/>
              <a:chOff x="0" y="0"/>
              <a:chExt cx="406400" cy="698500"/>
            </a:xfrm>
          </p:grpSpPr>
          <p:sp>
            <p:nvSpPr>
              <p:cNvPr id="215" name="Freeform 215"/>
              <p:cNvSpPr/>
              <p:nvPr/>
            </p:nvSpPr>
            <p:spPr>
              <a:xfrm>
                <a:off x="0" y="0"/>
                <a:ext cx="406400" cy="698500"/>
              </a:xfrm>
              <a:custGeom>
                <a:avLst/>
                <a:gdLst/>
                <a:ahLst/>
                <a:cxnLst/>
                <a:rect l="l" t="t" r="r" b="b"/>
                <a:pathLst>
                  <a:path w="406400" h="698500">
                    <a:moveTo>
                      <a:pt x="406400" y="349250"/>
                    </a:moveTo>
                    <a:lnTo>
                      <a:pt x="203200" y="698500"/>
                    </a:lnTo>
                    <a:lnTo>
                      <a:pt x="203200" y="698500"/>
                    </a:lnTo>
                    <a:lnTo>
                      <a:pt x="0" y="349250"/>
                    </a:lnTo>
                    <a:lnTo>
                      <a:pt x="203200" y="0"/>
                    </a:lnTo>
                    <a:lnTo>
                      <a:pt x="203200" y="0"/>
                    </a:lnTo>
                    <a:lnTo>
                      <a:pt x="406400" y="349250"/>
                    </a:lnTo>
                    <a:close/>
                  </a:path>
                </a:pathLst>
              </a:custGeom>
            </p:spPr>
            <p:txBody>
              <a:bodyPr/>
              <a:lstStyle/>
              <a:p>
                <a:endParaRPr lang="it-IT"/>
              </a:p>
            </p:txBody>
          </p:sp>
          <p:sp>
            <p:nvSpPr>
              <p:cNvPr id="216" name="TextBox 216"/>
              <p:cNvSpPr txBox="1"/>
              <p:nvPr/>
            </p:nvSpPr>
            <p:spPr>
              <a:xfrm>
                <a:off x="114300" y="0"/>
                <a:ext cx="177800" cy="698500"/>
              </a:xfrm>
              <a:prstGeom prst="rect">
                <a:avLst/>
              </a:prstGeom>
            </p:spPr>
            <p:txBody>
              <a:bodyPr lIns="25733" tIns="25733" rIns="25733" bIns="25733" rtlCol="0" anchor="ctr"/>
              <a:lstStyle/>
              <a:p>
                <a:pPr algn="ctr">
                  <a:lnSpc>
                    <a:spcPts val="1696"/>
                  </a:lnSpc>
                </a:pPr>
                <a:endParaRPr/>
              </a:p>
            </p:txBody>
          </p:sp>
        </p:grpSp>
      </p:grpSp>
      <p:grpSp>
        <p:nvGrpSpPr>
          <p:cNvPr id="217" name="Group 217"/>
          <p:cNvGrpSpPr/>
          <p:nvPr/>
        </p:nvGrpSpPr>
        <p:grpSpPr>
          <a:xfrm rot="-5082951">
            <a:off x="8720946" y="4578131"/>
            <a:ext cx="199173" cy="378617"/>
            <a:chOff x="0" y="0"/>
            <a:chExt cx="427577" cy="812800"/>
          </a:xfrm>
        </p:grpSpPr>
        <p:sp>
          <p:nvSpPr>
            <p:cNvPr id="218" name="Freeform 218"/>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219" name="TextBox 219"/>
            <p:cNvSpPr txBox="1"/>
            <p:nvPr/>
          </p:nvSpPr>
          <p:spPr>
            <a:xfrm>
              <a:off x="0" y="139700"/>
              <a:ext cx="427577" cy="533400"/>
            </a:xfrm>
            <a:prstGeom prst="rect">
              <a:avLst/>
            </a:prstGeom>
          </p:spPr>
          <p:txBody>
            <a:bodyPr lIns="28026" tIns="28026" rIns="28026" bIns="28026" rtlCol="0" anchor="ctr"/>
            <a:lstStyle/>
            <a:p>
              <a:pPr algn="ctr">
                <a:lnSpc>
                  <a:spcPts val="1696"/>
                </a:lnSpc>
              </a:pPr>
              <a:endParaRPr/>
            </a:p>
          </p:txBody>
        </p:sp>
      </p:grpSp>
      <p:grpSp>
        <p:nvGrpSpPr>
          <p:cNvPr id="220" name="Group 220"/>
          <p:cNvGrpSpPr/>
          <p:nvPr/>
        </p:nvGrpSpPr>
        <p:grpSpPr>
          <a:xfrm rot="-5082951">
            <a:off x="8386025" y="4633635"/>
            <a:ext cx="199173" cy="378617"/>
            <a:chOff x="0" y="0"/>
            <a:chExt cx="427577" cy="812800"/>
          </a:xfrm>
        </p:grpSpPr>
        <p:sp>
          <p:nvSpPr>
            <p:cNvPr id="221" name="Freeform 221"/>
            <p:cNvSpPr/>
            <p:nvPr/>
          </p:nvSpPr>
          <p:spPr>
            <a:xfrm>
              <a:off x="0" y="0"/>
              <a:ext cx="427577" cy="812800"/>
            </a:xfrm>
            <a:custGeom>
              <a:avLst/>
              <a:gdLst/>
              <a:ahLst/>
              <a:cxnLst/>
              <a:rect l="l" t="t" r="r" b="b"/>
              <a:pathLst>
                <a:path w="427577" h="812800">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t="50000" r="50000" b="50000"/>
                </a:path>
              </a:gradFill>
              <a:prstDash val="solid"/>
              <a:miter/>
            </a:ln>
          </p:spPr>
          <p:txBody>
            <a:bodyPr/>
            <a:lstStyle/>
            <a:p>
              <a:endParaRPr lang="it-IT"/>
            </a:p>
          </p:txBody>
        </p:sp>
        <p:sp>
          <p:nvSpPr>
            <p:cNvPr id="222" name="TextBox 222"/>
            <p:cNvSpPr txBox="1"/>
            <p:nvPr/>
          </p:nvSpPr>
          <p:spPr>
            <a:xfrm>
              <a:off x="0" y="139700"/>
              <a:ext cx="427577" cy="533400"/>
            </a:xfrm>
            <a:prstGeom prst="rect">
              <a:avLst/>
            </a:prstGeom>
          </p:spPr>
          <p:txBody>
            <a:bodyPr lIns="28026" tIns="28026" rIns="28026" bIns="28026" rtlCol="0" anchor="ctr"/>
            <a:lstStyle/>
            <a:p>
              <a:pPr algn="ctr">
                <a:lnSpc>
                  <a:spcPts val="1696"/>
                </a:lnSpc>
              </a:pPr>
              <a:endParaRPr/>
            </a:p>
          </p:txBody>
        </p:sp>
      </p:grpSp>
      <p:sp>
        <p:nvSpPr>
          <p:cNvPr id="223" name="TextBox 223"/>
          <p:cNvSpPr txBox="1"/>
          <p:nvPr/>
        </p:nvSpPr>
        <p:spPr>
          <a:xfrm>
            <a:off x="2388201" y="987530"/>
            <a:ext cx="1100908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OVERVIEW</a:t>
            </a:r>
          </a:p>
        </p:txBody>
      </p:sp>
      <p:sp>
        <p:nvSpPr>
          <p:cNvPr id="224" name="TextBox 22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11</a:t>
            </a:r>
          </a:p>
        </p:txBody>
      </p:sp>
      <p:sp>
        <p:nvSpPr>
          <p:cNvPr id="225" name="TextBox 225"/>
          <p:cNvSpPr txBox="1"/>
          <p:nvPr/>
        </p:nvSpPr>
        <p:spPr>
          <a:xfrm>
            <a:off x="8263455" y="2958868"/>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66C4"/>
                </a:solidFill>
                <a:latin typeface="TT Chocolates Bold"/>
                <a:ea typeface="TT Chocolates Bold"/>
                <a:cs typeface="TT Chocolates Bold"/>
                <a:sym typeface="TT Chocolates Bold"/>
              </a:rPr>
              <a:t>1</a:t>
            </a:r>
          </a:p>
        </p:txBody>
      </p:sp>
      <p:sp>
        <p:nvSpPr>
          <p:cNvPr id="226" name="TextBox 226"/>
          <p:cNvSpPr txBox="1"/>
          <p:nvPr/>
        </p:nvSpPr>
        <p:spPr>
          <a:xfrm>
            <a:off x="11392540" y="2756151"/>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66C4"/>
                </a:solidFill>
                <a:latin typeface="TT Chocolates Bold"/>
                <a:ea typeface="TT Chocolates Bold"/>
                <a:cs typeface="TT Chocolates Bold"/>
                <a:sym typeface="TT Chocolates Bold"/>
              </a:rPr>
              <a:t>1</a:t>
            </a:r>
          </a:p>
        </p:txBody>
      </p:sp>
      <p:sp>
        <p:nvSpPr>
          <p:cNvPr id="227" name="TextBox 227"/>
          <p:cNvSpPr txBox="1"/>
          <p:nvPr/>
        </p:nvSpPr>
        <p:spPr>
          <a:xfrm>
            <a:off x="9828206" y="2902914"/>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66C4"/>
                </a:solidFill>
                <a:latin typeface="TT Chocolates Bold"/>
                <a:ea typeface="TT Chocolates Bold"/>
                <a:cs typeface="TT Chocolates Bold"/>
                <a:sym typeface="TT Chocolates Bold"/>
              </a:rPr>
              <a:t>1</a:t>
            </a:r>
          </a:p>
        </p:txBody>
      </p:sp>
      <p:sp>
        <p:nvSpPr>
          <p:cNvPr id="228" name="TextBox 228"/>
          <p:cNvSpPr txBox="1"/>
          <p:nvPr/>
        </p:nvSpPr>
        <p:spPr>
          <a:xfrm>
            <a:off x="8389940" y="3573925"/>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ED1B24"/>
                </a:solidFill>
                <a:latin typeface="TT Chocolates Bold"/>
                <a:ea typeface="TT Chocolates Bold"/>
                <a:cs typeface="TT Chocolates Bold"/>
                <a:sym typeface="TT Chocolates Bold"/>
              </a:rPr>
              <a:t>2</a:t>
            </a:r>
          </a:p>
        </p:txBody>
      </p:sp>
      <p:sp>
        <p:nvSpPr>
          <p:cNvPr id="229" name="TextBox 229"/>
          <p:cNvSpPr txBox="1"/>
          <p:nvPr/>
        </p:nvSpPr>
        <p:spPr>
          <a:xfrm>
            <a:off x="11342651" y="3356423"/>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ED1B24"/>
                </a:solidFill>
                <a:latin typeface="TT Chocolates Bold"/>
                <a:ea typeface="TT Chocolates Bold"/>
                <a:cs typeface="TT Chocolates Bold"/>
                <a:sym typeface="TT Chocolates Bold"/>
              </a:rPr>
              <a:t>2</a:t>
            </a:r>
          </a:p>
        </p:txBody>
      </p:sp>
      <p:sp>
        <p:nvSpPr>
          <p:cNvPr id="230" name="TextBox 230"/>
          <p:cNvSpPr txBox="1"/>
          <p:nvPr/>
        </p:nvSpPr>
        <p:spPr>
          <a:xfrm>
            <a:off x="11472898" y="1697591"/>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ED1B24"/>
                </a:solidFill>
                <a:latin typeface="TT Chocolates Bold"/>
                <a:ea typeface="TT Chocolates Bold"/>
                <a:cs typeface="TT Chocolates Bold"/>
                <a:sym typeface="TT Chocolates Bold"/>
              </a:rPr>
              <a:t>3</a:t>
            </a:r>
          </a:p>
        </p:txBody>
      </p:sp>
      <p:sp>
        <p:nvSpPr>
          <p:cNvPr id="231" name="TextBox 231"/>
          <p:cNvSpPr txBox="1"/>
          <p:nvPr/>
        </p:nvSpPr>
        <p:spPr>
          <a:xfrm>
            <a:off x="7468509" y="2011044"/>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ED1B24"/>
                </a:solidFill>
                <a:latin typeface="TT Chocolates Bold"/>
                <a:ea typeface="TT Chocolates Bold"/>
                <a:cs typeface="TT Chocolates Bold"/>
                <a:sym typeface="TT Chocolates Bold"/>
              </a:rPr>
              <a:t>3</a:t>
            </a:r>
          </a:p>
        </p:txBody>
      </p:sp>
      <p:sp>
        <p:nvSpPr>
          <p:cNvPr id="232" name="TextBox 232"/>
          <p:cNvSpPr txBox="1"/>
          <p:nvPr/>
        </p:nvSpPr>
        <p:spPr>
          <a:xfrm>
            <a:off x="9703723" y="4603217"/>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ED1B24"/>
                </a:solidFill>
                <a:latin typeface="TT Chocolates Bold"/>
                <a:ea typeface="TT Chocolates Bold"/>
                <a:cs typeface="TT Chocolates Bold"/>
                <a:sym typeface="TT Chocolates Bold"/>
              </a:rPr>
              <a:t>4</a:t>
            </a:r>
          </a:p>
        </p:txBody>
      </p:sp>
      <p:sp>
        <p:nvSpPr>
          <p:cNvPr id="233" name="TextBox 233"/>
          <p:cNvSpPr txBox="1"/>
          <p:nvPr/>
        </p:nvSpPr>
        <p:spPr>
          <a:xfrm>
            <a:off x="12573942" y="1958027"/>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ED1B24"/>
                </a:solidFill>
                <a:latin typeface="TT Chocolates Bold"/>
                <a:ea typeface="TT Chocolates Bold"/>
                <a:cs typeface="TT Chocolates Bold"/>
                <a:sym typeface="TT Chocolates Bold"/>
              </a:rPr>
              <a:t>4</a:t>
            </a:r>
          </a:p>
        </p:txBody>
      </p:sp>
      <p:sp>
        <p:nvSpPr>
          <p:cNvPr id="234" name="TextBox 234"/>
          <p:cNvSpPr txBox="1"/>
          <p:nvPr/>
        </p:nvSpPr>
        <p:spPr>
          <a:xfrm>
            <a:off x="7306049" y="2406832"/>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66C4"/>
                </a:solidFill>
                <a:latin typeface="TT Chocolates Bold"/>
                <a:ea typeface="TT Chocolates Bold"/>
                <a:cs typeface="TT Chocolates Bold"/>
                <a:sym typeface="TT Chocolates Bold"/>
              </a:rPr>
              <a:t>1</a:t>
            </a:r>
          </a:p>
        </p:txBody>
      </p:sp>
      <p:sp>
        <p:nvSpPr>
          <p:cNvPr id="235" name="TextBox 235"/>
          <p:cNvSpPr txBox="1"/>
          <p:nvPr/>
        </p:nvSpPr>
        <p:spPr>
          <a:xfrm>
            <a:off x="11801795" y="2054165"/>
            <a:ext cx="172180"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66C4"/>
                </a:solidFill>
                <a:latin typeface="TT Chocolates Bold"/>
                <a:ea typeface="TT Chocolates Bold"/>
                <a:cs typeface="TT Chocolates Bold"/>
                <a:sym typeface="TT Chocolates Bold"/>
              </a:rPr>
              <a:t>1</a:t>
            </a:r>
          </a:p>
        </p:txBody>
      </p:sp>
      <p:pic>
        <p:nvPicPr>
          <p:cNvPr id="237" name="Immagine 236">
            <a:extLst>
              <a:ext uri="{FF2B5EF4-FFF2-40B4-BE49-F238E27FC236}">
                <a16:creationId xmlns:a16="http://schemas.microsoft.com/office/drawing/2014/main" id="{7A434516-F253-7FC5-A413-1CF48229DCDB}"/>
              </a:ext>
            </a:extLst>
          </p:cNvPr>
          <p:cNvPicPr>
            <a:picLocks noChangeAspect="1"/>
          </p:cNvPicPr>
          <p:nvPr/>
        </p:nvPicPr>
        <p:blipFill>
          <a:blip r:embed="rId4"/>
          <a:stretch>
            <a:fillRect/>
          </a:stretch>
        </p:blipFill>
        <p:spPr>
          <a:xfrm>
            <a:off x="1028700" y="6332418"/>
            <a:ext cx="15768016" cy="343813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88201" y="987530"/>
            <a:ext cx="1100908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OVERVIEW</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11</a:t>
            </a:r>
          </a:p>
        </p:txBody>
      </p:sp>
      <p:sp>
        <p:nvSpPr>
          <p:cNvPr id="5" name="Freeform 5"/>
          <p:cNvSpPr/>
          <p:nvPr/>
        </p:nvSpPr>
        <p:spPr>
          <a:xfrm>
            <a:off x="2388201" y="1961916"/>
            <a:ext cx="5207384" cy="3004864"/>
          </a:xfrm>
          <a:custGeom>
            <a:avLst/>
            <a:gdLst/>
            <a:ahLst/>
            <a:cxnLst/>
            <a:rect l="l" t="t" r="r" b="b"/>
            <a:pathLst>
              <a:path w="5207384" h="3004864">
                <a:moveTo>
                  <a:pt x="0" y="0"/>
                </a:moveTo>
                <a:lnTo>
                  <a:pt x="5207384" y="0"/>
                </a:lnTo>
                <a:lnTo>
                  <a:pt x="5207384" y="3004864"/>
                </a:lnTo>
                <a:lnTo>
                  <a:pt x="0" y="3004864"/>
                </a:lnTo>
                <a:lnTo>
                  <a:pt x="0" y="0"/>
                </a:lnTo>
                <a:close/>
              </a:path>
            </a:pathLst>
          </a:custGeom>
          <a:blipFill>
            <a:blip r:embed="rId3"/>
            <a:stretch>
              <a:fillRect b="-946"/>
            </a:stretch>
          </a:blipFill>
        </p:spPr>
        <p:txBody>
          <a:bodyPr/>
          <a:lstStyle/>
          <a:p>
            <a:endParaRPr lang="it-IT"/>
          </a:p>
        </p:txBody>
      </p:sp>
      <p:grpSp>
        <p:nvGrpSpPr>
          <p:cNvPr id="6" name="Group 6"/>
          <p:cNvGrpSpPr/>
          <p:nvPr/>
        </p:nvGrpSpPr>
        <p:grpSpPr>
          <a:xfrm rot="-222667">
            <a:off x="5781129" y="3121941"/>
            <a:ext cx="979281" cy="329367"/>
            <a:chOff x="0" y="0"/>
            <a:chExt cx="3030386" cy="1019228"/>
          </a:xfrm>
        </p:grpSpPr>
        <p:sp>
          <p:nvSpPr>
            <p:cNvPr id="7" name="Freeform 7"/>
            <p:cNvSpPr/>
            <p:nvPr/>
          </p:nvSpPr>
          <p:spPr>
            <a:xfrm>
              <a:off x="0" y="0"/>
              <a:ext cx="3030386" cy="1019228"/>
            </a:xfrm>
            <a:custGeom>
              <a:avLst/>
              <a:gdLst/>
              <a:ahLst/>
              <a:cxnLst/>
              <a:rect l="l" t="t" r="r" b="b"/>
              <a:pathLst>
                <a:path w="3030386" h="1019228">
                  <a:moveTo>
                    <a:pt x="203200" y="0"/>
                  </a:moveTo>
                  <a:lnTo>
                    <a:pt x="2827186" y="0"/>
                  </a:lnTo>
                  <a:lnTo>
                    <a:pt x="3030386" y="1019228"/>
                  </a:lnTo>
                  <a:lnTo>
                    <a:pt x="0" y="1019228"/>
                  </a:lnTo>
                  <a:lnTo>
                    <a:pt x="203200" y="0"/>
                  </a:lnTo>
                  <a:close/>
                </a:path>
              </a:pathLst>
            </a:custGeom>
            <a:gradFill rotWithShape="1">
              <a:gsLst>
                <a:gs pos="0">
                  <a:srgbClr val="EFB606">
                    <a:alpha val="8000"/>
                  </a:srgbClr>
                </a:gs>
                <a:gs pos="50000">
                  <a:srgbClr val="FAEA93">
                    <a:alpha val="8000"/>
                  </a:srgbClr>
                </a:gs>
                <a:gs pos="100000">
                  <a:srgbClr val="FFFFFF">
                    <a:alpha val="8000"/>
                  </a:srgbClr>
                </a:gs>
              </a:gsLst>
              <a:path path="circle">
                <a:fillToRect l="50000" t="50000" r="50000" b="50000"/>
              </a:path>
            </a:gradFill>
          </p:spPr>
          <p:txBody>
            <a:bodyPr/>
            <a:lstStyle/>
            <a:p>
              <a:endParaRPr lang="it-IT"/>
            </a:p>
          </p:txBody>
        </p:sp>
        <p:sp>
          <p:nvSpPr>
            <p:cNvPr id="8" name="TextBox 8"/>
            <p:cNvSpPr txBox="1"/>
            <p:nvPr/>
          </p:nvSpPr>
          <p:spPr>
            <a:xfrm>
              <a:off x="127000" y="0"/>
              <a:ext cx="2776386" cy="1019228"/>
            </a:xfrm>
            <a:prstGeom prst="rect">
              <a:avLst/>
            </a:prstGeom>
          </p:spPr>
          <p:txBody>
            <a:bodyPr lIns="25733" tIns="25733" rIns="25733" bIns="25733" rtlCol="0" anchor="ctr"/>
            <a:lstStyle/>
            <a:p>
              <a:pPr algn="ctr">
                <a:lnSpc>
                  <a:spcPts val="1696"/>
                </a:lnSpc>
              </a:pPr>
              <a:endParaRPr/>
            </a:p>
          </p:txBody>
        </p:sp>
      </p:grpSp>
      <p:grpSp>
        <p:nvGrpSpPr>
          <p:cNvPr id="9" name="Group 9"/>
          <p:cNvGrpSpPr/>
          <p:nvPr/>
        </p:nvGrpSpPr>
        <p:grpSpPr>
          <a:xfrm rot="-222667">
            <a:off x="5927872" y="3129510"/>
            <a:ext cx="745384" cy="329367"/>
            <a:chOff x="0" y="0"/>
            <a:chExt cx="2306592" cy="1019228"/>
          </a:xfrm>
        </p:grpSpPr>
        <p:sp>
          <p:nvSpPr>
            <p:cNvPr id="10" name="Freeform 10"/>
            <p:cNvSpPr/>
            <p:nvPr/>
          </p:nvSpPr>
          <p:spPr>
            <a:xfrm>
              <a:off x="0" y="0"/>
              <a:ext cx="2306592" cy="1019228"/>
            </a:xfrm>
            <a:custGeom>
              <a:avLst/>
              <a:gdLst/>
              <a:ahLst/>
              <a:cxnLst/>
              <a:rect l="l" t="t" r="r" b="b"/>
              <a:pathLst>
                <a:path w="2306592" h="1019228">
                  <a:moveTo>
                    <a:pt x="203200" y="0"/>
                  </a:moveTo>
                  <a:lnTo>
                    <a:pt x="2103392" y="0"/>
                  </a:lnTo>
                  <a:lnTo>
                    <a:pt x="2306592" y="1019228"/>
                  </a:lnTo>
                  <a:lnTo>
                    <a:pt x="0" y="1019228"/>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11" name="TextBox 11"/>
            <p:cNvSpPr txBox="1"/>
            <p:nvPr/>
          </p:nvSpPr>
          <p:spPr>
            <a:xfrm>
              <a:off x="127000" y="0"/>
              <a:ext cx="2052592" cy="1019228"/>
            </a:xfrm>
            <a:prstGeom prst="rect">
              <a:avLst/>
            </a:prstGeom>
          </p:spPr>
          <p:txBody>
            <a:bodyPr lIns="25733" tIns="25733" rIns="25733" bIns="25733" rtlCol="0" anchor="ctr"/>
            <a:lstStyle/>
            <a:p>
              <a:pPr algn="ctr">
                <a:lnSpc>
                  <a:spcPts val="1696"/>
                </a:lnSpc>
              </a:pPr>
              <a:endParaRPr/>
            </a:p>
          </p:txBody>
        </p:sp>
      </p:grpSp>
      <p:grpSp>
        <p:nvGrpSpPr>
          <p:cNvPr id="12" name="Group 12"/>
          <p:cNvGrpSpPr/>
          <p:nvPr/>
        </p:nvGrpSpPr>
        <p:grpSpPr>
          <a:xfrm rot="-222667">
            <a:off x="3364957" y="3305828"/>
            <a:ext cx="788804" cy="329367"/>
            <a:chOff x="0" y="0"/>
            <a:chExt cx="2440955" cy="1019228"/>
          </a:xfrm>
        </p:grpSpPr>
        <p:sp>
          <p:nvSpPr>
            <p:cNvPr id="13" name="Freeform 13"/>
            <p:cNvSpPr/>
            <p:nvPr/>
          </p:nvSpPr>
          <p:spPr>
            <a:xfrm>
              <a:off x="0" y="0"/>
              <a:ext cx="2440955" cy="1019228"/>
            </a:xfrm>
            <a:custGeom>
              <a:avLst/>
              <a:gdLst/>
              <a:ahLst/>
              <a:cxnLst/>
              <a:rect l="l" t="t" r="r" b="b"/>
              <a:pathLst>
                <a:path w="2440955" h="1019228">
                  <a:moveTo>
                    <a:pt x="203200" y="0"/>
                  </a:moveTo>
                  <a:lnTo>
                    <a:pt x="2237755" y="0"/>
                  </a:lnTo>
                  <a:lnTo>
                    <a:pt x="2440955" y="1019228"/>
                  </a:lnTo>
                  <a:lnTo>
                    <a:pt x="0" y="1019228"/>
                  </a:lnTo>
                  <a:lnTo>
                    <a:pt x="203200" y="0"/>
                  </a:lnTo>
                  <a:close/>
                </a:path>
              </a:pathLst>
            </a:custGeom>
            <a:gradFill rotWithShape="1">
              <a:gsLst>
                <a:gs pos="0">
                  <a:srgbClr val="EFB606">
                    <a:alpha val="8000"/>
                  </a:srgbClr>
                </a:gs>
                <a:gs pos="50000">
                  <a:srgbClr val="FAEA93">
                    <a:alpha val="8000"/>
                  </a:srgbClr>
                </a:gs>
                <a:gs pos="100000">
                  <a:srgbClr val="FFFFFF">
                    <a:alpha val="8000"/>
                  </a:srgbClr>
                </a:gs>
              </a:gsLst>
              <a:path path="circle">
                <a:fillToRect l="50000" t="50000" r="50000" b="50000"/>
              </a:path>
            </a:gradFill>
          </p:spPr>
          <p:txBody>
            <a:bodyPr/>
            <a:lstStyle/>
            <a:p>
              <a:endParaRPr lang="it-IT"/>
            </a:p>
          </p:txBody>
        </p:sp>
        <p:sp>
          <p:nvSpPr>
            <p:cNvPr id="14" name="TextBox 14"/>
            <p:cNvSpPr txBox="1"/>
            <p:nvPr/>
          </p:nvSpPr>
          <p:spPr>
            <a:xfrm>
              <a:off x="127000" y="0"/>
              <a:ext cx="2186955" cy="1019228"/>
            </a:xfrm>
            <a:prstGeom prst="rect">
              <a:avLst/>
            </a:prstGeom>
          </p:spPr>
          <p:txBody>
            <a:bodyPr lIns="25733" tIns="25733" rIns="25733" bIns="25733" rtlCol="0" anchor="ctr"/>
            <a:lstStyle/>
            <a:p>
              <a:pPr algn="ctr">
                <a:lnSpc>
                  <a:spcPts val="1696"/>
                </a:lnSpc>
              </a:pPr>
              <a:endParaRPr/>
            </a:p>
          </p:txBody>
        </p:sp>
      </p:grpSp>
      <p:grpSp>
        <p:nvGrpSpPr>
          <p:cNvPr id="15" name="Group 15"/>
          <p:cNvGrpSpPr/>
          <p:nvPr/>
        </p:nvGrpSpPr>
        <p:grpSpPr>
          <a:xfrm rot="-222667">
            <a:off x="3408376" y="3319353"/>
            <a:ext cx="702702" cy="329367"/>
            <a:chOff x="0" y="0"/>
            <a:chExt cx="2174513" cy="1019228"/>
          </a:xfrm>
        </p:grpSpPr>
        <p:sp>
          <p:nvSpPr>
            <p:cNvPr id="16" name="Freeform 16"/>
            <p:cNvSpPr/>
            <p:nvPr/>
          </p:nvSpPr>
          <p:spPr>
            <a:xfrm>
              <a:off x="0" y="0"/>
              <a:ext cx="2174513" cy="1019228"/>
            </a:xfrm>
            <a:custGeom>
              <a:avLst/>
              <a:gdLst/>
              <a:ahLst/>
              <a:cxnLst/>
              <a:rect l="l" t="t" r="r" b="b"/>
              <a:pathLst>
                <a:path w="2174513" h="1019228">
                  <a:moveTo>
                    <a:pt x="203200" y="0"/>
                  </a:moveTo>
                  <a:lnTo>
                    <a:pt x="1971313" y="0"/>
                  </a:lnTo>
                  <a:lnTo>
                    <a:pt x="2174513" y="1019228"/>
                  </a:lnTo>
                  <a:lnTo>
                    <a:pt x="0" y="1019228"/>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17" name="TextBox 17"/>
            <p:cNvSpPr txBox="1"/>
            <p:nvPr/>
          </p:nvSpPr>
          <p:spPr>
            <a:xfrm>
              <a:off x="127000" y="0"/>
              <a:ext cx="1920513" cy="1019228"/>
            </a:xfrm>
            <a:prstGeom prst="rect">
              <a:avLst/>
            </a:prstGeom>
          </p:spPr>
          <p:txBody>
            <a:bodyPr lIns="25733" tIns="25733" rIns="25733" bIns="25733" rtlCol="0" anchor="ctr"/>
            <a:lstStyle/>
            <a:p>
              <a:pPr algn="ctr">
                <a:lnSpc>
                  <a:spcPts val="1696"/>
                </a:lnSpc>
              </a:pPr>
              <a:endParaRPr/>
            </a:p>
          </p:txBody>
        </p:sp>
      </p:grpSp>
      <p:grpSp>
        <p:nvGrpSpPr>
          <p:cNvPr id="18" name="Group 18"/>
          <p:cNvGrpSpPr/>
          <p:nvPr/>
        </p:nvGrpSpPr>
        <p:grpSpPr>
          <a:xfrm>
            <a:off x="8142881" y="2228751"/>
            <a:ext cx="3450183" cy="2471194"/>
            <a:chOff x="0" y="0"/>
            <a:chExt cx="4600245" cy="3294925"/>
          </a:xfrm>
        </p:grpSpPr>
        <p:sp>
          <p:nvSpPr>
            <p:cNvPr id="19" name="Freeform 19"/>
            <p:cNvSpPr/>
            <p:nvPr/>
          </p:nvSpPr>
          <p:spPr>
            <a:xfrm>
              <a:off x="0" y="0"/>
              <a:ext cx="4600245" cy="3294925"/>
            </a:xfrm>
            <a:custGeom>
              <a:avLst/>
              <a:gdLst/>
              <a:ahLst/>
              <a:cxnLst/>
              <a:rect l="l" t="t" r="r" b="b"/>
              <a:pathLst>
                <a:path w="4600245" h="3294925">
                  <a:moveTo>
                    <a:pt x="0" y="0"/>
                  </a:moveTo>
                  <a:lnTo>
                    <a:pt x="4600245" y="0"/>
                  </a:lnTo>
                  <a:lnTo>
                    <a:pt x="4600245" y="3294925"/>
                  </a:lnTo>
                  <a:lnTo>
                    <a:pt x="0" y="3294925"/>
                  </a:lnTo>
                  <a:lnTo>
                    <a:pt x="0" y="0"/>
                  </a:lnTo>
                  <a:close/>
                </a:path>
              </a:pathLst>
            </a:custGeom>
            <a:blipFill>
              <a:blip r:embed="rId4"/>
              <a:stretch>
                <a:fillRect/>
              </a:stretch>
            </a:blipFill>
          </p:spPr>
          <p:txBody>
            <a:bodyPr/>
            <a:lstStyle/>
            <a:p>
              <a:endParaRPr lang="it-IT"/>
            </a:p>
          </p:txBody>
        </p:sp>
        <p:grpSp>
          <p:nvGrpSpPr>
            <p:cNvPr id="20" name="Group 20"/>
            <p:cNvGrpSpPr/>
            <p:nvPr/>
          </p:nvGrpSpPr>
          <p:grpSpPr>
            <a:xfrm>
              <a:off x="1247145" y="727891"/>
              <a:ext cx="2063810" cy="800496"/>
              <a:chOff x="0" y="0"/>
              <a:chExt cx="3649856" cy="1415681"/>
            </a:xfrm>
          </p:grpSpPr>
          <p:sp>
            <p:nvSpPr>
              <p:cNvPr id="21" name="Freeform 21"/>
              <p:cNvSpPr/>
              <p:nvPr/>
            </p:nvSpPr>
            <p:spPr>
              <a:xfrm>
                <a:off x="0" y="0"/>
                <a:ext cx="3649856" cy="1415681"/>
              </a:xfrm>
              <a:custGeom>
                <a:avLst/>
                <a:gdLst/>
                <a:ahLst/>
                <a:cxnLst/>
                <a:rect l="l" t="t" r="r" b="b"/>
                <a:pathLst>
                  <a:path w="3649856" h="1415681">
                    <a:moveTo>
                      <a:pt x="203200" y="0"/>
                    </a:moveTo>
                    <a:lnTo>
                      <a:pt x="3446656" y="0"/>
                    </a:lnTo>
                    <a:lnTo>
                      <a:pt x="3649856" y="1415681"/>
                    </a:lnTo>
                    <a:lnTo>
                      <a:pt x="0" y="1415681"/>
                    </a:lnTo>
                    <a:lnTo>
                      <a:pt x="203200" y="0"/>
                    </a:lnTo>
                    <a:close/>
                  </a:path>
                </a:pathLst>
              </a:custGeom>
              <a:gradFill rotWithShape="1">
                <a:gsLst>
                  <a:gs pos="0">
                    <a:srgbClr val="EFB606">
                      <a:alpha val="8000"/>
                    </a:srgbClr>
                  </a:gs>
                  <a:gs pos="50000">
                    <a:srgbClr val="FAEA93">
                      <a:alpha val="8000"/>
                    </a:srgbClr>
                  </a:gs>
                  <a:gs pos="100000">
                    <a:srgbClr val="FFFFFF">
                      <a:alpha val="8000"/>
                    </a:srgbClr>
                  </a:gs>
                </a:gsLst>
                <a:path path="circle">
                  <a:fillToRect l="50000" t="50000" r="50000" b="50000"/>
                </a:path>
              </a:gradFill>
            </p:spPr>
            <p:txBody>
              <a:bodyPr/>
              <a:lstStyle/>
              <a:p>
                <a:endParaRPr lang="it-IT"/>
              </a:p>
            </p:txBody>
          </p:sp>
          <p:sp>
            <p:nvSpPr>
              <p:cNvPr id="22" name="TextBox 22"/>
              <p:cNvSpPr txBox="1"/>
              <p:nvPr/>
            </p:nvSpPr>
            <p:spPr>
              <a:xfrm>
                <a:off x="127000" y="0"/>
                <a:ext cx="3395856" cy="1415681"/>
              </a:xfrm>
              <a:prstGeom prst="rect">
                <a:avLst/>
              </a:prstGeom>
            </p:spPr>
            <p:txBody>
              <a:bodyPr lIns="25733" tIns="25733" rIns="25733" bIns="25733" rtlCol="0" anchor="ctr"/>
              <a:lstStyle/>
              <a:p>
                <a:pPr algn="ctr">
                  <a:lnSpc>
                    <a:spcPts val="1696"/>
                  </a:lnSpc>
                </a:pPr>
                <a:endParaRPr/>
              </a:p>
            </p:txBody>
          </p:sp>
        </p:grpSp>
        <p:grpSp>
          <p:nvGrpSpPr>
            <p:cNvPr id="23" name="Group 23"/>
            <p:cNvGrpSpPr/>
            <p:nvPr/>
          </p:nvGrpSpPr>
          <p:grpSpPr>
            <a:xfrm>
              <a:off x="1431990" y="701264"/>
              <a:ext cx="1696992" cy="946199"/>
              <a:chOff x="0" y="0"/>
              <a:chExt cx="3001137" cy="1673357"/>
            </a:xfrm>
          </p:grpSpPr>
          <p:sp>
            <p:nvSpPr>
              <p:cNvPr id="24" name="Freeform 24"/>
              <p:cNvSpPr/>
              <p:nvPr/>
            </p:nvSpPr>
            <p:spPr>
              <a:xfrm>
                <a:off x="0" y="0"/>
                <a:ext cx="3001137" cy="1673357"/>
              </a:xfrm>
              <a:custGeom>
                <a:avLst/>
                <a:gdLst/>
                <a:ahLst/>
                <a:cxnLst/>
                <a:rect l="l" t="t" r="r" b="b"/>
                <a:pathLst>
                  <a:path w="3001137" h="1673357">
                    <a:moveTo>
                      <a:pt x="203200" y="0"/>
                    </a:moveTo>
                    <a:lnTo>
                      <a:pt x="2797937" y="0"/>
                    </a:lnTo>
                    <a:lnTo>
                      <a:pt x="3001137" y="1673357"/>
                    </a:lnTo>
                    <a:lnTo>
                      <a:pt x="0" y="1673357"/>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25" name="TextBox 25"/>
              <p:cNvSpPr txBox="1"/>
              <p:nvPr/>
            </p:nvSpPr>
            <p:spPr>
              <a:xfrm>
                <a:off x="127000" y="0"/>
                <a:ext cx="2747137" cy="1673357"/>
              </a:xfrm>
              <a:prstGeom prst="rect">
                <a:avLst/>
              </a:prstGeom>
            </p:spPr>
            <p:txBody>
              <a:bodyPr lIns="25733" tIns="25733" rIns="25733" bIns="25733" rtlCol="0" anchor="ctr"/>
              <a:lstStyle/>
              <a:p>
                <a:pPr algn="ctr">
                  <a:lnSpc>
                    <a:spcPts val="1696"/>
                  </a:lnSpc>
                </a:pPr>
                <a:endParaRPr/>
              </a:p>
            </p:txBody>
          </p:sp>
        </p:grpSp>
      </p:grpSp>
      <p:grpSp>
        <p:nvGrpSpPr>
          <p:cNvPr id="26" name="Group 26"/>
          <p:cNvGrpSpPr/>
          <p:nvPr/>
        </p:nvGrpSpPr>
        <p:grpSpPr>
          <a:xfrm>
            <a:off x="12135990" y="1761083"/>
            <a:ext cx="4827699" cy="2938862"/>
            <a:chOff x="0" y="0"/>
            <a:chExt cx="6436932" cy="3918482"/>
          </a:xfrm>
        </p:grpSpPr>
        <p:sp>
          <p:nvSpPr>
            <p:cNvPr id="27" name="Freeform 27"/>
            <p:cNvSpPr/>
            <p:nvPr/>
          </p:nvSpPr>
          <p:spPr>
            <a:xfrm>
              <a:off x="0" y="0"/>
              <a:ext cx="6436932" cy="3918482"/>
            </a:xfrm>
            <a:custGeom>
              <a:avLst/>
              <a:gdLst/>
              <a:ahLst/>
              <a:cxnLst/>
              <a:rect l="l" t="t" r="r" b="b"/>
              <a:pathLst>
                <a:path w="6436932" h="3918482">
                  <a:moveTo>
                    <a:pt x="0" y="0"/>
                  </a:moveTo>
                  <a:lnTo>
                    <a:pt x="6436932" y="0"/>
                  </a:lnTo>
                  <a:lnTo>
                    <a:pt x="6436932" y="3918482"/>
                  </a:lnTo>
                  <a:lnTo>
                    <a:pt x="0" y="3918482"/>
                  </a:lnTo>
                  <a:lnTo>
                    <a:pt x="0" y="0"/>
                  </a:lnTo>
                  <a:close/>
                </a:path>
              </a:pathLst>
            </a:custGeom>
            <a:blipFill>
              <a:blip r:embed="rId5"/>
              <a:stretch>
                <a:fillRect/>
              </a:stretch>
            </a:blipFill>
          </p:spPr>
          <p:txBody>
            <a:bodyPr/>
            <a:lstStyle/>
            <a:p>
              <a:endParaRPr lang="it-IT"/>
            </a:p>
          </p:txBody>
        </p:sp>
        <p:grpSp>
          <p:nvGrpSpPr>
            <p:cNvPr id="28" name="Group 28"/>
            <p:cNvGrpSpPr/>
            <p:nvPr/>
          </p:nvGrpSpPr>
          <p:grpSpPr>
            <a:xfrm rot="-575896">
              <a:off x="1430677" y="2435813"/>
              <a:ext cx="394381" cy="70093"/>
              <a:chOff x="0" y="0"/>
              <a:chExt cx="212312" cy="37734"/>
            </a:xfrm>
          </p:grpSpPr>
          <p:sp>
            <p:nvSpPr>
              <p:cNvPr id="29" name="Freeform 29"/>
              <p:cNvSpPr/>
              <p:nvPr/>
            </p:nvSpPr>
            <p:spPr>
              <a:xfrm>
                <a:off x="0" y="0"/>
                <a:ext cx="212312" cy="37734"/>
              </a:xfrm>
              <a:custGeom>
                <a:avLst/>
                <a:gdLst/>
                <a:ahLst/>
                <a:cxnLst/>
                <a:rect l="l" t="t" r="r" b="b"/>
                <a:pathLst>
                  <a:path w="212312" h="37734">
                    <a:moveTo>
                      <a:pt x="0" y="0"/>
                    </a:moveTo>
                    <a:lnTo>
                      <a:pt x="212312" y="0"/>
                    </a:lnTo>
                    <a:lnTo>
                      <a:pt x="212312" y="37734"/>
                    </a:lnTo>
                    <a:lnTo>
                      <a:pt x="0" y="37734"/>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30" name="TextBox 30"/>
              <p:cNvSpPr txBox="1"/>
              <p:nvPr/>
            </p:nvSpPr>
            <p:spPr>
              <a:xfrm>
                <a:off x="0" y="0"/>
                <a:ext cx="212312" cy="37734"/>
              </a:xfrm>
              <a:prstGeom prst="rect">
                <a:avLst/>
              </a:prstGeom>
            </p:spPr>
            <p:txBody>
              <a:bodyPr lIns="41130" tIns="41130" rIns="41130" bIns="41130" rtlCol="0" anchor="ctr"/>
              <a:lstStyle/>
              <a:p>
                <a:pPr algn="ctr">
                  <a:lnSpc>
                    <a:spcPts val="1696"/>
                  </a:lnSpc>
                </a:pPr>
                <a:endParaRPr/>
              </a:p>
            </p:txBody>
          </p:sp>
        </p:grpSp>
        <p:grpSp>
          <p:nvGrpSpPr>
            <p:cNvPr id="31" name="Group 31"/>
            <p:cNvGrpSpPr/>
            <p:nvPr/>
          </p:nvGrpSpPr>
          <p:grpSpPr>
            <a:xfrm rot="-3498561">
              <a:off x="1592535" y="2069955"/>
              <a:ext cx="816661" cy="70093"/>
              <a:chOff x="0" y="0"/>
              <a:chExt cx="439644" cy="37734"/>
            </a:xfrm>
          </p:grpSpPr>
          <p:sp>
            <p:nvSpPr>
              <p:cNvPr id="32" name="Freeform 32"/>
              <p:cNvSpPr/>
              <p:nvPr/>
            </p:nvSpPr>
            <p:spPr>
              <a:xfrm>
                <a:off x="0" y="0"/>
                <a:ext cx="439644" cy="37734"/>
              </a:xfrm>
              <a:custGeom>
                <a:avLst/>
                <a:gdLst/>
                <a:ahLst/>
                <a:cxnLst/>
                <a:rect l="l" t="t" r="r" b="b"/>
                <a:pathLst>
                  <a:path w="439644" h="37734">
                    <a:moveTo>
                      <a:pt x="0" y="0"/>
                    </a:moveTo>
                    <a:lnTo>
                      <a:pt x="439644" y="0"/>
                    </a:lnTo>
                    <a:lnTo>
                      <a:pt x="439644" y="37734"/>
                    </a:lnTo>
                    <a:lnTo>
                      <a:pt x="0" y="37734"/>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33" name="TextBox 33"/>
              <p:cNvSpPr txBox="1"/>
              <p:nvPr/>
            </p:nvSpPr>
            <p:spPr>
              <a:xfrm>
                <a:off x="0" y="0"/>
                <a:ext cx="439644" cy="37734"/>
              </a:xfrm>
              <a:prstGeom prst="rect">
                <a:avLst/>
              </a:prstGeom>
            </p:spPr>
            <p:txBody>
              <a:bodyPr lIns="41130" tIns="41130" rIns="41130" bIns="41130" rtlCol="0" anchor="ctr"/>
              <a:lstStyle/>
              <a:p>
                <a:pPr algn="ctr">
                  <a:lnSpc>
                    <a:spcPts val="1696"/>
                  </a:lnSpc>
                </a:pPr>
                <a:endParaRPr/>
              </a:p>
            </p:txBody>
          </p:sp>
        </p:grpSp>
        <p:grpSp>
          <p:nvGrpSpPr>
            <p:cNvPr id="34" name="Group 34"/>
            <p:cNvGrpSpPr/>
            <p:nvPr/>
          </p:nvGrpSpPr>
          <p:grpSpPr>
            <a:xfrm rot="351051">
              <a:off x="1626449" y="1310911"/>
              <a:ext cx="343072" cy="632491"/>
              <a:chOff x="0" y="0"/>
              <a:chExt cx="738537" cy="1361574"/>
            </a:xfrm>
          </p:grpSpPr>
          <p:sp>
            <p:nvSpPr>
              <p:cNvPr id="35" name="Freeform 35"/>
              <p:cNvSpPr/>
              <p:nvPr/>
            </p:nvSpPr>
            <p:spPr>
              <a:xfrm>
                <a:off x="0" y="0"/>
                <a:ext cx="738537" cy="1361574"/>
              </a:xfrm>
              <a:custGeom>
                <a:avLst/>
                <a:gdLst/>
                <a:ahLst/>
                <a:cxnLst/>
                <a:rect l="l" t="t" r="r" b="b"/>
                <a:pathLst>
                  <a:path w="738537" h="1361574">
                    <a:moveTo>
                      <a:pt x="203200" y="0"/>
                    </a:moveTo>
                    <a:lnTo>
                      <a:pt x="535337" y="0"/>
                    </a:lnTo>
                    <a:lnTo>
                      <a:pt x="738537" y="1361574"/>
                    </a:lnTo>
                    <a:lnTo>
                      <a:pt x="0" y="1361574"/>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36" name="TextBox 36"/>
              <p:cNvSpPr txBox="1"/>
              <p:nvPr/>
            </p:nvSpPr>
            <p:spPr>
              <a:xfrm>
                <a:off x="127000" y="0"/>
                <a:ext cx="484537" cy="1361574"/>
              </a:xfrm>
              <a:prstGeom prst="rect">
                <a:avLst/>
              </a:prstGeom>
            </p:spPr>
            <p:txBody>
              <a:bodyPr lIns="25733" tIns="25733" rIns="25733" bIns="25733" rtlCol="0" anchor="ctr"/>
              <a:lstStyle/>
              <a:p>
                <a:pPr algn="ctr">
                  <a:lnSpc>
                    <a:spcPts val="1696"/>
                  </a:lnSpc>
                </a:pPr>
                <a:endParaRPr/>
              </a:p>
            </p:txBody>
          </p:sp>
        </p:grpSp>
        <p:grpSp>
          <p:nvGrpSpPr>
            <p:cNvPr id="37" name="Group 37"/>
            <p:cNvGrpSpPr/>
            <p:nvPr/>
          </p:nvGrpSpPr>
          <p:grpSpPr>
            <a:xfrm rot="-135833">
              <a:off x="2920642" y="876538"/>
              <a:ext cx="343072" cy="1076347"/>
              <a:chOff x="0" y="0"/>
              <a:chExt cx="738537" cy="2317071"/>
            </a:xfrm>
          </p:grpSpPr>
          <p:sp>
            <p:nvSpPr>
              <p:cNvPr id="38" name="Freeform 38"/>
              <p:cNvSpPr/>
              <p:nvPr/>
            </p:nvSpPr>
            <p:spPr>
              <a:xfrm>
                <a:off x="0" y="0"/>
                <a:ext cx="738537" cy="2317071"/>
              </a:xfrm>
              <a:custGeom>
                <a:avLst/>
                <a:gdLst/>
                <a:ahLst/>
                <a:cxnLst/>
                <a:rect l="l" t="t" r="r" b="b"/>
                <a:pathLst>
                  <a:path w="738537" h="2317071">
                    <a:moveTo>
                      <a:pt x="203200" y="0"/>
                    </a:moveTo>
                    <a:lnTo>
                      <a:pt x="535337" y="0"/>
                    </a:lnTo>
                    <a:lnTo>
                      <a:pt x="738537" y="2317071"/>
                    </a:lnTo>
                    <a:lnTo>
                      <a:pt x="0" y="2317071"/>
                    </a:lnTo>
                    <a:lnTo>
                      <a:pt x="203200" y="0"/>
                    </a:lnTo>
                    <a:close/>
                  </a:path>
                </a:pathLst>
              </a:custGeom>
              <a:gradFill rotWithShape="1">
                <a:gsLst>
                  <a:gs pos="0">
                    <a:srgbClr val="EFB606">
                      <a:alpha val="21000"/>
                    </a:srgbClr>
                  </a:gs>
                  <a:gs pos="50000">
                    <a:srgbClr val="FAEA93">
                      <a:alpha val="21000"/>
                    </a:srgbClr>
                  </a:gs>
                  <a:gs pos="100000">
                    <a:srgbClr val="FFFFFF">
                      <a:alpha val="21000"/>
                    </a:srgbClr>
                  </a:gs>
                </a:gsLst>
                <a:lin ang="5400000"/>
              </a:gradFill>
            </p:spPr>
            <p:txBody>
              <a:bodyPr/>
              <a:lstStyle/>
              <a:p>
                <a:endParaRPr lang="it-IT"/>
              </a:p>
            </p:txBody>
          </p:sp>
          <p:sp>
            <p:nvSpPr>
              <p:cNvPr id="39" name="TextBox 39"/>
              <p:cNvSpPr txBox="1"/>
              <p:nvPr/>
            </p:nvSpPr>
            <p:spPr>
              <a:xfrm>
                <a:off x="127000" y="0"/>
                <a:ext cx="484537" cy="2317071"/>
              </a:xfrm>
              <a:prstGeom prst="rect">
                <a:avLst/>
              </a:prstGeom>
            </p:spPr>
            <p:txBody>
              <a:bodyPr lIns="25733" tIns="25733" rIns="25733" bIns="25733" rtlCol="0" anchor="ctr"/>
              <a:lstStyle/>
              <a:p>
                <a:pPr algn="ctr">
                  <a:lnSpc>
                    <a:spcPts val="1696"/>
                  </a:lnSpc>
                </a:pPr>
                <a:endParaRPr/>
              </a:p>
            </p:txBody>
          </p:sp>
        </p:grpSp>
      </p:grpSp>
      <p:sp>
        <p:nvSpPr>
          <p:cNvPr id="40" name="TextBox 40"/>
          <p:cNvSpPr txBox="1"/>
          <p:nvPr/>
        </p:nvSpPr>
        <p:spPr>
          <a:xfrm>
            <a:off x="14719966" y="2351298"/>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8C52FF"/>
                </a:solidFill>
                <a:latin typeface="TT Chocolates Bold"/>
                <a:ea typeface="TT Chocolates Bold"/>
                <a:cs typeface="TT Chocolates Bold"/>
                <a:sym typeface="TT Chocolates Bold"/>
              </a:rPr>
              <a:t>5</a:t>
            </a:r>
          </a:p>
        </p:txBody>
      </p:sp>
      <p:sp>
        <p:nvSpPr>
          <p:cNvPr id="41" name="TextBox 41"/>
          <p:cNvSpPr txBox="1"/>
          <p:nvPr/>
        </p:nvSpPr>
        <p:spPr>
          <a:xfrm>
            <a:off x="13397285" y="3772300"/>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9E3A"/>
                </a:solidFill>
                <a:latin typeface="TT Chocolates Bold"/>
                <a:ea typeface="TT Chocolates Bold"/>
                <a:cs typeface="TT Chocolates Bold"/>
                <a:sym typeface="TT Chocolates Bold"/>
              </a:rPr>
              <a:t>6</a:t>
            </a:r>
          </a:p>
        </p:txBody>
      </p:sp>
      <p:sp>
        <p:nvSpPr>
          <p:cNvPr id="42" name="TextBox 42"/>
          <p:cNvSpPr txBox="1"/>
          <p:nvPr/>
        </p:nvSpPr>
        <p:spPr>
          <a:xfrm>
            <a:off x="13397285" y="2181126"/>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FF9E3A"/>
                </a:solidFill>
                <a:latin typeface="TT Chocolates Bold"/>
                <a:ea typeface="TT Chocolates Bold"/>
                <a:cs typeface="TT Chocolates Bold"/>
                <a:sym typeface="TT Chocolates Bold"/>
              </a:rPr>
              <a:t>7</a:t>
            </a:r>
          </a:p>
        </p:txBody>
      </p:sp>
      <p:sp>
        <p:nvSpPr>
          <p:cNvPr id="43" name="TextBox 43"/>
          <p:cNvSpPr txBox="1"/>
          <p:nvPr/>
        </p:nvSpPr>
        <p:spPr>
          <a:xfrm>
            <a:off x="5713869" y="3182889"/>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00AFC8"/>
                </a:solidFill>
                <a:latin typeface="TT Chocolates Bold"/>
                <a:ea typeface="TT Chocolates Bold"/>
                <a:cs typeface="TT Chocolates Bold"/>
                <a:sym typeface="TT Chocolates Bold"/>
              </a:rPr>
              <a:t>8</a:t>
            </a:r>
          </a:p>
        </p:txBody>
      </p:sp>
      <p:sp>
        <p:nvSpPr>
          <p:cNvPr id="44" name="TextBox 44"/>
          <p:cNvSpPr txBox="1"/>
          <p:nvPr/>
        </p:nvSpPr>
        <p:spPr>
          <a:xfrm>
            <a:off x="6300563" y="3182889"/>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00AFC8"/>
                </a:solidFill>
                <a:latin typeface="TT Chocolates Bold"/>
                <a:ea typeface="TT Chocolates Bold"/>
                <a:cs typeface="TT Chocolates Bold"/>
                <a:sym typeface="TT Chocolates Bold"/>
              </a:rPr>
              <a:t>9</a:t>
            </a:r>
          </a:p>
        </p:txBody>
      </p:sp>
      <p:sp>
        <p:nvSpPr>
          <p:cNvPr id="45" name="TextBox 45"/>
          <p:cNvSpPr txBox="1"/>
          <p:nvPr/>
        </p:nvSpPr>
        <p:spPr>
          <a:xfrm>
            <a:off x="3398454" y="3319228"/>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00AFC8"/>
                </a:solidFill>
                <a:latin typeface="TT Chocolates Bold"/>
                <a:ea typeface="TT Chocolates Bold"/>
                <a:cs typeface="TT Chocolates Bold"/>
                <a:sym typeface="TT Chocolates Bold"/>
              </a:rPr>
              <a:t>8</a:t>
            </a:r>
          </a:p>
        </p:txBody>
      </p:sp>
      <p:sp>
        <p:nvSpPr>
          <p:cNvPr id="46" name="TextBox 46"/>
          <p:cNvSpPr txBox="1"/>
          <p:nvPr/>
        </p:nvSpPr>
        <p:spPr>
          <a:xfrm>
            <a:off x="3985148" y="3319228"/>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00AFC8"/>
                </a:solidFill>
                <a:latin typeface="TT Chocolates Bold"/>
                <a:ea typeface="TT Chocolates Bold"/>
                <a:cs typeface="TT Chocolates Bold"/>
                <a:sym typeface="TT Chocolates Bold"/>
              </a:rPr>
              <a:t>9</a:t>
            </a:r>
          </a:p>
        </p:txBody>
      </p:sp>
      <p:sp>
        <p:nvSpPr>
          <p:cNvPr id="47" name="TextBox 47"/>
          <p:cNvSpPr txBox="1"/>
          <p:nvPr/>
        </p:nvSpPr>
        <p:spPr>
          <a:xfrm>
            <a:off x="10419677" y="3172465"/>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00AFC8"/>
                </a:solidFill>
                <a:latin typeface="TT Chocolates Bold"/>
                <a:ea typeface="TT Chocolates Bold"/>
                <a:cs typeface="TT Chocolates Bold"/>
                <a:sym typeface="TT Chocolates Bold"/>
              </a:rPr>
              <a:t>8</a:t>
            </a:r>
          </a:p>
        </p:txBody>
      </p:sp>
      <p:sp>
        <p:nvSpPr>
          <p:cNvPr id="48" name="TextBox 48"/>
          <p:cNvSpPr txBox="1"/>
          <p:nvPr/>
        </p:nvSpPr>
        <p:spPr>
          <a:xfrm>
            <a:off x="9574626" y="2204535"/>
            <a:ext cx="586694" cy="341150"/>
          </a:xfrm>
          <a:prstGeom prst="rect">
            <a:avLst/>
          </a:prstGeom>
        </p:spPr>
        <p:txBody>
          <a:bodyPr lIns="0" tIns="0" rIns="0" bIns="0" rtlCol="0" anchor="t">
            <a:spAutoFit/>
          </a:bodyPr>
          <a:lstStyle/>
          <a:p>
            <a:pPr algn="l">
              <a:lnSpc>
                <a:spcPts val="2721"/>
              </a:lnSpc>
              <a:spcBef>
                <a:spcPct val="0"/>
              </a:spcBef>
            </a:pPr>
            <a:r>
              <a:rPr lang="en-US" sz="1943" b="1" spc="388">
                <a:solidFill>
                  <a:srgbClr val="00AFC8"/>
                </a:solidFill>
                <a:latin typeface="TT Chocolates Bold"/>
                <a:ea typeface="TT Chocolates Bold"/>
                <a:cs typeface="TT Chocolates Bold"/>
                <a:sym typeface="TT Chocolates Bold"/>
              </a:rPr>
              <a:t>9</a:t>
            </a:r>
          </a:p>
        </p:txBody>
      </p:sp>
      <p:pic>
        <p:nvPicPr>
          <p:cNvPr id="52" name="Immagine 51">
            <a:extLst>
              <a:ext uri="{FF2B5EF4-FFF2-40B4-BE49-F238E27FC236}">
                <a16:creationId xmlns:a16="http://schemas.microsoft.com/office/drawing/2014/main" id="{9EBC90E1-265C-CB3A-7798-F450E1FF037E}"/>
              </a:ext>
            </a:extLst>
          </p:cNvPr>
          <p:cNvPicPr>
            <a:picLocks noChangeAspect="1"/>
          </p:cNvPicPr>
          <p:nvPr/>
        </p:nvPicPr>
        <p:blipFill>
          <a:blip r:embed="rId6"/>
          <a:stretch>
            <a:fillRect/>
          </a:stretch>
        </p:blipFill>
        <p:spPr>
          <a:xfrm>
            <a:off x="1033616" y="5374331"/>
            <a:ext cx="15904757" cy="407357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0649" y="6834657"/>
            <a:ext cx="4637775" cy="3091850"/>
          </a:xfrm>
          <a:custGeom>
            <a:avLst/>
            <a:gdLst/>
            <a:ahLst/>
            <a:cxnLst/>
            <a:rect l="l" t="t" r="r" b="b"/>
            <a:pathLst>
              <a:path w="4637775" h="3091850">
                <a:moveTo>
                  <a:pt x="0" y="0"/>
                </a:moveTo>
                <a:lnTo>
                  <a:pt x="4637775" y="0"/>
                </a:lnTo>
                <a:lnTo>
                  <a:pt x="4637775" y="3091850"/>
                </a:lnTo>
                <a:lnTo>
                  <a:pt x="0" y="3091850"/>
                </a:lnTo>
                <a:lnTo>
                  <a:pt x="0" y="0"/>
                </a:lnTo>
                <a:close/>
              </a:path>
            </a:pathLst>
          </a:custGeom>
          <a:blipFill>
            <a:blip r:embed="rId3">
              <a:alphaModFix amt="92000"/>
            </a:blip>
            <a:stretch>
              <a:fillRect/>
            </a:stretch>
          </a:blipFill>
        </p:spPr>
        <p:txBody>
          <a:bodyPr/>
          <a:lstStyle/>
          <a:p>
            <a:endParaRPr lang="it-IT"/>
          </a:p>
        </p:txBody>
      </p:sp>
      <p:sp>
        <p:nvSpPr>
          <p:cNvPr id="3" name="Freeform 3"/>
          <p:cNvSpPr/>
          <p:nvPr/>
        </p:nvSpPr>
        <p:spPr>
          <a:xfrm>
            <a:off x="1184258" y="2724144"/>
            <a:ext cx="7638635" cy="3981926"/>
          </a:xfrm>
          <a:custGeom>
            <a:avLst/>
            <a:gdLst/>
            <a:ahLst/>
            <a:cxnLst/>
            <a:rect l="l" t="t" r="r" b="b"/>
            <a:pathLst>
              <a:path w="7638635" h="3981926">
                <a:moveTo>
                  <a:pt x="0" y="0"/>
                </a:moveTo>
                <a:lnTo>
                  <a:pt x="7638636" y="0"/>
                </a:lnTo>
                <a:lnTo>
                  <a:pt x="7638636" y="3981926"/>
                </a:lnTo>
                <a:lnTo>
                  <a:pt x="0" y="3981926"/>
                </a:lnTo>
                <a:lnTo>
                  <a:pt x="0" y="0"/>
                </a:lnTo>
                <a:close/>
              </a:path>
            </a:pathLst>
          </a:custGeom>
          <a:blipFill>
            <a:blip r:embed="rId4"/>
            <a:stretch>
              <a:fillRect l="-1331" t="-3576"/>
            </a:stretch>
          </a:blipFill>
        </p:spPr>
        <p:txBody>
          <a:bodyPr/>
          <a:lstStyle/>
          <a:p>
            <a:endParaRPr lang="it-IT"/>
          </a:p>
        </p:txBody>
      </p:sp>
      <p:sp>
        <p:nvSpPr>
          <p:cNvPr id="4" name="Freeform 4"/>
          <p:cNvSpPr/>
          <p:nvPr/>
        </p:nvSpPr>
        <p:spPr>
          <a:xfrm>
            <a:off x="10179398" y="6015783"/>
            <a:ext cx="7120596" cy="3791395"/>
          </a:xfrm>
          <a:custGeom>
            <a:avLst/>
            <a:gdLst/>
            <a:ahLst/>
            <a:cxnLst/>
            <a:rect l="l" t="t" r="r" b="b"/>
            <a:pathLst>
              <a:path w="7120596" h="3791395">
                <a:moveTo>
                  <a:pt x="0" y="0"/>
                </a:moveTo>
                <a:lnTo>
                  <a:pt x="7120596" y="0"/>
                </a:lnTo>
                <a:lnTo>
                  <a:pt x="7120596" y="3791395"/>
                </a:lnTo>
                <a:lnTo>
                  <a:pt x="0" y="3791395"/>
                </a:lnTo>
                <a:lnTo>
                  <a:pt x="0" y="0"/>
                </a:lnTo>
                <a:close/>
              </a:path>
            </a:pathLst>
          </a:custGeom>
          <a:blipFill>
            <a:blip r:embed="rId5"/>
            <a:stretch>
              <a:fillRect l="-857"/>
            </a:stretch>
          </a:blipFill>
        </p:spPr>
        <p:txBody>
          <a:bodyPr/>
          <a:lstStyle/>
          <a:p>
            <a:endParaRPr lang="it-IT"/>
          </a:p>
        </p:txBody>
      </p:sp>
      <p:sp>
        <p:nvSpPr>
          <p:cNvPr id="5" name="TextBox 5"/>
          <p:cNvSpPr txBox="1"/>
          <p:nvPr/>
        </p:nvSpPr>
        <p:spPr>
          <a:xfrm>
            <a:off x="2378676" y="987530"/>
            <a:ext cx="1072639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OPTIMAL LUX AND CCT </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12</a:t>
            </a:r>
          </a:p>
        </p:txBody>
      </p:sp>
      <p:sp>
        <p:nvSpPr>
          <p:cNvPr id="7" name="TextBox 7"/>
          <p:cNvSpPr txBox="1"/>
          <p:nvPr/>
        </p:nvSpPr>
        <p:spPr>
          <a:xfrm>
            <a:off x="10362519" y="5356370"/>
            <a:ext cx="2733645" cy="583795"/>
          </a:xfrm>
          <a:prstGeom prst="rect">
            <a:avLst/>
          </a:prstGeom>
        </p:spPr>
        <p:txBody>
          <a:bodyPr lIns="0" tIns="0" rIns="0" bIns="0" rtlCol="0" anchor="t">
            <a:spAutoFit/>
          </a:bodyPr>
          <a:lstStyle/>
          <a:p>
            <a:pPr algn="l">
              <a:lnSpc>
                <a:spcPts val="4555"/>
              </a:lnSpc>
            </a:pPr>
            <a:r>
              <a:rPr lang="en-US" sz="3253" b="1">
                <a:solidFill>
                  <a:srgbClr val="28509B">
                    <a:alpha val="36863"/>
                  </a:srgbClr>
                </a:solidFill>
                <a:latin typeface="Neutra Text Bold"/>
                <a:ea typeface="Neutra Text Bold"/>
                <a:cs typeface="Neutra Text Bold"/>
                <a:sym typeface="Neutra Text Bold"/>
              </a:rPr>
              <a:t>Secondary</a:t>
            </a:r>
          </a:p>
        </p:txBody>
      </p:sp>
      <p:sp>
        <p:nvSpPr>
          <p:cNvPr id="8" name="TextBox 8"/>
          <p:cNvSpPr txBox="1"/>
          <p:nvPr/>
        </p:nvSpPr>
        <p:spPr>
          <a:xfrm>
            <a:off x="1184258" y="1970767"/>
            <a:ext cx="2963026" cy="624789"/>
          </a:xfrm>
          <a:prstGeom prst="rect">
            <a:avLst/>
          </a:prstGeom>
        </p:spPr>
        <p:txBody>
          <a:bodyPr lIns="0" tIns="0" rIns="0" bIns="0" rtlCol="0" anchor="t">
            <a:spAutoFit/>
          </a:bodyPr>
          <a:lstStyle/>
          <a:p>
            <a:pPr algn="l">
              <a:lnSpc>
                <a:spcPts val="4937"/>
              </a:lnSpc>
            </a:pPr>
            <a:r>
              <a:rPr lang="en-US" sz="3527" b="1">
                <a:solidFill>
                  <a:srgbClr val="28509B">
                    <a:alpha val="58824"/>
                  </a:srgbClr>
                </a:solidFill>
                <a:latin typeface="Neutra Text Bold"/>
                <a:ea typeface="Neutra Text Bold"/>
                <a:cs typeface="Neutra Text Bold"/>
                <a:sym typeface="Neutra Text Bold"/>
              </a:rPr>
              <a:t>Primary</a:t>
            </a:r>
          </a:p>
        </p:txBody>
      </p:sp>
      <p:sp>
        <p:nvSpPr>
          <p:cNvPr id="9" name="Freeform 9"/>
          <p:cNvSpPr/>
          <p:nvPr/>
        </p:nvSpPr>
        <p:spPr>
          <a:xfrm>
            <a:off x="12153745" y="603992"/>
            <a:ext cx="4647663" cy="4326061"/>
          </a:xfrm>
          <a:custGeom>
            <a:avLst/>
            <a:gdLst/>
            <a:ahLst/>
            <a:cxnLst/>
            <a:rect l="l" t="t" r="r" b="b"/>
            <a:pathLst>
              <a:path w="4647663" h="4326061">
                <a:moveTo>
                  <a:pt x="0" y="0"/>
                </a:moveTo>
                <a:lnTo>
                  <a:pt x="4647663" y="0"/>
                </a:lnTo>
                <a:lnTo>
                  <a:pt x="4647663" y="4326061"/>
                </a:lnTo>
                <a:lnTo>
                  <a:pt x="0" y="4326061"/>
                </a:lnTo>
                <a:lnTo>
                  <a:pt x="0" y="0"/>
                </a:lnTo>
                <a:close/>
              </a:path>
            </a:pathLst>
          </a:custGeom>
          <a:blipFill>
            <a:blip r:embed="rId6"/>
            <a:stretch>
              <a:fillRect/>
            </a:stretch>
          </a:blipFill>
        </p:spPr>
        <p:txBody>
          <a:bodyPr/>
          <a:lstStyle/>
          <a:p>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6588" y="1743287"/>
            <a:ext cx="4822928" cy="2987891"/>
          </a:xfrm>
          <a:custGeom>
            <a:avLst/>
            <a:gdLst/>
            <a:ahLst/>
            <a:cxnLst/>
            <a:rect l="l" t="t" r="r" b="b"/>
            <a:pathLst>
              <a:path w="4822928" h="2987891">
                <a:moveTo>
                  <a:pt x="0" y="0"/>
                </a:moveTo>
                <a:lnTo>
                  <a:pt x="4822927" y="0"/>
                </a:lnTo>
                <a:lnTo>
                  <a:pt x="4822927" y="2987891"/>
                </a:lnTo>
                <a:lnTo>
                  <a:pt x="0" y="2987891"/>
                </a:lnTo>
                <a:lnTo>
                  <a:pt x="0" y="0"/>
                </a:lnTo>
                <a:close/>
              </a:path>
            </a:pathLst>
          </a:custGeom>
          <a:blipFill>
            <a:blip r:embed="rId3"/>
            <a:stretch>
              <a:fillRect r="-87574" b="-215801"/>
            </a:stretch>
          </a:blipFill>
        </p:spPr>
        <p:txBody>
          <a:bodyPr/>
          <a:lstStyle/>
          <a:p>
            <a:endParaRPr lang="it-IT"/>
          </a:p>
        </p:txBody>
      </p:sp>
      <p:sp>
        <p:nvSpPr>
          <p:cNvPr id="3" name="Freeform 3"/>
          <p:cNvSpPr/>
          <p:nvPr/>
        </p:nvSpPr>
        <p:spPr>
          <a:xfrm>
            <a:off x="13966455" y="1581581"/>
            <a:ext cx="3464094" cy="3197004"/>
          </a:xfrm>
          <a:custGeom>
            <a:avLst/>
            <a:gdLst/>
            <a:ahLst/>
            <a:cxnLst/>
            <a:rect l="l" t="t" r="r" b="b"/>
            <a:pathLst>
              <a:path w="3464094" h="3197004">
                <a:moveTo>
                  <a:pt x="0" y="0"/>
                </a:moveTo>
                <a:lnTo>
                  <a:pt x="3464094" y="0"/>
                </a:lnTo>
                <a:lnTo>
                  <a:pt x="3464094" y="3197004"/>
                </a:lnTo>
                <a:lnTo>
                  <a:pt x="0" y="3197004"/>
                </a:lnTo>
                <a:lnTo>
                  <a:pt x="0" y="0"/>
                </a:lnTo>
                <a:close/>
              </a:path>
            </a:pathLst>
          </a:custGeom>
          <a:blipFill>
            <a:blip r:embed="rId4"/>
            <a:stretch>
              <a:fillRect l="-3659" t="-195144" r="-157493"/>
            </a:stretch>
          </a:blipFill>
        </p:spPr>
        <p:txBody>
          <a:bodyPr/>
          <a:lstStyle/>
          <a:p>
            <a:endParaRPr lang="it-IT"/>
          </a:p>
        </p:txBody>
      </p:sp>
      <p:sp>
        <p:nvSpPr>
          <p:cNvPr id="4" name="Freeform 4"/>
          <p:cNvSpPr/>
          <p:nvPr/>
        </p:nvSpPr>
        <p:spPr>
          <a:xfrm>
            <a:off x="2228020" y="5702358"/>
            <a:ext cx="3842908" cy="3078967"/>
          </a:xfrm>
          <a:custGeom>
            <a:avLst/>
            <a:gdLst/>
            <a:ahLst/>
            <a:cxnLst/>
            <a:rect l="l" t="t" r="r" b="b"/>
            <a:pathLst>
              <a:path w="3842908" h="3078967">
                <a:moveTo>
                  <a:pt x="0" y="0"/>
                </a:moveTo>
                <a:lnTo>
                  <a:pt x="3842908" y="0"/>
                </a:lnTo>
                <a:lnTo>
                  <a:pt x="3842908" y="3078967"/>
                </a:lnTo>
                <a:lnTo>
                  <a:pt x="0" y="3078967"/>
                </a:lnTo>
                <a:lnTo>
                  <a:pt x="0" y="0"/>
                </a:lnTo>
                <a:close/>
              </a:path>
            </a:pathLst>
          </a:custGeom>
          <a:blipFill>
            <a:blip r:embed="rId4"/>
            <a:stretch>
              <a:fillRect l="-125502" t="-201513" r="-9907" b="-4946"/>
            </a:stretch>
          </a:blipFill>
        </p:spPr>
        <p:txBody>
          <a:bodyPr/>
          <a:lstStyle/>
          <a:p>
            <a:endParaRPr lang="it-IT"/>
          </a:p>
        </p:txBody>
      </p:sp>
      <p:sp>
        <p:nvSpPr>
          <p:cNvPr id="5" name="Freeform 5"/>
          <p:cNvSpPr/>
          <p:nvPr/>
        </p:nvSpPr>
        <p:spPr>
          <a:xfrm>
            <a:off x="13944404" y="5838111"/>
            <a:ext cx="3508197" cy="3159336"/>
          </a:xfrm>
          <a:custGeom>
            <a:avLst/>
            <a:gdLst/>
            <a:ahLst/>
            <a:cxnLst/>
            <a:rect l="l" t="t" r="r" b="b"/>
            <a:pathLst>
              <a:path w="3508197" h="3159336">
                <a:moveTo>
                  <a:pt x="0" y="0"/>
                </a:moveTo>
                <a:lnTo>
                  <a:pt x="3508197" y="0"/>
                </a:lnTo>
                <a:lnTo>
                  <a:pt x="3508197" y="3159336"/>
                </a:lnTo>
                <a:lnTo>
                  <a:pt x="0" y="3159336"/>
                </a:lnTo>
                <a:lnTo>
                  <a:pt x="0" y="0"/>
                </a:lnTo>
                <a:close/>
              </a:path>
            </a:pathLst>
          </a:custGeom>
          <a:blipFill>
            <a:blip r:embed="rId4"/>
            <a:stretch>
              <a:fillRect l="-37111" t="-97053" r="-120758" b="-101610"/>
            </a:stretch>
          </a:blipFill>
        </p:spPr>
        <p:txBody>
          <a:bodyPr/>
          <a:lstStyle/>
          <a:p>
            <a:endParaRPr lang="it-IT"/>
          </a:p>
        </p:txBody>
      </p:sp>
      <p:sp>
        <p:nvSpPr>
          <p:cNvPr id="6" name="Freeform 6"/>
          <p:cNvSpPr/>
          <p:nvPr/>
        </p:nvSpPr>
        <p:spPr>
          <a:xfrm>
            <a:off x="8120369" y="3628292"/>
            <a:ext cx="3735519" cy="3068517"/>
          </a:xfrm>
          <a:custGeom>
            <a:avLst/>
            <a:gdLst/>
            <a:ahLst/>
            <a:cxnLst/>
            <a:rect l="l" t="t" r="r" b="b"/>
            <a:pathLst>
              <a:path w="3735519" h="3068517">
                <a:moveTo>
                  <a:pt x="0" y="0"/>
                </a:moveTo>
                <a:lnTo>
                  <a:pt x="3735519" y="0"/>
                </a:lnTo>
                <a:lnTo>
                  <a:pt x="3735519" y="3068516"/>
                </a:lnTo>
                <a:lnTo>
                  <a:pt x="0" y="3068516"/>
                </a:lnTo>
                <a:lnTo>
                  <a:pt x="0" y="0"/>
                </a:lnTo>
                <a:close/>
              </a:path>
            </a:pathLst>
          </a:custGeom>
          <a:blipFill>
            <a:blip r:embed="rId4"/>
            <a:stretch>
              <a:fillRect l="-142177" t="-98451" b="-109051"/>
            </a:stretch>
          </a:blipFill>
        </p:spPr>
        <p:txBody>
          <a:bodyPr/>
          <a:lstStyle/>
          <a:p>
            <a:endParaRPr lang="it-IT"/>
          </a:p>
        </p:txBody>
      </p:sp>
      <p:sp>
        <p:nvSpPr>
          <p:cNvPr id="7" name="TextBox 7"/>
          <p:cNvSpPr txBox="1"/>
          <p:nvPr/>
        </p:nvSpPr>
        <p:spPr>
          <a:xfrm>
            <a:off x="2378676" y="987530"/>
            <a:ext cx="11009084" cy="514351"/>
          </a:xfrm>
          <a:prstGeom prst="rect">
            <a:avLst/>
          </a:prstGeom>
        </p:spPr>
        <p:txBody>
          <a:bodyPr lIns="0" tIns="0" rIns="0" bIns="0" rtlCol="0" anchor="t">
            <a:spAutoFit/>
          </a:bodyPr>
          <a:lstStyle/>
          <a:p>
            <a:pPr algn="l">
              <a:lnSpc>
                <a:spcPts val="4199"/>
              </a:lnSpc>
              <a:spcBef>
                <a:spcPct val="0"/>
              </a:spcBef>
            </a:pPr>
            <a:r>
              <a:rPr lang="en-US" sz="2999" b="1" spc="599">
                <a:solidFill>
                  <a:srgbClr val="1F1F1F"/>
                </a:solidFill>
                <a:latin typeface="TT Chocolates Bold"/>
                <a:ea typeface="TT Chocolates Bold"/>
                <a:cs typeface="TT Chocolates Bold"/>
                <a:sym typeface="TT Chocolates Bold"/>
              </a:rPr>
              <a:t>ACTIVITY MAPPING </a:t>
            </a:r>
            <a:r>
              <a:rPr lang="en-US" sz="2999" spc="599">
                <a:solidFill>
                  <a:srgbClr val="1F1F1F"/>
                </a:solidFill>
                <a:latin typeface="TT Chocolates"/>
                <a:ea typeface="TT Chocolates"/>
                <a:cs typeface="TT Chocolates"/>
                <a:sym typeface="TT Chocolates"/>
              </a:rPr>
              <a:t>| SCENARIO ANALYSIS</a:t>
            </a:r>
          </a:p>
        </p:txBody>
      </p:sp>
      <p:sp>
        <p:nvSpPr>
          <p:cNvPr id="8" name="TextBox 8"/>
          <p:cNvSpPr txBox="1"/>
          <p:nvPr/>
        </p:nvSpPr>
        <p:spPr>
          <a:xfrm>
            <a:off x="1028700" y="1807014"/>
            <a:ext cx="266562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1 - Standard ops day</a:t>
            </a:r>
          </a:p>
        </p:txBody>
      </p:sp>
      <p:sp>
        <p:nvSpPr>
          <p:cNvPr id="9" name="TextBox 9"/>
          <p:cNvSpPr txBox="1"/>
          <p:nvPr/>
        </p:nvSpPr>
        <p:spPr>
          <a:xfrm>
            <a:off x="1028700" y="5828586"/>
            <a:ext cx="2829352" cy="309880"/>
          </a:xfrm>
          <a:prstGeom prst="rect">
            <a:avLst/>
          </a:prstGeom>
        </p:spPr>
        <p:txBody>
          <a:bodyPr lIns="0" tIns="0" rIns="0" bIns="0" rtlCol="0" anchor="t">
            <a:spAutoFit/>
          </a:bodyPr>
          <a:lstStyle/>
          <a:p>
            <a:pPr algn="l">
              <a:lnSpc>
                <a:spcPts val="2359"/>
              </a:lnSpc>
            </a:pPr>
            <a:r>
              <a:rPr lang="en-US" sz="1999" b="1" spc="77">
                <a:solidFill>
                  <a:srgbClr val="504C44"/>
                </a:solidFill>
                <a:latin typeface="TT Chocolates Bold"/>
                <a:ea typeface="TT Chocolates Bold"/>
                <a:cs typeface="TT Chocolates Bold"/>
                <a:sym typeface="TT Chocolates Bold"/>
              </a:rPr>
              <a:t>2 - Active recovery day</a:t>
            </a:r>
          </a:p>
        </p:txBody>
      </p:sp>
      <p:sp>
        <p:nvSpPr>
          <p:cNvPr id="10" name="TextBox 10"/>
          <p:cNvSpPr txBox="1"/>
          <p:nvPr/>
        </p:nvSpPr>
        <p:spPr>
          <a:xfrm>
            <a:off x="12482103" y="5863556"/>
            <a:ext cx="266562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5 - Patient care</a:t>
            </a:r>
          </a:p>
        </p:txBody>
      </p:sp>
      <p:sp>
        <p:nvSpPr>
          <p:cNvPr id="11" name="TextBox 11"/>
          <p:cNvSpPr txBox="1"/>
          <p:nvPr/>
        </p:nvSpPr>
        <p:spPr>
          <a:xfrm>
            <a:off x="12482103" y="1851291"/>
            <a:ext cx="2829352"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4 - Asynchronous shifts</a:t>
            </a:r>
          </a:p>
        </p:txBody>
      </p:sp>
      <p:sp>
        <p:nvSpPr>
          <p:cNvPr id="12" name="TextBox 12"/>
          <p:cNvSpPr txBox="1"/>
          <p:nvPr/>
        </p:nvSpPr>
        <p:spPr>
          <a:xfrm>
            <a:off x="6715218" y="3691277"/>
            <a:ext cx="2829352"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3 - Emergency mode</a:t>
            </a:r>
          </a:p>
        </p:txBody>
      </p:sp>
      <p:sp>
        <p:nvSpPr>
          <p:cNvPr id="13" name="TextBox 13"/>
          <p:cNvSpPr txBox="1"/>
          <p:nvPr/>
        </p:nvSpPr>
        <p:spPr>
          <a:xfrm>
            <a:off x="1028700" y="4861110"/>
            <a:ext cx="4715475" cy="526923"/>
          </a:xfrm>
          <a:prstGeom prst="rect">
            <a:avLst/>
          </a:prstGeom>
        </p:spPr>
        <p:txBody>
          <a:bodyPr lIns="0" tIns="0" rIns="0" bIns="0" rtlCol="0" anchor="t">
            <a:spAutoFit/>
          </a:bodyPr>
          <a:lstStyle/>
          <a:p>
            <a:pPr algn="just">
              <a:lnSpc>
                <a:spcPts val="1416"/>
              </a:lnSpc>
            </a:pPr>
            <a:r>
              <a:rPr lang="en-US" sz="1200" spc="46">
                <a:solidFill>
                  <a:srgbClr val="A73E39"/>
                </a:solidFill>
                <a:latin typeface="TT Chocolates"/>
                <a:ea typeface="TT Chocolates"/>
                <a:cs typeface="TT Chocolates"/>
                <a:sym typeface="TT Chocolates"/>
              </a:rPr>
              <a:t>Separate beds with integrated personal storage and privacy separator</a:t>
            </a:r>
            <a:r>
              <a:rPr lang="en-US" sz="1200" spc="46">
                <a:solidFill>
                  <a:srgbClr val="4F4F4F"/>
                </a:solidFill>
                <a:latin typeface="TT Chocolates"/>
                <a:ea typeface="TT Chocolates"/>
                <a:cs typeface="TT Chocolates"/>
                <a:sym typeface="TT Chocolates"/>
              </a:rPr>
              <a:t>. For optimized circulation with no functional overlap and light and acoustic shielding in sleeping zone.</a:t>
            </a:r>
          </a:p>
        </p:txBody>
      </p:sp>
      <p:sp>
        <p:nvSpPr>
          <p:cNvPr id="14" name="TextBox 14"/>
          <p:cNvSpPr txBox="1"/>
          <p:nvPr/>
        </p:nvSpPr>
        <p:spPr>
          <a:xfrm>
            <a:off x="1028700" y="8914675"/>
            <a:ext cx="4715475" cy="355473"/>
          </a:xfrm>
          <a:prstGeom prst="rect">
            <a:avLst/>
          </a:prstGeom>
        </p:spPr>
        <p:txBody>
          <a:bodyPr lIns="0" tIns="0" rIns="0" bIns="0" rtlCol="0" anchor="t">
            <a:spAutoFit/>
          </a:bodyPr>
          <a:lstStyle/>
          <a:p>
            <a:pPr algn="just">
              <a:lnSpc>
                <a:spcPts val="1416"/>
              </a:lnSpc>
            </a:pPr>
            <a:r>
              <a:rPr lang="en-US" sz="1200" spc="46">
                <a:solidFill>
                  <a:srgbClr val="A8403B"/>
                </a:solidFill>
                <a:latin typeface="TT Chocolates"/>
                <a:ea typeface="TT Chocolates"/>
                <a:cs typeface="TT Chocolates"/>
                <a:sym typeface="TT Chocolates"/>
              </a:rPr>
              <a:t>Adjustable modules for user-driven spatial reconfiguration to enable environmental personalization and reduce visual monotony.</a:t>
            </a:r>
          </a:p>
        </p:txBody>
      </p:sp>
      <p:sp>
        <p:nvSpPr>
          <p:cNvPr id="15" name="TextBox 15"/>
          <p:cNvSpPr txBox="1"/>
          <p:nvPr/>
        </p:nvSpPr>
        <p:spPr>
          <a:xfrm>
            <a:off x="6715218" y="6765213"/>
            <a:ext cx="4715475" cy="526923"/>
          </a:xfrm>
          <a:prstGeom prst="rect">
            <a:avLst/>
          </a:prstGeom>
        </p:spPr>
        <p:txBody>
          <a:bodyPr lIns="0" tIns="0" rIns="0" bIns="0" rtlCol="0" anchor="t">
            <a:spAutoFit/>
          </a:bodyPr>
          <a:lstStyle/>
          <a:p>
            <a:pPr algn="just">
              <a:lnSpc>
                <a:spcPts val="1416"/>
              </a:lnSpc>
            </a:pPr>
            <a:r>
              <a:rPr lang="en-US" sz="1200" spc="46">
                <a:solidFill>
                  <a:srgbClr val="A73E39"/>
                </a:solidFill>
                <a:latin typeface="TT Chocolates"/>
                <a:ea typeface="TT Chocolates"/>
                <a:cs typeface="TT Chocolates"/>
                <a:sym typeface="TT Chocolates"/>
              </a:rPr>
              <a:t>Foldable partition</a:t>
            </a:r>
            <a:r>
              <a:rPr lang="en-US" sz="1200" spc="46">
                <a:solidFill>
                  <a:srgbClr val="4F4F4F"/>
                </a:solidFill>
                <a:latin typeface="TT Chocolates"/>
                <a:ea typeface="TT Chocolates"/>
                <a:cs typeface="TT Chocolates"/>
                <a:sym typeface="TT Chocolates"/>
              </a:rPr>
              <a:t> to subdivide container into two private rooms. For increased privacy and psychological benefits during prolonged isolation</a:t>
            </a:r>
          </a:p>
        </p:txBody>
      </p:sp>
      <p:sp>
        <p:nvSpPr>
          <p:cNvPr id="16" name="TextBox 16"/>
          <p:cNvSpPr txBox="1"/>
          <p:nvPr/>
        </p:nvSpPr>
        <p:spPr>
          <a:xfrm>
            <a:off x="12543825" y="4861110"/>
            <a:ext cx="4715475" cy="526923"/>
          </a:xfrm>
          <a:prstGeom prst="rect">
            <a:avLst/>
          </a:prstGeom>
        </p:spPr>
        <p:txBody>
          <a:bodyPr lIns="0" tIns="0" rIns="0" bIns="0" rtlCol="0" anchor="t">
            <a:spAutoFit/>
          </a:bodyPr>
          <a:lstStyle/>
          <a:p>
            <a:pPr algn="just">
              <a:lnSpc>
                <a:spcPts val="1416"/>
              </a:lnSpc>
            </a:pPr>
            <a:r>
              <a:rPr lang="en-US" sz="1200" spc="46">
                <a:solidFill>
                  <a:srgbClr val="A73E39"/>
                </a:solidFill>
                <a:latin typeface="TT Chocolates"/>
                <a:ea typeface="TT Chocolates"/>
                <a:cs typeface="TT Chocolates"/>
                <a:sym typeface="TT Chocolates"/>
              </a:rPr>
              <a:t>Foldable partition</a:t>
            </a:r>
            <a:r>
              <a:rPr lang="en-US" sz="1200" spc="46">
                <a:solidFill>
                  <a:srgbClr val="4F4F4F"/>
                </a:solidFill>
                <a:latin typeface="TT Chocolates"/>
                <a:ea typeface="TT Chocolates"/>
                <a:cs typeface="TT Chocolates"/>
                <a:sym typeface="TT Chocolates"/>
              </a:rPr>
              <a:t>  to subdivide container into two private rooms.. </a:t>
            </a:r>
            <a:r>
              <a:rPr lang="en-US" sz="1200" spc="46">
                <a:solidFill>
                  <a:srgbClr val="A73E39"/>
                </a:solidFill>
                <a:latin typeface="TT Chocolates"/>
                <a:ea typeface="TT Chocolates"/>
                <a:cs typeface="TT Chocolates"/>
                <a:sym typeface="TT Chocolates"/>
              </a:rPr>
              <a:t>Indepentent light control</a:t>
            </a:r>
            <a:r>
              <a:rPr lang="en-US" sz="1200" spc="46">
                <a:solidFill>
                  <a:srgbClr val="4F4F4F"/>
                </a:solidFill>
                <a:latin typeface="TT Chocolates"/>
                <a:ea typeface="TT Chocolates"/>
                <a:cs typeface="TT Chocolates"/>
                <a:sym typeface="TT Chocolates"/>
              </a:rPr>
              <a:t> between the two zones. For increase acoustic and light insulation.</a:t>
            </a:r>
          </a:p>
        </p:txBody>
      </p:sp>
      <p:sp>
        <p:nvSpPr>
          <p:cNvPr id="17" name="TextBox 17"/>
          <p:cNvSpPr txBox="1"/>
          <p:nvPr/>
        </p:nvSpPr>
        <p:spPr>
          <a:xfrm>
            <a:off x="12543825" y="8914675"/>
            <a:ext cx="4715475" cy="1041273"/>
          </a:xfrm>
          <a:prstGeom prst="rect">
            <a:avLst/>
          </a:prstGeom>
        </p:spPr>
        <p:txBody>
          <a:bodyPr lIns="0" tIns="0" rIns="0" bIns="0" rtlCol="0" anchor="t">
            <a:spAutoFit/>
          </a:bodyPr>
          <a:lstStyle/>
          <a:p>
            <a:pPr algn="just">
              <a:lnSpc>
                <a:spcPts val="1416"/>
              </a:lnSpc>
            </a:pPr>
            <a:r>
              <a:rPr lang="en-US" sz="1200" spc="46">
                <a:solidFill>
                  <a:srgbClr val="A8403B"/>
                </a:solidFill>
                <a:latin typeface="TT Chocolates"/>
                <a:ea typeface="TT Chocolates"/>
                <a:cs typeface="TT Chocolates"/>
                <a:sym typeface="TT Chocolates"/>
              </a:rPr>
              <a:t>Bed at ergonomic standing height and integrated bedside surface to enable assisted care.</a:t>
            </a:r>
          </a:p>
          <a:p>
            <a:pPr algn="just">
              <a:lnSpc>
                <a:spcPts val="1416"/>
              </a:lnSpc>
            </a:pPr>
            <a:endParaRPr lang="en-US" sz="1200" spc="46">
              <a:solidFill>
                <a:srgbClr val="A8403B"/>
              </a:solidFill>
              <a:latin typeface="TT Chocolates"/>
              <a:ea typeface="TT Chocolates"/>
              <a:cs typeface="TT Chocolates"/>
              <a:sym typeface="TT Chocolates"/>
            </a:endParaRPr>
          </a:p>
          <a:p>
            <a:pPr algn="just">
              <a:lnSpc>
                <a:spcPts val="1416"/>
              </a:lnSpc>
            </a:pPr>
            <a:endParaRPr lang="en-US" sz="1200" spc="46">
              <a:solidFill>
                <a:srgbClr val="A8403B"/>
              </a:solidFill>
              <a:latin typeface="TT Chocolates"/>
              <a:ea typeface="TT Chocolates"/>
              <a:cs typeface="TT Chocolates"/>
              <a:sym typeface="TT Chocolates"/>
            </a:endParaRPr>
          </a:p>
          <a:p>
            <a:pPr algn="just">
              <a:lnSpc>
                <a:spcPts val="1416"/>
              </a:lnSpc>
            </a:pPr>
            <a:endParaRPr lang="en-US" sz="1200" spc="46">
              <a:solidFill>
                <a:srgbClr val="A8403B"/>
              </a:solidFill>
              <a:latin typeface="TT Chocolates"/>
              <a:ea typeface="TT Chocolates"/>
              <a:cs typeface="TT Chocolates"/>
              <a:sym typeface="TT Chocolates"/>
            </a:endParaRPr>
          </a:p>
          <a:p>
            <a:pPr algn="just">
              <a:lnSpc>
                <a:spcPts val="1416"/>
              </a:lnSpc>
            </a:pPr>
            <a:endParaRPr lang="en-US" sz="1200" spc="46">
              <a:solidFill>
                <a:srgbClr val="A8403B"/>
              </a:solidFill>
              <a:latin typeface="TT Chocolates"/>
              <a:ea typeface="TT Chocolates"/>
              <a:cs typeface="TT Chocolates"/>
              <a:sym typeface="TT Chocolates"/>
            </a:endParaRPr>
          </a:p>
        </p:txBody>
      </p:sp>
      <p:sp>
        <p:nvSpPr>
          <p:cNvPr id="18" name="TextBox 18"/>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33747" y="2495448"/>
            <a:ext cx="9903675" cy="7335470"/>
          </a:xfrm>
          <a:prstGeom prst="rect">
            <a:avLst/>
          </a:prstGeom>
        </p:spPr>
        <p:txBody>
          <a:bodyPr lIns="0" tIns="0" rIns="0" bIns="0" rtlCol="0" anchor="t">
            <a:spAutoFit/>
          </a:bodyPr>
          <a:lstStyle/>
          <a:p>
            <a:pPr algn="l">
              <a:lnSpc>
                <a:spcPts val="2562"/>
              </a:lnSpc>
            </a:pPr>
            <a:r>
              <a:rPr lang="en-US" sz="2171" b="1" spc="84" dirty="0">
                <a:solidFill>
                  <a:srgbClr val="4F4F4F"/>
                </a:solidFill>
                <a:latin typeface="TT Chocolates Bold"/>
                <a:ea typeface="TT Chocolates Bold"/>
                <a:cs typeface="TT Chocolates Bold"/>
                <a:sym typeface="TT Chocolates Bold"/>
              </a:rPr>
              <a:t>Strategy</a:t>
            </a:r>
          </a:p>
          <a:p>
            <a:pPr algn="l">
              <a:lnSpc>
                <a:spcPts val="2562"/>
              </a:lnSpc>
            </a:pPr>
            <a:r>
              <a:rPr lang="en-US" sz="2171" spc="84" dirty="0" err="1">
                <a:solidFill>
                  <a:srgbClr val="4F4F4F"/>
                </a:solidFill>
                <a:latin typeface="TT Chocolates"/>
                <a:ea typeface="TT Chocolates"/>
                <a:cs typeface="TT Chocolates"/>
                <a:sym typeface="TT Chocolates"/>
              </a:rPr>
              <a:t>Minimising</a:t>
            </a:r>
            <a:r>
              <a:rPr lang="en-US" sz="2171" spc="84" dirty="0">
                <a:solidFill>
                  <a:srgbClr val="4F4F4F"/>
                </a:solidFill>
                <a:latin typeface="TT Chocolates"/>
                <a:ea typeface="TT Chocolates"/>
                <a:cs typeface="TT Chocolates"/>
                <a:sym typeface="TT Chocolates"/>
              </a:rPr>
              <a:t> n. of different control systems, detection errors and maintenance requirements</a:t>
            </a:r>
          </a:p>
          <a:p>
            <a:pPr algn="l">
              <a:lnSpc>
                <a:spcPts val="2562"/>
              </a:lnSpc>
            </a:pPr>
            <a:endParaRPr lang="en-US" sz="2171" spc="84" dirty="0">
              <a:solidFill>
                <a:srgbClr val="4F4F4F"/>
              </a:solidFill>
              <a:latin typeface="TT Chocolates"/>
              <a:ea typeface="TT Chocolates"/>
              <a:cs typeface="TT Chocolates"/>
              <a:sym typeface="TT Chocolates"/>
            </a:endParaRPr>
          </a:p>
          <a:p>
            <a:pPr algn="l">
              <a:lnSpc>
                <a:spcPts val="2562"/>
              </a:lnSpc>
            </a:pPr>
            <a:r>
              <a:rPr lang="en-US" sz="2171" b="1" spc="84" dirty="0">
                <a:solidFill>
                  <a:srgbClr val="4F4F4F"/>
                </a:solidFill>
                <a:latin typeface="TT Chocolates Bold"/>
                <a:ea typeface="TT Chocolates Bold"/>
                <a:cs typeface="TT Chocolates Bold"/>
                <a:sym typeface="TT Chocolates Bold"/>
              </a:rPr>
              <a:t>3 systems</a:t>
            </a:r>
          </a:p>
          <a:p>
            <a:pPr marL="468854" lvl="1" indent="-234427" algn="l">
              <a:lnSpc>
                <a:spcPts val="2562"/>
              </a:lnSpc>
              <a:buFont typeface="Arial"/>
              <a:buChar char="•"/>
            </a:pPr>
            <a:r>
              <a:rPr lang="en-US" sz="2171" b="1" spc="84" dirty="0">
                <a:solidFill>
                  <a:srgbClr val="4F4F4F"/>
                </a:solidFill>
                <a:latin typeface="TT Chocolates Bold"/>
                <a:ea typeface="TT Chocolates Bold"/>
                <a:cs typeface="TT Chocolates Bold"/>
                <a:sym typeface="TT Chocolates Bold"/>
              </a:rPr>
              <a:t>Computer Vision (CV) </a:t>
            </a:r>
            <a:r>
              <a:rPr lang="en-US" sz="2171" spc="84" dirty="0">
                <a:solidFill>
                  <a:srgbClr val="4F4F4F"/>
                </a:solidFill>
                <a:latin typeface="TT Chocolates"/>
                <a:ea typeface="TT Chocolates"/>
                <a:cs typeface="TT Chocolates"/>
                <a:sym typeface="TT Chocolates"/>
              </a:rPr>
              <a:t>→ Acts as the 'eyes'. </a:t>
            </a:r>
          </a:p>
          <a:p>
            <a:pPr marL="468854" lvl="1" indent="-234427" algn="l">
              <a:lnSpc>
                <a:spcPts val="2562"/>
              </a:lnSpc>
              <a:buFont typeface="Arial"/>
              <a:buChar char="•"/>
            </a:pPr>
            <a:r>
              <a:rPr lang="en-US" sz="2171" b="1" spc="84" dirty="0">
                <a:solidFill>
                  <a:srgbClr val="4F4F4F"/>
                </a:solidFill>
                <a:latin typeface="TT Chocolates Bold"/>
                <a:ea typeface="TT Chocolates Bold"/>
                <a:cs typeface="TT Chocolates Bold"/>
                <a:sym typeface="TT Chocolates Bold"/>
              </a:rPr>
              <a:t>Smartwatch </a:t>
            </a:r>
            <a:r>
              <a:rPr lang="en-US" sz="2171" spc="84" dirty="0">
                <a:solidFill>
                  <a:srgbClr val="4F4F4F"/>
                </a:solidFill>
                <a:latin typeface="TT Chocolates"/>
                <a:ea typeface="TT Chocolates"/>
                <a:cs typeface="TT Chocolates"/>
                <a:sym typeface="TT Chocolates"/>
              </a:rPr>
              <a:t>→ Provides the 'biological data'.</a:t>
            </a:r>
          </a:p>
          <a:p>
            <a:pPr marL="468854" lvl="1" indent="-234427" algn="l">
              <a:lnSpc>
                <a:spcPts val="2562"/>
              </a:lnSpc>
              <a:buFont typeface="Arial"/>
              <a:buChar char="•"/>
            </a:pPr>
            <a:r>
              <a:rPr lang="en-US" sz="2171" b="1" spc="84" dirty="0">
                <a:solidFill>
                  <a:srgbClr val="4F4F4F"/>
                </a:solidFill>
                <a:latin typeface="TT Chocolates Bold"/>
                <a:ea typeface="TT Chocolates Bold"/>
                <a:cs typeface="TT Chocolates Bold"/>
                <a:sym typeface="TT Chocolates Bold"/>
              </a:rPr>
              <a:t>Manual Overrides </a:t>
            </a:r>
            <a:r>
              <a:rPr lang="en-US" sz="2171" spc="84" dirty="0">
                <a:solidFill>
                  <a:srgbClr val="4F4F4F"/>
                </a:solidFill>
                <a:latin typeface="TT Chocolates"/>
                <a:ea typeface="TT Chocolates"/>
                <a:cs typeface="TT Chocolates"/>
                <a:sym typeface="TT Chocolates"/>
              </a:rPr>
              <a:t>→ Users can always take control via manual sliders</a:t>
            </a:r>
          </a:p>
          <a:p>
            <a:pPr algn="l">
              <a:lnSpc>
                <a:spcPts val="2562"/>
              </a:lnSpc>
            </a:pPr>
            <a:endParaRPr lang="en-US" sz="2171" spc="84" dirty="0">
              <a:solidFill>
                <a:srgbClr val="4F4F4F"/>
              </a:solidFill>
              <a:latin typeface="TT Chocolates"/>
              <a:ea typeface="TT Chocolates"/>
              <a:cs typeface="TT Chocolates"/>
              <a:sym typeface="TT Chocolates"/>
            </a:endParaRPr>
          </a:p>
          <a:p>
            <a:pPr algn="l">
              <a:lnSpc>
                <a:spcPts val="2562"/>
              </a:lnSpc>
            </a:pPr>
            <a:r>
              <a:rPr lang="en-US" sz="2171" b="1" spc="84" dirty="0">
                <a:solidFill>
                  <a:srgbClr val="4F4F4F"/>
                </a:solidFill>
                <a:latin typeface="TT Chocolates Bold" panose="020B0604020202020204" charset="0"/>
                <a:ea typeface="TT Chocolates"/>
                <a:cs typeface="TT Chocolates"/>
                <a:sym typeface="TT Chocolates"/>
              </a:rPr>
              <a:t>Hierarchy</a:t>
            </a:r>
          </a:p>
          <a:p>
            <a:pPr algn="l">
              <a:lnSpc>
                <a:spcPts val="2562"/>
              </a:lnSpc>
            </a:pPr>
            <a:r>
              <a:rPr lang="en-US" sz="2171" spc="84" dirty="0">
                <a:solidFill>
                  <a:srgbClr val="4F4F4F"/>
                </a:solidFill>
                <a:latin typeface="TT Chocolates"/>
                <a:ea typeface="TT Chocolates"/>
                <a:cs typeface="TT Chocolates"/>
                <a:sym typeface="TT Chocolates"/>
              </a:rPr>
              <a:t>1. individual preferences and adaptation</a:t>
            </a:r>
          </a:p>
          <a:p>
            <a:pPr algn="l">
              <a:lnSpc>
                <a:spcPts val="2562"/>
              </a:lnSpc>
            </a:pPr>
            <a:r>
              <a:rPr lang="en-US" sz="2171" spc="84" dirty="0">
                <a:solidFill>
                  <a:srgbClr val="4F4F4F"/>
                </a:solidFill>
                <a:latin typeface="TT Chocolates"/>
                <a:ea typeface="TT Chocolates"/>
                <a:cs typeface="TT Chocolates"/>
                <a:sym typeface="TT Chocolates"/>
              </a:rPr>
              <a:t>2. environmental context</a:t>
            </a:r>
          </a:p>
          <a:p>
            <a:pPr algn="l">
              <a:lnSpc>
                <a:spcPts val="2562"/>
              </a:lnSpc>
            </a:pPr>
            <a:endParaRPr lang="en-US" sz="2171" spc="84" dirty="0">
              <a:solidFill>
                <a:srgbClr val="4F4F4F"/>
              </a:solidFill>
              <a:latin typeface="TT Chocolates"/>
              <a:ea typeface="TT Chocolates"/>
              <a:cs typeface="TT Chocolates"/>
              <a:sym typeface="TT Chocolates"/>
            </a:endParaRPr>
          </a:p>
          <a:p>
            <a:pPr algn="l">
              <a:lnSpc>
                <a:spcPts val="2562"/>
              </a:lnSpc>
            </a:pPr>
            <a:r>
              <a:rPr lang="en-US" sz="2171" b="1" spc="84" dirty="0">
                <a:solidFill>
                  <a:srgbClr val="4F4F4F"/>
                </a:solidFill>
                <a:latin typeface="TT Chocolates Bold"/>
                <a:ea typeface="TT Chocolates Bold"/>
                <a:cs typeface="TT Chocolates Bold"/>
                <a:sym typeface="TT Chocolates Bold"/>
              </a:rPr>
              <a:t>Health Safeguards</a:t>
            </a:r>
          </a:p>
          <a:p>
            <a:pPr marL="468854" lvl="1" indent="-234427" algn="l">
              <a:lnSpc>
                <a:spcPts val="2562"/>
              </a:lnSpc>
              <a:buFont typeface="Arial"/>
              <a:buChar char="•"/>
            </a:pPr>
            <a:r>
              <a:rPr lang="en-US" sz="2171" spc="84" dirty="0">
                <a:solidFill>
                  <a:srgbClr val="4F4F4F"/>
                </a:solidFill>
                <a:latin typeface="TT Chocolates"/>
                <a:ea typeface="TT Chocolates"/>
                <a:cs typeface="TT Chocolates"/>
                <a:sym typeface="TT Chocolates"/>
              </a:rPr>
              <a:t>Red Warning: Shown when manual settings are outside healthy ranges.</a:t>
            </a:r>
          </a:p>
          <a:p>
            <a:pPr marL="468854" lvl="1" indent="-234427" algn="l">
              <a:lnSpc>
                <a:spcPts val="2562"/>
              </a:lnSpc>
              <a:buFont typeface="Arial"/>
              <a:buChar char="•"/>
            </a:pPr>
            <a:r>
              <a:rPr lang="en-US" sz="2171" spc="84" dirty="0">
                <a:solidFill>
                  <a:srgbClr val="4F4F4F"/>
                </a:solidFill>
                <a:latin typeface="TT Chocolates"/>
                <a:ea typeface="TT Chocolates"/>
                <a:cs typeface="TT Chocolates"/>
                <a:sym typeface="TT Chocolates"/>
              </a:rPr>
              <a:t>Corrective Fade: A gradual 30-minute transition back to healthy light levels.</a:t>
            </a:r>
          </a:p>
          <a:p>
            <a:pPr algn="l">
              <a:lnSpc>
                <a:spcPts val="2562"/>
              </a:lnSpc>
            </a:pPr>
            <a:endParaRPr lang="en-US" sz="2171" spc="84" dirty="0">
              <a:solidFill>
                <a:srgbClr val="4F4F4F"/>
              </a:solidFill>
              <a:latin typeface="TT Chocolates"/>
              <a:ea typeface="TT Chocolates"/>
              <a:cs typeface="TT Chocolates"/>
              <a:sym typeface="TT Chocolates"/>
            </a:endParaRPr>
          </a:p>
          <a:p>
            <a:pPr algn="l">
              <a:lnSpc>
                <a:spcPts val="2562"/>
              </a:lnSpc>
            </a:pPr>
            <a:r>
              <a:rPr lang="en-US" sz="2171" b="1" spc="84" dirty="0">
                <a:solidFill>
                  <a:srgbClr val="4F4F4F"/>
                </a:solidFill>
                <a:latin typeface="TT Chocolates Bold"/>
                <a:ea typeface="TT Chocolates Bold"/>
                <a:cs typeface="TT Chocolates Bold"/>
                <a:sym typeface="TT Chocolates Bold"/>
              </a:rPr>
              <a:t>Dual Control Logic</a:t>
            </a:r>
          </a:p>
          <a:p>
            <a:pPr algn="l">
              <a:lnSpc>
                <a:spcPts val="2562"/>
              </a:lnSpc>
            </a:pPr>
            <a:r>
              <a:rPr lang="en-US" sz="2171" spc="84" dirty="0">
                <a:solidFill>
                  <a:srgbClr val="4F4F4F"/>
                </a:solidFill>
                <a:latin typeface="TT Chocolates"/>
                <a:ea typeface="TT Chocolates"/>
                <a:cs typeface="TT Chocolates"/>
                <a:sym typeface="TT Chocolates"/>
              </a:rPr>
              <a:t>We distinguish between Trigger Control (turning lights on/off) and Atmospheric Control (adjusting CCT and Lux).</a:t>
            </a:r>
          </a:p>
          <a:p>
            <a:pPr algn="l">
              <a:lnSpc>
                <a:spcPts val="2562"/>
              </a:lnSpc>
            </a:pPr>
            <a:endParaRPr lang="en-US" sz="2171" spc="84" dirty="0">
              <a:solidFill>
                <a:srgbClr val="4F4F4F"/>
              </a:solidFill>
              <a:latin typeface="TT Chocolates"/>
              <a:ea typeface="TT Chocolates"/>
              <a:cs typeface="TT Chocolates"/>
              <a:sym typeface="TT Chocolates"/>
            </a:endParaRPr>
          </a:p>
          <a:p>
            <a:pPr algn="l">
              <a:lnSpc>
                <a:spcPts val="2562"/>
              </a:lnSpc>
            </a:pPr>
            <a:endParaRPr lang="en-US" sz="2171" spc="84" dirty="0">
              <a:solidFill>
                <a:srgbClr val="4F4F4F"/>
              </a:solidFill>
              <a:latin typeface="TT Chocolates"/>
              <a:ea typeface="TT Chocolates"/>
              <a:cs typeface="TT Chocolates"/>
              <a:sym typeface="TT Chocolates"/>
            </a:endParaRPr>
          </a:p>
        </p:txBody>
      </p:sp>
      <p:sp>
        <p:nvSpPr>
          <p:cNvPr id="3" name="TextBox 3"/>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13</a:t>
            </a:r>
          </a:p>
        </p:txBody>
      </p:sp>
      <p:sp>
        <p:nvSpPr>
          <p:cNvPr id="4" name="TextBox 4"/>
          <p:cNvSpPr txBox="1"/>
          <p:nvPr/>
        </p:nvSpPr>
        <p:spPr>
          <a:xfrm>
            <a:off x="2378676" y="987530"/>
            <a:ext cx="12487922"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AND AI </a:t>
            </a:r>
            <a:r>
              <a:rPr lang="en-US" sz="2999" spc="599">
                <a:solidFill>
                  <a:srgbClr val="000000"/>
                </a:solidFill>
                <a:latin typeface="TT Chocolates"/>
                <a:ea typeface="TT Chocolates"/>
                <a:cs typeface="TT Chocolates"/>
                <a:sym typeface="TT Chocolates"/>
              </a:rPr>
              <a:t>|CONTROL SYSTEMS</a:t>
            </a:r>
          </a:p>
        </p:txBody>
      </p:sp>
      <p:grpSp>
        <p:nvGrpSpPr>
          <p:cNvPr id="6" name="Group 6"/>
          <p:cNvGrpSpPr/>
          <p:nvPr/>
        </p:nvGrpSpPr>
        <p:grpSpPr>
          <a:xfrm>
            <a:off x="13710930" y="7161758"/>
            <a:ext cx="1150281" cy="1202085"/>
            <a:chOff x="0" y="0"/>
            <a:chExt cx="1533707" cy="1602781"/>
          </a:xfrm>
        </p:grpSpPr>
        <p:sp>
          <p:nvSpPr>
            <p:cNvPr id="7" name="Freeform 7"/>
            <p:cNvSpPr/>
            <p:nvPr/>
          </p:nvSpPr>
          <p:spPr>
            <a:xfrm>
              <a:off x="660086" y="309351"/>
              <a:ext cx="311804" cy="1239835"/>
            </a:xfrm>
            <a:custGeom>
              <a:avLst/>
              <a:gdLst/>
              <a:ahLst/>
              <a:cxnLst/>
              <a:rect l="l" t="t" r="r" b="b"/>
              <a:pathLst>
                <a:path w="311804" h="1239835">
                  <a:moveTo>
                    <a:pt x="0" y="0"/>
                  </a:moveTo>
                  <a:lnTo>
                    <a:pt x="311804" y="0"/>
                  </a:lnTo>
                  <a:lnTo>
                    <a:pt x="311804" y="1239835"/>
                  </a:lnTo>
                  <a:lnTo>
                    <a:pt x="0" y="1239835"/>
                  </a:lnTo>
                  <a:lnTo>
                    <a:pt x="0" y="0"/>
                  </a:lnTo>
                  <a:close/>
                </a:path>
              </a:pathLst>
            </a:custGeom>
            <a:blipFill>
              <a:blip r:embed="rId2"/>
              <a:stretch>
                <a:fillRect l="-179188"/>
              </a:stretch>
            </a:blipFill>
          </p:spPr>
          <p:txBody>
            <a:bodyPr/>
            <a:lstStyle/>
            <a:p>
              <a:endParaRPr lang="it-IT"/>
            </a:p>
          </p:txBody>
        </p:sp>
        <p:sp>
          <p:nvSpPr>
            <p:cNvPr id="8" name="Freeform 8"/>
            <p:cNvSpPr/>
            <p:nvPr/>
          </p:nvSpPr>
          <p:spPr>
            <a:xfrm>
              <a:off x="1169393" y="0"/>
              <a:ext cx="364314" cy="373986"/>
            </a:xfrm>
            <a:custGeom>
              <a:avLst/>
              <a:gdLst/>
              <a:ahLst/>
              <a:cxnLst/>
              <a:rect l="l" t="t" r="r" b="b"/>
              <a:pathLst>
                <a:path w="364314" h="373986">
                  <a:moveTo>
                    <a:pt x="0" y="0"/>
                  </a:moveTo>
                  <a:lnTo>
                    <a:pt x="364314" y="0"/>
                  </a:lnTo>
                  <a:lnTo>
                    <a:pt x="364314" y="373986"/>
                  </a:lnTo>
                  <a:lnTo>
                    <a:pt x="0" y="373986"/>
                  </a:lnTo>
                  <a:lnTo>
                    <a:pt x="0" y="0"/>
                  </a:lnTo>
                  <a:close/>
                </a:path>
              </a:pathLst>
            </a:custGeom>
            <a:blipFill>
              <a:blip r:embed="rId3"/>
              <a:stretch>
                <a:fillRect/>
              </a:stretch>
            </a:blipFill>
          </p:spPr>
          <p:txBody>
            <a:bodyPr/>
            <a:lstStyle/>
            <a:p>
              <a:endParaRPr lang="it-IT"/>
            </a:p>
          </p:txBody>
        </p:sp>
        <p:sp>
          <p:nvSpPr>
            <p:cNvPr id="9" name="TextBox 9"/>
            <p:cNvSpPr txBox="1"/>
            <p:nvPr/>
          </p:nvSpPr>
          <p:spPr>
            <a:xfrm>
              <a:off x="0" y="64635"/>
              <a:ext cx="1103795"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Brightness</a:t>
              </a:r>
            </a:p>
          </p:txBody>
        </p:sp>
        <p:sp>
          <p:nvSpPr>
            <p:cNvPr id="10" name="TextBox 10"/>
            <p:cNvSpPr txBox="1"/>
            <p:nvPr/>
          </p:nvSpPr>
          <p:spPr>
            <a:xfrm>
              <a:off x="468752" y="309351"/>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11" name="TextBox 11"/>
            <p:cNvSpPr txBox="1"/>
            <p:nvPr/>
          </p:nvSpPr>
          <p:spPr>
            <a:xfrm>
              <a:off x="468752" y="1358064"/>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12" name="TextBox 12"/>
            <p:cNvSpPr txBox="1"/>
            <p:nvPr/>
          </p:nvSpPr>
          <p:spPr>
            <a:xfrm>
              <a:off x="468752" y="833708"/>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13" name="TextBox 13"/>
            <p:cNvSpPr txBox="1"/>
            <p:nvPr/>
          </p:nvSpPr>
          <p:spPr>
            <a:xfrm>
              <a:off x="468752" y="1095886"/>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14" name="TextBox 14"/>
            <p:cNvSpPr txBox="1"/>
            <p:nvPr/>
          </p:nvSpPr>
          <p:spPr>
            <a:xfrm>
              <a:off x="468752" y="571530"/>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grpSp>
      <p:grpSp>
        <p:nvGrpSpPr>
          <p:cNvPr id="15" name="Group 15"/>
          <p:cNvGrpSpPr/>
          <p:nvPr/>
        </p:nvGrpSpPr>
        <p:grpSpPr>
          <a:xfrm>
            <a:off x="15055439" y="7097011"/>
            <a:ext cx="1243242" cy="1266833"/>
            <a:chOff x="0" y="0"/>
            <a:chExt cx="1657656" cy="1689110"/>
          </a:xfrm>
        </p:grpSpPr>
        <p:sp>
          <p:nvSpPr>
            <p:cNvPr id="16" name="Freeform 16"/>
            <p:cNvSpPr/>
            <p:nvPr/>
          </p:nvSpPr>
          <p:spPr>
            <a:xfrm>
              <a:off x="721482" y="395681"/>
              <a:ext cx="311804" cy="1239835"/>
            </a:xfrm>
            <a:custGeom>
              <a:avLst/>
              <a:gdLst/>
              <a:ahLst/>
              <a:cxnLst/>
              <a:rect l="l" t="t" r="r" b="b"/>
              <a:pathLst>
                <a:path w="311804" h="1239835">
                  <a:moveTo>
                    <a:pt x="0" y="0"/>
                  </a:moveTo>
                  <a:lnTo>
                    <a:pt x="311804" y="0"/>
                  </a:lnTo>
                  <a:lnTo>
                    <a:pt x="311804" y="1239835"/>
                  </a:lnTo>
                  <a:lnTo>
                    <a:pt x="0" y="1239835"/>
                  </a:lnTo>
                  <a:lnTo>
                    <a:pt x="0" y="0"/>
                  </a:lnTo>
                  <a:close/>
                </a:path>
              </a:pathLst>
            </a:custGeom>
            <a:blipFill>
              <a:blip r:embed="rId2"/>
              <a:stretch>
                <a:fillRect l="-179188"/>
              </a:stretch>
            </a:blipFill>
          </p:spPr>
          <p:txBody>
            <a:bodyPr/>
            <a:lstStyle/>
            <a:p>
              <a:endParaRPr lang="it-IT"/>
            </a:p>
          </p:txBody>
        </p:sp>
        <p:sp>
          <p:nvSpPr>
            <p:cNvPr id="17" name="Freeform 17"/>
            <p:cNvSpPr/>
            <p:nvPr/>
          </p:nvSpPr>
          <p:spPr>
            <a:xfrm>
              <a:off x="1111010" y="0"/>
              <a:ext cx="546645" cy="546645"/>
            </a:xfrm>
            <a:custGeom>
              <a:avLst/>
              <a:gdLst/>
              <a:ahLst/>
              <a:cxnLst/>
              <a:rect l="l" t="t" r="r" b="b"/>
              <a:pathLst>
                <a:path w="546645" h="546645">
                  <a:moveTo>
                    <a:pt x="0" y="0"/>
                  </a:moveTo>
                  <a:lnTo>
                    <a:pt x="546646" y="0"/>
                  </a:lnTo>
                  <a:lnTo>
                    <a:pt x="546646" y="546645"/>
                  </a:lnTo>
                  <a:lnTo>
                    <a:pt x="0" y="546645"/>
                  </a:lnTo>
                  <a:lnTo>
                    <a:pt x="0" y="0"/>
                  </a:lnTo>
                  <a:close/>
                </a:path>
              </a:pathLst>
            </a:custGeom>
            <a:blipFill>
              <a:blip r:embed="rId4"/>
              <a:stretch>
                <a:fillRect/>
              </a:stretch>
            </a:blipFill>
          </p:spPr>
          <p:txBody>
            <a:bodyPr/>
            <a:lstStyle/>
            <a:p>
              <a:endParaRPr lang="it-IT"/>
            </a:p>
          </p:txBody>
        </p:sp>
        <p:sp>
          <p:nvSpPr>
            <p:cNvPr id="18" name="TextBox 18"/>
            <p:cNvSpPr txBox="1"/>
            <p:nvPr/>
          </p:nvSpPr>
          <p:spPr>
            <a:xfrm>
              <a:off x="0" y="150964"/>
              <a:ext cx="1179342"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Light colour</a:t>
              </a:r>
            </a:p>
          </p:txBody>
        </p:sp>
        <p:sp>
          <p:nvSpPr>
            <p:cNvPr id="19" name="TextBox 19"/>
            <p:cNvSpPr txBox="1"/>
            <p:nvPr/>
          </p:nvSpPr>
          <p:spPr>
            <a:xfrm>
              <a:off x="423380" y="395681"/>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20" name="TextBox 20"/>
            <p:cNvSpPr txBox="1"/>
            <p:nvPr/>
          </p:nvSpPr>
          <p:spPr>
            <a:xfrm>
              <a:off x="423380" y="1444393"/>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21" name="TextBox 21"/>
            <p:cNvSpPr txBox="1"/>
            <p:nvPr/>
          </p:nvSpPr>
          <p:spPr>
            <a:xfrm>
              <a:off x="423380" y="920037"/>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22" name="TextBox 22"/>
            <p:cNvSpPr txBox="1"/>
            <p:nvPr/>
          </p:nvSpPr>
          <p:spPr>
            <a:xfrm>
              <a:off x="423380" y="1182215"/>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23" name="TextBox 23"/>
            <p:cNvSpPr txBox="1"/>
            <p:nvPr/>
          </p:nvSpPr>
          <p:spPr>
            <a:xfrm>
              <a:off x="423380" y="657859"/>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24" name="TextBox 24"/>
            <p:cNvSpPr txBox="1"/>
            <p:nvPr/>
          </p:nvSpPr>
          <p:spPr>
            <a:xfrm>
              <a:off x="171375" y="446524"/>
              <a:ext cx="176131" cy="211335"/>
            </a:xfrm>
            <a:prstGeom prst="rect">
              <a:avLst/>
            </a:prstGeom>
          </p:spPr>
          <p:txBody>
            <a:bodyPr lIns="0" tIns="0" rIns="0" bIns="0" rtlCol="0" anchor="t">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W</a:t>
              </a:r>
            </a:p>
          </p:txBody>
        </p:sp>
        <p:sp>
          <p:nvSpPr>
            <p:cNvPr id="25" name="TextBox 25"/>
            <p:cNvSpPr txBox="1"/>
            <p:nvPr/>
          </p:nvSpPr>
          <p:spPr>
            <a:xfrm>
              <a:off x="217403" y="1461084"/>
              <a:ext cx="130103" cy="211335"/>
            </a:xfrm>
            <a:prstGeom prst="rect">
              <a:avLst/>
            </a:prstGeom>
          </p:spPr>
          <p:txBody>
            <a:bodyPr lIns="0" tIns="0" rIns="0" bIns="0" rtlCol="0" anchor="t">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C</a:t>
              </a:r>
            </a:p>
          </p:txBody>
        </p:sp>
      </p:grpSp>
      <p:grpSp>
        <p:nvGrpSpPr>
          <p:cNvPr id="26" name="Group 26"/>
          <p:cNvGrpSpPr/>
          <p:nvPr/>
        </p:nvGrpSpPr>
        <p:grpSpPr>
          <a:xfrm>
            <a:off x="13710930" y="8612128"/>
            <a:ext cx="1150281" cy="1202085"/>
            <a:chOff x="0" y="0"/>
            <a:chExt cx="1533707" cy="1602781"/>
          </a:xfrm>
        </p:grpSpPr>
        <p:sp>
          <p:nvSpPr>
            <p:cNvPr id="27" name="Freeform 27"/>
            <p:cNvSpPr/>
            <p:nvPr/>
          </p:nvSpPr>
          <p:spPr>
            <a:xfrm>
              <a:off x="660086" y="309351"/>
              <a:ext cx="311804" cy="1239835"/>
            </a:xfrm>
            <a:custGeom>
              <a:avLst/>
              <a:gdLst/>
              <a:ahLst/>
              <a:cxnLst/>
              <a:rect l="l" t="t" r="r" b="b"/>
              <a:pathLst>
                <a:path w="311804" h="1239835">
                  <a:moveTo>
                    <a:pt x="0" y="0"/>
                  </a:moveTo>
                  <a:lnTo>
                    <a:pt x="311804" y="0"/>
                  </a:lnTo>
                  <a:lnTo>
                    <a:pt x="311804" y="1239835"/>
                  </a:lnTo>
                  <a:lnTo>
                    <a:pt x="0" y="1239835"/>
                  </a:lnTo>
                  <a:lnTo>
                    <a:pt x="0" y="0"/>
                  </a:lnTo>
                  <a:close/>
                </a:path>
              </a:pathLst>
            </a:custGeom>
            <a:blipFill>
              <a:blip r:embed="rId2"/>
              <a:stretch>
                <a:fillRect l="-179188"/>
              </a:stretch>
            </a:blipFill>
          </p:spPr>
          <p:txBody>
            <a:bodyPr/>
            <a:lstStyle/>
            <a:p>
              <a:endParaRPr lang="it-IT"/>
            </a:p>
          </p:txBody>
        </p:sp>
        <p:sp>
          <p:nvSpPr>
            <p:cNvPr id="28" name="Freeform 28"/>
            <p:cNvSpPr/>
            <p:nvPr/>
          </p:nvSpPr>
          <p:spPr>
            <a:xfrm>
              <a:off x="1169393" y="0"/>
              <a:ext cx="364314" cy="373986"/>
            </a:xfrm>
            <a:custGeom>
              <a:avLst/>
              <a:gdLst/>
              <a:ahLst/>
              <a:cxnLst/>
              <a:rect l="l" t="t" r="r" b="b"/>
              <a:pathLst>
                <a:path w="364314" h="373986">
                  <a:moveTo>
                    <a:pt x="0" y="0"/>
                  </a:moveTo>
                  <a:lnTo>
                    <a:pt x="364314" y="0"/>
                  </a:lnTo>
                  <a:lnTo>
                    <a:pt x="364314" y="373986"/>
                  </a:lnTo>
                  <a:lnTo>
                    <a:pt x="0" y="373986"/>
                  </a:lnTo>
                  <a:lnTo>
                    <a:pt x="0" y="0"/>
                  </a:lnTo>
                  <a:close/>
                </a:path>
              </a:pathLst>
            </a:custGeom>
            <a:blipFill>
              <a:blip r:embed="rId3"/>
              <a:stretch>
                <a:fillRect/>
              </a:stretch>
            </a:blipFill>
          </p:spPr>
          <p:txBody>
            <a:bodyPr/>
            <a:lstStyle/>
            <a:p>
              <a:endParaRPr lang="it-IT"/>
            </a:p>
          </p:txBody>
        </p:sp>
        <p:sp>
          <p:nvSpPr>
            <p:cNvPr id="29" name="TextBox 29"/>
            <p:cNvSpPr txBox="1"/>
            <p:nvPr/>
          </p:nvSpPr>
          <p:spPr>
            <a:xfrm>
              <a:off x="0" y="64635"/>
              <a:ext cx="1103795"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Brightness</a:t>
              </a:r>
            </a:p>
          </p:txBody>
        </p:sp>
        <p:sp>
          <p:nvSpPr>
            <p:cNvPr id="30" name="TextBox 30"/>
            <p:cNvSpPr txBox="1"/>
            <p:nvPr/>
          </p:nvSpPr>
          <p:spPr>
            <a:xfrm>
              <a:off x="468752" y="309351"/>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31" name="TextBox 31"/>
            <p:cNvSpPr txBox="1"/>
            <p:nvPr/>
          </p:nvSpPr>
          <p:spPr>
            <a:xfrm>
              <a:off x="468752" y="1358064"/>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32" name="TextBox 32"/>
            <p:cNvSpPr txBox="1"/>
            <p:nvPr/>
          </p:nvSpPr>
          <p:spPr>
            <a:xfrm>
              <a:off x="468752" y="833708"/>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33" name="TextBox 33"/>
            <p:cNvSpPr txBox="1"/>
            <p:nvPr/>
          </p:nvSpPr>
          <p:spPr>
            <a:xfrm>
              <a:off x="468752" y="1095886"/>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34" name="TextBox 34"/>
            <p:cNvSpPr txBox="1"/>
            <p:nvPr/>
          </p:nvSpPr>
          <p:spPr>
            <a:xfrm>
              <a:off x="468752" y="571530"/>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grpSp>
      <p:grpSp>
        <p:nvGrpSpPr>
          <p:cNvPr id="35" name="Group 35"/>
          <p:cNvGrpSpPr/>
          <p:nvPr/>
        </p:nvGrpSpPr>
        <p:grpSpPr>
          <a:xfrm>
            <a:off x="15055439" y="8547381"/>
            <a:ext cx="1243242" cy="1266833"/>
            <a:chOff x="0" y="0"/>
            <a:chExt cx="1657656" cy="1689110"/>
          </a:xfrm>
        </p:grpSpPr>
        <p:sp>
          <p:nvSpPr>
            <p:cNvPr id="36" name="Freeform 36"/>
            <p:cNvSpPr/>
            <p:nvPr/>
          </p:nvSpPr>
          <p:spPr>
            <a:xfrm>
              <a:off x="721482" y="395681"/>
              <a:ext cx="311804" cy="1239835"/>
            </a:xfrm>
            <a:custGeom>
              <a:avLst/>
              <a:gdLst/>
              <a:ahLst/>
              <a:cxnLst/>
              <a:rect l="l" t="t" r="r" b="b"/>
              <a:pathLst>
                <a:path w="311804" h="1239835">
                  <a:moveTo>
                    <a:pt x="0" y="0"/>
                  </a:moveTo>
                  <a:lnTo>
                    <a:pt x="311804" y="0"/>
                  </a:lnTo>
                  <a:lnTo>
                    <a:pt x="311804" y="1239835"/>
                  </a:lnTo>
                  <a:lnTo>
                    <a:pt x="0" y="1239835"/>
                  </a:lnTo>
                  <a:lnTo>
                    <a:pt x="0" y="0"/>
                  </a:lnTo>
                  <a:close/>
                </a:path>
              </a:pathLst>
            </a:custGeom>
            <a:blipFill>
              <a:blip r:embed="rId2"/>
              <a:stretch>
                <a:fillRect l="-179188"/>
              </a:stretch>
            </a:blipFill>
          </p:spPr>
          <p:txBody>
            <a:bodyPr/>
            <a:lstStyle/>
            <a:p>
              <a:endParaRPr lang="it-IT"/>
            </a:p>
          </p:txBody>
        </p:sp>
        <p:sp>
          <p:nvSpPr>
            <p:cNvPr id="37" name="Freeform 37"/>
            <p:cNvSpPr/>
            <p:nvPr/>
          </p:nvSpPr>
          <p:spPr>
            <a:xfrm>
              <a:off x="1111010" y="0"/>
              <a:ext cx="546645" cy="546645"/>
            </a:xfrm>
            <a:custGeom>
              <a:avLst/>
              <a:gdLst/>
              <a:ahLst/>
              <a:cxnLst/>
              <a:rect l="l" t="t" r="r" b="b"/>
              <a:pathLst>
                <a:path w="546645" h="546645">
                  <a:moveTo>
                    <a:pt x="0" y="0"/>
                  </a:moveTo>
                  <a:lnTo>
                    <a:pt x="546646" y="0"/>
                  </a:lnTo>
                  <a:lnTo>
                    <a:pt x="546646" y="546645"/>
                  </a:lnTo>
                  <a:lnTo>
                    <a:pt x="0" y="546645"/>
                  </a:lnTo>
                  <a:lnTo>
                    <a:pt x="0" y="0"/>
                  </a:lnTo>
                  <a:close/>
                </a:path>
              </a:pathLst>
            </a:custGeom>
            <a:blipFill>
              <a:blip r:embed="rId4"/>
              <a:stretch>
                <a:fillRect/>
              </a:stretch>
            </a:blipFill>
          </p:spPr>
          <p:txBody>
            <a:bodyPr/>
            <a:lstStyle/>
            <a:p>
              <a:endParaRPr lang="it-IT"/>
            </a:p>
          </p:txBody>
        </p:sp>
        <p:sp>
          <p:nvSpPr>
            <p:cNvPr id="38" name="TextBox 38"/>
            <p:cNvSpPr txBox="1"/>
            <p:nvPr/>
          </p:nvSpPr>
          <p:spPr>
            <a:xfrm>
              <a:off x="0" y="150964"/>
              <a:ext cx="1179342"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Light colour</a:t>
              </a:r>
            </a:p>
          </p:txBody>
        </p:sp>
        <p:sp>
          <p:nvSpPr>
            <p:cNvPr id="39" name="TextBox 39"/>
            <p:cNvSpPr txBox="1"/>
            <p:nvPr/>
          </p:nvSpPr>
          <p:spPr>
            <a:xfrm>
              <a:off x="423380" y="395681"/>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40" name="TextBox 40"/>
            <p:cNvSpPr txBox="1"/>
            <p:nvPr/>
          </p:nvSpPr>
          <p:spPr>
            <a:xfrm>
              <a:off x="423380" y="1444393"/>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41" name="TextBox 41"/>
            <p:cNvSpPr txBox="1"/>
            <p:nvPr/>
          </p:nvSpPr>
          <p:spPr>
            <a:xfrm>
              <a:off x="423380" y="920037"/>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42" name="TextBox 42"/>
            <p:cNvSpPr txBox="1"/>
            <p:nvPr/>
          </p:nvSpPr>
          <p:spPr>
            <a:xfrm>
              <a:off x="423380" y="1182215"/>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43" name="TextBox 43"/>
            <p:cNvSpPr txBox="1"/>
            <p:nvPr/>
          </p:nvSpPr>
          <p:spPr>
            <a:xfrm>
              <a:off x="423380" y="657859"/>
              <a:ext cx="166291" cy="244717"/>
            </a:xfrm>
            <a:prstGeom prst="rect">
              <a:avLst/>
            </a:prstGeom>
          </p:spPr>
          <p:txBody>
            <a:bodyPr lIns="0" tIns="0" rIns="0" bIns="0" rtlCol="0" anchor="t">
              <a:spAutoFit/>
            </a:bodyPr>
            <a:lstStyle/>
            <a:p>
              <a:pPr algn="ctr">
                <a:lnSpc>
                  <a:spcPts val="1460"/>
                </a:lnSpc>
                <a:spcBef>
                  <a:spcPct val="0"/>
                </a:spcBef>
              </a:pPr>
              <a:r>
                <a:rPr lang="en-US" sz="1237" b="1" spc="48">
                  <a:solidFill>
                    <a:srgbClr val="4F4F4F"/>
                  </a:solidFill>
                  <a:latin typeface="TT Chocolates Bold"/>
                  <a:ea typeface="TT Chocolates Bold"/>
                  <a:cs typeface="TT Chocolates Bold"/>
                  <a:sym typeface="TT Chocolates Bold"/>
                </a:rPr>
                <a:t>– </a:t>
              </a:r>
            </a:p>
          </p:txBody>
        </p:sp>
        <p:sp>
          <p:nvSpPr>
            <p:cNvPr id="44" name="TextBox 44"/>
            <p:cNvSpPr txBox="1"/>
            <p:nvPr/>
          </p:nvSpPr>
          <p:spPr>
            <a:xfrm>
              <a:off x="171375" y="446524"/>
              <a:ext cx="176131" cy="211335"/>
            </a:xfrm>
            <a:prstGeom prst="rect">
              <a:avLst/>
            </a:prstGeom>
          </p:spPr>
          <p:txBody>
            <a:bodyPr lIns="0" tIns="0" rIns="0" bIns="0" rtlCol="0" anchor="t">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W</a:t>
              </a:r>
            </a:p>
          </p:txBody>
        </p:sp>
        <p:sp>
          <p:nvSpPr>
            <p:cNvPr id="45" name="TextBox 45"/>
            <p:cNvSpPr txBox="1"/>
            <p:nvPr/>
          </p:nvSpPr>
          <p:spPr>
            <a:xfrm>
              <a:off x="217403" y="1461084"/>
              <a:ext cx="130103" cy="211335"/>
            </a:xfrm>
            <a:prstGeom prst="rect">
              <a:avLst/>
            </a:prstGeom>
          </p:spPr>
          <p:txBody>
            <a:bodyPr lIns="0" tIns="0" rIns="0" bIns="0" rtlCol="0" anchor="t">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C</a:t>
              </a:r>
            </a:p>
          </p:txBody>
        </p:sp>
      </p:grpSp>
      <p:sp>
        <p:nvSpPr>
          <p:cNvPr id="46" name="AutoShape 46"/>
          <p:cNvSpPr/>
          <p:nvPr/>
        </p:nvSpPr>
        <p:spPr>
          <a:xfrm flipV="1">
            <a:off x="14309310" y="8918938"/>
            <a:ext cx="0" cy="144192"/>
          </a:xfrm>
          <a:prstGeom prst="line">
            <a:avLst/>
          </a:prstGeom>
          <a:ln w="66675" cap="rnd">
            <a:solidFill>
              <a:srgbClr val="FF3131"/>
            </a:solidFill>
            <a:prstDash val="solid"/>
            <a:headEnd type="none" w="sm" len="sm"/>
            <a:tailEnd type="none" w="sm" len="sm"/>
          </a:ln>
        </p:spPr>
        <p:txBody>
          <a:bodyPr/>
          <a:lstStyle/>
          <a:p>
            <a:endParaRPr lang="it-IT"/>
          </a:p>
        </p:txBody>
      </p:sp>
      <p:sp>
        <p:nvSpPr>
          <p:cNvPr id="47" name="AutoShape 47"/>
          <p:cNvSpPr/>
          <p:nvPr/>
        </p:nvSpPr>
        <p:spPr>
          <a:xfrm flipV="1">
            <a:off x="15700300" y="8918938"/>
            <a:ext cx="0" cy="144192"/>
          </a:xfrm>
          <a:prstGeom prst="line">
            <a:avLst/>
          </a:prstGeom>
          <a:ln w="66675" cap="rnd">
            <a:solidFill>
              <a:srgbClr val="FF3131"/>
            </a:solidFill>
            <a:prstDash val="solid"/>
            <a:headEnd type="none" w="sm" len="sm"/>
            <a:tailEnd type="none" w="sm" len="sm"/>
          </a:ln>
        </p:spPr>
        <p:txBody>
          <a:bodyPr/>
          <a:lstStyle/>
          <a:p>
            <a:endParaRPr lang="it-IT"/>
          </a:p>
        </p:txBody>
      </p:sp>
      <p:sp>
        <p:nvSpPr>
          <p:cNvPr id="48" name="AutoShape 48"/>
          <p:cNvSpPr/>
          <p:nvPr/>
        </p:nvSpPr>
        <p:spPr>
          <a:xfrm>
            <a:off x="13204274" y="5120025"/>
            <a:ext cx="3094407" cy="0"/>
          </a:xfrm>
          <a:prstGeom prst="line">
            <a:avLst/>
          </a:prstGeom>
          <a:ln w="38100" cap="flat">
            <a:solidFill>
              <a:srgbClr val="4F4F4F"/>
            </a:solidFill>
            <a:prstDash val="solid"/>
            <a:headEnd type="none" w="sm" len="sm"/>
            <a:tailEnd type="triangle" w="lg" len="med"/>
          </a:ln>
        </p:spPr>
        <p:txBody>
          <a:bodyPr/>
          <a:lstStyle/>
          <a:p>
            <a:endParaRPr lang="it-IT"/>
          </a:p>
        </p:txBody>
      </p:sp>
      <p:sp>
        <p:nvSpPr>
          <p:cNvPr id="49" name="Freeform 49"/>
          <p:cNvSpPr/>
          <p:nvPr/>
        </p:nvSpPr>
        <p:spPr>
          <a:xfrm>
            <a:off x="11378342" y="7019197"/>
            <a:ext cx="1582897" cy="1782376"/>
          </a:xfrm>
          <a:custGeom>
            <a:avLst/>
            <a:gdLst/>
            <a:ahLst/>
            <a:cxnLst/>
            <a:rect l="l" t="t" r="r" b="b"/>
            <a:pathLst>
              <a:path w="1582897" h="1782376">
                <a:moveTo>
                  <a:pt x="0" y="0"/>
                </a:moveTo>
                <a:lnTo>
                  <a:pt x="1582897" y="0"/>
                </a:lnTo>
                <a:lnTo>
                  <a:pt x="1582897" y="1782376"/>
                </a:lnTo>
                <a:lnTo>
                  <a:pt x="0" y="1782376"/>
                </a:lnTo>
                <a:lnTo>
                  <a:pt x="0" y="0"/>
                </a:lnTo>
                <a:close/>
              </a:path>
            </a:pathLst>
          </a:custGeom>
          <a:blipFill>
            <a:blip r:embed="rId5"/>
            <a:stretch>
              <a:fillRect l="-28773" t="-19947" r="-48515" b="-37500"/>
            </a:stretch>
          </a:blipFill>
        </p:spPr>
        <p:txBody>
          <a:bodyPr/>
          <a:lstStyle/>
          <a:p>
            <a:endParaRPr lang="it-IT"/>
          </a:p>
        </p:txBody>
      </p:sp>
      <p:sp>
        <p:nvSpPr>
          <p:cNvPr id="50" name="Freeform 50"/>
          <p:cNvSpPr/>
          <p:nvPr/>
        </p:nvSpPr>
        <p:spPr>
          <a:xfrm>
            <a:off x="11519323" y="4498514"/>
            <a:ext cx="1441917" cy="1441917"/>
          </a:xfrm>
          <a:custGeom>
            <a:avLst/>
            <a:gdLst/>
            <a:ahLst/>
            <a:cxnLst/>
            <a:rect l="l" t="t" r="r" b="b"/>
            <a:pathLst>
              <a:path w="1441917" h="1441917">
                <a:moveTo>
                  <a:pt x="0" y="0"/>
                </a:moveTo>
                <a:lnTo>
                  <a:pt x="1441916" y="0"/>
                </a:lnTo>
                <a:lnTo>
                  <a:pt x="1441916" y="1441917"/>
                </a:lnTo>
                <a:lnTo>
                  <a:pt x="0" y="1441917"/>
                </a:lnTo>
                <a:lnTo>
                  <a:pt x="0" y="0"/>
                </a:lnTo>
                <a:close/>
              </a:path>
            </a:pathLst>
          </a:custGeom>
          <a:blipFill>
            <a:blip r:embed="rId6">
              <a:alphaModFix amt="70000"/>
            </a:blip>
            <a:stretch>
              <a:fillRect/>
            </a:stretch>
          </a:blipFill>
        </p:spPr>
        <p:txBody>
          <a:bodyPr/>
          <a:lstStyle/>
          <a:p>
            <a:endParaRPr lang="it-IT"/>
          </a:p>
        </p:txBody>
      </p:sp>
      <p:sp>
        <p:nvSpPr>
          <p:cNvPr id="51" name="AutoShape 51"/>
          <p:cNvSpPr/>
          <p:nvPr/>
        </p:nvSpPr>
        <p:spPr>
          <a:xfrm>
            <a:off x="12268882" y="3475468"/>
            <a:ext cx="0" cy="686696"/>
          </a:xfrm>
          <a:prstGeom prst="line">
            <a:avLst/>
          </a:prstGeom>
          <a:ln w="38100" cap="flat">
            <a:solidFill>
              <a:srgbClr val="4F4F4F"/>
            </a:solidFill>
            <a:prstDash val="solid"/>
            <a:headEnd type="none" w="sm" len="sm"/>
            <a:tailEnd type="triangle" w="lg" len="med"/>
          </a:ln>
        </p:spPr>
        <p:txBody>
          <a:bodyPr/>
          <a:lstStyle/>
          <a:p>
            <a:endParaRPr lang="it-IT"/>
          </a:p>
        </p:txBody>
      </p:sp>
      <p:sp>
        <p:nvSpPr>
          <p:cNvPr id="52" name="Freeform 52"/>
          <p:cNvSpPr/>
          <p:nvPr/>
        </p:nvSpPr>
        <p:spPr>
          <a:xfrm>
            <a:off x="11809312" y="2371250"/>
            <a:ext cx="861939" cy="861939"/>
          </a:xfrm>
          <a:custGeom>
            <a:avLst/>
            <a:gdLst/>
            <a:ahLst/>
            <a:cxnLst/>
            <a:rect l="l" t="t" r="r" b="b"/>
            <a:pathLst>
              <a:path w="861939" h="861939">
                <a:moveTo>
                  <a:pt x="0" y="0"/>
                </a:moveTo>
                <a:lnTo>
                  <a:pt x="861939" y="0"/>
                </a:lnTo>
                <a:lnTo>
                  <a:pt x="861939" y="861939"/>
                </a:lnTo>
                <a:lnTo>
                  <a:pt x="0" y="861939"/>
                </a:lnTo>
                <a:lnTo>
                  <a:pt x="0" y="0"/>
                </a:lnTo>
                <a:close/>
              </a:path>
            </a:pathLst>
          </a:custGeom>
          <a:blipFill>
            <a:blip r:embed="rId7">
              <a:alphaModFix amt="78000"/>
            </a:blip>
            <a:stretch>
              <a:fillRect l="-38623" t="-38623" r="-38623" b="-38623"/>
            </a:stretch>
          </a:blipFill>
        </p:spPr>
        <p:txBody>
          <a:bodyPr/>
          <a:lstStyle/>
          <a:p>
            <a:endParaRPr lang="it-IT"/>
          </a:p>
        </p:txBody>
      </p:sp>
      <p:sp>
        <p:nvSpPr>
          <p:cNvPr id="53" name="AutoShape 53"/>
          <p:cNvSpPr/>
          <p:nvPr/>
        </p:nvSpPr>
        <p:spPr>
          <a:xfrm>
            <a:off x="12254581" y="5904792"/>
            <a:ext cx="0" cy="686696"/>
          </a:xfrm>
          <a:prstGeom prst="line">
            <a:avLst/>
          </a:prstGeom>
          <a:ln w="38100" cap="flat">
            <a:solidFill>
              <a:srgbClr val="4F4F4F"/>
            </a:solidFill>
            <a:prstDash val="solid"/>
            <a:headEnd type="triangle" w="lg" len="med"/>
            <a:tailEnd type="none" w="sm" len="sm"/>
          </a:ln>
        </p:spPr>
        <p:txBody>
          <a:bodyPr/>
          <a:lstStyle/>
          <a:p>
            <a:endParaRPr lang="it-IT"/>
          </a:p>
        </p:txBody>
      </p:sp>
      <p:sp>
        <p:nvSpPr>
          <p:cNvPr id="54" name="AutoShape 54"/>
          <p:cNvSpPr/>
          <p:nvPr/>
        </p:nvSpPr>
        <p:spPr>
          <a:xfrm flipH="1">
            <a:off x="15228244" y="5596002"/>
            <a:ext cx="1049224" cy="1049224"/>
          </a:xfrm>
          <a:prstGeom prst="line">
            <a:avLst/>
          </a:prstGeom>
          <a:ln w="38100" cap="flat">
            <a:solidFill>
              <a:srgbClr val="4F4F4F"/>
            </a:solidFill>
            <a:prstDash val="solid"/>
            <a:headEnd type="triangle" w="lg" len="med"/>
            <a:tailEnd type="none" w="sm" len="sm"/>
          </a:ln>
        </p:spPr>
        <p:txBody>
          <a:bodyPr/>
          <a:lstStyle/>
          <a:p>
            <a:endParaRPr lang="it-IT"/>
          </a:p>
        </p:txBody>
      </p:sp>
      <p:sp>
        <p:nvSpPr>
          <p:cNvPr id="55" name="AutoShape 55"/>
          <p:cNvSpPr/>
          <p:nvPr/>
        </p:nvSpPr>
        <p:spPr>
          <a:xfrm>
            <a:off x="13247660" y="5596002"/>
            <a:ext cx="1049224" cy="1049224"/>
          </a:xfrm>
          <a:prstGeom prst="line">
            <a:avLst/>
          </a:prstGeom>
          <a:ln w="38100" cap="flat">
            <a:solidFill>
              <a:srgbClr val="4F4F4F"/>
            </a:solidFill>
            <a:prstDash val="solid"/>
            <a:headEnd type="triangle" w="lg" len="med"/>
            <a:tailEnd type="none" w="sm" len="sm"/>
          </a:ln>
        </p:spPr>
        <p:txBody>
          <a:bodyPr/>
          <a:lstStyle/>
          <a:p>
            <a:endParaRPr lang="it-IT"/>
          </a:p>
        </p:txBody>
      </p:sp>
      <p:sp>
        <p:nvSpPr>
          <p:cNvPr id="56" name="Freeform 56"/>
          <p:cNvSpPr/>
          <p:nvPr/>
        </p:nvSpPr>
        <p:spPr>
          <a:xfrm>
            <a:off x="16569690" y="4569471"/>
            <a:ext cx="1102086" cy="1335320"/>
          </a:xfrm>
          <a:custGeom>
            <a:avLst/>
            <a:gdLst/>
            <a:ahLst/>
            <a:cxnLst/>
            <a:rect l="l" t="t" r="r" b="b"/>
            <a:pathLst>
              <a:path w="1102086" h="1335320">
                <a:moveTo>
                  <a:pt x="0" y="0"/>
                </a:moveTo>
                <a:lnTo>
                  <a:pt x="1102086" y="0"/>
                </a:lnTo>
                <a:lnTo>
                  <a:pt x="1102086" y="1335321"/>
                </a:lnTo>
                <a:lnTo>
                  <a:pt x="0" y="1335321"/>
                </a:lnTo>
                <a:lnTo>
                  <a:pt x="0" y="0"/>
                </a:lnTo>
                <a:close/>
              </a:path>
            </a:pathLst>
          </a:custGeom>
          <a:blipFill>
            <a:blip r:embed="rId8">
              <a:alphaModFix amt="70000"/>
            </a:blip>
            <a:stretch>
              <a:fillRect l="-32706" t="-19054" r="-38478" b="-22230"/>
            </a:stretch>
          </a:blipFill>
        </p:spPr>
        <p:txBody>
          <a:bodyPr/>
          <a:lstStyle/>
          <a:p>
            <a:endParaRPr lang="it-IT"/>
          </a:p>
        </p:txBody>
      </p:sp>
      <p:sp>
        <p:nvSpPr>
          <p:cNvPr id="57" name="TextBox 57"/>
          <p:cNvSpPr txBox="1"/>
          <p:nvPr/>
        </p:nvSpPr>
        <p:spPr>
          <a:xfrm>
            <a:off x="13710930" y="8363843"/>
            <a:ext cx="1831905" cy="183538"/>
          </a:xfrm>
          <a:prstGeom prst="rect">
            <a:avLst/>
          </a:prstGeom>
        </p:spPr>
        <p:txBody>
          <a:bodyPr lIns="0" tIns="0" rIns="0" bIns="0" rtlCol="0" anchor="t">
            <a:spAutoFit/>
          </a:bodyPr>
          <a:lstStyle/>
          <a:p>
            <a:pPr algn="ctr">
              <a:lnSpc>
                <a:spcPts val="1460"/>
              </a:lnSpc>
              <a:spcBef>
                <a:spcPct val="0"/>
              </a:spcBef>
            </a:pPr>
            <a:r>
              <a:rPr lang="en-US" sz="1237" spc="48">
                <a:solidFill>
                  <a:srgbClr val="4F4F4F"/>
                </a:solidFill>
                <a:latin typeface="TT Chocolates"/>
                <a:ea typeface="TT Chocolates"/>
                <a:cs typeface="TT Chocolates"/>
                <a:sym typeface="TT Chocolates"/>
              </a:rPr>
              <a:t>Sliders for manual control</a:t>
            </a:r>
          </a:p>
        </p:txBody>
      </p:sp>
      <p:sp>
        <p:nvSpPr>
          <p:cNvPr id="58" name="TextBox 58"/>
          <p:cNvSpPr txBox="1"/>
          <p:nvPr/>
        </p:nvSpPr>
        <p:spPr>
          <a:xfrm>
            <a:off x="12601688" y="9875719"/>
            <a:ext cx="4519045" cy="183538"/>
          </a:xfrm>
          <a:prstGeom prst="rect">
            <a:avLst/>
          </a:prstGeom>
        </p:spPr>
        <p:txBody>
          <a:bodyPr lIns="0" tIns="0" rIns="0" bIns="0" rtlCol="0" anchor="t">
            <a:spAutoFit/>
          </a:bodyPr>
          <a:lstStyle/>
          <a:p>
            <a:pPr algn="ctr">
              <a:lnSpc>
                <a:spcPts val="1460"/>
              </a:lnSpc>
              <a:spcBef>
                <a:spcPct val="0"/>
              </a:spcBef>
            </a:pPr>
            <a:r>
              <a:rPr lang="en-US" sz="1237" spc="48">
                <a:solidFill>
                  <a:srgbClr val="4F4F4F"/>
                </a:solidFill>
                <a:latin typeface="TT Chocolates"/>
                <a:ea typeface="TT Chocolates"/>
                <a:cs typeface="TT Chocolates"/>
                <a:sym typeface="TT Chocolates"/>
              </a:rPr>
              <a:t>Sliders for manual control for values outside of safeguard limits</a:t>
            </a:r>
          </a:p>
        </p:txBody>
      </p:sp>
      <p:sp>
        <p:nvSpPr>
          <p:cNvPr id="59" name="TextBox 59"/>
          <p:cNvSpPr txBox="1"/>
          <p:nvPr/>
        </p:nvSpPr>
        <p:spPr>
          <a:xfrm>
            <a:off x="12484572" y="6724990"/>
            <a:ext cx="4918425" cy="263502"/>
          </a:xfrm>
          <a:prstGeom prst="rect">
            <a:avLst/>
          </a:prstGeom>
        </p:spPr>
        <p:txBody>
          <a:bodyPr lIns="0" tIns="0" rIns="0" bIns="0" rtlCol="0" anchor="t">
            <a:spAutoFit/>
          </a:bodyPr>
          <a:lstStyle/>
          <a:p>
            <a:pPr algn="ctr">
              <a:lnSpc>
                <a:spcPts val="2105"/>
              </a:lnSpc>
              <a:spcBef>
                <a:spcPct val="0"/>
              </a:spcBef>
            </a:pPr>
            <a:r>
              <a:rPr lang="en-US" sz="1503" b="1" spc="300">
                <a:solidFill>
                  <a:srgbClr val="4F4F4F"/>
                </a:solidFill>
                <a:latin typeface="TT Chocolates Bold"/>
                <a:ea typeface="TT Chocolates Bold"/>
                <a:cs typeface="TT Chocolates Bold"/>
                <a:sym typeface="TT Chocolates Bold"/>
              </a:rPr>
              <a:t>MANUAL OVERRIDERS</a:t>
            </a:r>
          </a:p>
        </p:txBody>
      </p:sp>
      <p:sp>
        <p:nvSpPr>
          <p:cNvPr id="60" name="TextBox 60"/>
          <p:cNvSpPr txBox="1"/>
          <p:nvPr/>
        </p:nvSpPr>
        <p:spPr>
          <a:xfrm>
            <a:off x="16212156" y="4253134"/>
            <a:ext cx="1817153" cy="316337"/>
          </a:xfrm>
          <a:prstGeom prst="rect">
            <a:avLst/>
          </a:prstGeom>
        </p:spPr>
        <p:txBody>
          <a:bodyPr lIns="0" tIns="0" rIns="0" bIns="0" rtlCol="0" anchor="t">
            <a:spAutoFit/>
          </a:bodyPr>
          <a:lstStyle/>
          <a:p>
            <a:pPr algn="ctr">
              <a:lnSpc>
                <a:spcPts val="2582"/>
              </a:lnSpc>
              <a:spcBef>
                <a:spcPct val="0"/>
              </a:spcBef>
            </a:pPr>
            <a:r>
              <a:rPr lang="en-US" sz="1844" b="1" spc="368">
                <a:solidFill>
                  <a:srgbClr val="4F4F4F"/>
                </a:solidFill>
                <a:latin typeface="TT Chocolates Bold"/>
                <a:ea typeface="TT Chocolates Bold"/>
                <a:cs typeface="TT Chocolates Bold"/>
                <a:sym typeface="TT Chocolates Bold"/>
              </a:rPr>
              <a:t>LIGHTS</a:t>
            </a:r>
          </a:p>
        </p:txBody>
      </p:sp>
      <p:sp>
        <p:nvSpPr>
          <p:cNvPr id="61" name="TextBox 61"/>
          <p:cNvSpPr txBox="1"/>
          <p:nvPr/>
        </p:nvSpPr>
        <p:spPr>
          <a:xfrm>
            <a:off x="10239064" y="1920829"/>
            <a:ext cx="4002434" cy="264519"/>
          </a:xfrm>
          <a:prstGeom prst="rect">
            <a:avLst/>
          </a:prstGeom>
        </p:spPr>
        <p:txBody>
          <a:bodyPr lIns="0" tIns="0" rIns="0" bIns="0" rtlCol="0" anchor="t">
            <a:spAutoFit/>
          </a:bodyPr>
          <a:lstStyle/>
          <a:p>
            <a:pPr algn="ctr">
              <a:lnSpc>
                <a:spcPts val="2101"/>
              </a:lnSpc>
              <a:spcBef>
                <a:spcPct val="0"/>
              </a:spcBef>
            </a:pPr>
            <a:r>
              <a:rPr lang="en-US" sz="1501" b="1" spc="300">
                <a:solidFill>
                  <a:srgbClr val="4F4F4F"/>
                </a:solidFill>
                <a:latin typeface="TT Chocolates Bold"/>
                <a:ea typeface="TT Chocolates Bold"/>
                <a:cs typeface="TT Chocolates Bold"/>
                <a:sym typeface="TT Chocolates Bold"/>
              </a:rPr>
              <a:t>COMPUTER VISION</a:t>
            </a:r>
          </a:p>
        </p:txBody>
      </p:sp>
      <p:sp>
        <p:nvSpPr>
          <p:cNvPr id="62" name="TextBox 62"/>
          <p:cNvSpPr txBox="1"/>
          <p:nvPr/>
        </p:nvSpPr>
        <p:spPr>
          <a:xfrm>
            <a:off x="10239064" y="4253134"/>
            <a:ext cx="4002434" cy="264519"/>
          </a:xfrm>
          <a:prstGeom prst="rect">
            <a:avLst/>
          </a:prstGeom>
        </p:spPr>
        <p:txBody>
          <a:bodyPr lIns="0" tIns="0" rIns="0" bIns="0" rtlCol="0" anchor="t">
            <a:spAutoFit/>
          </a:bodyPr>
          <a:lstStyle/>
          <a:p>
            <a:pPr algn="ctr">
              <a:lnSpc>
                <a:spcPts val="2101"/>
              </a:lnSpc>
              <a:spcBef>
                <a:spcPct val="0"/>
              </a:spcBef>
            </a:pPr>
            <a:r>
              <a:rPr lang="en-US" sz="1501" b="1" spc="300">
                <a:solidFill>
                  <a:srgbClr val="4F4F4F"/>
                </a:solidFill>
                <a:latin typeface="TT Chocolates Bold"/>
                <a:ea typeface="TT Chocolates Bold"/>
                <a:cs typeface="TT Chocolates Bold"/>
                <a:sym typeface="TT Chocolates Bold"/>
              </a:rPr>
              <a:t>AI SYSTEM</a:t>
            </a:r>
          </a:p>
        </p:txBody>
      </p:sp>
      <p:sp>
        <p:nvSpPr>
          <p:cNvPr id="63" name="TextBox 63"/>
          <p:cNvSpPr txBox="1"/>
          <p:nvPr/>
        </p:nvSpPr>
        <p:spPr>
          <a:xfrm>
            <a:off x="10239064" y="6724990"/>
            <a:ext cx="4002434" cy="264519"/>
          </a:xfrm>
          <a:prstGeom prst="rect">
            <a:avLst/>
          </a:prstGeom>
        </p:spPr>
        <p:txBody>
          <a:bodyPr lIns="0" tIns="0" rIns="0" bIns="0" rtlCol="0" anchor="t">
            <a:spAutoFit/>
          </a:bodyPr>
          <a:lstStyle/>
          <a:p>
            <a:pPr algn="ctr">
              <a:lnSpc>
                <a:spcPts val="2101"/>
              </a:lnSpc>
              <a:spcBef>
                <a:spcPct val="0"/>
              </a:spcBef>
            </a:pPr>
            <a:r>
              <a:rPr lang="en-US" sz="1501" b="1" spc="300">
                <a:solidFill>
                  <a:srgbClr val="4F4F4F"/>
                </a:solidFill>
                <a:latin typeface="TT Chocolates Bold"/>
                <a:ea typeface="TT Chocolates Bold"/>
                <a:cs typeface="TT Chocolates Bold"/>
                <a:sym typeface="TT Chocolates Bold"/>
              </a:rPr>
              <a:t>SMARTWATCH</a:t>
            </a:r>
          </a:p>
        </p:txBody>
      </p:sp>
      <p:sp>
        <p:nvSpPr>
          <p:cNvPr id="64" name="AutoShape 64"/>
          <p:cNvSpPr/>
          <p:nvPr/>
        </p:nvSpPr>
        <p:spPr>
          <a:xfrm flipH="1">
            <a:off x="17652726" y="3302400"/>
            <a:ext cx="0" cy="766892"/>
          </a:xfrm>
          <a:prstGeom prst="line">
            <a:avLst/>
          </a:prstGeom>
          <a:ln w="38100" cap="flat">
            <a:solidFill>
              <a:srgbClr val="4F4F4F"/>
            </a:solidFill>
            <a:prstDash val="solid"/>
            <a:headEnd type="triangle" w="lg" len="med"/>
            <a:tailEnd type="none" w="sm" len="sm"/>
          </a:ln>
        </p:spPr>
        <p:txBody>
          <a:bodyPr/>
          <a:lstStyle/>
          <a:p>
            <a:endParaRPr lang="it-IT"/>
          </a:p>
        </p:txBody>
      </p:sp>
      <p:sp>
        <p:nvSpPr>
          <p:cNvPr id="65" name="AutoShape 65"/>
          <p:cNvSpPr/>
          <p:nvPr/>
        </p:nvSpPr>
        <p:spPr>
          <a:xfrm flipH="1">
            <a:off x="16588740" y="3302400"/>
            <a:ext cx="0" cy="766892"/>
          </a:xfrm>
          <a:prstGeom prst="line">
            <a:avLst/>
          </a:prstGeom>
          <a:ln w="38100" cap="flat">
            <a:solidFill>
              <a:srgbClr val="4F4F4F"/>
            </a:solidFill>
            <a:prstDash val="solid"/>
            <a:headEnd type="triangle" w="lg" len="med"/>
            <a:tailEnd type="none" w="sm" len="sm"/>
          </a:ln>
        </p:spPr>
        <p:txBody>
          <a:bodyPr/>
          <a:lstStyle/>
          <a:p>
            <a:endParaRPr lang="it-IT"/>
          </a:p>
        </p:txBody>
      </p:sp>
      <p:sp>
        <p:nvSpPr>
          <p:cNvPr id="66" name="TextBox 66"/>
          <p:cNvSpPr txBox="1"/>
          <p:nvPr/>
        </p:nvSpPr>
        <p:spPr>
          <a:xfrm>
            <a:off x="16744149" y="2766987"/>
            <a:ext cx="1817153" cy="316337"/>
          </a:xfrm>
          <a:prstGeom prst="rect">
            <a:avLst/>
          </a:prstGeom>
        </p:spPr>
        <p:txBody>
          <a:bodyPr lIns="0" tIns="0" rIns="0" bIns="0" rtlCol="0" anchor="t">
            <a:spAutoFit/>
          </a:bodyPr>
          <a:lstStyle/>
          <a:p>
            <a:pPr algn="ctr">
              <a:lnSpc>
                <a:spcPts val="2582"/>
              </a:lnSpc>
              <a:spcBef>
                <a:spcPct val="0"/>
              </a:spcBef>
            </a:pPr>
            <a:r>
              <a:rPr lang="en-US" sz="1844" b="1" spc="368">
                <a:solidFill>
                  <a:srgbClr val="4F4F4F"/>
                </a:solidFill>
                <a:latin typeface="TT Chocolates Bold"/>
                <a:ea typeface="TT Chocolates Bold"/>
                <a:cs typeface="TT Chocolates Bold"/>
                <a:sym typeface="TT Chocolates Bold"/>
              </a:rPr>
              <a:t>ON/OFF</a:t>
            </a:r>
          </a:p>
        </p:txBody>
      </p:sp>
      <p:sp>
        <p:nvSpPr>
          <p:cNvPr id="67" name="TextBox 67"/>
          <p:cNvSpPr txBox="1"/>
          <p:nvPr/>
        </p:nvSpPr>
        <p:spPr>
          <a:xfrm>
            <a:off x="15303580" y="2764119"/>
            <a:ext cx="1817153" cy="316337"/>
          </a:xfrm>
          <a:prstGeom prst="rect">
            <a:avLst/>
          </a:prstGeom>
        </p:spPr>
        <p:txBody>
          <a:bodyPr lIns="0" tIns="0" rIns="0" bIns="0" rtlCol="0" anchor="t">
            <a:spAutoFit/>
          </a:bodyPr>
          <a:lstStyle/>
          <a:p>
            <a:pPr algn="ctr">
              <a:lnSpc>
                <a:spcPts val="2582"/>
              </a:lnSpc>
              <a:spcBef>
                <a:spcPct val="0"/>
              </a:spcBef>
            </a:pPr>
            <a:r>
              <a:rPr lang="en-US" sz="1844" b="1" spc="368">
                <a:solidFill>
                  <a:srgbClr val="4F4F4F"/>
                </a:solidFill>
                <a:latin typeface="TT Chocolates Bold"/>
                <a:ea typeface="TT Chocolates Bold"/>
                <a:cs typeface="TT Chocolates Bold"/>
                <a:sym typeface="TT Chocolates Bold"/>
              </a:rPr>
              <a:t>CCT/LUX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44180" y="2063339"/>
            <a:ext cx="6875389" cy="3326961"/>
          </a:xfrm>
          <a:custGeom>
            <a:avLst/>
            <a:gdLst/>
            <a:ahLst/>
            <a:cxnLst/>
            <a:rect l="l" t="t" r="r" b="b"/>
            <a:pathLst>
              <a:path w="6875389" h="3326961">
                <a:moveTo>
                  <a:pt x="0" y="0"/>
                </a:moveTo>
                <a:lnTo>
                  <a:pt x="6875389" y="0"/>
                </a:lnTo>
                <a:lnTo>
                  <a:pt x="6875389" y="3326961"/>
                </a:lnTo>
                <a:lnTo>
                  <a:pt x="0" y="3326961"/>
                </a:lnTo>
                <a:lnTo>
                  <a:pt x="0" y="0"/>
                </a:lnTo>
                <a:close/>
              </a:path>
            </a:pathLst>
          </a:custGeom>
          <a:blipFill>
            <a:blip r:embed="rId2"/>
            <a:stretch>
              <a:fillRect b="-12627"/>
            </a:stretch>
          </a:blipFill>
        </p:spPr>
        <p:txBody>
          <a:bodyPr/>
          <a:lstStyle/>
          <a:p>
            <a:endParaRPr lang="it-IT"/>
          </a:p>
        </p:txBody>
      </p:sp>
      <p:sp>
        <p:nvSpPr>
          <p:cNvPr id="3" name="TextBox 3"/>
          <p:cNvSpPr txBox="1"/>
          <p:nvPr/>
        </p:nvSpPr>
        <p:spPr>
          <a:xfrm>
            <a:off x="1433747" y="2495448"/>
            <a:ext cx="8834369" cy="5510966"/>
          </a:xfrm>
          <a:prstGeom prst="rect">
            <a:avLst/>
          </a:prstGeom>
        </p:spPr>
        <p:txBody>
          <a:bodyPr lIns="0" tIns="0" rIns="0" bIns="0" rtlCol="0" anchor="t">
            <a:spAutoFit/>
          </a:bodyPr>
          <a:lstStyle/>
          <a:p>
            <a:pPr algn="l">
              <a:lnSpc>
                <a:spcPts val="2562"/>
              </a:lnSpc>
            </a:pPr>
            <a:r>
              <a:rPr lang="en-US" sz="2171" b="1" spc="84">
                <a:solidFill>
                  <a:srgbClr val="4F4F4F"/>
                </a:solidFill>
                <a:latin typeface="TT Chocolates Bold"/>
                <a:ea typeface="TT Chocolates Bold"/>
                <a:cs typeface="TT Chocolates Bold"/>
                <a:sym typeface="TT Chocolates Bold"/>
              </a:rPr>
              <a:t>Layer 1: Identity </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Key: smartwatch (who is in the room?)</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Personal preferences: CCT &amp; Lux</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Circadian: sunrise simulation (30 min)</a:t>
            </a: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r>
              <a:rPr lang="en-US" sz="2171" b="1" spc="84">
                <a:solidFill>
                  <a:srgbClr val="4F4F4F"/>
                </a:solidFill>
                <a:latin typeface="TT Chocolates Bold"/>
                <a:ea typeface="TT Chocolates Bold"/>
                <a:cs typeface="TT Chocolates Bold"/>
                <a:sym typeface="TT Chocolates Bold"/>
              </a:rPr>
              <a:t>Layer 2: Activity</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Eyes: computer vision</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Intent: Detects when the desk is unfold to activate a 'Work' scene</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Stress-relief lighting (heart rate)</a:t>
            </a: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r>
              <a:rPr lang="en-US" sz="2171" b="1" spc="84">
                <a:solidFill>
                  <a:srgbClr val="4F4F4F"/>
                </a:solidFill>
                <a:latin typeface="TT Chocolates Bold"/>
                <a:ea typeface="TT Chocolates Bold"/>
                <a:cs typeface="TT Chocolates Bold"/>
                <a:sym typeface="TT Chocolates Bold"/>
              </a:rPr>
              <a:t>Layer 3: Context</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Exterior sync: actic weather data</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Polar night: increases the light quality to mimic sunlight (High CRI)</a:t>
            </a:r>
          </a:p>
          <a:p>
            <a:pPr marL="468854" lvl="1" indent="-234427" algn="l">
              <a:lnSpc>
                <a:spcPts val="2562"/>
              </a:lnSpc>
              <a:buFont typeface="Arial"/>
              <a:buChar char="•"/>
            </a:pPr>
            <a:r>
              <a:rPr lang="en-US" sz="2171" spc="84">
                <a:solidFill>
                  <a:srgbClr val="4F4F4F"/>
                </a:solidFill>
                <a:latin typeface="TT Chocolates"/>
                <a:ea typeface="TT Chocolates"/>
                <a:cs typeface="TT Chocolates"/>
                <a:sym typeface="TT Chocolates"/>
              </a:rPr>
              <a:t>Midnight sun: digital darkness (melatonin support) </a:t>
            </a: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endParaRPr lang="en-US" sz="2171" spc="84">
              <a:solidFill>
                <a:srgbClr val="4F4F4F"/>
              </a:solidFill>
              <a:latin typeface="TT Chocolates"/>
              <a:ea typeface="TT Chocolates"/>
              <a:cs typeface="TT Chocolates"/>
              <a:sym typeface="TT Chocolates"/>
            </a:endParaRPr>
          </a:p>
        </p:txBody>
      </p:sp>
      <p:sp>
        <p:nvSpPr>
          <p:cNvPr id="4" name="TextBox 4"/>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15</a:t>
            </a:r>
          </a:p>
        </p:txBody>
      </p:sp>
      <p:sp>
        <p:nvSpPr>
          <p:cNvPr id="5" name="TextBox 5"/>
          <p:cNvSpPr txBox="1"/>
          <p:nvPr/>
        </p:nvSpPr>
        <p:spPr>
          <a:xfrm>
            <a:off x="2378676" y="987530"/>
            <a:ext cx="12487922"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AND AI </a:t>
            </a:r>
            <a:r>
              <a:rPr lang="en-US" sz="2999" spc="599">
                <a:solidFill>
                  <a:srgbClr val="000000"/>
                </a:solidFill>
                <a:latin typeface="TT Chocolates"/>
                <a:ea typeface="TT Chocolates"/>
                <a:cs typeface="TT Chocolates"/>
                <a:sym typeface="TT Chocolates"/>
              </a:rPr>
              <a:t>|CONTROL SYSTEMS</a:t>
            </a:r>
          </a:p>
        </p:txBody>
      </p:sp>
      <p:sp>
        <p:nvSpPr>
          <p:cNvPr id="6" name="Freeform 6"/>
          <p:cNvSpPr/>
          <p:nvPr/>
        </p:nvSpPr>
        <p:spPr>
          <a:xfrm>
            <a:off x="10863785" y="5697858"/>
            <a:ext cx="6875389" cy="4203811"/>
          </a:xfrm>
          <a:custGeom>
            <a:avLst/>
            <a:gdLst/>
            <a:ahLst/>
            <a:cxnLst/>
            <a:rect l="l" t="t" r="r" b="b"/>
            <a:pathLst>
              <a:path w="6875389" h="4203811">
                <a:moveTo>
                  <a:pt x="0" y="0"/>
                </a:moveTo>
                <a:lnTo>
                  <a:pt x="6875390" y="0"/>
                </a:lnTo>
                <a:lnTo>
                  <a:pt x="6875390" y="4203811"/>
                </a:lnTo>
                <a:lnTo>
                  <a:pt x="0" y="4203811"/>
                </a:lnTo>
                <a:lnTo>
                  <a:pt x="0" y="0"/>
                </a:lnTo>
                <a:close/>
              </a:path>
            </a:pathLst>
          </a:custGeom>
          <a:blipFill>
            <a:blip r:embed="rId3"/>
            <a:stretch>
              <a:fillRect t="-7625" r="-100167"/>
            </a:stretch>
          </a:blipFill>
        </p:spPr>
        <p:txBody>
          <a:bodyPr/>
          <a:lstStyle/>
          <a:p>
            <a:endParaRPr lang="it-IT"/>
          </a:p>
        </p:txBody>
      </p:sp>
      <p:sp>
        <p:nvSpPr>
          <p:cNvPr id="7" name="TextBox 7"/>
          <p:cNvSpPr txBox="1"/>
          <p:nvPr/>
        </p:nvSpPr>
        <p:spPr>
          <a:xfrm>
            <a:off x="14509566" y="5561750"/>
            <a:ext cx="3229609" cy="329366"/>
          </a:xfrm>
          <a:prstGeom prst="rect">
            <a:avLst/>
          </a:prstGeom>
        </p:spPr>
        <p:txBody>
          <a:bodyPr lIns="0" tIns="0" rIns="0" bIns="0" rtlCol="0" anchor="t">
            <a:spAutoFit/>
          </a:bodyPr>
          <a:lstStyle/>
          <a:p>
            <a:pPr algn="l">
              <a:lnSpc>
                <a:spcPts val="2562"/>
              </a:lnSpc>
            </a:pPr>
            <a:r>
              <a:rPr lang="en-US" sz="2171" spc="84">
                <a:solidFill>
                  <a:srgbClr val="4F4F4F"/>
                </a:solidFill>
                <a:latin typeface="TT Chocolates"/>
                <a:ea typeface="TT Chocolates"/>
                <a:cs typeface="TT Chocolates"/>
                <a:sym typeface="TT Chocolates"/>
              </a:rPr>
              <a:t>Unfolded → light goes on</a:t>
            </a:r>
          </a:p>
        </p:txBody>
      </p:sp>
      <p:sp>
        <p:nvSpPr>
          <p:cNvPr id="8" name="TextBox 8"/>
          <p:cNvSpPr txBox="1"/>
          <p:nvPr/>
        </p:nvSpPr>
        <p:spPr>
          <a:xfrm>
            <a:off x="10863785" y="9901669"/>
            <a:ext cx="3518089" cy="653216"/>
          </a:xfrm>
          <a:prstGeom prst="rect">
            <a:avLst/>
          </a:prstGeom>
        </p:spPr>
        <p:txBody>
          <a:bodyPr lIns="0" tIns="0" rIns="0" bIns="0" rtlCol="0" anchor="t">
            <a:spAutoFit/>
          </a:bodyPr>
          <a:lstStyle/>
          <a:p>
            <a:pPr algn="l">
              <a:lnSpc>
                <a:spcPts val="2562"/>
              </a:lnSpc>
            </a:pPr>
            <a:r>
              <a:rPr lang="en-US" sz="2171" spc="84">
                <a:solidFill>
                  <a:srgbClr val="4F4F4F"/>
                </a:solidFill>
                <a:latin typeface="TT Chocolates"/>
                <a:ea typeface="TT Chocolates"/>
                <a:cs typeface="TT Chocolates"/>
                <a:sym typeface="TT Chocolates"/>
              </a:rPr>
              <a:t>Folded → Light goes off</a:t>
            </a:r>
          </a:p>
          <a:p>
            <a:pPr algn="l">
              <a:lnSpc>
                <a:spcPts val="2562"/>
              </a:lnSpc>
            </a:pPr>
            <a:endParaRPr lang="en-US" sz="2171" spc="84">
              <a:solidFill>
                <a:srgbClr val="4F4F4F"/>
              </a:solidFill>
              <a:latin typeface="TT Chocolates"/>
              <a:ea typeface="TT Chocolates"/>
              <a:cs typeface="TT Chocolates"/>
              <a:sym typeface="TT Chocolates"/>
            </a:endParaRPr>
          </a:p>
        </p:txBody>
      </p:sp>
      <p:sp>
        <p:nvSpPr>
          <p:cNvPr id="9" name="AutoShape 9"/>
          <p:cNvSpPr/>
          <p:nvPr/>
        </p:nvSpPr>
        <p:spPr>
          <a:xfrm flipH="1">
            <a:off x="15794807" y="6055243"/>
            <a:ext cx="371566" cy="1798445"/>
          </a:xfrm>
          <a:prstGeom prst="line">
            <a:avLst/>
          </a:prstGeom>
          <a:ln w="9525" cap="flat">
            <a:solidFill>
              <a:srgbClr val="000000"/>
            </a:solidFill>
            <a:prstDash val="solid"/>
            <a:headEnd type="none" w="sm" len="sm"/>
            <a:tailEnd type="none" w="sm" len="sm"/>
          </a:ln>
        </p:spPr>
        <p:txBody>
          <a:bodyPr/>
          <a:lstStyle/>
          <a:p>
            <a:endParaRPr lang="it-IT"/>
          </a:p>
        </p:txBody>
      </p:sp>
      <p:grpSp>
        <p:nvGrpSpPr>
          <p:cNvPr id="10" name="Group 10"/>
          <p:cNvGrpSpPr/>
          <p:nvPr/>
        </p:nvGrpSpPr>
        <p:grpSpPr>
          <a:xfrm rot="-219289">
            <a:off x="15268658" y="7412945"/>
            <a:ext cx="1389044" cy="773638"/>
            <a:chOff x="0" y="0"/>
            <a:chExt cx="3204316" cy="1784667"/>
          </a:xfrm>
        </p:grpSpPr>
        <p:sp>
          <p:nvSpPr>
            <p:cNvPr id="11" name="Freeform 11"/>
            <p:cNvSpPr/>
            <p:nvPr/>
          </p:nvSpPr>
          <p:spPr>
            <a:xfrm>
              <a:off x="0" y="0"/>
              <a:ext cx="3204316" cy="1784667"/>
            </a:xfrm>
            <a:custGeom>
              <a:avLst/>
              <a:gdLst/>
              <a:ahLst/>
              <a:cxnLst/>
              <a:rect l="l" t="t" r="r" b="b"/>
              <a:pathLst>
                <a:path w="3204316" h="1784667">
                  <a:moveTo>
                    <a:pt x="203200" y="0"/>
                  </a:moveTo>
                  <a:lnTo>
                    <a:pt x="3001116" y="0"/>
                  </a:lnTo>
                  <a:lnTo>
                    <a:pt x="3204316" y="1784667"/>
                  </a:lnTo>
                  <a:lnTo>
                    <a:pt x="0" y="1784667"/>
                  </a:lnTo>
                  <a:lnTo>
                    <a:pt x="203200" y="0"/>
                  </a:lnTo>
                  <a:close/>
                </a:path>
              </a:pathLst>
            </a:custGeom>
            <a:gradFill rotWithShape="1">
              <a:gsLst>
                <a:gs pos="0">
                  <a:srgbClr val="FFDA6A">
                    <a:alpha val="29000"/>
                  </a:srgbClr>
                </a:gs>
                <a:gs pos="100000">
                  <a:srgbClr val="FFF7DE">
                    <a:alpha val="29000"/>
                  </a:srgbClr>
                </a:gs>
              </a:gsLst>
              <a:lin ang="5400000"/>
            </a:gradFill>
          </p:spPr>
          <p:txBody>
            <a:bodyPr/>
            <a:lstStyle/>
            <a:p>
              <a:endParaRPr lang="it-IT"/>
            </a:p>
          </p:txBody>
        </p:sp>
        <p:sp>
          <p:nvSpPr>
            <p:cNvPr id="12" name="TextBox 12"/>
            <p:cNvSpPr txBox="1"/>
            <p:nvPr/>
          </p:nvSpPr>
          <p:spPr>
            <a:xfrm>
              <a:off x="127000" y="0"/>
              <a:ext cx="2950316" cy="1784667"/>
            </a:xfrm>
            <a:prstGeom prst="rect">
              <a:avLst/>
            </a:prstGeom>
          </p:spPr>
          <p:txBody>
            <a:bodyPr lIns="19032" tIns="19032" rIns="19032" bIns="19032" rtlCol="0" anchor="ctr"/>
            <a:lstStyle/>
            <a:p>
              <a:pPr algn="ctr">
                <a:lnSpc>
                  <a:spcPts val="1696"/>
                </a:lnSpc>
              </a:pPr>
              <a:endParaRPr/>
            </a:p>
          </p:txBody>
        </p:sp>
      </p:grpSp>
      <p:grpSp>
        <p:nvGrpSpPr>
          <p:cNvPr id="13" name="Group 13"/>
          <p:cNvGrpSpPr/>
          <p:nvPr/>
        </p:nvGrpSpPr>
        <p:grpSpPr>
          <a:xfrm rot="-96769">
            <a:off x="11897674" y="8415187"/>
            <a:ext cx="1053122" cy="176512"/>
            <a:chOff x="0" y="0"/>
            <a:chExt cx="277366" cy="46489"/>
          </a:xfrm>
        </p:grpSpPr>
        <p:sp>
          <p:nvSpPr>
            <p:cNvPr id="14" name="Freeform 14"/>
            <p:cNvSpPr/>
            <p:nvPr/>
          </p:nvSpPr>
          <p:spPr>
            <a:xfrm>
              <a:off x="0" y="0"/>
              <a:ext cx="277366" cy="46489"/>
            </a:xfrm>
            <a:custGeom>
              <a:avLst/>
              <a:gdLst/>
              <a:ahLst/>
              <a:cxnLst/>
              <a:rect l="l" t="t" r="r" b="b"/>
              <a:pathLst>
                <a:path w="277366" h="46489">
                  <a:moveTo>
                    <a:pt x="23244" y="0"/>
                  </a:moveTo>
                  <a:lnTo>
                    <a:pt x="254121" y="0"/>
                  </a:lnTo>
                  <a:cubicBezTo>
                    <a:pt x="266959" y="0"/>
                    <a:pt x="277366" y="10407"/>
                    <a:pt x="277366" y="23244"/>
                  </a:cubicBezTo>
                  <a:lnTo>
                    <a:pt x="277366" y="23244"/>
                  </a:lnTo>
                  <a:cubicBezTo>
                    <a:pt x="277366" y="36082"/>
                    <a:pt x="266959" y="46489"/>
                    <a:pt x="254121" y="46489"/>
                  </a:cubicBezTo>
                  <a:lnTo>
                    <a:pt x="23244" y="46489"/>
                  </a:lnTo>
                  <a:cubicBezTo>
                    <a:pt x="10407" y="46489"/>
                    <a:pt x="0" y="36082"/>
                    <a:pt x="0" y="23244"/>
                  </a:cubicBezTo>
                  <a:lnTo>
                    <a:pt x="0" y="23244"/>
                  </a:lnTo>
                  <a:cubicBezTo>
                    <a:pt x="0" y="10407"/>
                    <a:pt x="10407" y="0"/>
                    <a:pt x="23244" y="0"/>
                  </a:cubicBezTo>
                  <a:close/>
                </a:path>
              </a:pathLst>
            </a:custGeom>
            <a:solidFill>
              <a:srgbClr val="ACB9DC"/>
            </a:solidFill>
          </p:spPr>
          <p:txBody>
            <a:bodyPr/>
            <a:lstStyle/>
            <a:p>
              <a:endParaRPr lang="it-IT"/>
            </a:p>
          </p:txBody>
        </p:sp>
        <p:sp>
          <p:nvSpPr>
            <p:cNvPr id="15" name="TextBox 15"/>
            <p:cNvSpPr txBox="1"/>
            <p:nvPr/>
          </p:nvSpPr>
          <p:spPr>
            <a:xfrm>
              <a:off x="0" y="0"/>
              <a:ext cx="277366" cy="46489"/>
            </a:xfrm>
            <a:prstGeom prst="rect">
              <a:avLst/>
            </a:prstGeom>
          </p:spPr>
          <p:txBody>
            <a:bodyPr lIns="50800" tIns="50800" rIns="50800" bIns="50800" rtlCol="0" anchor="ctr"/>
            <a:lstStyle/>
            <a:p>
              <a:pPr algn="ctr">
                <a:lnSpc>
                  <a:spcPts val="1696"/>
                </a:lnSpc>
              </a:pPr>
              <a:endParaRPr/>
            </a:p>
          </p:txBody>
        </p:sp>
      </p:grpSp>
      <p:sp>
        <p:nvSpPr>
          <p:cNvPr id="16" name="AutoShape 16"/>
          <p:cNvSpPr/>
          <p:nvPr/>
        </p:nvSpPr>
        <p:spPr>
          <a:xfrm flipH="1" flipV="1">
            <a:off x="12424236" y="8006414"/>
            <a:ext cx="3974" cy="1895255"/>
          </a:xfrm>
          <a:prstGeom prst="line">
            <a:avLst/>
          </a:prstGeom>
          <a:ln w="9525" cap="flat">
            <a:solidFill>
              <a:srgbClr val="000000"/>
            </a:solidFill>
            <a:prstDash val="solid"/>
            <a:headEnd type="none" w="sm" len="sm"/>
            <a:tailEnd type="none" w="sm" len="sm"/>
          </a:ln>
        </p:spPr>
        <p:txBody>
          <a:bodyPr/>
          <a:lstStyle/>
          <a:p>
            <a:endParaRPr lang="it-IT"/>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16</a:t>
            </a:r>
          </a:p>
        </p:txBody>
      </p:sp>
      <p:sp>
        <p:nvSpPr>
          <p:cNvPr id="3" name="TextBox 3"/>
          <p:cNvSpPr txBox="1"/>
          <p:nvPr/>
        </p:nvSpPr>
        <p:spPr>
          <a:xfrm>
            <a:off x="1433747" y="2495448"/>
            <a:ext cx="8987074" cy="6806366"/>
          </a:xfrm>
          <a:prstGeom prst="rect">
            <a:avLst/>
          </a:prstGeom>
        </p:spPr>
        <p:txBody>
          <a:bodyPr lIns="0" tIns="0" rIns="0" bIns="0" rtlCol="0" anchor="t">
            <a:spAutoFit/>
          </a:bodyPr>
          <a:lstStyle/>
          <a:p>
            <a:pPr algn="l">
              <a:lnSpc>
                <a:spcPts val="2562"/>
              </a:lnSpc>
            </a:pPr>
            <a:r>
              <a:rPr lang="en-US" sz="2171" b="1" spc="84">
                <a:solidFill>
                  <a:srgbClr val="4F4F4F"/>
                </a:solidFill>
                <a:latin typeface="TT Chocolates Bold"/>
                <a:ea typeface="TT Chocolates Bold"/>
                <a:cs typeface="TT Chocolates Bold"/>
                <a:sym typeface="TT Chocolates Bold"/>
              </a:rPr>
              <a:t>Two Modes:</a:t>
            </a:r>
            <a:r>
              <a:rPr lang="en-US" sz="2171" spc="84">
                <a:solidFill>
                  <a:srgbClr val="4F4F4F"/>
                </a:solidFill>
                <a:latin typeface="TT Chocolates"/>
                <a:ea typeface="TT Chocolates"/>
                <a:cs typeface="TT Chocolates"/>
                <a:sym typeface="TT Chocolates"/>
              </a:rPr>
              <a:t> Vision-Driven Logic</a:t>
            </a:r>
          </a:p>
          <a:p>
            <a:pPr algn="l">
              <a:lnSpc>
                <a:spcPts val="2562"/>
              </a:lnSpc>
            </a:pPr>
            <a:r>
              <a:rPr lang="en-US" sz="2171" spc="84">
                <a:solidFill>
                  <a:srgbClr val="4F4F4F"/>
                </a:solidFill>
                <a:latin typeface="TT Chocolates"/>
                <a:ea typeface="TT Chocolates"/>
                <a:cs typeface="TT Chocolates"/>
                <a:sym typeface="TT Chocolates"/>
              </a:rPr>
              <a:t>Computer Vision recognizes the furniture configuration to trigger the correct mode automatically.</a:t>
            </a:r>
          </a:p>
          <a:p>
            <a:pPr algn="l">
              <a:lnSpc>
                <a:spcPts val="2562"/>
              </a:lnSpc>
            </a:pPr>
            <a:endParaRPr lang="en-US" sz="2171" spc="84">
              <a:solidFill>
                <a:srgbClr val="4F4F4F"/>
              </a:solidFill>
              <a:latin typeface="TT Chocolates"/>
              <a:ea typeface="TT Chocolates"/>
              <a:cs typeface="TT Chocolates"/>
              <a:sym typeface="TT Chocolates"/>
            </a:endParaRPr>
          </a:p>
          <a:p>
            <a:pPr marL="468854" lvl="1" indent="-234427" algn="l">
              <a:lnSpc>
                <a:spcPts val="2562"/>
              </a:lnSpc>
              <a:buFont typeface="Arial"/>
              <a:buChar char="•"/>
            </a:pPr>
            <a:r>
              <a:rPr lang="en-US" sz="2171" b="1" spc="84">
                <a:solidFill>
                  <a:srgbClr val="4F4F4F"/>
                </a:solidFill>
                <a:latin typeface="TT Chocolates Bold"/>
                <a:ea typeface="TT Chocolates Bold"/>
                <a:cs typeface="TT Chocolates Bold"/>
                <a:sym typeface="TT Chocolates Bold"/>
              </a:rPr>
              <a:t>Collective Mode</a:t>
            </a:r>
            <a:r>
              <a:rPr lang="en-US" sz="2171" spc="84">
                <a:solidFill>
                  <a:srgbClr val="4F4F4F"/>
                </a:solidFill>
                <a:latin typeface="TT Chocolates"/>
                <a:ea typeface="TT Chocolates"/>
                <a:cs typeface="TT Chocolates"/>
                <a:sym typeface="TT Chocolates"/>
              </a:rPr>
              <a:t> (Table Centered):</a:t>
            </a:r>
          </a:p>
          <a:p>
            <a:pPr marL="937708" lvl="2" indent="-312569" algn="l">
              <a:lnSpc>
                <a:spcPts val="2562"/>
              </a:lnSpc>
              <a:buFont typeface="Arial"/>
              <a:buChar char="⚬"/>
            </a:pPr>
            <a:r>
              <a:rPr lang="en-US" sz="2171" spc="84">
                <a:solidFill>
                  <a:srgbClr val="4F4F4F"/>
                </a:solidFill>
                <a:latin typeface="TT Chocolates"/>
                <a:ea typeface="TT Chocolates"/>
                <a:cs typeface="TT Chocolates"/>
                <a:sym typeface="TT Chocolates"/>
              </a:rPr>
              <a:t>Trigger: Table in the center (detected by CV).</a:t>
            </a:r>
          </a:p>
          <a:p>
            <a:pPr marL="937708" lvl="2" indent="-312569" algn="l">
              <a:lnSpc>
                <a:spcPts val="2562"/>
              </a:lnSpc>
              <a:buFont typeface="Arial"/>
              <a:buChar char="⚬"/>
            </a:pPr>
            <a:r>
              <a:rPr lang="en-US" sz="2171" spc="84">
                <a:solidFill>
                  <a:srgbClr val="4F4F4F"/>
                </a:solidFill>
                <a:latin typeface="TT Chocolates"/>
                <a:ea typeface="TT Chocolates"/>
                <a:cs typeface="TT Chocolates"/>
                <a:sym typeface="TT Chocolates"/>
              </a:rPr>
              <a:t>Collective Balancing. The AI calculates an average between both users.</a:t>
            </a:r>
          </a:p>
          <a:p>
            <a:pPr marL="937708" lvl="2" indent="-312569" algn="l">
              <a:lnSpc>
                <a:spcPts val="2562"/>
              </a:lnSpc>
              <a:buFont typeface="Arial"/>
              <a:buChar char="⚬"/>
            </a:pPr>
            <a:r>
              <a:rPr lang="en-US" sz="2171" spc="84">
                <a:solidFill>
                  <a:srgbClr val="4F4F4F"/>
                </a:solidFill>
                <a:latin typeface="TT Chocolates"/>
                <a:ea typeface="TT Chocolates"/>
                <a:cs typeface="TT Chocolates"/>
                <a:sym typeface="TT Chocolates"/>
              </a:rPr>
              <a:t>All lighting zones are synced to for example a warm 3000K setting for shared activities.</a:t>
            </a:r>
          </a:p>
          <a:p>
            <a:pPr algn="l">
              <a:lnSpc>
                <a:spcPts val="2562"/>
              </a:lnSpc>
            </a:pPr>
            <a:endParaRPr lang="en-US" sz="2171" spc="84">
              <a:solidFill>
                <a:srgbClr val="4F4F4F"/>
              </a:solidFill>
              <a:latin typeface="TT Chocolates"/>
              <a:ea typeface="TT Chocolates"/>
              <a:cs typeface="TT Chocolates"/>
              <a:sym typeface="TT Chocolates"/>
            </a:endParaRPr>
          </a:p>
          <a:p>
            <a:pPr marL="468854" lvl="1" indent="-234427" algn="l">
              <a:lnSpc>
                <a:spcPts val="2562"/>
              </a:lnSpc>
              <a:buFont typeface="Arial"/>
              <a:buChar char="•"/>
            </a:pPr>
            <a:r>
              <a:rPr lang="en-US" sz="2171" b="1" spc="84">
                <a:solidFill>
                  <a:srgbClr val="4F4F4F"/>
                </a:solidFill>
                <a:latin typeface="TT Chocolates Bold"/>
                <a:ea typeface="TT Chocolates Bold"/>
                <a:cs typeface="TT Chocolates Bold"/>
                <a:sym typeface="TT Chocolates Bold"/>
              </a:rPr>
              <a:t>Private Mode</a:t>
            </a:r>
            <a:r>
              <a:rPr lang="en-US" sz="2171" spc="84">
                <a:solidFill>
                  <a:srgbClr val="4F4F4F"/>
                </a:solidFill>
                <a:latin typeface="TT Chocolates"/>
                <a:ea typeface="TT Chocolates"/>
                <a:cs typeface="TT Chocolates"/>
                <a:sym typeface="TT Chocolates"/>
              </a:rPr>
              <a:t> (Table Rotated or Split):</a:t>
            </a:r>
          </a:p>
          <a:p>
            <a:pPr marL="937708" lvl="2" indent="-312569" algn="l">
              <a:lnSpc>
                <a:spcPts val="2562"/>
              </a:lnSpc>
              <a:buFont typeface="Arial"/>
              <a:buChar char="⚬"/>
            </a:pPr>
            <a:r>
              <a:rPr lang="en-US" sz="2171" spc="84">
                <a:solidFill>
                  <a:srgbClr val="4F4F4F"/>
                </a:solidFill>
                <a:latin typeface="TT Chocolates"/>
                <a:ea typeface="TT Chocolates"/>
                <a:cs typeface="TT Chocolates"/>
                <a:sym typeface="TT Chocolates"/>
              </a:rPr>
              <a:t>Trigger: Table split or rotated.</a:t>
            </a:r>
          </a:p>
          <a:p>
            <a:pPr marL="937708" lvl="2" indent="-312569" algn="l">
              <a:lnSpc>
                <a:spcPts val="2562"/>
              </a:lnSpc>
              <a:buFont typeface="Arial"/>
              <a:buChar char="⚬"/>
            </a:pPr>
            <a:r>
              <a:rPr lang="en-US" sz="2171" spc="84">
                <a:solidFill>
                  <a:srgbClr val="4F4F4F"/>
                </a:solidFill>
                <a:latin typeface="TT Chocolates"/>
                <a:ea typeface="TT Chocolates"/>
                <a:cs typeface="TT Chocolates"/>
                <a:sym typeface="TT Chocolates"/>
              </a:rPr>
              <a:t>The AI divides the container into two personalized "light bubbles."</a:t>
            </a:r>
          </a:p>
          <a:p>
            <a:pPr marL="937708" lvl="2" indent="-312569" algn="l">
              <a:lnSpc>
                <a:spcPts val="2562"/>
              </a:lnSpc>
              <a:buFont typeface="Arial"/>
              <a:buChar char="⚬"/>
            </a:pPr>
            <a:r>
              <a:rPr lang="en-US" sz="2171" spc="84">
                <a:solidFill>
                  <a:srgbClr val="4F4F4F"/>
                </a:solidFill>
                <a:latin typeface="TT Chocolates"/>
                <a:ea typeface="TT Chocolates"/>
                <a:cs typeface="TT Chocolates"/>
                <a:sym typeface="TT Chocolates"/>
              </a:rPr>
              <a:t>These bubbles follow the residents through the space using UWB (Apple Watch) tracking.</a:t>
            </a: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endParaRPr lang="en-US" sz="2171" spc="84">
              <a:solidFill>
                <a:srgbClr val="4F4F4F"/>
              </a:solidFill>
              <a:latin typeface="TT Chocolates"/>
              <a:ea typeface="TT Chocolates"/>
              <a:cs typeface="TT Chocolates"/>
              <a:sym typeface="TT Chocolates"/>
            </a:endParaRPr>
          </a:p>
          <a:p>
            <a:pPr algn="l">
              <a:lnSpc>
                <a:spcPts val="2562"/>
              </a:lnSpc>
            </a:pPr>
            <a:endParaRPr lang="en-US" sz="2171" spc="84">
              <a:solidFill>
                <a:srgbClr val="4F4F4F"/>
              </a:solidFill>
              <a:latin typeface="TT Chocolates"/>
              <a:ea typeface="TT Chocolates"/>
              <a:cs typeface="TT Chocolates"/>
              <a:sym typeface="TT Chocolates"/>
            </a:endParaRPr>
          </a:p>
        </p:txBody>
      </p:sp>
      <p:sp>
        <p:nvSpPr>
          <p:cNvPr id="4" name="TextBox 4"/>
          <p:cNvSpPr txBox="1"/>
          <p:nvPr/>
        </p:nvSpPr>
        <p:spPr>
          <a:xfrm>
            <a:off x="2378676" y="987530"/>
            <a:ext cx="12487922"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AND AI </a:t>
            </a:r>
            <a:r>
              <a:rPr lang="en-US" sz="2999" spc="599">
                <a:solidFill>
                  <a:srgbClr val="000000"/>
                </a:solidFill>
                <a:latin typeface="TT Chocolates"/>
                <a:ea typeface="TT Chocolates"/>
                <a:cs typeface="TT Chocolates"/>
                <a:sym typeface="TT Chocolates"/>
              </a:rPr>
              <a:t>| AMBIENT LIGTHTING</a:t>
            </a:r>
          </a:p>
        </p:txBody>
      </p:sp>
      <p:sp>
        <p:nvSpPr>
          <p:cNvPr id="5" name="TextBox 5"/>
          <p:cNvSpPr txBox="1"/>
          <p:nvPr/>
        </p:nvSpPr>
        <p:spPr>
          <a:xfrm>
            <a:off x="11346232" y="1680856"/>
            <a:ext cx="1791557" cy="271367"/>
          </a:xfrm>
          <a:prstGeom prst="rect">
            <a:avLst/>
          </a:prstGeom>
        </p:spPr>
        <p:txBody>
          <a:bodyPr lIns="0" tIns="0" rIns="0" bIns="0" rtlCol="0" anchor="t">
            <a:spAutoFit/>
          </a:bodyPr>
          <a:lstStyle/>
          <a:p>
            <a:pPr algn="ctr">
              <a:lnSpc>
                <a:spcPts val="2168"/>
              </a:lnSpc>
              <a:spcBef>
                <a:spcPct val="0"/>
              </a:spcBef>
            </a:pPr>
            <a:r>
              <a:rPr lang="en-US" sz="1837" b="1" spc="71">
                <a:solidFill>
                  <a:srgbClr val="000000"/>
                </a:solidFill>
                <a:latin typeface="TT Chocolates Bold"/>
                <a:ea typeface="TT Chocolates Bold"/>
                <a:cs typeface="TT Chocolates Bold"/>
                <a:sym typeface="TT Chocolates Bold"/>
              </a:rPr>
              <a:t>Collective mode</a:t>
            </a:r>
          </a:p>
        </p:txBody>
      </p:sp>
      <p:sp>
        <p:nvSpPr>
          <p:cNvPr id="6" name="TextBox 6"/>
          <p:cNvSpPr txBox="1"/>
          <p:nvPr/>
        </p:nvSpPr>
        <p:spPr>
          <a:xfrm>
            <a:off x="11346232" y="5898631"/>
            <a:ext cx="1450562" cy="271367"/>
          </a:xfrm>
          <a:prstGeom prst="rect">
            <a:avLst/>
          </a:prstGeom>
        </p:spPr>
        <p:txBody>
          <a:bodyPr lIns="0" tIns="0" rIns="0" bIns="0" rtlCol="0" anchor="t">
            <a:spAutoFit/>
          </a:bodyPr>
          <a:lstStyle/>
          <a:p>
            <a:pPr algn="ctr">
              <a:lnSpc>
                <a:spcPts val="2168"/>
              </a:lnSpc>
              <a:spcBef>
                <a:spcPct val="0"/>
              </a:spcBef>
            </a:pPr>
            <a:r>
              <a:rPr lang="en-US" sz="1837" b="1" spc="71">
                <a:solidFill>
                  <a:srgbClr val="000000"/>
                </a:solidFill>
                <a:latin typeface="TT Chocolates Bold"/>
                <a:ea typeface="TT Chocolates Bold"/>
                <a:cs typeface="TT Chocolates Bold"/>
                <a:sym typeface="TT Chocolates Bold"/>
              </a:rPr>
              <a:t>Private mode</a:t>
            </a:r>
          </a:p>
        </p:txBody>
      </p:sp>
      <p:sp>
        <p:nvSpPr>
          <p:cNvPr id="7" name="Freeform 7"/>
          <p:cNvSpPr/>
          <p:nvPr/>
        </p:nvSpPr>
        <p:spPr>
          <a:xfrm>
            <a:off x="11346232" y="5898631"/>
            <a:ext cx="5182435" cy="3889725"/>
          </a:xfrm>
          <a:custGeom>
            <a:avLst/>
            <a:gdLst/>
            <a:ahLst/>
            <a:cxnLst/>
            <a:rect l="l" t="t" r="r" b="b"/>
            <a:pathLst>
              <a:path w="5182435" h="3889725">
                <a:moveTo>
                  <a:pt x="0" y="0"/>
                </a:moveTo>
                <a:lnTo>
                  <a:pt x="5182435" y="0"/>
                </a:lnTo>
                <a:lnTo>
                  <a:pt x="5182435" y="3889725"/>
                </a:lnTo>
                <a:lnTo>
                  <a:pt x="0" y="3889725"/>
                </a:lnTo>
                <a:lnTo>
                  <a:pt x="0" y="0"/>
                </a:lnTo>
                <a:close/>
              </a:path>
            </a:pathLst>
          </a:custGeom>
          <a:blipFill>
            <a:blip r:embed="rId2"/>
            <a:stretch>
              <a:fillRect l="-28780" r="-25165" b="-503"/>
            </a:stretch>
          </a:blipFill>
        </p:spPr>
        <p:txBody>
          <a:bodyPr/>
          <a:lstStyle/>
          <a:p>
            <a:endParaRPr lang="it-IT"/>
          </a:p>
        </p:txBody>
      </p:sp>
      <p:sp>
        <p:nvSpPr>
          <p:cNvPr id="8" name="Freeform 8"/>
          <p:cNvSpPr/>
          <p:nvPr/>
        </p:nvSpPr>
        <p:spPr>
          <a:xfrm>
            <a:off x="11346232" y="1700334"/>
            <a:ext cx="5046918" cy="3859405"/>
          </a:xfrm>
          <a:custGeom>
            <a:avLst/>
            <a:gdLst/>
            <a:ahLst/>
            <a:cxnLst/>
            <a:rect l="l" t="t" r="r" b="b"/>
            <a:pathLst>
              <a:path w="5046918" h="3859405">
                <a:moveTo>
                  <a:pt x="0" y="0"/>
                </a:moveTo>
                <a:lnTo>
                  <a:pt x="5046917" y="0"/>
                </a:lnTo>
                <a:lnTo>
                  <a:pt x="5046917" y="3859405"/>
                </a:lnTo>
                <a:lnTo>
                  <a:pt x="0" y="3859405"/>
                </a:lnTo>
                <a:lnTo>
                  <a:pt x="0" y="0"/>
                </a:lnTo>
                <a:close/>
              </a:path>
            </a:pathLst>
          </a:custGeom>
          <a:blipFill>
            <a:blip r:embed="rId3"/>
            <a:stretch>
              <a:fillRect l="-29653" r="-27454" b="-670"/>
            </a:stretch>
          </a:blipFill>
        </p:spPr>
        <p:txBody>
          <a:bodyPr/>
          <a:lstStyle/>
          <a:p>
            <a:endParaRPr lang="it-IT"/>
          </a:p>
        </p:txBody>
      </p:sp>
      <p:grpSp>
        <p:nvGrpSpPr>
          <p:cNvPr id="9" name="Group 9"/>
          <p:cNvGrpSpPr/>
          <p:nvPr/>
        </p:nvGrpSpPr>
        <p:grpSpPr>
          <a:xfrm rot="-872688">
            <a:off x="11825993" y="2428963"/>
            <a:ext cx="4148709" cy="2758743"/>
            <a:chOff x="0" y="0"/>
            <a:chExt cx="9570452" cy="6364009"/>
          </a:xfrm>
        </p:grpSpPr>
        <p:sp>
          <p:nvSpPr>
            <p:cNvPr id="10" name="Freeform 10"/>
            <p:cNvSpPr/>
            <p:nvPr/>
          </p:nvSpPr>
          <p:spPr>
            <a:xfrm>
              <a:off x="0" y="0"/>
              <a:ext cx="9570452" cy="6364009"/>
            </a:xfrm>
            <a:custGeom>
              <a:avLst/>
              <a:gdLst/>
              <a:ahLst/>
              <a:cxnLst/>
              <a:rect l="l" t="t" r="r" b="b"/>
              <a:pathLst>
                <a:path w="9570452" h="6364009">
                  <a:moveTo>
                    <a:pt x="203200" y="0"/>
                  </a:moveTo>
                  <a:lnTo>
                    <a:pt x="9367252" y="0"/>
                  </a:lnTo>
                  <a:lnTo>
                    <a:pt x="9570452" y="6364009"/>
                  </a:lnTo>
                  <a:lnTo>
                    <a:pt x="0" y="6364009"/>
                  </a:lnTo>
                  <a:lnTo>
                    <a:pt x="203200" y="0"/>
                  </a:lnTo>
                  <a:close/>
                </a:path>
              </a:pathLst>
            </a:custGeom>
            <a:gradFill rotWithShape="1">
              <a:gsLst>
                <a:gs pos="0">
                  <a:srgbClr val="EFB606">
                    <a:alpha val="12000"/>
                  </a:srgbClr>
                </a:gs>
                <a:gs pos="50000">
                  <a:srgbClr val="FAEA93">
                    <a:alpha val="12000"/>
                  </a:srgbClr>
                </a:gs>
                <a:gs pos="100000">
                  <a:srgbClr val="FFFFFF">
                    <a:alpha val="12000"/>
                  </a:srgbClr>
                </a:gs>
              </a:gsLst>
              <a:lin ang="5400000"/>
            </a:gradFill>
          </p:spPr>
          <p:txBody>
            <a:bodyPr/>
            <a:lstStyle/>
            <a:p>
              <a:endParaRPr lang="it-IT"/>
            </a:p>
          </p:txBody>
        </p:sp>
        <p:sp>
          <p:nvSpPr>
            <p:cNvPr id="11" name="TextBox 11"/>
            <p:cNvSpPr txBox="1"/>
            <p:nvPr/>
          </p:nvSpPr>
          <p:spPr>
            <a:xfrm>
              <a:off x="127000" y="0"/>
              <a:ext cx="9316452" cy="6364009"/>
            </a:xfrm>
            <a:prstGeom prst="rect">
              <a:avLst/>
            </a:prstGeom>
          </p:spPr>
          <p:txBody>
            <a:bodyPr lIns="19032" tIns="19032" rIns="19032" bIns="19032" rtlCol="0" anchor="ctr"/>
            <a:lstStyle/>
            <a:p>
              <a:pPr algn="ctr">
                <a:lnSpc>
                  <a:spcPts val="1696"/>
                </a:lnSpc>
              </a:pPr>
              <a:endParaRPr/>
            </a:p>
          </p:txBody>
        </p:sp>
      </p:grpSp>
      <p:grpSp>
        <p:nvGrpSpPr>
          <p:cNvPr id="12" name="Group 12"/>
          <p:cNvGrpSpPr/>
          <p:nvPr/>
        </p:nvGrpSpPr>
        <p:grpSpPr>
          <a:xfrm rot="-838972">
            <a:off x="11866835" y="6984345"/>
            <a:ext cx="1600002" cy="2758743"/>
            <a:chOff x="0" y="0"/>
            <a:chExt cx="3690966" cy="6364009"/>
          </a:xfrm>
        </p:grpSpPr>
        <p:sp>
          <p:nvSpPr>
            <p:cNvPr id="13" name="Freeform 13"/>
            <p:cNvSpPr/>
            <p:nvPr/>
          </p:nvSpPr>
          <p:spPr>
            <a:xfrm>
              <a:off x="0" y="0"/>
              <a:ext cx="3690967" cy="6364009"/>
            </a:xfrm>
            <a:custGeom>
              <a:avLst/>
              <a:gdLst/>
              <a:ahLst/>
              <a:cxnLst/>
              <a:rect l="l" t="t" r="r" b="b"/>
              <a:pathLst>
                <a:path w="3690967" h="6364009">
                  <a:moveTo>
                    <a:pt x="203200" y="0"/>
                  </a:moveTo>
                  <a:lnTo>
                    <a:pt x="3487767" y="0"/>
                  </a:lnTo>
                  <a:lnTo>
                    <a:pt x="3690967" y="6364009"/>
                  </a:lnTo>
                  <a:lnTo>
                    <a:pt x="0" y="6364009"/>
                  </a:lnTo>
                  <a:lnTo>
                    <a:pt x="203200" y="0"/>
                  </a:lnTo>
                  <a:close/>
                </a:path>
              </a:pathLst>
            </a:custGeom>
            <a:gradFill rotWithShape="1">
              <a:gsLst>
                <a:gs pos="0">
                  <a:srgbClr val="84A9FF">
                    <a:alpha val="27000"/>
                  </a:srgbClr>
                </a:gs>
                <a:gs pos="100000">
                  <a:srgbClr val="F5F8FF">
                    <a:alpha val="27000"/>
                  </a:srgbClr>
                </a:gs>
              </a:gsLst>
              <a:lin ang="5400000"/>
            </a:gradFill>
          </p:spPr>
          <p:txBody>
            <a:bodyPr/>
            <a:lstStyle/>
            <a:p>
              <a:endParaRPr lang="it-IT"/>
            </a:p>
          </p:txBody>
        </p:sp>
        <p:sp>
          <p:nvSpPr>
            <p:cNvPr id="14" name="TextBox 14"/>
            <p:cNvSpPr txBox="1"/>
            <p:nvPr/>
          </p:nvSpPr>
          <p:spPr>
            <a:xfrm>
              <a:off x="127000" y="0"/>
              <a:ext cx="3436966" cy="6364009"/>
            </a:xfrm>
            <a:prstGeom prst="rect">
              <a:avLst/>
            </a:prstGeom>
          </p:spPr>
          <p:txBody>
            <a:bodyPr lIns="19032" tIns="19032" rIns="19032" bIns="19032" rtlCol="0" anchor="ctr"/>
            <a:lstStyle/>
            <a:p>
              <a:pPr algn="ctr">
                <a:lnSpc>
                  <a:spcPts val="1696"/>
                </a:lnSpc>
              </a:pPr>
              <a:endParaRPr/>
            </a:p>
          </p:txBody>
        </p:sp>
      </p:grpSp>
      <p:grpSp>
        <p:nvGrpSpPr>
          <p:cNvPr id="15" name="Group 15"/>
          <p:cNvGrpSpPr/>
          <p:nvPr/>
        </p:nvGrpSpPr>
        <p:grpSpPr>
          <a:xfrm rot="-872688">
            <a:off x="14465964" y="6309843"/>
            <a:ext cx="1465745" cy="2758743"/>
            <a:chOff x="0" y="0"/>
            <a:chExt cx="3381256" cy="6364009"/>
          </a:xfrm>
        </p:grpSpPr>
        <p:sp>
          <p:nvSpPr>
            <p:cNvPr id="16" name="Freeform 16"/>
            <p:cNvSpPr/>
            <p:nvPr/>
          </p:nvSpPr>
          <p:spPr>
            <a:xfrm>
              <a:off x="0" y="0"/>
              <a:ext cx="3381256" cy="6364009"/>
            </a:xfrm>
            <a:custGeom>
              <a:avLst/>
              <a:gdLst/>
              <a:ahLst/>
              <a:cxnLst/>
              <a:rect l="l" t="t" r="r" b="b"/>
              <a:pathLst>
                <a:path w="3381256" h="6364009">
                  <a:moveTo>
                    <a:pt x="203200" y="0"/>
                  </a:moveTo>
                  <a:lnTo>
                    <a:pt x="3178056" y="0"/>
                  </a:lnTo>
                  <a:lnTo>
                    <a:pt x="3381256" y="6364009"/>
                  </a:lnTo>
                  <a:lnTo>
                    <a:pt x="0" y="6364009"/>
                  </a:lnTo>
                  <a:lnTo>
                    <a:pt x="203200" y="0"/>
                  </a:lnTo>
                  <a:close/>
                </a:path>
              </a:pathLst>
            </a:custGeom>
            <a:gradFill rotWithShape="1">
              <a:gsLst>
                <a:gs pos="0">
                  <a:srgbClr val="EFB606">
                    <a:alpha val="12000"/>
                  </a:srgbClr>
                </a:gs>
                <a:gs pos="50000">
                  <a:srgbClr val="FAEA93">
                    <a:alpha val="12000"/>
                  </a:srgbClr>
                </a:gs>
                <a:gs pos="100000">
                  <a:srgbClr val="FFFFFF">
                    <a:alpha val="12000"/>
                  </a:srgbClr>
                </a:gs>
              </a:gsLst>
              <a:lin ang="5400000"/>
            </a:gradFill>
          </p:spPr>
          <p:txBody>
            <a:bodyPr/>
            <a:lstStyle/>
            <a:p>
              <a:endParaRPr lang="it-IT"/>
            </a:p>
          </p:txBody>
        </p:sp>
        <p:sp>
          <p:nvSpPr>
            <p:cNvPr id="17" name="TextBox 17"/>
            <p:cNvSpPr txBox="1"/>
            <p:nvPr/>
          </p:nvSpPr>
          <p:spPr>
            <a:xfrm>
              <a:off x="127000" y="0"/>
              <a:ext cx="3127256" cy="6364009"/>
            </a:xfrm>
            <a:prstGeom prst="rect">
              <a:avLst/>
            </a:prstGeom>
          </p:spPr>
          <p:txBody>
            <a:bodyPr lIns="19032" tIns="19032" rIns="19032" bIns="19032" rtlCol="0" anchor="ctr"/>
            <a:lstStyle/>
            <a:p>
              <a:pPr algn="ctr">
                <a:lnSpc>
                  <a:spcPts val="1696"/>
                </a:lnSpc>
              </a:pPr>
              <a:endParaRPr/>
            </a:p>
          </p:txBody>
        </p:sp>
      </p:grpSp>
      <p:sp>
        <p:nvSpPr>
          <p:cNvPr id="18" name="TextBox 18"/>
          <p:cNvSpPr txBox="1"/>
          <p:nvPr/>
        </p:nvSpPr>
        <p:spPr>
          <a:xfrm rot="-871346">
            <a:off x="12955037" y="6413096"/>
            <a:ext cx="1964825" cy="203509"/>
          </a:xfrm>
          <a:prstGeom prst="rect">
            <a:avLst/>
          </a:prstGeom>
        </p:spPr>
        <p:txBody>
          <a:bodyPr lIns="0" tIns="0" rIns="0" bIns="0" rtlCol="0" anchor="t">
            <a:spAutoFit/>
          </a:bodyPr>
          <a:lstStyle/>
          <a:p>
            <a:pPr algn="l">
              <a:lnSpc>
                <a:spcPts val="1618"/>
              </a:lnSpc>
            </a:pPr>
            <a:r>
              <a:rPr lang="en-US" sz="1371" spc="53">
                <a:solidFill>
                  <a:srgbClr val="4F4F4F"/>
                </a:solidFill>
                <a:latin typeface="TT Chocolates"/>
                <a:ea typeface="TT Chocolates"/>
                <a:cs typeface="TT Chocolates"/>
                <a:sym typeface="TT Chocolates"/>
              </a:rPr>
              <a:t>transition zone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052418"/>
            <a:ext cx="9946442" cy="5044440"/>
          </a:xfrm>
          <a:prstGeom prst="rect">
            <a:avLst/>
          </a:prstGeom>
        </p:spPr>
        <p:txBody>
          <a:bodyPr lIns="0" tIns="0" rIns="0" bIns="0" rtlCol="0" anchor="t">
            <a:spAutoFit/>
          </a:bodyPr>
          <a:lstStyle/>
          <a:p>
            <a:pPr algn="l">
              <a:lnSpc>
                <a:spcPts val="3360"/>
              </a:lnSpc>
            </a:pPr>
            <a:r>
              <a:rPr lang="en-US" sz="2400" b="1">
                <a:solidFill>
                  <a:srgbClr val="000000"/>
                </a:solidFill>
                <a:latin typeface="Neutra Text Bold"/>
                <a:ea typeface="Neutra Text Bold"/>
                <a:cs typeface="Neutra Text Bold"/>
                <a:sym typeface="Neutra Text Bold"/>
              </a:rPr>
              <a:t>TUTORIAL 27/02/26 OF JUPITER NOTEBOOK </a:t>
            </a:r>
          </a:p>
          <a:p>
            <a:pPr algn="l">
              <a:lnSpc>
                <a:spcPts val="3360"/>
              </a:lnSpc>
              <a:spcBef>
                <a:spcPct val="0"/>
              </a:spcBef>
            </a:pPr>
            <a:r>
              <a:rPr lang="en-US" sz="2400">
                <a:solidFill>
                  <a:srgbClr val="000000"/>
                </a:solidFill>
                <a:latin typeface="Neutra Text Light"/>
                <a:ea typeface="Neutra Text Light"/>
                <a:cs typeface="Neutra Text Light"/>
                <a:sym typeface="Neutra Text Light"/>
              </a:rPr>
              <a:t>The values the Jupiter Notebook model produces is the prediction of what the lux should be according to the model. This model uses the technique of neural networks.</a:t>
            </a:r>
          </a:p>
          <a:p>
            <a:pPr algn="l">
              <a:lnSpc>
                <a:spcPts val="3360"/>
              </a:lnSpc>
              <a:spcBef>
                <a:spcPct val="0"/>
              </a:spcBef>
            </a:pPr>
            <a:r>
              <a:rPr lang="en-US" sz="2400">
                <a:solidFill>
                  <a:srgbClr val="000000"/>
                </a:solidFill>
                <a:latin typeface="Neutra Text Light"/>
                <a:ea typeface="Neutra Text Light"/>
                <a:cs typeface="Neutra Text Light"/>
                <a:sym typeface="Neutra Text Light"/>
              </a:rPr>
              <a:t>Machine learning, unlike AI, infers patterns from data while AI needs the patterns as an input.</a:t>
            </a:r>
          </a:p>
          <a:p>
            <a:pPr algn="l">
              <a:lnSpc>
                <a:spcPts val="3360"/>
              </a:lnSpc>
              <a:spcBef>
                <a:spcPct val="0"/>
              </a:spcBef>
            </a:pPr>
            <a:endParaRPr lang="en-US" sz="2400">
              <a:solidFill>
                <a:srgbClr val="000000"/>
              </a:solidFill>
              <a:latin typeface="Neutra Text Light"/>
              <a:ea typeface="Neutra Text Light"/>
              <a:cs typeface="Neutra Text Light"/>
              <a:sym typeface="Neutra Text Light"/>
            </a:endParaRPr>
          </a:p>
          <a:p>
            <a:pPr algn="l">
              <a:lnSpc>
                <a:spcPts val="3360"/>
              </a:lnSpc>
              <a:spcBef>
                <a:spcPct val="0"/>
              </a:spcBef>
            </a:pPr>
            <a:r>
              <a:rPr lang="en-US" sz="2400">
                <a:solidFill>
                  <a:srgbClr val="000000"/>
                </a:solidFill>
                <a:latin typeface="Neutra Text Light"/>
                <a:ea typeface="Neutra Text Light"/>
                <a:cs typeface="Neutra Text Light"/>
                <a:sym typeface="Neutra Text Light"/>
              </a:rPr>
              <a:t>To implement the control systems we used machine learning to control </a:t>
            </a:r>
          </a:p>
          <a:p>
            <a:pPr algn="l">
              <a:lnSpc>
                <a:spcPts val="3360"/>
              </a:lnSpc>
              <a:spcBef>
                <a:spcPct val="0"/>
              </a:spcBef>
            </a:pPr>
            <a:r>
              <a:rPr lang="en-US" sz="2400">
                <a:solidFill>
                  <a:srgbClr val="000000"/>
                </a:solidFill>
                <a:latin typeface="Neutra Text Light"/>
                <a:ea typeface="Neutra Text Light"/>
                <a:cs typeface="Neutra Text Light"/>
                <a:sym typeface="Neutra Text Light"/>
              </a:rPr>
              <a:t>and predict the lighting systems, this was done by a Jupyter Notebook code with neural networks.</a:t>
            </a:r>
          </a:p>
          <a:p>
            <a:pPr algn="l">
              <a:lnSpc>
                <a:spcPts val="3360"/>
              </a:lnSpc>
              <a:spcBef>
                <a:spcPct val="0"/>
              </a:spcBef>
            </a:pPr>
            <a:endParaRPr lang="en-US" sz="2400">
              <a:solidFill>
                <a:srgbClr val="000000"/>
              </a:solidFill>
              <a:latin typeface="Neutra Text Light"/>
              <a:ea typeface="Neutra Text Light"/>
              <a:cs typeface="Neutra Text Light"/>
              <a:sym typeface="Neutra Text Light"/>
            </a:endParaRPr>
          </a:p>
          <a:p>
            <a:pPr algn="l">
              <a:lnSpc>
                <a:spcPts val="3360"/>
              </a:lnSpc>
              <a:spcBef>
                <a:spcPct val="0"/>
              </a:spcBef>
            </a:pPr>
            <a:endParaRPr lang="en-US" sz="2400">
              <a:solidFill>
                <a:srgbClr val="000000"/>
              </a:solidFill>
              <a:latin typeface="Neutra Text Light"/>
              <a:ea typeface="Neutra Text Light"/>
              <a:cs typeface="Neutra Text Light"/>
              <a:sym typeface="Neutra Text Light"/>
            </a:endParaRPr>
          </a:p>
        </p:txBody>
      </p:sp>
      <p:sp>
        <p:nvSpPr>
          <p:cNvPr id="3" name="Freeform 3"/>
          <p:cNvSpPr/>
          <p:nvPr/>
        </p:nvSpPr>
        <p:spPr>
          <a:xfrm>
            <a:off x="11870522" y="3128618"/>
            <a:ext cx="4796793" cy="4029764"/>
          </a:xfrm>
          <a:custGeom>
            <a:avLst/>
            <a:gdLst/>
            <a:ahLst/>
            <a:cxnLst/>
            <a:rect l="l" t="t" r="r" b="b"/>
            <a:pathLst>
              <a:path w="4796793" h="4029764">
                <a:moveTo>
                  <a:pt x="0" y="0"/>
                </a:moveTo>
                <a:lnTo>
                  <a:pt x="4796792" y="0"/>
                </a:lnTo>
                <a:lnTo>
                  <a:pt x="4796792" y="4029764"/>
                </a:lnTo>
                <a:lnTo>
                  <a:pt x="0" y="4029764"/>
                </a:lnTo>
                <a:lnTo>
                  <a:pt x="0" y="0"/>
                </a:lnTo>
                <a:close/>
              </a:path>
            </a:pathLst>
          </a:custGeom>
          <a:blipFill>
            <a:blip r:embed="rId2"/>
            <a:stretch>
              <a:fillRect/>
            </a:stretch>
          </a:blipFill>
        </p:spPr>
        <p:txBody>
          <a:bodyPr/>
          <a:lstStyle/>
          <a:p>
            <a:endParaRPr lang="it-IT"/>
          </a:p>
        </p:txBody>
      </p:sp>
      <p:sp>
        <p:nvSpPr>
          <p:cNvPr id="4" name="TextBox 4"/>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17</a:t>
            </a:r>
          </a:p>
        </p:txBody>
      </p:sp>
      <p:sp>
        <p:nvSpPr>
          <p:cNvPr id="5" name="TextBox 5"/>
          <p:cNvSpPr txBox="1"/>
          <p:nvPr/>
        </p:nvSpPr>
        <p:spPr>
          <a:xfrm>
            <a:off x="2378676" y="987530"/>
            <a:ext cx="10482970"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MACHINE LEARNING </a:t>
            </a:r>
            <a:r>
              <a:rPr lang="en-US" sz="2999" spc="599">
                <a:solidFill>
                  <a:srgbClr val="000000"/>
                </a:solidFill>
                <a:latin typeface="TT Chocolates"/>
                <a:ea typeface="TT Chocolates"/>
                <a:cs typeface="TT Chocolates"/>
                <a:sym typeface="TT Chocolates"/>
              </a:rPr>
              <a:t>| INTRODUCTION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68304"/>
            <a:ext cx="9481271" cy="7480935"/>
          </a:xfrm>
          <a:prstGeom prst="rect">
            <a:avLst/>
          </a:prstGeom>
        </p:spPr>
        <p:txBody>
          <a:bodyPr lIns="0" tIns="0" rIns="0" bIns="0" rtlCol="0" anchor="t">
            <a:spAutoFit/>
          </a:bodyPr>
          <a:lstStyle/>
          <a:p>
            <a:pPr algn="l">
              <a:lnSpc>
                <a:spcPts val="2940"/>
              </a:lnSpc>
            </a:pPr>
            <a:r>
              <a:rPr lang="en-US" sz="2100" b="1">
                <a:solidFill>
                  <a:srgbClr val="000000"/>
                </a:solidFill>
                <a:latin typeface="Neutra Text Bold"/>
                <a:ea typeface="Neutra Text Bold"/>
                <a:cs typeface="Neutra Text Bold"/>
                <a:sym typeface="Neutra Text Bold"/>
              </a:rPr>
              <a:t>SUPERVISED LEARNING</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FEATURES ARE THE INPUT VARIABLES, POSSIBLE FEATURES;</a:t>
            </a:r>
          </a:p>
          <a:p>
            <a:pPr marL="906780" lvl="2" indent="-302260" algn="l">
              <a:lnSpc>
                <a:spcPts val="2940"/>
              </a:lnSpc>
              <a:spcBef>
                <a:spcPct val="0"/>
              </a:spcBef>
              <a:buFont typeface="Arial"/>
              <a:buChar char="⚬"/>
            </a:pPr>
            <a:r>
              <a:rPr lang="en-US" sz="2100" b="1">
                <a:solidFill>
                  <a:srgbClr val="000000"/>
                </a:solidFill>
                <a:latin typeface="Neutra Text Bold"/>
                <a:ea typeface="Neutra Text Bold"/>
                <a:cs typeface="Neutra Text Bold"/>
                <a:sym typeface="Neutra Text Bold"/>
              </a:rPr>
              <a:t>Weather features;</a:t>
            </a:r>
            <a:r>
              <a:rPr lang="en-US" sz="2100">
                <a:solidFill>
                  <a:srgbClr val="000000"/>
                </a:solidFill>
                <a:latin typeface="Neutra Text Light"/>
                <a:ea typeface="Neutra Text Light"/>
                <a:cs typeface="Neutra Text Light"/>
                <a:sym typeface="Neutra Text Light"/>
              </a:rPr>
              <a:t> outdoor_temp, direct_normal_radiation, rel_humidity, diffuse_normal_radiation,  global_horizontal_radiation, infrared_radiation, direct_normal_illumination, diffuse_horizontal_illumination, global_horizontal_illumination, total_sky_cover.</a:t>
            </a:r>
          </a:p>
          <a:p>
            <a:pPr marL="906780" lvl="2" indent="-302260" algn="l">
              <a:lnSpc>
                <a:spcPts val="2940"/>
              </a:lnSpc>
              <a:spcBef>
                <a:spcPct val="0"/>
              </a:spcBef>
              <a:buFont typeface="Arial"/>
              <a:buChar char="⚬"/>
            </a:pPr>
            <a:r>
              <a:rPr lang="en-US" sz="2100" b="1">
                <a:solidFill>
                  <a:srgbClr val="000000"/>
                </a:solidFill>
                <a:latin typeface="Neutra Text Bold"/>
                <a:ea typeface="Neutra Text Bold"/>
                <a:cs typeface="Neutra Text Bold"/>
                <a:sym typeface="Neutra Text Bold"/>
              </a:rPr>
              <a:t>Physological features;</a:t>
            </a:r>
            <a:r>
              <a:rPr lang="en-US" sz="2100">
                <a:solidFill>
                  <a:srgbClr val="000000"/>
                </a:solidFill>
                <a:latin typeface="Neutra Text Light"/>
                <a:ea typeface="Neutra Text Light"/>
                <a:cs typeface="Neutra Text Light"/>
                <a:sym typeface="Neutra Text Light"/>
              </a:rPr>
              <a:t> hrv_rmssd_ms, heart_rate_bpm, pupil_mm, blink_rate_per_min, skin_conductance_uS, respiratory_rate_bpm.</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LABELS ARE THE OUTPUT VALUES, IN THIS CASE THE PREDICTED ILLUMINANCE_LUX AND CCT_kelvin</a:t>
            </a:r>
          </a:p>
          <a:p>
            <a:pPr algn="l">
              <a:lnSpc>
                <a:spcPts val="2940"/>
              </a:lnSpc>
              <a:spcBef>
                <a:spcPct val="0"/>
              </a:spcBef>
            </a:pPr>
            <a:endParaRPr lang="en-US" sz="2100">
              <a:solidFill>
                <a:srgbClr val="000000"/>
              </a:solidFill>
              <a:latin typeface="Neutra Text Light"/>
              <a:ea typeface="Neutra Text Light"/>
              <a:cs typeface="Neutra Text Light"/>
              <a:sym typeface="Neutra Text Light"/>
            </a:endParaRPr>
          </a:p>
          <a:p>
            <a:pPr algn="l">
              <a:lnSpc>
                <a:spcPts val="2940"/>
              </a:lnSpc>
              <a:spcBef>
                <a:spcPct val="0"/>
              </a:spcBef>
            </a:pPr>
            <a:r>
              <a:rPr lang="en-US" sz="2100" b="1">
                <a:solidFill>
                  <a:srgbClr val="000000"/>
                </a:solidFill>
                <a:latin typeface="Neutra Text Bold"/>
                <a:ea typeface="Neutra Text Bold"/>
                <a:cs typeface="Neutra Text Bold"/>
                <a:sym typeface="Neutra Text Bold"/>
              </a:rPr>
              <a:t>SELECTING THE FEATURES AND LABELS: BALANCING ACCURACY OF MODEL WITH RISK OF OVERFITTING</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Choosing and grouping features.</a:t>
            </a:r>
          </a:p>
          <a:p>
            <a:pPr marL="906780" lvl="2" indent="-302260"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Features with high correlation &gt;0.8 with each other may be redundant, so they can be grouped or dropped.</a:t>
            </a:r>
          </a:p>
          <a:p>
            <a:pPr marL="906780" lvl="2" indent="-302260"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Features with high correlation with labels are likely strong predictors.</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With cross-validation we are testing the overfitting, if results are similar to the test score, that means low overfitting.</a:t>
            </a:r>
          </a:p>
          <a:p>
            <a:pPr algn="l">
              <a:lnSpc>
                <a:spcPts val="2940"/>
              </a:lnSpc>
              <a:spcBef>
                <a:spcPct val="0"/>
              </a:spcBef>
            </a:pPr>
            <a:endParaRPr lang="en-US" sz="2100">
              <a:solidFill>
                <a:srgbClr val="000000"/>
              </a:solidFill>
              <a:latin typeface="Neutra Text Light"/>
              <a:ea typeface="Neutra Text Light"/>
              <a:cs typeface="Neutra Text Light"/>
              <a:sym typeface="Neutra Text Light"/>
            </a:endParaRPr>
          </a:p>
        </p:txBody>
      </p:sp>
      <p:sp>
        <p:nvSpPr>
          <p:cNvPr id="3" name="Freeform 3"/>
          <p:cNvSpPr/>
          <p:nvPr/>
        </p:nvSpPr>
        <p:spPr>
          <a:xfrm>
            <a:off x="10509971" y="2947972"/>
            <a:ext cx="6809276" cy="5988274"/>
          </a:xfrm>
          <a:custGeom>
            <a:avLst/>
            <a:gdLst/>
            <a:ahLst/>
            <a:cxnLst/>
            <a:rect l="l" t="t" r="r" b="b"/>
            <a:pathLst>
              <a:path w="6809276" h="5988274">
                <a:moveTo>
                  <a:pt x="0" y="0"/>
                </a:moveTo>
                <a:lnTo>
                  <a:pt x="6809276" y="0"/>
                </a:lnTo>
                <a:lnTo>
                  <a:pt x="6809276" y="5988275"/>
                </a:lnTo>
                <a:lnTo>
                  <a:pt x="0" y="5988275"/>
                </a:lnTo>
                <a:lnTo>
                  <a:pt x="0" y="0"/>
                </a:lnTo>
                <a:close/>
              </a:path>
            </a:pathLst>
          </a:custGeom>
          <a:blipFill>
            <a:blip r:embed="rId2"/>
            <a:stretch>
              <a:fillRect t="-2765"/>
            </a:stretch>
          </a:blipFill>
        </p:spPr>
        <p:txBody>
          <a:bodyPr/>
          <a:lstStyle/>
          <a:p>
            <a:endParaRPr lang="it-IT"/>
          </a:p>
        </p:txBody>
      </p:sp>
      <p:sp>
        <p:nvSpPr>
          <p:cNvPr id="4" name="TextBox 4"/>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18</a:t>
            </a:r>
          </a:p>
        </p:txBody>
      </p:sp>
      <p:sp>
        <p:nvSpPr>
          <p:cNvPr id="5" name="TextBox 5"/>
          <p:cNvSpPr txBox="1"/>
          <p:nvPr/>
        </p:nvSpPr>
        <p:spPr>
          <a:xfrm>
            <a:off x="2378676" y="987530"/>
            <a:ext cx="10482970"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MACHINE LEARNING </a:t>
            </a:r>
            <a:r>
              <a:rPr lang="en-US" sz="2999" spc="599">
                <a:solidFill>
                  <a:srgbClr val="000000"/>
                </a:solidFill>
                <a:latin typeface="TT Chocolates"/>
                <a:ea typeface="TT Chocolates"/>
                <a:cs typeface="TT Chocolates"/>
                <a:sym typeface="TT Chocolates"/>
              </a:rPr>
              <a:t>| PRE-TRAINING</a:t>
            </a:r>
          </a:p>
        </p:txBody>
      </p:sp>
      <p:sp>
        <p:nvSpPr>
          <p:cNvPr id="6" name="TextBox 6"/>
          <p:cNvSpPr txBox="1"/>
          <p:nvPr/>
        </p:nvSpPr>
        <p:spPr>
          <a:xfrm>
            <a:off x="11849288" y="2149254"/>
            <a:ext cx="4674104" cy="514730"/>
          </a:xfrm>
          <a:prstGeom prst="rect">
            <a:avLst/>
          </a:prstGeom>
        </p:spPr>
        <p:txBody>
          <a:bodyPr lIns="0" tIns="0" rIns="0" bIns="0" rtlCol="0" anchor="t">
            <a:spAutoFit/>
          </a:bodyPr>
          <a:lstStyle/>
          <a:p>
            <a:pPr algn="ctr">
              <a:lnSpc>
                <a:spcPts val="3916"/>
              </a:lnSpc>
              <a:spcBef>
                <a:spcPct val="0"/>
              </a:spcBef>
            </a:pPr>
            <a:r>
              <a:rPr lang="en-US" sz="2797" b="1">
                <a:solidFill>
                  <a:srgbClr val="000000"/>
                </a:solidFill>
                <a:latin typeface="Neutra Text Bold"/>
                <a:ea typeface="Neutra Text Bold"/>
                <a:cs typeface="Neutra Text Bold"/>
                <a:sym typeface="Neutra Text Bold"/>
              </a:rPr>
              <a:t>Feature correlation heatmap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333949"/>
            <a:ext cx="9858079" cy="7101840"/>
          </a:xfrm>
          <a:prstGeom prst="rect">
            <a:avLst/>
          </a:prstGeom>
        </p:spPr>
        <p:txBody>
          <a:bodyPr lIns="0" tIns="0" rIns="0" bIns="0" rtlCol="0" anchor="t">
            <a:spAutoFit/>
          </a:bodyPr>
          <a:lstStyle/>
          <a:p>
            <a:pPr algn="l">
              <a:lnSpc>
                <a:spcPts val="2940"/>
              </a:lnSpc>
              <a:spcBef>
                <a:spcPct val="0"/>
              </a:spcBef>
            </a:pPr>
            <a:r>
              <a:rPr lang="en-US" sz="2100" b="1">
                <a:solidFill>
                  <a:srgbClr val="000000"/>
                </a:solidFill>
                <a:latin typeface="Neutra Text Bold"/>
                <a:ea typeface="Neutra Text Bold"/>
                <a:cs typeface="Neutra Text Bold"/>
                <a:sym typeface="Neutra Text Bold"/>
              </a:rPr>
              <a:t>feature grouping</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 For the weather features e.g. I found strong correlations, which can be grouped together to reduce redundancy: Direct radiation and direct illumination (0.94) and diffuse horizontal and global horizontal illumination (0.88)</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 For the physiological features e.g. I found inversely correlated features, one of these can be used as a representative feature. HRV and heart rate (0.85). </a:t>
            </a:r>
          </a:p>
          <a:p>
            <a:pPr algn="l">
              <a:lnSpc>
                <a:spcPts val="2940"/>
              </a:lnSpc>
              <a:spcBef>
                <a:spcPct val="0"/>
              </a:spcBef>
            </a:pPr>
            <a:endParaRPr lang="en-US" sz="2100">
              <a:solidFill>
                <a:srgbClr val="000000"/>
              </a:solidFill>
              <a:latin typeface="Neutra Text Light"/>
              <a:ea typeface="Neutra Text Light"/>
              <a:cs typeface="Neutra Text Light"/>
              <a:sym typeface="Neutra Text Light"/>
            </a:endParaRPr>
          </a:p>
          <a:p>
            <a:pPr algn="l">
              <a:lnSpc>
                <a:spcPts val="2940"/>
              </a:lnSpc>
              <a:spcBef>
                <a:spcPct val="0"/>
              </a:spcBef>
            </a:pPr>
            <a:r>
              <a:rPr lang="en-US" sz="2100" b="1">
                <a:solidFill>
                  <a:srgbClr val="000000"/>
                </a:solidFill>
                <a:latin typeface="Neutra Text Bold"/>
                <a:ea typeface="Neutra Text Bold"/>
                <a:cs typeface="Neutra Text Bold"/>
                <a:sym typeface="Neutra Text Bold"/>
              </a:rPr>
              <a:t>EVALUATING MODEL PERFORMANCE</a:t>
            </a:r>
          </a:p>
          <a:p>
            <a:pPr marL="453390" lvl="1" indent="-226695" algn="l">
              <a:lnSpc>
                <a:spcPts val="2940"/>
              </a:lnSpc>
              <a:spcBef>
                <a:spcPct val="0"/>
              </a:spcBef>
              <a:buFont typeface="Arial"/>
              <a:buChar char="•"/>
            </a:pPr>
            <a:r>
              <a:rPr lang="en-US" sz="2100" b="1">
                <a:solidFill>
                  <a:srgbClr val="000000"/>
                </a:solidFill>
                <a:latin typeface="Neutra Text Bold"/>
                <a:ea typeface="Neutra Text Bold"/>
                <a:cs typeface="Neutra Text Bold"/>
                <a:sym typeface="Neutra Text Bold"/>
              </a:rPr>
              <a:t>R-square </a:t>
            </a:r>
            <a:r>
              <a:rPr lang="en-US" sz="2100">
                <a:solidFill>
                  <a:srgbClr val="000000"/>
                </a:solidFill>
                <a:latin typeface="Neutra Text Light"/>
                <a:ea typeface="Neutra Text Light"/>
                <a:cs typeface="Neutra Text Light"/>
                <a:sym typeface="Neutra Text Light"/>
              </a:rPr>
              <a:t>is used to evaluate how well the model represents the data (the variance of the mean). For example, if R-square is 80%, then the model can express 80% of the variability.</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Error functions such as </a:t>
            </a:r>
            <a:r>
              <a:rPr lang="en-US" sz="2100" b="1">
                <a:solidFill>
                  <a:srgbClr val="000000"/>
                </a:solidFill>
                <a:latin typeface="Neutra Text Bold"/>
                <a:ea typeface="Neutra Text Bold"/>
                <a:cs typeface="Neutra Text Bold"/>
                <a:sym typeface="Neutra Text Bold"/>
              </a:rPr>
              <a:t>RMSE </a:t>
            </a:r>
            <a:r>
              <a:rPr lang="en-US" sz="2100">
                <a:solidFill>
                  <a:srgbClr val="000000"/>
                </a:solidFill>
                <a:latin typeface="Neutra Text Light"/>
                <a:ea typeface="Neutra Text Light"/>
                <a:cs typeface="Neutra Text Light"/>
                <a:sym typeface="Neutra Text Light"/>
              </a:rPr>
              <a:t>and </a:t>
            </a:r>
            <a:r>
              <a:rPr lang="en-US" sz="2100" b="1">
                <a:solidFill>
                  <a:srgbClr val="000000"/>
                </a:solidFill>
                <a:latin typeface="Neutra Text Bold"/>
                <a:ea typeface="Neutra Text Bold"/>
                <a:cs typeface="Neutra Text Bold"/>
                <a:sym typeface="Neutra Text Bold"/>
              </a:rPr>
              <a:t>MAE </a:t>
            </a:r>
            <a:r>
              <a:rPr lang="en-US" sz="2100">
                <a:solidFill>
                  <a:srgbClr val="000000"/>
                </a:solidFill>
                <a:latin typeface="Neutra Text Light"/>
                <a:ea typeface="Neutra Text Light"/>
                <a:cs typeface="Neutra Text Light"/>
                <a:sym typeface="Neutra Text Light"/>
              </a:rPr>
              <a:t>provide information about how far off the estimation is from the actual value. RMSE penalizes large errors and MAE takes the average. Both of the scores are relative to the scale of the dataset.</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Performance of the first model vs second model trained with adjusted features; </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R-square = 0.13752631245104485 → 0.6972536094819399, </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RMSE = 547.2232257652937 → 401.7306132398937, </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MAE = 463.33269614523095 → 322.292021438062</a:t>
            </a:r>
          </a:p>
          <a:p>
            <a:pPr marL="453390" lvl="1" indent="-226695" algn="l">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Conclusion; clear improvement of the model performance.</a:t>
            </a:r>
          </a:p>
        </p:txBody>
      </p:sp>
      <p:sp>
        <p:nvSpPr>
          <p:cNvPr id="3" name="Freeform 3"/>
          <p:cNvSpPr/>
          <p:nvPr/>
        </p:nvSpPr>
        <p:spPr>
          <a:xfrm>
            <a:off x="11504680" y="3037979"/>
            <a:ext cx="5754620" cy="4499853"/>
          </a:xfrm>
          <a:custGeom>
            <a:avLst/>
            <a:gdLst/>
            <a:ahLst/>
            <a:cxnLst/>
            <a:rect l="l" t="t" r="r" b="b"/>
            <a:pathLst>
              <a:path w="5754620" h="4499853">
                <a:moveTo>
                  <a:pt x="0" y="0"/>
                </a:moveTo>
                <a:lnTo>
                  <a:pt x="5754620" y="0"/>
                </a:lnTo>
                <a:lnTo>
                  <a:pt x="5754620" y="4499853"/>
                </a:lnTo>
                <a:lnTo>
                  <a:pt x="0" y="4499853"/>
                </a:lnTo>
                <a:lnTo>
                  <a:pt x="0" y="0"/>
                </a:lnTo>
                <a:close/>
              </a:path>
            </a:pathLst>
          </a:custGeom>
          <a:blipFill>
            <a:blip r:embed="rId2"/>
            <a:stretch>
              <a:fillRect/>
            </a:stretch>
          </a:blipFill>
        </p:spPr>
        <p:txBody>
          <a:bodyPr/>
          <a:lstStyle/>
          <a:p>
            <a:endParaRPr lang="it-IT"/>
          </a:p>
        </p:txBody>
      </p:sp>
      <p:sp>
        <p:nvSpPr>
          <p:cNvPr id="4" name="TextBox 4"/>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19</a:t>
            </a:r>
          </a:p>
        </p:txBody>
      </p:sp>
      <p:sp>
        <p:nvSpPr>
          <p:cNvPr id="5" name="TextBox 5"/>
          <p:cNvSpPr txBox="1"/>
          <p:nvPr/>
        </p:nvSpPr>
        <p:spPr>
          <a:xfrm>
            <a:off x="2378676" y="987530"/>
            <a:ext cx="10482970"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MACHINE LEARNING </a:t>
            </a:r>
            <a:r>
              <a:rPr lang="en-US" sz="2999" spc="599">
                <a:solidFill>
                  <a:srgbClr val="000000"/>
                </a:solidFill>
                <a:latin typeface="TT Chocolates"/>
                <a:ea typeface="TT Chocolates"/>
                <a:cs typeface="TT Chocolates"/>
                <a:sym typeface="TT Chocolates"/>
              </a:rPr>
              <a:t>| TRAINING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29065" y="1278042"/>
            <a:ext cx="12429871" cy="8794134"/>
          </a:xfrm>
          <a:custGeom>
            <a:avLst/>
            <a:gdLst/>
            <a:ahLst/>
            <a:cxnLst/>
            <a:rect l="l" t="t" r="r" b="b"/>
            <a:pathLst>
              <a:path w="12429871" h="8794134">
                <a:moveTo>
                  <a:pt x="0" y="0"/>
                </a:moveTo>
                <a:lnTo>
                  <a:pt x="12429870" y="0"/>
                </a:lnTo>
                <a:lnTo>
                  <a:pt x="12429870" y="8794134"/>
                </a:lnTo>
                <a:lnTo>
                  <a:pt x="0" y="8794134"/>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20</a:t>
            </a:r>
          </a:p>
        </p:txBody>
      </p:sp>
      <p:sp>
        <p:nvSpPr>
          <p:cNvPr id="4" name="TextBox 4"/>
          <p:cNvSpPr txBox="1"/>
          <p:nvPr/>
        </p:nvSpPr>
        <p:spPr>
          <a:xfrm>
            <a:off x="2378676" y="987530"/>
            <a:ext cx="1395124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MACHINE LEARNING </a:t>
            </a:r>
            <a:r>
              <a:rPr lang="en-US" sz="2999" spc="599">
                <a:solidFill>
                  <a:srgbClr val="000000"/>
                </a:solidFill>
                <a:latin typeface="TT Chocolates"/>
                <a:ea typeface="TT Chocolates"/>
                <a:cs typeface="TT Chocolates"/>
                <a:sym typeface="TT Chocolates"/>
              </a:rPr>
              <a:t>| TRAINING - FEATURE GROUPS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8084" y="1268348"/>
            <a:ext cx="14942868" cy="10572079"/>
          </a:xfrm>
          <a:custGeom>
            <a:avLst/>
            <a:gdLst/>
            <a:ahLst/>
            <a:cxnLst/>
            <a:rect l="l" t="t" r="r" b="b"/>
            <a:pathLst>
              <a:path w="14942868" h="10572079">
                <a:moveTo>
                  <a:pt x="0" y="0"/>
                </a:moveTo>
                <a:lnTo>
                  <a:pt x="14942868" y="0"/>
                </a:lnTo>
                <a:lnTo>
                  <a:pt x="14942868" y="10572079"/>
                </a:lnTo>
                <a:lnTo>
                  <a:pt x="0" y="10572079"/>
                </a:lnTo>
                <a:lnTo>
                  <a:pt x="0" y="0"/>
                </a:lnTo>
                <a:close/>
              </a:path>
            </a:pathLst>
          </a:custGeom>
          <a:blipFill>
            <a:blip r:embed="rId2"/>
            <a:stretch>
              <a:fillRect/>
            </a:stretch>
          </a:blipFill>
        </p:spPr>
        <p:txBody>
          <a:bodyPr/>
          <a:lstStyle/>
          <a:p>
            <a:endParaRPr lang="it-IT"/>
          </a:p>
        </p:txBody>
      </p:sp>
      <p:sp>
        <p:nvSpPr>
          <p:cNvPr id="3" name="Freeform 3"/>
          <p:cNvSpPr/>
          <p:nvPr/>
        </p:nvSpPr>
        <p:spPr>
          <a:xfrm>
            <a:off x="16131267" y="6462639"/>
            <a:ext cx="912181" cy="2533835"/>
          </a:xfrm>
          <a:custGeom>
            <a:avLst/>
            <a:gdLst/>
            <a:ahLst/>
            <a:cxnLst/>
            <a:rect l="l" t="t" r="r" b="b"/>
            <a:pathLst>
              <a:path w="912181" h="2533835">
                <a:moveTo>
                  <a:pt x="0" y="0"/>
                </a:moveTo>
                <a:lnTo>
                  <a:pt x="912181" y="0"/>
                </a:lnTo>
                <a:lnTo>
                  <a:pt x="912181" y="2533835"/>
                </a:lnTo>
                <a:lnTo>
                  <a:pt x="0" y="2533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2925946" y="6554387"/>
            <a:ext cx="912181" cy="2533835"/>
          </a:xfrm>
          <a:custGeom>
            <a:avLst/>
            <a:gdLst/>
            <a:ahLst/>
            <a:cxnLst/>
            <a:rect l="l" t="t" r="r" b="b"/>
            <a:pathLst>
              <a:path w="912181" h="2533835">
                <a:moveTo>
                  <a:pt x="0" y="0"/>
                </a:moveTo>
                <a:lnTo>
                  <a:pt x="912181" y="0"/>
                </a:lnTo>
                <a:lnTo>
                  <a:pt x="912181" y="2533836"/>
                </a:lnTo>
                <a:lnTo>
                  <a:pt x="0" y="2533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5" name="Group 5"/>
          <p:cNvGrpSpPr/>
          <p:nvPr/>
        </p:nvGrpSpPr>
        <p:grpSpPr>
          <a:xfrm rot="-10800000">
            <a:off x="1313333" y="8622843"/>
            <a:ext cx="131533" cy="470608"/>
            <a:chOff x="0" y="0"/>
            <a:chExt cx="578943" cy="2071385"/>
          </a:xfrm>
        </p:grpSpPr>
        <p:sp>
          <p:nvSpPr>
            <p:cNvPr id="6" name="Freeform 6"/>
            <p:cNvSpPr/>
            <p:nvPr/>
          </p:nvSpPr>
          <p:spPr>
            <a:xfrm>
              <a:off x="0" y="0"/>
              <a:ext cx="578943" cy="2071385"/>
            </a:xfrm>
            <a:custGeom>
              <a:avLst/>
              <a:gdLst/>
              <a:ahLst/>
              <a:cxnLst/>
              <a:rect l="l" t="t" r="r" b="b"/>
              <a:pathLst>
                <a:path w="578943" h="2071385">
                  <a:moveTo>
                    <a:pt x="289471" y="0"/>
                  </a:moveTo>
                  <a:lnTo>
                    <a:pt x="289471" y="0"/>
                  </a:lnTo>
                  <a:cubicBezTo>
                    <a:pt x="366244" y="0"/>
                    <a:pt x="439872" y="30498"/>
                    <a:pt x="494158" y="84784"/>
                  </a:cubicBezTo>
                  <a:cubicBezTo>
                    <a:pt x="548445" y="139071"/>
                    <a:pt x="578943" y="212699"/>
                    <a:pt x="578943" y="289471"/>
                  </a:cubicBezTo>
                  <a:lnTo>
                    <a:pt x="578943" y="1781914"/>
                  </a:lnTo>
                  <a:cubicBezTo>
                    <a:pt x="578943" y="1941784"/>
                    <a:pt x="449342" y="2071385"/>
                    <a:pt x="289471" y="2071385"/>
                  </a:cubicBezTo>
                  <a:lnTo>
                    <a:pt x="289471" y="2071385"/>
                  </a:lnTo>
                  <a:cubicBezTo>
                    <a:pt x="129601" y="2071385"/>
                    <a:pt x="0" y="1941784"/>
                    <a:pt x="0" y="1781914"/>
                  </a:cubicBezTo>
                  <a:lnTo>
                    <a:pt x="0" y="289471"/>
                  </a:lnTo>
                  <a:cubicBezTo>
                    <a:pt x="0" y="129601"/>
                    <a:pt x="129601" y="0"/>
                    <a:pt x="289471" y="0"/>
                  </a:cubicBezTo>
                  <a:close/>
                </a:path>
              </a:pathLst>
            </a:custGeom>
            <a:gradFill rotWithShape="1">
              <a:gsLst>
                <a:gs pos="0">
                  <a:srgbClr val="D82700">
                    <a:alpha val="41000"/>
                  </a:srgbClr>
                </a:gs>
                <a:gs pos="16667">
                  <a:srgbClr val="FF4D00">
                    <a:alpha val="41000"/>
                  </a:srgbClr>
                </a:gs>
                <a:gs pos="33333">
                  <a:srgbClr val="E89519">
                    <a:alpha val="41000"/>
                  </a:srgbClr>
                </a:gs>
                <a:gs pos="50000">
                  <a:srgbClr val="F8E53A">
                    <a:alpha val="41000"/>
                  </a:srgbClr>
                </a:gs>
                <a:gs pos="66667">
                  <a:srgbClr val="F3FFFE">
                    <a:alpha val="41000"/>
                  </a:srgbClr>
                </a:gs>
                <a:gs pos="83333">
                  <a:srgbClr val="84F8EF">
                    <a:alpha val="41000"/>
                  </a:srgbClr>
                </a:gs>
                <a:gs pos="100000">
                  <a:srgbClr val="07F1DF">
                    <a:alpha val="41000"/>
                  </a:srgbClr>
                </a:gs>
              </a:gsLst>
              <a:lin ang="5400000"/>
            </a:gradFill>
          </p:spPr>
          <p:txBody>
            <a:bodyPr/>
            <a:lstStyle/>
            <a:p>
              <a:endParaRPr lang="it-IT"/>
            </a:p>
          </p:txBody>
        </p:sp>
        <p:sp>
          <p:nvSpPr>
            <p:cNvPr id="7" name="TextBox 7"/>
            <p:cNvSpPr txBox="1"/>
            <p:nvPr/>
          </p:nvSpPr>
          <p:spPr>
            <a:xfrm>
              <a:off x="0" y="0"/>
              <a:ext cx="578943" cy="2071385"/>
            </a:xfrm>
            <a:prstGeom prst="rect">
              <a:avLst/>
            </a:prstGeom>
          </p:spPr>
          <p:txBody>
            <a:bodyPr lIns="40845" tIns="40845" rIns="40845" bIns="40845" rtlCol="0" anchor="ctr"/>
            <a:lstStyle/>
            <a:p>
              <a:pPr algn="ctr">
                <a:lnSpc>
                  <a:spcPts val="1696"/>
                </a:lnSpc>
              </a:pPr>
              <a:endParaRPr/>
            </a:p>
          </p:txBody>
        </p:sp>
      </p:grpSp>
      <p:sp>
        <p:nvSpPr>
          <p:cNvPr id="8" name="Freeform 8"/>
          <p:cNvSpPr/>
          <p:nvPr/>
        </p:nvSpPr>
        <p:spPr>
          <a:xfrm>
            <a:off x="1166221" y="7964319"/>
            <a:ext cx="425758" cy="432181"/>
          </a:xfrm>
          <a:custGeom>
            <a:avLst/>
            <a:gdLst/>
            <a:ahLst/>
            <a:cxnLst/>
            <a:rect l="l" t="t" r="r" b="b"/>
            <a:pathLst>
              <a:path w="425758" h="432181">
                <a:moveTo>
                  <a:pt x="0" y="0"/>
                </a:moveTo>
                <a:lnTo>
                  <a:pt x="425757" y="0"/>
                </a:lnTo>
                <a:lnTo>
                  <a:pt x="425757" y="432181"/>
                </a:lnTo>
                <a:lnTo>
                  <a:pt x="0" y="4321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AutoShape 9"/>
          <p:cNvSpPr/>
          <p:nvPr/>
        </p:nvSpPr>
        <p:spPr>
          <a:xfrm>
            <a:off x="1028700" y="7806165"/>
            <a:ext cx="1766371" cy="0"/>
          </a:xfrm>
          <a:prstGeom prst="line">
            <a:avLst/>
          </a:prstGeom>
          <a:ln w="19050" cap="flat">
            <a:solidFill>
              <a:srgbClr val="28509B">
                <a:alpha val="40784"/>
              </a:srgbClr>
            </a:solidFill>
            <a:prstDash val="solid"/>
            <a:headEnd type="none" w="sm" len="sm"/>
            <a:tailEnd type="none" w="sm" len="sm"/>
          </a:ln>
        </p:spPr>
        <p:txBody>
          <a:bodyPr/>
          <a:lstStyle/>
          <a:p>
            <a:endParaRPr lang="it-IT"/>
          </a:p>
        </p:txBody>
      </p:sp>
      <p:grpSp>
        <p:nvGrpSpPr>
          <p:cNvPr id="10" name="Group 10"/>
          <p:cNvGrpSpPr/>
          <p:nvPr/>
        </p:nvGrpSpPr>
        <p:grpSpPr>
          <a:xfrm rot="-10800000">
            <a:off x="14509129" y="8509024"/>
            <a:ext cx="131533" cy="470608"/>
            <a:chOff x="0" y="0"/>
            <a:chExt cx="578943" cy="2071385"/>
          </a:xfrm>
        </p:grpSpPr>
        <p:sp>
          <p:nvSpPr>
            <p:cNvPr id="11" name="Freeform 11"/>
            <p:cNvSpPr/>
            <p:nvPr/>
          </p:nvSpPr>
          <p:spPr>
            <a:xfrm>
              <a:off x="0" y="0"/>
              <a:ext cx="578943" cy="2071385"/>
            </a:xfrm>
            <a:custGeom>
              <a:avLst/>
              <a:gdLst/>
              <a:ahLst/>
              <a:cxnLst/>
              <a:rect l="l" t="t" r="r" b="b"/>
              <a:pathLst>
                <a:path w="578943" h="2071385">
                  <a:moveTo>
                    <a:pt x="289471" y="0"/>
                  </a:moveTo>
                  <a:lnTo>
                    <a:pt x="289471" y="0"/>
                  </a:lnTo>
                  <a:cubicBezTo>
                    <a:pt x="366244" y="0"/>
                    <a:pt x="439872" y="30498"/>
                    <a:pt x="494158" y="84784"/>
                  </a:cubicBezTo>
                  <a:cubicBezTo>
                    <a:pt x="548445" y="139071"/>
                    <a:pt x="578943" y="212699"/>
                    <a:pt x="578943" y="289471"/>
                  </a:cubicBezTo>
                  <a:lnTo>
                    <a:pt x="578943" y="1781914"/>
                  </a:lnTo>
                  <a:cubicBezTo>
                    <a:pt x="578943" y="1941784"/>
                    <a:pt x="449342" y="2071385"/>
                    <a:pt x="289471" y="2071385"/>
                  </a:cubicBezTo>
                  <a:lnTo>
                    <a:pt x="289471" y="2071385"/>
                  </a:lnTo>
                  <a:cubicBezTo>
                    <a:pt x="129601" y="2071385"/>
                    <a:pt x="0" y="1941784"/>
                    <a:pt x="0" y="1781914"/>
                  </a:cubicBezTo>
                  <a:lnTo>
                    <a:pt x="0" y="289471"/>
                  </a:lnTo>
                  <a:cubicBezTo>
                    <a:pt x="0" y="129601"/>
                    <a:pt x="129601" y="0"/>
                    <a:pt x="289471" y="0"/>
                  </a:cubicBezTo>
                  <a:close/>
                </a:path>
              </a:pathLst>
            </a:custGeom>
            <a:gradFill rotWithShape="1">
              <a:gsLst>
                <a:gs pos="0">
                  <a:srgbClr val="D82700">
                    <a:alpha val="41000"/>
                  </a:srgbClr>
                </a:gs>
                <a:gs pos="16667">
                  <a:srgbClr val="FF4D00">
                    <a:alpha val="41000"/>
                  </a:srgbClr>
                </a:gs>
                <a:gs pos="33333">
                  <a:srgbClr val="E89519">
                    <a:alpha val="41000"/>
                  </a:srgbClr>
                </a:gs>
                <a:gs pos="50000">
                  <a:srgbClr val="F8E53A">
                    <a:alpha val="41000"/>
                  </a:srgbClr>
                </a:gs>
                <a:gs pos="66667">
                  <a:srgbClr val="F3FFFE">
                    <a:alpha val="41000"/>
                  </a:srgbClr>
                </a:gs>
                <a:gs pos="83333">
                  <a:srgbClr val="84F8EF">
                    <a:alpha val="41000"/>
                  </a:srgbClr>
                </a:gs>
                <a:gs pos="100000">
                  <a:srgbClr val="07F1DF">
                    <a:alpha val="41000"/>
                  </a:srgbClr>
                </a:gs>
              </a:gsLst>
              <a:lin ang="5400000"/>
            </a:gradFill>
          </p:spPr>
          <p:txBody>
            <a:bodyPr/>
            <a:lstStyle/>
            <a:p>
              <a:endParaRPr lang="it-IT"/>
            </a:p>
          </p:txBody>
        </p:sp>
        <p:sp>
          <p:nvSpPr>
            <p:cNvPr id="12" name="TextBox 12"/>
            <p:cNvSpPr txBox="1"/>
            <p:nvPr/>
          </p:nvSpPr>
          <p:spPr>
            <a:xfrm>
              <a:off x="0" y="0"/>
              <a:ext cx="578943" cy="2071385"/>
            </a:xfrm>
            <a:prstGeom prst="rect">
              <a:avLst/>
            </a:prstGeom>
          </p:spPr>
          <p:txBody>
            <a:bodyPr lIns="40845" tIns="40845" rIns="40845" bIns="40845" rtlCol="0" anchor="ctr"/>
            <a:lstStyle/>
            <a:p>
              <a:pPr algn="ctr">
                <a:lnSpc>
                  <a:spcPts val="1696"/>
                </a:lnSpc>
              </a:pPr>
              <a:endParaRPr/>
            </a:p>
          </p:txBody>
        </p:sp>
      </p:grpSp>
      <p:sp>
        <p:nvSpPr>
          <p:cNvPr id="13" name="Freeform 13"/>
          <p:cNvSpPr/>
          <p:nvPr/>
        </p:nvSpPr>
        <p:spPr>
          <a:xfrm>
            <a:off x="14362017" y="7850499"/>
            <a:ext cx="425758" cy="432181"/>
          </a:xfrm>
          <a:custGeom>
            <a:avLst/>
            <a:gdLst/>
            <a:ahLst/>
            <a:cxnLst/>
            <a:rect l="l" t="t" r="r" b="b"/>
            <a:pathLst>
              <a:path w="425758" h="432181">
                <a:moveTo>
                  <a:pt x="0" y="0"/>
                </a:moveTo>
                <a:lnTo>
                  <a:pt x="425757" y="0"/>
                </a:lnTo>
                <a:lnTo>
                  <a:pt x="425757" y="432182"/>
                </a:lnTo>
                <a:lnTo>
                  <a:pt x="0" y="432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4" name="AutoShape 14"/>
          <p:cNvSpPr/>
          <p:nvPr/>
        </p:nvSpPr>
        <p:spPr>
          <a:xfrm>
            <a:off x="14224496" y="7692346"/>
            <a:ext cx="1766371" cy="0"/>
          </a:xfrm>
          <a:prstGeom prst="line">
            <a:avLst/>
          </a:prstGeom>
          <a:ln w="19050" cap="flat">
            <a:solidFill>
              <a:srgbClr val="28509B">
                <a:alpha val="40784"/>
              </a:srgbClr>
            </a:solidFill>
            <a:prstDash val="solid"/>
            <a:headEnd type="none" w="sm" len="sm"/>
            <a:tailEnd type="none" w="sm" len="sm"/>
          </a:ln>
        </p:spPr>
        <p:txBody>
          <a:bodyPr/>
          <a:lstStyle/>
          <a:p>
            <a:endParaRPr lang="it-IT"/>
          </a:p>
        </p:txBody>
      </p:sp>
      <p:sp>
        <p:nvSpPr>
          <p:cNvPr id="15" name="Freeform 15"/>
          <p:cNvSpPr/>
          <p:nvPr/>
        </p:nvSpPr>
        <p:spPr>
          <a:xfrm>
            <a:off x="14342441" y="6352100"/>
            <a:ext cx="445333" cy="509123"/>
          </a:xfrm>
          <a:custGeom>
            <a:avLst/>
            <a:gdLst/>
            <a:ahLst/>
            <a:cxnLst/>
            <a:rect l="l" t="t" r="r" b="b"/>
            <a:pathLst>
              <a:path w="445333" h="509123">
                <a:moveTo>
                  <a:pt x="0" y="0"/>
                </a:moveTo>
                <a:lnTo>
                  <a:pt x="445333" y="0"/>
                </a:lnTo>
                <a:lnTo>
                  <a:pt x="445333" y="509124"/>
                </a:lnTo>
                <a:lnTo>
                  <a:pt x="0" y="509124"/>
                </a:lnTo>
                <a:lnTo>
                  <a:pt x="0" y="0"/>
                </a:lnTo>
                <a:close/>
              </a:path>
            </a:pathLst>
          </a:custGeom>
          <a:blipFill>
            <a:blip r:embed="rId9"/>
            <a:stretch>
              <a:fillRect l="-40928" r="-8529"/>
            </a:stretch>
          </a:blipFill>
        </p:spPr>
        <p:txBody>
          <a:bodyPr/>
          <a:lstStyle/>
          <a:p>
            <a:endParaRPr lang="it-IT"/>
          </a:p>
        </p:txBody>
      </p:sp>
      <p:sp>
        <p:nvSpPr>
          <p:cNvPr id="16" name="Freeform 16"/>
          <p:cNvSpPr/>
          <p:nvPr/>
        </p:nvSpPr>
        <p:spPr>
          <a:xfrm>
            <a:off x="14342441" y="6965970"/>
            <a:ext cx="445333" cy="509123"/>
          </a:xfrm>
          <a:custGeom>
            <a:avLst/>
            <a:gdLst/>
            <a:ahLst/>
            <a:cxnLst/>
            <a:rect l="l" t="t" r="r" b="b"/>
            <a:pathLst>
              <a:path w="445333" h="509123">
                <a:moveTo>
                  <a:pt x="0" y="0"/>
                </a:moveTo>
                <a:lnTo>
                  <a:pt x="445333" y="0"/>
                </a:lnTo>
                <a:lnTo>
                  <a:pt x="445333" y="509124"/>
                </a:lnTo>
                <a:lnTo>
                  <a:pt x="0" y="509124"/>
                </a:lnTo>
                <a:lnTo>
                  <a:pt x="0" y="0"/>
                </a:lnTo>
                <a:close/>
              </a:path>
            </a:pathLst>
          </a:custGeom>
          <a:blipFill>
            <a:blip r:embed="rId9"/>
            <a:stretch>
              <a:fillRect l="-40928" r="-8529"/>
            </a:stretch>
          </a:blipFill>
        </p:spPr>
        <p:txBody>
          <a:bodyPr/>
          <a:lstStyle/>
          <a:p>
            <a:endParaRPr lang="it-IT"/>
          </a:p>
        </p:txBody>
      </p:sp>
      <p:sp>
        <p:nvSpPr>
          <p:cNvPr id="17" name="Freeform 17"/>
          <p:cNvSpPr/>
          <p:nvPr/>
        </p:nvSpPr>
        <p:spPr>
          <a:xfrm>
            <a:off x="1090667" y="6477892"/>
            <a:ext cx="445333" cy="509123"/>
          </a:xfrm>
          <a:custGeom>
            <a:avLst/>
            <a:gdLst/>
            <a:ahLst/>
            <a:cxnLst/>
            <a:rect l="l" t="t" r="r" b="b"/>
            <a:pathLst>
              <a:path w="445333" h="509123">
                <a:moveTo>
                  <a:pt x="0" y="0"/>
                </a:moveTo>
                <a:lnTo>
                  <a:pt x="445333" y="0"/>
                </a:lnTo>
                <a:lnTo>
                  <a:pt x="445333" y="509123"/>
                </a:lnTo>
                <a:lnTo>
                  <a:pt x="0" y="509123"/>
                </a:lnTo>
                <a:lnTo>
                  <a:pt x="0" y="0"/>
                </a:lnTo>
                <a:close/>
              </a:path>
            </a:pathLst>
          </a:custGeom>
          <a:blipFill>
            <a:blip r:embed="rId9"/>
            <a:stretch>
              <a:fillRect l="-40928" r="-8529"/>
            </a:stretch>
          </a:blipFill>
        </p:spPr>
        <p:txBody>
          <a:bodyPr/>
          <a:lstStyle/>
          <a:p>
            <a:endParaRPr lang="it-IT"/>
          </a:p>
        </p:txBody>
      </p:sp>
      <p:sp>
        <p:nvSpPr>
          <p:cNvPr id="18" name="Freeform 18"/>
          <p:cNvSpPr/>
          <p:nvPr/>
        </p:nvSpPr>
        <p:spPr>
          <a:xfrm>
            <a:off x="1090667" y="7106474"/>
            <a:ext cx="445333" cy="509123"/>
          </a:xfrm>
          <a:custGeom>
            <a:avLst/>
            <a:gdLst/>
            <a:ahLst/>
            <a:cxnLst/>
            <a:rect l="l" t="t" r="r" b="b"/>
            <a:pathLst>
              <a:path w="445333" h="509123">
                <a:moveTo>
                  <a:pt x="0" y="0"/>
                </a:moveTo>
                <a:lnTo>
                  <a:pt x="445333" y="0"/>
                </a:lnTo>
                <a:lnTo>
                  <a:pt x="445333" y="509123"/>
                </a:lnTo>
                <a:lnTo>
                  <a:pt x="0" y="509123"/>
                </a:lnTo>
                <a:lnTo>
                  <a:pt x="0" y="0"/>
                </a:lnTo>
                <a:close/>
              </a:path>
            </a:pathLst>
          </a:custGeom>
          <a:blipFill>
            <a:blip r:embed="rId9"/>
            <a:stretch>
              <a:fillRect l="-40928" r="-8529"/>
            </a:stretch>
          </a:blipFill>
        </p:spPr>
        <p:txBody>
          <a:bodyPr/>
          <a:lstStyle/>
          <a:p>
            <a:endParaRPr lang="it-IT"/>
          </a:p>
        </p:txBody>
      </p:sp>
      <p:sp>
        <p:nvSpPr>
          <p:cNvPr id="19" name="Freeform 19"/>
          <p:cNvSpPr/>
          <p:nvPr/>
        </p:nvSpPr>
        <p:spPr>
          <a:xfrm>
            <a:off x="2925946" y="6063477"/>
            <a:ext cx="947655" cy="394263"/>
          </a:xfrm>
          <a:custGeom>
            <a:avLst/>
            <a:gdLst/>
            <a:ahLst/>
            <a:cxnLst/>
            <a:rect l="l" t="t" r="r" b="b"/>
            <a:pathLst>
              <a:path w="947655" h="394263">
                <a:moveTo>
                  <a:pt x="0" y="0"/>
                </a:moveTo>
                <a:lnTo>
                  <a:pt x="947655" y="0"/>
                </a:lnTo>
                <a:lnTo>
                  <a:pt x="947655" y="394262"/>
                </a:lnTo>
                <a:lnTo>
                  <a:pt x="0" y="394262"/>
                </a:lnTo>
                <a:lnTo>
                  <a:pt x="0" y="0"/>
                </a:lnTo>
                <a:close/>
              </a:path>
            </a:pathLst>
          </a:custGeom>
          <a:blipFill>
            <a:blip r:embed="rId10"/>
            <a:stretch>
              <a:fillRect l="-26714" t="-26813" r="-26127" b="-7649"/>
            </a:stretch>
          </a:blipFill>
        </p:spPr>
        <p:txBody>
          <a:bodyPr/>
          <a:lstStyle/>
          <a:p>
            <a:endParaRPr lang="it-IT"/>
          </a:p>
        </p:txBody>
      </p:sp>
      <p:sp>
        <p:nvSpPr>
          <p:cNvPr id="20" name="TextBox 20"/>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21</a:t>
            </a:r>
          </a:p>
        </p:txBody>
      </p:sp>
      <p:sp>
        <p:nvSpPr>
          <p:cNvPr id="21" name="TextBox 21"/>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MACHINE LEARNING </a:t>
            </a:r>
            <a:r>
              <a:rPr lang="en-US" sz="2999" spc="599">
                <a:solidFill>
                  <a:srgbClr val="000000"/>
                </a:solidFill>
                <a:latin typeface="TT Chocolates"/>
                <a:ea typeface="TT Chocolates"/>
                <a:cs typeface="TT Chocolates"/>
                <a:sym typeface="TT Chocolates"/>
              </a:rPr>
              <a:t>| TRAINING - EXAMPLE</a:t>
            </a:r>
          </a:p>
        </p:txBody>
      </p:sp>
      <p:sp>
        <p:nvSpPr>
          <p:cNvPr id="22" name="TextBox 22"/>
          <p:cNvSpPr txBox="1"/>
          <p:nvPr/>
        </p:nvSpPr>
        <p:spPr>
          <a:xfrm>
            <a:off x="1684813" y="6606662"/>
            <a:ext cx="1511898" cy="281007"/>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&gt;90 bpm</a:t>
            </a:r>
          </a:p>
        </p:txBody>
      </p:sp>
      <p:sp>
        <p:nvSpPr>
          <p:cNvPr id="23" name="TextBox 23"/>
          <p:cNvSpPr txBox="1"/>
          <p:nvPr/>
        </p:nvSpPr>
        <p:spPr>
          <a:xfrm>
            <a:off x="2925946" y="5752804"/>
            <a:ext cx="1241133" cy="310672"/>
          </a:xfrm>
          <a:prstGeom prst="rect">
            <a:avLst/>
          </a:prstGeom>
        </p:spPr>
        <p:txBody>
          <a:bodyPr lIns="0" tIns="0" rIns="0" bIns="0" rtlCol="0" anchor="t">
            <a:spAutoFit/>
          </a:bodyPr>
          <a:lstStyle/>
          <a:p>
            <a:pPr algn="l">
              <a:lnSpc>
                <a:spcPts val="2461"/>
              </a:lnSpc>
            </a:pPr>
            <a:r>
              <a:rPr lang="en-US" sz="2085" b="1" spc="81">
                <a:solidFill>
                  <a:srgbClr val="4F4F4F"/>
                </a:solidFill>
                <a:latin typeface="TT Chocolates Bold"/>
                <a:ea typeface="TT Chocolates Bold"/>
                <a:cs typeface="TT Chocolates Bold"/>
                <a:sym typeface="TT Chocolates Bold"/>
              </a:rPr>
              <a:t>Stressed</a:t>
            </a:r>
          </a:p>
        </p:txBody>
      </p:sp>
      <p:sp>
        <p:nvSpPr>
          <p:cNvPr id="24" name="TextBox 24"/>
          <p:cNvSpPr txBox="1"/>
          <p:nvPr/>
        </p:nvSpPr>
        <p:spPr>
          <a:xfrm>
            <a:off x="1684813" y="7193847"/>
            <a:ext cx="1241133" cy="281007"/>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&lt; 20 ms</a:t>
            </a:r>
          </a:p>
        </p:txBody>
      </p:sp>
      <p:sp>
        <p:nvSpPr>
          <p:cNvPr id="25" name="TextBox 25"/>
          <p:cNvSpPr txBox="1"/>
          <p:nvPr/>
        </p:nvSpPr>
        <p:spPr>
          <a:xfrm>
            <a:off x="1684813" y="7964319"/>
            <a:ext cx="1241133" cy="557299"/>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200-350</a:t>
            </a:r>
          </a:p>
          <a:p>
            <a:pPr algn="l">
              <a:lnSpc>
                <a:spcPts val="2190"/>
              </a:lnSpc>
            </a:pPr>
            <a:r>
              <a:rPr lang="en-US" sz="1856" b="1" spc="72">
                <a:solidFill>
                  <a:srgbClr val="4F4F4F"/>
                </a:solidFill>
                <a:latin typeface="TT Chocolates Bold"/>
                <a:ea typeface="TT Chocolates Bold"/>
                <a:cs typeface="TT Chocolates Bold"/>
                <a:sym typeface="TT Chocolates Bold"/>
              </a:rPr>
              <a:t>lux</a:t>
            </a:r>
          </a:p>
        </p:txBody>
      </p:sp>
      <p:sp>
        <p:nvSpPr>
          <p:cNvPr id="26" name="TextBox 26"/>
          <p:cNvSpPr txBox="1"/>
          <p:nvPr/>
        </p:nvSpPr>
        <p:spPr>
          <a:xfrm>
            <a:off x="1649339" y="8649971"/>
            <a:ext cx="1241133" cy="557299"/>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2700-3500 K</a:t>
            </a:r>
          </a:p>
        </p:txBody>
      </p:sp>
      <p:sp>
        <p:nvSpPr>
          <p:cNvPr id="27" name="TextBox 27"/>
          <p:cNvSpPr txBox="1"/>
          <p:nvPr/>
        </p:nvSpPr>
        <p:spPr>
          <a:xfrm>
            <a:off x="15860952" y="5999567"/>
            <a:ext cx="1691765" cy="310672"/>
          </a:xfrm>
          <a:prstGeom prst="rect">
            <a:avLst/>
          </a:prstGeom>
        </p:spPr>
        <p:txBody>
          <a:bodyPr lIns="0" tIns="0" rIns="0" bIns="0" rtlCol="0" anchor="t">
            <a:spAutoFit/>
          </a:bodyPr>
          <a:lstStyle/>
          <a:p>
            <a:pPr algn="l">
              <a:lnSpc>
                <a:spcPts val="2461"/>
              </a:lnSpc>
            </a:pPr>
            <a:r>
              <a:rPr lang="en-US" sz="2085" b="1" spc="81">
                <a:solidFill>
                  <a:srgbClr val="4F4F4F"/>
                </a:solidFill>
                <a:latin typeface="TT Chocolates Bold"/>
                <a:ea typeface="TT Chocolates Bold"/>
                <a:cs typeface="TT Chocolates Bold"/>
                <a:sym typeface="TT Chocolates Bold"/>
              </a:rPr>
              <a:t>Calm/relaxed</a:t>
            </a:r>
          </a:p>
        </p:txBody>
      </p:sp>
      <p:sp>
        <p:nvSpPr>
          <p:cNvPr id="28" name="TextBox 28"/>
          <p:cNvSpPr txBox="1"/>
          <p:nvPr/>
        </p:nvSpPr>
        <p:spPr>
          <a:xfrm>
            <a:off x="14880609" y="6492843"/>
            <a:ext cx="1511898" cy="281007"/>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60 - 90 bpm</a:t>
            </a:r>
          </a:p>
        </p:txBody>
      </p:sp>
      <p:sp>
        <p:nvSpPr>
          <p:cNvPr id="29" name="TextBox 29"/>
          <p:cNvSpPr txBox="1"/>
          <p:nvPr/>
        </p:nvSpPr>
        <p:spPr>
          <a:xfrm>
            <a:off x="14880609" y="7080028"/>
            <a:ext cx="1241133" cy="281007"/>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20 - 70 ms</a:t>
            </a:r>
          </a:p>
        </p:txBody>
      </p:sp>
      <p:sp>
        <p:nvSpPr>
          <p:cNvPr id="30" name="TextBox 30"/>
          <p:cNvSpPr txBox="1"/>
          <p:nvPr/>
        </p:nvSpPr>
        <p:spPr>
          <a:xfrm>
            <a:off x="14880609" y="7850499"/>
            <a:ext cx="1241133" cy="557299"/>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500-700</a:t>
            </a:r>
          </a:p>
          <a:p>
            <a:pPr algn="l">
              <a:lnSpc>
                <a:spcPts val="2190"/>
              </a:lnSpc>
            </a:pPr>
            <a:r>
              <a:rPr lang="en-US" sz="1856" b="1" spc="72">
                <a:solidFill>
                  <a:srgbClr val="4F4F4F"/>
                </a:solidFill>
                <a:latin typeface="TT Chocolates Bold"/>
                <a:ea typeface="TT Chocolates Bold"/>
                <a:cs typeface="TT Chocolates Bold"/>
                <a:sym typeface="TT Chocolates Bold"/>
              </a:rPr>
              <a:t>lux</a:t>
            </a:r>
          </a:p>
        </p:txBody>
      </p:sp>
      <p:sp>
        <p:nvSpPr>
          <p:cNvPr id="31" name="TextBox 31"/>
          <p:cNvSpPr txBox="1"/>
          <p:nvPr/>
        </p:nvSpPr>
        <p:spPr>
          <a:xfrm>
            <a:off x="14845135" y="8536152"/>
            <a:ext cx="1241133" cy="557299"/>
          </a:xfrm>
          <a:prstGeom prst="rect">
            <a:avLst/>
          </a:prstGeom>
        </p:spPr>
        <p:txBody>
          <a:bodyPr lIns="0" tIns="0" rIns="0" bIns="0" rtlCol="0" anchor="t">
            <a:spAutoFit/>
          </a:bodyPr>
          <a:lstStyle/>
          <a:p>
            <a:pPr algn="l">
              <a:lnSpc>
                <a:spcPts val="2190"/>
              </a:lnSpc>
            </a:pPr>
            <a:r>
              <a:rPr lang="en-US" sz="1856" b="1" spc="72">
                <a:solidFill>
                  <a:srgbClr val="4F4F4F"/>
                </a:solidFill>
                <a:latin typeface="TT Chocolates Bold"/>
                <a:ea typeface="TT Chocolates Bold"/>
                <a:cs typeface="TT Chocolates Bold"/>
                <a:sym typeface="TT Chocolates Bold"/>
              </a:rPr>
              <a:t>4000-5000 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953" y="2688301"/>
            <a:ext cx="5720815" cy="6569999"/>
          </a:xfrm>
          <a:custGeom>
            <a:avLst/>
            <a:gdLst/>
            <a:ahLst/>
            <a:cxnLst/>
            <a:rect l="l" t="t" r="r" b="b"/>
            <a:pathLst>
              <a:path w="5720815" h="6569999">
                <a:moveTo>
                  <a:pt x="0" y="0"/>
                </a:moveTo>
                <a:lnTo>
                  <a:pt x="5720815" y="0"/>
                </a:lnTo>
                <a:lnTo>
                  <a:pt x="5720815" y="6569999"/>
                </a:lnTo>
                <a:lnTo>
                  <a:pt x="0" y="6569999"/>
                </a:lnTo>
                <a:lnTo>
                  <a:pt x="0" y="0"/>
                </a:lnTo>
                <a:close/>
              </a:path>
            </a:pathLst>
          </a:custGeom>
          <a:blipFill>
            <a:blip r:embed="rId2"/>
            <a:stretch>
              <a:fillRect l="-242073" t="-40240" r="-35367" b="-34358"/>
            </a:stretch>
          </a:blipFill>
        </p:spPr>
        <p:txBody>
          <a:bodyPr/>
          <a:lstStyle/>
          <a:p>
            <a:endParaRPr lang="it-IT"/>
          </a:p>
        </p:txBody>
      </p:sp>
      <p:sp>
        <p:nvSpPr>
          <p:cNvPr id="3" name="TextBox 3"/>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23</a:t>
            </a:r>
          </a:p>
        </p:txBody>
      </p:sp>
      <p:sp>
        <p:nvSpPr>
          <p:cNvPr id="4" name="TextBox 4"/>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CHOOSEN FRAGMENT</a:t>
            </a:r>
          </a:p>
        </p:txBody>
      </p:sp>
      <p:grpSp>
        <p:nvGrpSpPr>
          <p:cNvPr id="5" name="Group 5"/>
          <p:cNvGrpSpPr/>
          <p:nvPr/>
        </p:nvGrpSpPr>
        <p:grpSpPr>
          <a:xfrm>
            <a:off x="2016061" y="6668401"/>
            <a:ext cx="1251270" cy="125127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000000"/>
              </a:solidFill>
              <a:prstDash val="solid"/>
              <a:miter/>
            </a:ln>
          </p:spPr>
          <p:txBody>
            <a:bodyPr/>
            <a:lstStyle/>
            <a:p>
              <a:endParaRPr lang="it-IT"/>
            </a:p>
          </p:txBody>
        </p:sp>
        <p:sp>
          <p:nvSpPr>
            <p:cNvPr id="7" name="TextBox 7"/>
            <p:cNvSpPr txBox="1"/>
            <p:nvPr/>
          </p:nvSpPr>
          <p:spPr>
            <a:xfrm>
              <a:off x="76200" y="76200"/>
              <a:ext cx="660400" cy="660400"/>
            </a:xfrm>
            <a:prstGeom prst="rect">
              <a:avLst/>
            </a:prstGeom>
          </p:spPr>
          <p:txBody>
            <a:bodyPr lIns="50800" tIns="50800" rIns="50800" bIns="50800" rtlCol="0" anchor="ctr"/>
            <a:lstStyle/>
            <a:p>
              <a:pPr algn="ctr">
                <a:lnSpc>
                  <a:spcPts val="1770"/>
                </a:lnSpc>
              </a:pPr>
              <a:endParaRPr/>
            </a:p>
          </p:txBody>
        </p:sp>
      </p:grpSp>
      <p:sp>
        <p:nvSpPr>
          <p:cNvPr id="8" name="TextBox 8"/>
          <p:cNvSpPr txBox="1"/>
          <p:nvPr/>
        </p:nvSpPr>
        <p:spPr>
          <a:xfrm>
            <a:off x="8529452" y="2981640"/>
            <a:ext cx="4144875" cy="90043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A piece of the kinetic wall:</a:t>
            </a:r>
          </a:p>
          <a:p>
            <a:pPr algn="l">
              <a:lnSpc>
                <a:spcPts val="2359"/>
              </a:lnSpc>
            </a:pPr>
            <a:endParaRPr lang="en-US" sz="1999" b="1" spc="77">
              <a:solidFill>
                <a:srgbClr val="4F4F4F"/>
              </a:solidFill>
              <a:latin typeface="TT Chocolates Bold"/>
              <a:ea typeface="TT Chocolates Bold"/>
              <a:cs typeface="TT Chocolates Bold"/>
              <a:sym typeface="TT Chocolates Bold"/>
            </a:endParaRPr>
          </a:p>
          <a:p>
            <a:pPr algn="l">
              <a:lnSpc>
                <a:spcPts val="2359"/>
              </a:lnSpc>
            </a:pPr>
            <a:r>
              <a:rPr lang="en-US" sz="1999" spc="77">
                <a:solidFill>
                  <a:srgbClr val="4F4F4F"/>
                </a:solidFill>
                <a:latin typeface="TT Chocolates"/>
                <a:ea typeface="TT Chocolates"/>
                <a:cs typeface="TT Chocolates"/>
                <a:sym typeface="TT Chocolates"/>
              </a:rPr>
              <a:t>Lounge chair/DIning chair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75945"/>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0543320" y="1028700"/>
            <a:ext cx="6715980" cy="368207"/>
          </a:xfrm>
          <a:prstGeom prst="rect">
            <a:avLst/>
          </a:prstGeom>
        </p:spPr>
        <p:txBody>
          <a:bodyPr lIns="0" tIns="0" rIns="0" bIns="0" rtlCol="0" anchor="t">
            <a:spAutoFit/>
          </a:bodyPr>
          <a:lstStyle/>
          <a:p>
            <a:pPr algn="r">
              <a:lnSpc>
                <a:spcPts val="2906"/>
              </a:lnSpc>
            </a:pPr>
            <a:r>
              <a:rPr lang="en-US" sz="2463" b="1" spc="96">
                <a:solidFill>
                  <a:srgbClr val="9B3A21"/>
                </a:solidFill>
                <a:latin typeface="TT Chocolates Bold"/>
                <a:ea typeface="TT Chocolates Bold"/>
                <a:cs typeface="TT Chocolates Bold"/>
                <a:sym typeface="TT Chocolates Bold"/>
              </a:rPr>
              <a:t>Thank you for your attention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7402" y="6129506"/>
            <a:ext cx="4222768" cy="3886169"/>
          </a:xfrm>
          <a:custGeom>
            <a:avLst/>
            <a:gdLst/>
            <a:ahLst/>
            <a:cxnLst/>
            <a:rect l="l" t="t" r="r" b="b"/>
            <a:pathLst>
              <a:path w="4222768" h="3886169">
                <a:moveTo>
                  <a:pt x="0" y="0"/>
                </a:moveTo>
                <a:lnTo>
                  <a:pt x="4222768" y="0"/>
                </a:lnTo>
                <a:lnTo>
                  <a:pt x="4222768" y="3886169"/>
                </a:lnTo>
                <a:lnTo>
                  <a:pt x="0" y="3886169"/>
                </a:lnTo>
                <a:lnTo>
                  <a:pt x="0" y="0"/>
                </a:lnTo>
                <a:close/>
              </a:path>
            </a:pathLst>
          </a:custGeom>
          <a:blipFill>
            <a:blip r:embed="rId2"/>
            <a:stretch>
              <a:fillRect r="-2676"/>
            </a:stretch>
          </a:blipFill>
        </p:spPr>
        <p:txBody>
          <a:bodyPr/>
          <a:lstStyle/>
          <a:p>
            <a:endParaRPr lang="it-IT"/>
          </a:p>
        </p:txBody>
      </p:sp>
      <p:sp>
        <p:nvSpPr>
          <p:cNvPr id="3" name="Freeform 3"/>
          <p:cNvSpPr/>
          <p:nvPr/>
        </p:nvSpPr>
        <p:spPr>
          <a:xfrm>
            <a:off x="10226960" y="739546"/>
            <a:ext cx="7683211" cy="5109335"/>
          </a:xfrm>
          <a:custGeom>
            <a:avLst/>
            <a:gdLst/>
            <a:ahLst/>
            <a:cxnLst/>
            <a:rect l="l" t="t" r="r" b="b"/>
            <a:pathLst>
              <a:path w="7683211" h="5109335">
                <a:moveTo>
                  <a:pt x="0" y="0"/>
                </a:moveTo>
                <a:lnTo>
                  <a:pt x="7683210" y="0"/>
                </a:lnTo>
                <a:lnTo>
                  <a:pt x="7683210" y="5109335"/>
                </a:lnTo>
                <a:lnTo>
                  <a:pt x="0" y="5109335"/>
                </a:lnTo>
                <a:lnTo>
                  <a:pt x="0" y="0"/>
                </a:lnTo>
                <a:close/>
              </a:path>
            </a:pathLst>
          </a:custGeom>
          <a:blipFill>
            <a:blip r:embed="rId3"/>
            <a:stretch>
              <a:fillRect/>
            </a:stretch>
          </a:blipFill>
        </p:spPr>
        <p:txBody>
          <a:bodyPr/>
          <a:lstStyle/>
          <a:p>
            <a:endParaRPr lang="it-IT"/>
          </a:p>
        </p:txBody>
      </p:sp>
      <p:sp>
        <p:nvSpPr>
          <p:cNvPr id="4" name="Freeform 4"/>
          <p:cNvSpPr/>
          <p:nvPr/>
        </p:nvSpPr>
        <p:spPr>
          <a:xfrm>
            <a:off x="10226960" y="6129506"/>
            <a:ext cx="3216781" cy="3886169"/>
          </a:xfrm>
          <a:custGeom>
            <a:avLst/>
            <a:gdLst/>
            <a:ahLst/>
            <a:cxnLst/>
            <a:rect l="l" t="t" r="r" b="b"/>
            <a:pathLst>
              <a:path w="3216781" h="3886169">
                <a:moveTo>
                  <a:pt x="0" y="0"/>
                </a:moveTo>
                <a:lnTo>
                  <a:pt x="3216781" y="0"/>
                </a:lnTo>
                <a:lnTo>
                  <a:pt x="3216781" y="3886169"/>
                </a:lnTo>
                <a:lnTo>
                  <a:pt x="0" y="3886169"/>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6" name="TextBox 6"/>
          <p:cNvSpPr txBox="1"/>
          <p:nvPr/>
        </p:nvSpPr>
        <p:spPr>
          <a:xfrm>
            <a:off x="2388201" y="987530"/>
            <a:ext cx="7581497"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LECTURE SUMMARY </a:t>
            </a:r>
            <a:r>
              <a:rPr lang="en-US" sz="2999" spc="599">
                <a:solidFill>
                  <a:srgbClr val="000000"/>
                </a:solidFill>
                <a:latin typeface="TT Chocolates"/>
                <a:ea typeface="TT Chocolates"/>
                <a:cs typeface="TT Chocolates"/>
                <a:sym typeface="TT Chocolates"/>
              </a:rPr>
              <a:t>| VORONOI</a:t>
            </a:r>
          </a:p>
        </p:txBody>
      </p:sp>
      <p:sp>
        <p:nvSpPr>
          <p:cNvPr id="7" name="TextBox 7"/>
          <p:cNvSpPr txBox="1"/>
          <p:nvPr/>
        </p:nvSpPr>
        <p:spPr>
          <a:xfrm>
            <a:off x="1038225" y="2248037"/>
            <a:ext cx="8931473" cy="3881469"/>
          </a:xfrm>
          <a:prstGeom prst="rect">
            <a:avLst/>
          </a:prstGeom>
        </p:spPr>
        <p:txBody>
          <a:bodyPr lIns="0" tIns="0" rIns="0" bIns="0" rtlCol="0" anchor="t">
            <a:spAutoFit/>
          </a:bodyPr>
          <a:lstStyle/>
          <a:p>
            <a:pPr algn="l">
              <a:lnSpc>
                <a:spcPts val="2227"/>
              </a:lnSpc>
            </a:pPr>
            <a:r>
              <a:rPr lang="en-US" sz="1887" spc="73">
                <a:solidFill>
                  <a:srgbClr val="000000"/>
                </a:solidFill>
                <a:latin typeface="TT Chocolates"/>
                <a:ea typeface="TT Chocolates"/>
                <a:cs typeface="TT Chocolates"/>
                <a:sym typeface="TT Chocolates"/>
              </a:rPr>
              <a:t>What is Voronoi?</a:t>
            </a:r>
          </a:p>
          <a:p>
            <a:pPr marL="407504" lvl="1" indent="-203752" algn="l">
              <a:lnSpc>
                <a:spcPts val="2227"/>
              </a:lnSpc>
              <a:buFont typeface="Arial"/>
              <a:buChar char="•"/>
            </a:pPr>
            <a:r>
              <a:rPr lang="en-US" sz="1887" spc="73">
                <a:solidFill>
                  <a:srgbClr val="000000"/>
                </a:solidFill>
                <a:latin typeface="TT Chocolates"/>
                <a:ea typeface="TT Chocolates"/>
                <a:cs typeface="TT Chocolates"/>
                <a:sym typeface="TT Chocolates"/>
              </a:rPr>
              <a:t>Mathematical Partitioning: Dividing space into cells based on proximity to "seed points."</a:t>
            </a:r>
          </a:p>
          <a:p>
            <a:pPr marL="407504" lvl="1" indent="-203752" algn="l">
              <a:lnSpc>
                <a:spcPts val="2227"/>
              </a:lnSpc>
              <a:buFont typeface="Arial"/>
              <a:buChar char="•"/>
            </a:pPr>
            <a:r>
              <a:rPr lang="en-US" sz="1887" spc="73">
                <a:solidFill>
                  <a:srgbClr val="000000"/>
                </a:solidFill>
                <a:latin typeface="TT Chocolates"/>
                <a:ea typeface="TT Chocolates"/>
                <a:cs typeface="TT Chocolates"/>
                <a:sym typeface="TT Chocolates"/>
              </a:rPr>
              <a:t>Nature’s Blueprint</a:t>
            </a:r>
          </a:p>
          <a:p>
            <a:pPr marL="407504" lvl="1" indent="-203752" algn="l">
              <a:lnSpc>
                <a:spcPts val="2227"/>
              </a:lnSpc>
              <a:buFont typeface="Arial"/>
              <a:buChar char="•"/>
            </a:pPr>
            <a:r>
              <a:rPr lang="en-US" sz="1887" spc="73">
                <a:solidFill>
                  <a:srgbClr val="000000"/>
                </a:solidFill>
                <a:latin typeface="TT Chocolates"/>
                <a:ea typeface="TT Chocolates"/>
                <a:cs typeface="TT Chocolates"/>
                <a:sym typeface="TT Chocolates"/>
              </a:rPr>
              <a:t>Organic Efficiency: eliminating "dead corners" </a:t>
            </a:r>
          </a:p>
          <a:p>
            <a:pPr algn="l">
              <a:lnSpc>
                <a:spcPts val="2227"/>
              </a:lnSpc>
            </a:pPr>
            <a:endParaRPr lang="en-US" sz="1887" spc="73">
              <a:solidFill>
                <a:srgbClr val="000000"/>
              </a:solidFill>
              <a:latin typeface="TT Chocolates"/>
              <a:ea typeface="TT Chocolates"/>
              <a:cs typeface="TT Chocolates"/>
              <a:sym typeface="TT Chocolates"/>
            </a:endParaRPr>
          </a:p>
          <a:p>
            <a:pPr algn="l">
              <a:lnSpc>
                <a:spcPts val="2227"/>
              </a:lnSpc>
            </a:pPr>
            <a:r>
              <a:rPr lang="en-US" sz="1887" spc="73">
                <a:solidFill>
                  <a:srgbClr val="000000"/>
                </a:solidFill>
                <a:latin typeface="TT Chocolates"/>
                <a:ea typeface="TT Chocolates"/>
                <a:cs typeface="TT Chocolates"/>
                <a:sym typeface="TT Chocolates"/>
              </a:rPr>
              <a:t>Application &amp; Objective</a:t>
            </a:r>
          </a:p>
          <a:p>
            <a:pPr marL="407504" lvl="1" indent="-203752" algn="l">
              <a:lnSpc>
                <a:spcPts val="2227"/>
              </a:lnSpc>
              <a:buFont typeface="Arial"/>
              <a:buChar char="•"/>
            </a:pPr>
            <a:r>
              <a:rPr lang="en-US" sz="1887" spc="73">
                <a:solidFill>
                  <a:srgbClr val="000000"/>
                </a:solidFill>
                <a:latin typeface="TT Chocolates"/>
                <a:ea typeface="TT Chocolates"/>
                <a:cs typeface="TT Chocolates"/>
                <a:sym typeface="TT Chocolates"/>
              </a:rPr>
              <a:t>Optimal Spatial Efficiency</a:t>
            </a:r>
          </a:p>
          <a:p>
            <a:pPr marL="407504" lvl="1" indent="-203752" algn="l">
              <a:lnSpc>
                <a:spcPts val="2227"/>
              </a:lnSpc>
              <a:buFont typeface="Arial"/>
              <a:buChar char="•"/>
            </a:pPr>
            <a:r>
              <a:rPr lang="en-US" sz="1887" spc="73">
                <a:solidFill>
                  <a:srgbClr val="000000"/>
                </a:solidFill>
                <a:latin typeface="TT Chocolates"/>
                <a:ea typeface="TT Chocolates"/>
                <a:cs typeface="TT Chocolates"/>
                <a:sym typeface="TT Chocolates"/>
              </a:rPr>
              <a:t>Transforming "stiff" furniture into foldable furniture</a:t>
            </a:r>
          </a:p>
          <a:p>
            <a:pPr marL="407504" lvl="1" indent="-203752" algn="l">
              <a:lnSpc>
                <a:spcPts val="2227"/>
              </a:lnSpc>
              <a:buFont typeface="Arial"/>
              <a:buChar char="•"/>
            </a:pPr>
            <a:r>
              <a:rPr lang="en-US" sz="1887" spc="73">
                <a:solidFill>
                  <a:srgbClr val="000000"/>
                </a:solidFill>
                <a:latin typeface="TT Chocolates"/>
                <a:ea typeface="TT Chocolates"/>
                <a:cs typeface="TT Chocolates"/>
                <a:sym typeface="TT Chocolates"/>
              </a:rPr>
              <a:t>Breaking the Box: eliminates "tunnel vision" </a:t>
            </a:r>
          </a:p>
          <a:p>
            <a:pPr algn="l">
              <a:lnSpc>
                <a:spcPts val="2227"/>
              </a:lnSpc>
            </a:pPr>
            <a:endParaRPr lang="en-US" sz="1887" spc="73">
              <a:solidFill>
                <a:srgbClr val="000000"/>
              </a:solidFill>
              <a:latin typeface="TT Chocolates"/>
              <a:ea typeface="TT Chocolates"/>
              <a:cs typeface="TT Chocolates"/>
              <a:sym typeface="TT Chocolates"/>
            </a:endParaRPr>
          </a:p>
          <a:p>
            <a:pPr algn="l">
              <a:lnSpc>
                <a:spcPts val="2227"/>
              </a:lnSpc>
            </a:pPr>
            <a:endParaRPr lang="en-US" sz="1887" spc="73">
              <a:solidFill>
                <a:srgbClr val="000000"/>
              </a:solidFill>
              <a:latin typeface="TT Chocolates"/>
              <a:ea typeface="TT Chocolates"/>
              <a:cs typeface="TT Chocolates"/>
              <a:sym typeface="TT Chocolates"/>
            </a:endParaRPr>
          </a:p>
          <a:p>
            <a:pPr algn="l">
              <a:lnSpc>
                <a:spcPts val="2227"/>
              </a:lnSpc>
            </a:pPr>
            <a:endParaRPr lang="en-US" sz="1887" spc="73">
              <a:solidFill>
                <a:srgbClr val="000000"/>
              </a:solidFill>
              <a:latin typeface="TT Chocolates"/>
              <a:ea typeface="TT Chocolates"/>
              <a:cs typeface="TT Chocolates"/>
              <a:sym typeface="TT Chocolates"/>
            </a:endParaRPr>
          </a:p>
          <a:p>
            <a:pPr algn="l">
              <a:lnSpc>
                <a:spcPts val="2227"/>
              </a:lnSpc>
              <a:spcBef>
                <a:spcPct val="0"/>
              </a:spcBef>
            </a:pPr>
            <a:endParaRPr lang="en-US" sz="1887" spc="73">
              <a:solidFill>
                <a:srgbClr val="000000"/>
              </a:solidFill>
              <a:latin typeface="TT Chocolates"/>
              <a:ea typeface="TT Chocolates"/>
              <a:cs typeface="TT Chocolates"/>
              <a:sym typeface="TT Chocolates"/>
            </a:endParaRPr>
          </a:p>
        </p:txBody>
      </p:sp>
      <p:sp>
        <p:nvSpPr>
          <p:cNvPr id="8" name="Freeform 8"/>
          <p:cNvSpPr/>
          <p:nvPr/>
        </p:nvSpPr>
        <p:spPr>
          <a:xfrm>
            <a:off x="5263900" y="6129506"/>
            <a:ext cx="4674035" cy="3886169"/>
          </a:xfrm>
          <a:custGeom>
            <a:avLst/>
            <a:gdLst/>
            <a:ahLst/>
            <a:cxnLst/>
            <a:rect l="l" t="t" r="r" b="b"/>
            <a:pathLst>
              <a:path w="4674035" h="3886169">
                <a:moveTo>
                  <a:pt x="0" y="0"/>
                </a:moveTo>
                <a:lnTo>
                  <a:pt x="4674036" y="0"/>
                </a:lnTo>
                <a:lnTo>
                  <a:pt x="4674036" y="3886169"/>
                </a:lnTo>
                <a:lnTo>
                  <a:pt x="0" y="3886169"/>
                </a:lnTo>
                <a:lnTo>
                  <a:pt x="0" y="0"/>
                </a:lnTo>
                <a:close/>
              </a:path>
            </a:pathLst>
          </a:custGeom>
          <a:blipFill>
            <a:blip r:embed="rId5"/>
            <a:stretch>
              <a:fillRect l="-15940" t="-2685" r="-67454" b="-5397"/>
            </a:stretch>
          </a:blipFill>
        </p:spPr>
        <p:txBody>
          <a:bodyPr/>
          <a:lstStyle/>
          <a:p>
            <a:endParaRPr lang="it-IT"/>
          </a:p>
        </p:txBody>
      </p:sp>
      <p:sp>
        <p:nvSpPr>
          <p:cNvPr id="9" name="Freeform 9"/>
          <p:cNvSpPr/>
          <p:nvPr/>
        </p:nvSpPr>
        <p:spPr>
          <a:xfrm>
            <a:off x="211165" y="6567656"/>
            <a:ext cx="4240132" cy="3448019"/>
          </a:xfrm>
          <a:custGeom>
            <a:avLst/>
            <a:gdLst/>
            <a:ahLst/>
            <a:cxnLst/>
            <a:rect l="l" t="t" r="r" b="b"/>
            <a:pathLst>
              <a:path w="4240132" h="3448019">
                <a:moveTo>
                  <a:pt x="0" y="0"/>
                </a:moveTo>
                <a:lnTo>
                  <a:pt x="4240132" y="0"/>
                </a:lnTo>
                <a:lnTo>
                  <a:pt x="4240132" y="3448019"/>
                </a:lnTo>
                <a:lnTo>
                  <a:pt x="0" y="3448019"/>
                </a:lnTo>
                <a:lnTo>
                  <a:pt x="0" y="0"/>
                </a:lnTo>
                <a:close/>
              </a:path>
            </a:pathLst>
          </a:custGeom>
          <a:blipFill>
            <a:blip r:embed="rId6"/>
            <a:stretch>
              <a:fillRect l="-13500" t="-6274" r="-71518" b="-5211"/>
            </a:stretch>
          </a:blipFill>
        </p:spPr>
        <p:txBody>
          <a:bodyPr/>
          <a:lstStyle/>
          <a:p>
            <a:endParaRPr lang="it-IT"/>
          </a:p>
        </p:txBody>
      </p:sp>
      <p:grpSp>
        <p:nvGrpSpPr>
          <p:cNvPr id="10" name="Group 10"/>
          <p:cNvGrpSpPr/>
          <p:nvPr/>
        </p:nvGrpSpPr>
        <p:grpSpPr>
          <a:xfrm>
            <a:off x="3329940" y="8618220"/>
            <a:ext cx="1451610" cy="243840"/>
            <a:chOff x="0" y="0"/>
            <a:chExt cx="1935480" cy="325120"/>
          </a:xfrm>
        </p:grpSpPr>
        <p:sp>
          <p:nvSpPr>
            <p:cNvPr id="11" name="Freeform 11"/>
            <p:cNvSpPr/>
            <p:nvPr/>
          </p:nvSpPr>
          <p:spPr>
            <a:xfrm>
              <a:off x="34431" y="50800"/>
              <a:ext cx="1851732" cy="223029"/>
            </a:xfrm>
            <a:custGeom>
              <a:avLst/>
              <a:gdLst/>
              <a:ahLst/>
              <a:cxnLst/>
              <a:rect l="l" t="t" r="r" b="b"/>
              <a:pathLst>
                <a:path w="1851732" h="223029">
                  <a:moveTo>
                    <a:pt x="16369" y="0"/>
                  </a:moveTo>
                  <a:cubicBezTo>
                    <a:pt x="557389" y="3810"/>
                    <a:pt x="619619" y="17780"/>
                    <a:pt x="744079" y="22860"/>
                  </a:cubicBezTo>
                  <a:cubicBezTo>
                    <a:pt x="956169" y="31750"/>
                    <a:pt x="1447659" y="15240"/>
                    <a:pt x="1610219" y="27940"/>
                  </a:cubicBezTo>
                  <a:cubicBezTo>
                    <a:pt x="1673719" y="33020"/>
                    <a:pt x="1701659" y="36830"/>
                    <a:pt x="1742299" y="48260"/>
                  </a:cubicBezTo>
                  <a:cubicBezTo>
                    <a:pt x="1780399" y="59690"/>
                    <a:pt x="1840089" y="68580"/>
                    <a:pt x="1850249" y="96520"/>
                  </a:cubicBezTo>
                  <a:cubicBezTo>
                    <a:pt x="1860409" y="125730"/>
                    <a:pt x="1815959" y="213360"/>
                    <a:pt x="1790559" y="222250"/>
                  </a:cubicBezTo>
                  <a:cubicBezTo>
                    <a:pt x="1770239" y="228600"/>
                    <a:pt x="1746109" y="194310"/>
                    <a:pt x="1719439" y="185420"/>
                  </a:cubicBezTo>
                  <a:cubicBezTo>
                    <a:pt x="1687689" y="175260"/>
                    <a:pt x="1667369" y="172720"/>
                    <a:pt x="1610219" y="167640"/>
                  </a:cubicBezTo>
                  <a:cubicBezTo>
                    <a:pt x="1389239" y="148590"/>
                    <a:pt x="138289" y="265430"/>
                    <a:pt x="16369" y="140970"/>
                  </a:cubicBezTo>
                  <a:cubicBezTo>
                    <a:pt x="-20461" y="104140"/>
                    <a:pt x="16369" y="0"/>
                    <a:pt x="16369" y="0"/>
                  </a:cubicBezTo>
                </a:path>
              </a:pathLst>
            </a:custGeom>
            <a:solidFill>
              <a:srgbClr val="FFCEEC"/>
            </a:solidFill>
            <a:ln cap="sq">
              <a:noFill/>
              <a:prstDash val="solid"/>
              <a:miter/>
            </a:ln>
          </p:spPr>
          <p:txBody>
            <a:bodyPr/>
            <a:lstStyle/>
            <a:p>
              <a:endParaRPr lang="it-IT"/>
            </a:p>
          </p:txBody>
        </p:sp>
      </p:grpSp>
      <p:grpSp>
        <p:nvGrpSpPr>
          <p:cNvPr id="12" name="Group 12"/>
          <p:cNvGrpSpPr/>
          <p:nvPr/>
        </p:nvGrpSpPr>
        <p:grpSpPr>
          <a:xfrm>
            <a:off x="4256722" y="8439150"/>
            <a:ext cx="525780" cy="628650"/>
            <a:chOff x="0" y="0"/>
            <a:chExt cx="701040" cy="838200"/>
          </a:xfrm>
        </p:grpSpPr>
        <p:sp>
          <p:nvSpPr>
            <p:cNvPr id="13" name="Freeform 13"/>
            <p:cNvSpPr/>
            <p:nvPr/>
          </p:nvSpPr>
          <p:spPr>
            <a:xfrm>
              <a:off x="45922" y="50800"/>
              <a:ext cx="609273" cy="741016"/>
            </a:xfrm>
            <a:custGeom>
              <a:avLst/>
              <a:gdLst/>
              <a:ahLst/>
              <a:cxnLst/>
              <a:rect l="l" t="t" r="r" b="b"/>
              <a:pathLst>
                <a:path w="609273" h="741016">
                  <a:moveTo>
                    <a:pt x="332538" y="0"/>
                  </a:moveTo>
                  <a:cubicBezTo>
                    <a:pt x="422708" y="152400"/>
                    <a:pt x="449378" y="170180"/>
                    <a:pt x="476048" y="204470"/>
                  </a:cubicBezTo>
                  <a:cubicBezTo>
                    <a:pt x="511608" y="250190"/>
                    <a:pt x="567488" y="322580"/>
                    <a:pt x="587808" y="377190"/>
                  </a:cubicBezTo>
                  <a:cubicBezTo>
                    <a:pt x="603048" y="417830"/>
                    <a:pt x="617018" y="463550"/>
                    <a:pt x="604318" y="495300"/>
                  </a:cubicBezTo>
                  <a:cubicBezTo>
                    <a:pt x="591618" y="524510"/>
                    <a:pt x="550978" y="543560"/>
                    <a:pt x="519228" y="560070"/>
                  </a:cubicBezTo>
                  <a:cubicBezTo>
                    <a:pt x="487478" y="576580"/>
                    <a:pt x="449378" y="579120"/>
                    <a:pt x="415088" y="594360"/>
                  </a:cubicBezTo>
                  <a:cubicBezTo>
                    <a:pt x="380798" y="609600"/>
                    <a:pt x="356668" y="631190"/>
                    <a:pt x="313488" y="650240"/>
                  </a:cubicBezTo>
                  <a:cubicBezTo>
                    <a:pt x="246178" y="679450"/>
                    <a:pt x="98858" y="760730"/>
                    <a:pt x="50598" y="736600"/>
                  </a:cubicBezTo>
                  <a:cubicBezTo>
                    <a:pt x="16308" y="718820"/>
                    <a:pt x="-11632" y="640080"/>
                    <a:pt x="4878" y="604520"/>
                  </a:cubicBezTo>
                  <a:cubicBezTo>
                    <a:pt x="31548" y="549910"/>
                    <a:pt x="214428" y="535940"/>
                    <a:pt x="305868" y="497840"/>
                  </a:cubicBezTo>
                  <a:cubicBezTo>
                    <a:pt x="385878" y="464820"/>
                    <a:pt x="502718" y="374650"/>
                    <a:pt x="526848" y="392430"/>
                  </a:cubicBezTo>
                  <a:cubicBezTo>
                    <a:pt x="542088" y="402590"/>
                    <a:pt x="530658" y="473710"/>
                    <a:pt x="519228" y="478790"/>
                  </a:cubicBezTo>
                  <a:cubicBezTo>
                    <a:pt x="505258" y="483870"/>
                    <a:pt x="470968" y="438150"/>
                    <a:pt x="441758" y="406400"/>
                  </a:cubicBezTo>
                  <a:cubicBezTo>
                    <a:pt x="397308" y="356870"/>
                    <a:pt x="328728" y="265430"/>
                    <a:pt x="286818" y="204470"/>
                  </a:cubicBezTo>
                  <a:cubicBezTo>
                    <a:pt x="255068" y="157480"/>
                    <a:pt x="201728" y="106680"/>
                    <a:pt x="210618" y="72390"/>
                  </a:cubicBezTo>
                  <a:cubicBezTo>
                    <a:pt x="219508" y="39370"/>
                    <a:pt x="332538" y="0"/>
                    <a:pt x="332538" y="0"/>
                  </a:cubicBezTo>
                </a:path>
              </a:pathLst>
            </a:custGeom>
            <a:solidFill>
              <a:srgbClr val="FFCEEC"/>
            </a:solidFill>
            <a:ln cap="sq">
              <a:noFill/>
              <a:prstDash val="solid"/>
              <a:miter/>
            </a:ln>
          </p:spPr>
          <p:txBody>
            <a:bodyPr/>
            <a:lstStyle/>
            <a:p>
              <a:endParaRPr lang="it-IT"/>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45643" y="7891982"/>
            <a:ext cx="4173065" cy="231397"/>
            <a:chOff x="0" y="0"/>
            <a:chExt cx="5564087" cy="308529"/>
          </a:xfrm>
        </p:grpSpPr>
        <p:sp>
          <p:nvSpPr>
            <p:cNvPr id="3" name="TextBox 3"/>
            <p:cNvSpPr txBox="1"/>
            <p:nvPr/>
          </p:nvSpPr>
          <p:spPr>
            <a:xfrm>
              <a:off x="689347" y="24387"/>
              <a:ext cx="4874739" cy="284141"/>
            </a:xfrm>
            <a:prstGeom prst="rect">
              <a:avLst/>
            </a:prstGeom>
          </p:spPr>
          <p:txBody>
            <a:bodyPr lIns="0" tIns="0" rIns="0" bIns="0" rtlCol="0" anchor="t">
              <a:spAutoFit/>
            </a:bodyPr>
            <a:lstStyle/>
            <a:p>
              <a:pPr algn="l">
                <a:lnSpc>
                  <a:spcPts val="1652"/>
                </a:lnSpc>
              </a:pPr>
              <a:r>
                <a:rPr lang="en-US" sz="1400" b="1" spc="54">
                  <a:solidFill>
                    <a:srgbClr val="8FC3A7"/>
                  </a:solidFill>
                  <a:latin typeface="TT Chocolates Bold"/>
                  <a:ea typeface="TT Chocolates Bold"/>
                  <a:cs typeface="TT Chocolates Bold"/>
                  <a:sym typeface="TT Chocolates Bold"/>
                </a:rPr>
                <a:t>Kinetic skin</a:t>
              </a:r>
            </a:p>
          </p:txBody>
        </p:sp>
        <p:grpSp>
          <p:nvGrpSpPr>
            <p:cNvPr id="4" name="Group 4"/>
            <p:cNvGrpSpPr/>
            <p:nvPr/>
          </p:nvGrpSpPr>
          <p:grpSpPr>
            <a:xfrm>
              <a:off x="0" y="0"/>
              <a:ext cx="539266" cy="308529"/>
              <a:chOff x="0" y="0"/>
              <a:chExt cx="111227" cy="63636"/>
            </a:xfrm>
          </p:grpSpPr>
          <p:sp>
            <p:nvSpPr>
              <p:cNvPr id="5" name="Freeform 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8FC3A7"/>
              </a:solidFill>
            </p:spPr>
            <p:txBody>
              <a:bodyPr/>
              <a:lstStyle/>
              <a:p>
                <a:endParaRPr lang="it-IT"/>
              </a:p>
            </p:txBody>
          </p:sp>
          <p:sp>
            <p:nvSpPr>
              <p:cNvPr id="6" name="TextBox 6"/>
              <p:cNvSpPr txBox="1"/>
              <p:nvPr/>
            </p:nvSpPr>
            <p:spPr>
              <a:xfrm>
                <a:off x="0" y="-28575"/>
                <a:ext cx="111227" cy="92211"/>
              </a:xfrm>
              <a:prstGeom prst="rect">
                <a:avLst/>
              </a:prstGeom>
            </p:spPr>
            <p:txBody>
              <a:bodyPr lIns="48651" tIns="48651" rIns="48651" bIns="48651" rtlCol="0" anchor="ctr"/>
              <a:lstStyle/>
              <a:p>
                <a:pPr algn="ctr">
                  <a:lnSpc>
                    <a:spcPts val="1959"/>
                  </a:lnSpc>
                </a:pPr>
                <a:endParaRPr/>
              </a:p>
            </p:txBody>
          </p:sp>
        </p:grpSp>
      </p:grpSp>
      <p:grpSp>
        <p:nvGrpSpPr>
          <p:cNvPr id="7" name="Group 7"/>
          <p:cNvGrpSpPr/>
          <p:nvPr/>
        </p:nvGrpSpPr>
        <p:grpSpPr>
          <a:xfrm>
            <a:off x="1028700" y="7891982"/>
            <a:ext cx="4173065" cy="231397"/>
            <a:chOff x="0" y="0"/>
            <a:chExt cx="5564087" cy="308529"/>
          </a:xfrm>
        </p:grpSpPr>
        <p:sp>
          <p:nvSpPr>
            <p:cNvPr id="8" name="TextBox 8"/>
            <p:cNvSpPr txBox="1"/>
            <p:nvPr/>
          </p:nvSpPr>
          <p:spPr>
            <a:xfrm>
              <a:off x="689347" y="24387"/>
              <a:ext cx="4874739" cy="284141"/>
            </a:xfrm>
            <a:prstGeom prst="rect">
              <a:avLst/>
            </a:prstGeom>
          </p:spPr>
          <p:txBody>
            <a:bodyPr lIns="0" tIns="0" rIns="0" bIns="0" rtlCol="0" anchor="t">
              <a:spAutoFit/>
            </a:bodyPr>
            <a:lstStyle/>
            <a:p>
              <a:pPr algn="l">
                <a:lnSpc>
                  <a:spcPts val="1652"/>
                </a:lnSpc>
              </a:pPr>
              <a:r>
                <a:rPr lang="en-US" sz="1400" b="1" spc="54">
                  <a:solidFill>
                    <a:srgbClr val="28509B"/>
                  </a:solidFill>
                  <a:latin typeface="TT Chocolates Bold"/>
                  <a:ea typeface="TT Chocolates Bold"/>
                  <a:cs typeface="TT Chocolates Bold"/>
                  <a:sym typeface="TT Chocolates Bold"/>
                </a:rPr>
                <a:t>Static core</a:t>
              </a:r>
            </a:p>
          </p:txBody>
        </p:sp>
        <p:grpSp>
          <p:nvGrpSpPr>
            <p:cNvPr id="9" name="Group 9"/>
            <p:cNvGrpSpPr/>
            <p:nvPr/>
          </p:nvGrpSpPr>
          <p:grpSpPr>
            <a:xfrm>
              <a:off x="0" y="0"/>
              <a:ext cx="539266" cy="308529"/>
              <a:chOff x="0" y="0"/>
              <a:chExt cx="111227" cy="63636"/>
            </a:xfrm>
          </p:grpSpPr>
          <p:sp>
            <p:nvSpPr>
              <p:cNvPr id="10" name="Freeform 1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97A4C7"/>
              </a:solidFill>
            </p:spPr>
            <p:txBody>
              <a:bodyPr/>
              <a:lstStyle/>
              <a:p>
                <a:endParaRPr lang="it-IT"/>
              </a:p>
            </p:txBody>
          </p:sp>
          <p:sp>
            <p:nvSpPr>
              <p:cNvPr id="11" name="TextBox 11"/>
              <p:cNvSpPr txBox="1"/>
              <p:nvPr/>
            </p:nvSpPr>
            <p:spPr>
              <a:xfrm>
                <a:off x="0" y="-28575"/>
                <a:ext cx="111227" cy="92211"/>
              </a:xfrm>
              <a:prstGeom prst="rect">
                <a:avLst/>
              </a:prstGeom>
            </p:spPr>
            <p:txBody>
              <a:bodyPr lIns="48651" tIns="48651" rIns="48651" bIns="48651" rtlCol="0" anchor="ctr"/>
              <a:lstStyle/>
              <a:p>
                <a:pPr algn="ctr">
                  <a:lnSpc>
                    <a:spcPts val="1959"/>
                  </a:lnSpc>
                </a:pPr>
                <a:endParaRPr/>
              </a:p>
            </p:txBody>
          </p:sp>
        </p:grpSp>
      </p:grpSp>
      <p:sp>
        <p:nvSpPr>
          <p:cNvPr id="12" name="Freeform 12"/>
          <p:cNvSpPr/>
          <p:nvPr/>
        </p:nvSpPr>
        <p:spPr>
          <a:xfrm>
            <a:off x="914400" y="1650037"/>
            <a:ext cx="7877300" cy="5183671"/>
          </a:xfrm>
          <a:custGeom>
            <a:avLst/>
            <a:gdLst/>
            <a:ahLst/>
            <a:cxnLst/>
            <a:rect l="l" t="t" r="r" b="b"/>
            <a:pathLst>
              <a:path w="7877300" h="5183671">
                <a:moveTo>
                  <a:pt x="0" y="0"/>
                </a:moveTo>
                <a:lnTo>
                  <a:pt x="7877300" y="0"/>
                </a:lnTo>
                <a:lnTo>
                  <a:pt x="7877300" y="5183671"/>
                </a:lnTo>
                <a:lnTo>
                  <a:pt x="0" y="5183671"/>
                </a:lnTo>
                <a:lnTo>
                  <a:pt x="0" y="0"/>
                </a:lnTo>
                <a:close/>
              </a:path>
            </a:pathLst>
          </a:custGeom>
          <a:blipFill>
            <a:blip r:embed="rId2"/>
            <a:stretch>
              <a:fillRect r="-100167"/>
            </a:stretch>
          </a:blipFill>
        </p:spPr>
        <p:txBody>
          <a:bodyPr/>
          <a:lstStyle/>
          <a:p>
            <a:endParaRPr lang="it-IT"/>
          </a:p>
        </p:txBody>
      </p:sp>
      <p:sp>
        <p:nvSpPr>
          <p:cNvPr id="13" name="Freeform 13"/>
          <p:cNvSpPr/>
          <p:nvPr/>
        </p:nvSpPr>
        <p:spPr>
          <a:xfrm>
            <a:off x="9182100" y="1650037"/>
            <a:ext cx="8367593" cy="5917769"/>
          </a:xfrm>
          <a:custGeom>
            <a:avLst/>
            <a:gdLst/>
            <a:ahLst/>
            <a:cxnLst/>
            <a:rect l="l" t="t" r="r" b="b"/>
            <a:pathLst>
              <a:path w="8367593" h="5917769">
                <a:moveTo>
                  <a:pt x="0" y="0"/>
                </a:moveTo>
                <a:lnTo>
                  <a:pt x="8367593" y="0"/>
                </a:lnTo>
                <a:lnTo>
                  <a:pt x="8367593" y="5917768"/>
                </a:lnTo>
                <a:lnTo>
                  <a:pt x="0" y="5917768"/>
                </a:lnTo>
                <a:lnTo>
                  <a:pt x="0" y="0"/>
                </a:lnTo>
                <a:close/>
              </a:path>
            </a:pathLst>
          </a:custGeom>
          <a:blipFill>
            <a:blip r:embed="rId2"/>
            <a:stretch>
              <a:fillRect l="-115125"/>
            </a:stretch>
          </a:blipFill>
        </p:spPr>
        <p:txBody>
          <a:bodyPr/>
          <a:lstStyle/>
          <a:p>
            <a:endParaRPr lang="it-IT"/>
          </a:p>
        </p:txBody>
      </p:sp>
      <p:sp>
        <p:nvSpPr>
          <p:cNvPr id="14" name="Freeform 14"/>
          <p:cNvSpPr/>
          <p:nvPr/>
        </p:nvSpPr>
        <p:spPr>
          <a:xfrm>
            <a:off x="9306076" y="1928617"/>
            <a:ext cx="8310292" cy="4965399"/>
          </a:xfrm>
          <a:custGeom>
            <a:avLst/>
            <a:gdLst/>
            <a:ahLst/>
            <a:cxnLst/>
            <a:rect l="l" t="t" r="r" b="b"/>
            <a:pathLst>
              <a:path w="8310292" h="4965399">
                <a:moveTo>
                  <a:pt x="0" y="0"/>
                </a:moveTo>
                <a:lnTo>
                  <a:pt x="8310292" y="0"/>
                </a:lnTo>
                <a:lnTo>
                  <a:pt x="8310292" y="4965399"/>
                </a:lnTo>
                <a:lnTo>
                  <a:pt x="0" y="4965399"/>
                </a:lnTo>
                <a:lnTo>
                  <a:pt x="0" y="0"/>
                </a:lnTo>
                <a:close/>
              </a:path>
            </a:pathLst>
          </a:custGeom>
          <a:blipFill>
            <a:blip r:embed="rId3"/>
            <a:stretch>
              <a:fillRect/>
            </a:stretch>
          </a:blipFill>
        </p:spPr>
        <p:txBody>
          <a:bodyPr/>
          <a:lstStyle/>
          <a:p>
            <a:endParaRPr lang="it-IT"/>
          </a:p>
        </p:txBody>
      </p:sp>
      <p:sp>
        <p:nvSpPr>
          <p:cNvPr id="15" name="TextBox 15"/>
          <p:cNvSpPr txBox="1"/>
          <p:nvPr/>
        </p:nvSpPr>
        <p:spPr>
          <a:xfrm>
            <a:off x="1028700" y="1807014"/>
            <a:ext cx="306005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Distribution principles</a:t>
            </a:r>
          </a:p>
        </p:txBody>
      </p:sp>
      <p:sp>
        <p:nvSpPr>
          <p:cNvPr id="16" name="TextBox 16"/>
          <p:cNvSpPr txBox="1"/>
          <p:nvPr/>
        </p:nvSpPr>
        <p:spPr>
          <a:xfrm>
            <a:off x="1028700" y="7644005"/>
            <a:ext cx="2665626" cy="222885"/>
          </a:xfrm>
          <a:prstGeom prst="rect">
            <a:avLst/>
          </a:prstGeom>
        </p:spPr>
        <p:txBody>
          <a:bodyPr lIns="0" tIns="0" rIns="0" bIns="0" rtlCol="0" anchor="t">
            <a:spAutoFit/>
          </a:bodyPr>
          <a:lstStyle/>
          <a:p>
            <a:pPr algn="l">
              <a:lnSpc>
                <a:spcPts val="1770"/>
              </a:lnSpc>
            </a:pPr>
            <a:r>
              <a:rPr lang="en-US" sz="1500" b="1" spc="58">
                <a:solidFill>
                  <a:srgbClr val="4F4F4F"/>
                </a:solidFill>
                <a:latin typeface="TT Chocolates Bold"/>
                <a:ea typeface="TT Chocolates Bold"/>
                <a:cs typeface="TT Chocolates Bold"/>
                <a:sym typeface="TT Chocolates Bold"/>
              </a:rPr>
              <a:t>Legend</a:t>
            </a:r>
          </a:p>
        </p:txBody>
      </p:sp>
      <p:sp>
        <p:nvSpPr>
          <p:cNvPr id="17" name="TextBox 17"/>
          <p:cNvSpPr txBox="1"/>
          <p:nvPr/>
        </p:nvSpPr>
        <p:spPr>
          <a:xfrm>
            <a:off x="1570069" y="8187583"/>
            <a:ext cx="7193033" cy="880110"/>
          </a:xfrm>
          <a:prstGeom prst="rect">
            <a:avLst/>
          </a:prstGeom>
        </p:spPr>
        <p:txBody>
          <a:bodyPr lIns="0" tIns="0" rIns="0" bIns="0" rtlCol="0" anchor="t">
            <a:spAutoFit/>
          </a:bodyPr>
          <a:lstStyle/>
          <a:p>
            <a:pPr algn="just">
              <a:lnSpc>
                <a:spcPts val="1770"/>
              </a:lnSpc>
            </a:pPr>
            <a:r>
              <a:rPr lang="en-US" sz="1500" spc="58">
                <a:solidFill>
                  <a:srgbClr val="4F4F4F"/>
                </a:solidFill>
                <a:latin typeface="TT Chocolates"/>
                <a:ea typeface="TT Chocolates"/>
                <a:cs typeface="TT Chocolates"/>
                <a:sym typeface="TT Chocolates"/>
              </a:rPr>
              <a:t>More space-consuming and/or fixed furnitures are placed adjacent to the walls. For individual fruition</a:t>
            </a:r>
          </a:p>
          <a:p>
            <a:pPr algn="just">
              <a:lnSpc>
                <a:spcPts val="1770"/>
              </a:lnSpc>
            </a:pPr>
            <a:endParaRPr lang="en-US" sz="1500" spc="58">
              <a:solidFill>
                <a:srgbClr val="4F4F4F"/>
              </a:solidFill>
              <a:latin typeface="TT Chocolates"/>
              <a:ea typeface="TT Chocolates"/>
              <a:cs typeface="TT Chocolates"/>
              <a:sym typeface="TT Chocolates"/>
            </a:endParaRPr>
          </a:p>
          <a:p>
            <a:pPr marL="323850" lvl="1" indent="-161925" algn="just">
              <a:lnSpc>
                <a:spcPts val="1770"/>
              </a:lnSpc>
              <a:buAutoNum type="arabicPeriod"/>
            </a:pPr>
            <a:r>
              <a:rPr lang="en-US" sz="1500" spc="58">
                <a:solidFill>
                  <a:srgbClr val="4F4F4F"/>
                </a:solidFill>
                <a:latin typeface="TT Chocolates"/>
                <a:ea typeface="TT Chocolates"/>
                <a:cs typeface="TT Chocolates"/>
                <a:sym typeface="TT Chocolates"/>
              </a:rPr>
              <a:t>Storage  2. Bed  3. Workstation</a:t>
            </a:r>
          </a:p>
        </p:txBody>
      </p:sp>
      <p:sp>
        <p:nvSpPr>
          <p:cNvPr id="18" name="TextBox 18"/>
          <p:cNvSpPr txBox="1"/>
          <p:nvPr/>
        </p:nvSpPr>
        <p:spPr>
          <a:xfrm>
            <a:off x="10387013" y="8171003"/>
            <a:ext cx="6872287" cy="1099185"/>
          </a:xfrm>
          <a:prstGeom prst="rect">
            <a:avLst/>
          </a:prstGeom>
        </p:spPr>
        <p:txBody>
          <a:bodyPr lIns="0" tIns="0" rIns="0" bIns="0" rtlCol="0" anchor="t">
            <a:spAutoFit/>
          </a:bodyPr>
          <a:lstStyle/>
          <a:p>
            <a:pPr algn="just">
              <a:lnSpc>
                <a:spcPts val="1770"/>
              </a:lnSpc>
            </a:pPr>
            <a:r>
              <a:rPr lang="en-US" sz="1500" spc="58">
                <a:solidFill>
                  <a:srgbClr val="4F4F4F"/>
                </a:solidFill>
                <a:latin typeface="TT Chocolates"/>
                <a:ea typeface="TT Chocolates"/>
                <a:cs typeface="TT Chocolates"/>
                <a:sym typeface="TT Chocolates"/>
              </a:rPr>
              <a:t>Furniture in the center of the container is easily reconfigurable and can be folded to a surface, for maximum clearance of the space. For both collective or individual  fruition</a:t>
            </a:r>
          </a:p>
          <a:p>
            <a:pPr algn="just">
              <a:lnSpc>
                <a:spcPts val="1770"/>
              </a:lnSpc>
            </a:pPr>
            <a:endParaRPr lang="en-US" sz="1500" spc="58">
              <a:solidFill>
                <a:srgbClr val="4F4F4F"/>
              </a:solidFill>
              <a:latin typeface="TT Chocolates"/>
              <a:ea typeface="TT Chocolates"/>
              <a:cs typeface="TT Chocolates"/>
              <a:sym typeface="TT Chocolates"/>
            </a:endParaRPr>
          </a:p>
          <a:p>
            <a:pPr algn="just">
              <a:lnSpc>
                <a:spcPts val="1770"/>
              </a:lnSpc>
            </a:pPr>
            <a:r>
              <a:rPr lang="en-US" sz="1500" spc="58">
                <a:solidFill>
                  <a:srgbClr val="4F4F4F"/>
                </a:solidFill>
                <a:latin typeface="TT Chocolates"/>
                <a:ea typeface="TT Chocolates"/>
                <a:cs typeface="TT Chocolates"/>
                <a:sym typeface="TT Chocolates"/>
              </a:rPr>
              <a:t>    4. Multipurpose room divider  5. Chair/Lounge chair  6. Table</a:t>
            </a:r>
          </a:p>
        </p:txBody>
      </p:sp>
      <p:sp>
        <p:nvSpPr>
          <p:cNvPr id="19" name="TextBox 19"/>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20" name="TextBox 20"/>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OVERVIEW</a:t>
            </a:r>
          </a:p>
        </p:txBody>
      </p:sp>
      <p:sp>
        <p:nvSpPr>
          <p:cNvPr id="21" name="TextBox 21"/>
          <p:cNvSpPr txBox="1"/>
          <p:nvPr/>
        </p:nvSpPr>
        <p:spPr>
          <a:xfrm>
            <a:off x="5560547" y="3307690"/>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1</a:t>
            </a:r>
          </a:p>
        </p:txBody>
      </p:sp>
      <p:sp>
        <p:nvSpPr>
          <p:cNvPr id="22" name="TextBox 22"/>
          <p:cNvSpPr txBox="1"/>
          <p:nvPr/>
        </p:nvSpPr>
        <p:spPr>
          <a:xfrm>
            <a:off x="3712323" y="3307690"/>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1</a:t>
            </a:r>
          </a:p>
        </p:txBody>
      </p:sp>
      <p:sp>
        <p:nvSpPr>
          <p:cNvPr id="23" name="TextBox 23"/>
          <p:cNvSpPr txBox="1"/>
          <p:nvPr/>
        </p:nvSpPr>
        <p:spPr>
          <a:xfrm>
            <a:off x="7892427" y="3157513"/>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1</a:t>
            </a:r>
          </a:p>
        </p:txBody>
      </p:sp>
      <p:sp>
        <p:nvSpPr>
          <p:cNvPr id="24" name="TextBox 24"/>
          <p:cNvSpPr txBox="1"/>
          <p:nvPr/>
        </p:nvSpPr>
        <p:spPr>
          <a:xfrm>
            <a:off x="1639628" y="3457868"/>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1</a:t>
            </a:r>
          </a:p>
        </p:txBody>
      </p:sp>
      <p:sp>
        <p:nvSpPr>
          <p:cNvPr id="25" name="TextBox 25"/>
          <p:cNvSpPr txBox="1"/>
          <p:nvPr/>
        </p:nvSpPr>
        <p:spPr>
          <a:xfrm>
            <a:off x="2558728" y="3457868"/>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2</a:t>
            </a:r>
          </a:p>
        </p:txBody>
      </p:sp>
      <p:sp>
        <p:nvSpPr>
          <p:cNvPr id="26" name="TextBox 26"/>
          <p:cNvSpPr txBox="1"/>
          <p:nvPr/>
        </p:nvSpPr>
        <p:spPr>
          <a:xfrm>
            <a:off x="6718030" y="3307690"/>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2</a:t>
            </a:r>
          </a:p>
        </p:txBody>
      </p:sp>
      <p:sp>
        <p:nvSpPr>
          <p:cNvPr id="27" name="TextBox 27"/>
          <p:cNvSpPr txBox="1"/>
          <p:nvPr/>
        </p:nvSpPr>
        <p:spPr>
          <a:xfrm>
            <a:off x="6718030" y="4232347"/>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3</a:t>
            </a:r>
          </a:p>
        </p:txBody>
      </p:sp>
      <p:sp>
        <p:nvSpPr>
          <p:cNvPr id="28" name="TextBox 28"/>
          <p:cNvSpPr txBox="1"/>
          <p:nvPr/>
        </p:nvSpPr>
        <p:spPr>
          <a:xfrm>
            <a:off x="2558728" y="4599396"/>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3</a:t>
            </a:r>
          </a:p>
        </p:txBody>
      </p:sp>
      <p:sp>
        <p:nvSpPr>
          <p:cNvPr id="29" name="TextBox 29"/>
          <p:cNvSpPr txBox="1"/>
          <p:nvPr/>
        </p:nvSpPr>
        <p:spPr>
          <a:xfrm>
            <a:off x="12592175" y="3307690"/>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4</a:t>
            </a:r>
          </a:p>
        </p:txBody>
      </p:sp>
      <p:sp>
        <p:nvSpPr>
          <p:cNvPr id="30" name="TextBox 30"/>
          <p:cNvSpPr txBox="1"/>
          <p:nvPr/>
        </p:nvSpPr>
        <p:spPr>
          <a:xfrm>
            <a:off x="14037758" y="3307690"/>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4</a:t>
            </a:r>
          </a:p>
        </p:txBody>
      </p:sp>
      <p:sp>
        <p:nvSpPr>
          <p:cNvPr id="31" name="TextBox 31"/>
          <p:cNvSpPr txBox="1"/>
          <p:nvPr/>
        </p:nvSpPr>
        <p:spPr>
          <a:xfrm>
            <a:off x="15490253" y="4382525"/>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6</a:t>
            </a:r>
          </a:p>
        </p:txBody>
      </p:sp>
      <p:sp>
        <p:nvSpPr>
          <p:cNvPr id="32" name="TextBox 32"/>
          <p:cNvSpPr txBox="1"/>
          <p:nvPr/>
        </p:nvSpPr>
        <p:spPr>
          <a:xfrm>
            <a:off x="14949331" y="4899751"/>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5</a:t>
            </a:r>
          </a:p>
        </p:txBody>
      </p:sp>
      <p:sp>
        <p:nvSpPr>
          <p:cNvPr id="33" name="TextBox 33"/>
          <p:cNvSpPr txBox="1"/>
          <p:nvPr/>
        </p:nvSpPr>
        <p:spPr>
          <a:xfrm>
            <a:off x="11199894" y="4459704"/>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6</a:t>
            </a:r>
          </a:p>
        </p:txBody>
      </p:sp>
      <p:sp>
        <p:nvSpPr>
          <p:cNvPr id="34" name="TextBox 34"/>
          <p:cNvSpPr txBox="1"/>
          <p:nvPr/>
        </p:nvSpPr>
        <p:spPr>
          <a:xfrm>
            <a:off x="11576327" y="4976931"/>
            <a:ext cx="376433" cy="309880"/>
          </a:xfrm>
          <a:prstGeom prst="rect">
            <a:avLst/>
          </a:prstGeom>
        </p:spPr>
        <p:txBody>
          <a:bodyPr lIns="0" tIns="0" rIns="0" bIns="0" rtlCol="0" anchor="t">
            <a:spAutoFit/>
          </a:bodyPr>
          <a:lstStyle/>
          <a:p>
            <a:pPr algn="just">
              <a:lnSpc>
                <a:spcPts val="2359"/>
              </a:lnSpc>
            </a:pPr>
            <a:r>
              <a:rPr lang="en-US" sz="1999" b="1" spc="77">
                <a:solidFill>
                  <a:srgbClr val="4F4F4F"/>
                </a:solidFill>
                <a:latin typeface="TT Chocolates Bold"/>
                <a:ea typeface="TT Chocolates Bold"/>
                <a:cs typeface="TT Chocolates Bold"/>
                <a:sym typeface="TT Chocolates 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3" name="TextBox 3"/>
          <p:cNvSpPr txBox="1"/>
          <p:nvPr/>
        </p:nvSpPr>
        <p:spPr>
          <a:xfrm>
            <a:off x="2378676" y="987530"/>
            <a:ext cx="13973402"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KINETIC SKIN</a:t>
            </a:r>
            <a:r>
              <a:rPr lang="en-US" sz="2999" spc="599">
                <a:solidFill>
                  <a:srgbClr val="000000"/>
                </a:solidFill>
                <a:latin typeface="TT Chocolates"/>
                <a:ea typeface="TT Chocolates"/>
                <a:cs typeface="TT Chocolates"/>
                <a:sym typeface="TT Chocolates"/>
              </a:rPr>
              <a:t> |  GENERATION PROCESS</a:t>
            </a:r>
          </a:p>
        </p:txBody>
      </p:sp>
      <p:sp>
        <p:nvSpPr>
          <p:cNvPr id="4" name="Freeform 4"/>
          <p:cNvSpPr/>
          <p:nvPr/>
        </p:nvSpPr>
        <p:spPr>
          <a:xfrm>
            <a:off x="1029055" y="2828997"/>
            <a:ext cx="4425497" cy="3522536"/>
          </a:xfrm>
          <a:custGeom>
            <a:avLst/>
            <a:gdLst/>
            <a:ahLst/>
            <a:cxnLst/>
            <a:rect l="l" t="t" r="r" b="b"/>
            <a:pathLst>
              <a:path w="4425497" h="3522536">
                <a:moveTo>
                  <a:pt x="0" y="0"/>
                </a:moveTo>
                <a:lnTo>
                  <a:pt x="4425497" y="0"/>
                </a:lnTo>
                <a:lnTo>
                  <a:pt x="4425497" y="3522536"/>
                </a:lnTo>
                <a:lnTo>
                  <a:pt x="0" y="3522536"/>
                </a:lnTo>
                <a:lnTo>
                  <a:pt x="0" y="0"/>
                </a:lnTo>
                <a:close/>
              </a:path>
            </a:pathLst>
          </a:custGeom>
          <a:blipFill>
            <a:blip r:embed="rId2"/>
            <a:stretch>
              <a:fillRect l="-12636" t="-6784" r="-69815" b="-5533"/>
            </a:stretch>
          </a:blipFill>
        </p:spPr>
        <p:txBody>
          <a:bodyPr/>
          <a:lstStyle/>
          <a:p>
            <a:endParaRPr lang="it-IT"/>
          </a:p>
        </p:txBody>
      </p:sp>
      <p:sp>
        <p:nvSpPr>
          <p:cNvPr id="5" name="TextBox 5"/>
          <p:cNvSpPr txBox="1"/>
          <p:nvPr/>
        </p:nvSpPr>
        <p:spPr>
          <a:xfrm>
            <a:off x="5871124" y="3051912"/>
            <a:ext cx="2377526" cy="919694"/>
          </a:xfrm>
          <a:prstGeom prst="rect">
            <a:avLst/>
          </a:prstGeom>
        </p:spPr>
        <p:txBody>
          <a:bodyPr lIns="0" tIns="0" rIns="0" bIns="0" rtlCol="0" anchor="t">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Voronoi points population on the wall plane </a:t>
            </a:r>
          </a:p>
        </p:txBody>
      </p:sp>
      <p:sp>
        <p:nvSpPr>
          <p:cNvPr id="6" name="TextBox 6"/>
          <p:cNvSpPr txBox="1"/>
          <p:nvPr/>
        </p:nvSpPr>
        <p:spPr>
          <a:xfrm>
            <a:off x="5871124" y="6473476"/>
            <a:ext cx="2377526" cy="919694"/>
          </a:xfrm>
          <a:prstGeom prst="rect">
            <a:avLst/>
          </a:prstGeom>
        </p:spPr>
        <p:txBody>
          <a:bodyPr lIns="0" tIns="0" rIns="0" bIns="0" rtlCol="0" anchor="t">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Checking how the generated cells look like </a:t>
            </a:r>
          </a:p>
        </p:txBody>
      </p:sp>
      <p:sp>
        <p:nvSpPr>
          <p:cNvPr id="7" name="Freeform 7"/>
          <p:cNvSpPr/>
          <p:nvPr/>
        </p:nvSpPr>
        <p:spPr>
          <a:xfrm>
            <a:off x="10134649" y="6240827"/>
            <a:ext cx="4433974" cy="3686573"/>
          </a:xfrm>
          <a:custGeom>
            <a:avLst/>
            <a:gdLst/>
            <a:ahLst/>
            <a:cxnLst/>
            <a:rect l="l" t="t" r="r" b="b"/>
            <a:pathLst>
              <a:path w="4433974" h="3686573">
                <a:moveTo>
                  <a:pt x="0" y="0"/>
                </a:moveTo>
                <a:lnTo>
                  <a:pt x="4433974" y="0"/>
                </a:lnTo>
                <a:lnTo>
                  <a:pt x="4433974" y="3686573"/>
                </a:lnTo>
                <a:lnTo>
                  <a:pt x="0" y="3686573"/>
                </a:lnTo>
                <a:lnTo>
                  <a:pt x="0" y="0"/>
                </a:lnTo>
                <a:close/>
              </a:path>
            </a:pathLst>
          </a:custGeom>
          <a:blipFill>
            <a:blip r:embed="rId3"/>
            <a:stretch>
              <a:fillRect l="-15940" t="-2685" r="-67454" b="-5397"/>
            </a:stretch>
          </a:blipFill>
        </p:spPr>
        <p:txBody>
          <a:bodyPr/>
          <a:lstStyle/>
          <a:p>
            <a:endParaRPr lang="it-IT"/>
          </a:p>
        </p:txBody>
      </p:sp>
      <p:sp>
        <p:nvSpPr>
          <p:cNvPr id="8" name="TextBox 8"/>
          <p:cNvSpPr txBox="1"/>
          <p:nvPr/>
        </p:nvSpPr>
        <p:spPr>
          <a:xfrm>
            <a:off x="14946515" y="3051912"/>
            <a:ext cx="2312785" cy="1834083"/>
          </a:xfrm>
          <a:prstGeom prst="rect">
            <a:avLst/>
          </a:prstGeom>
        </p:spPr>
        <p:txBody>
          <a:bodyPr lIns="0" tIns="0" rIns="0" bIns="0" rtlCol="0" anchor="t">
            <a:spAutoFit/>
          </a:bodyPr>
          <a:lstStyle/>
          <a:p>
            <a:pPr algn="l">
              <a:lnSpc>
                <a:spcPts val="2454"/>
              </a:lnSpc>
              <a:spcBef>
                <a:spcPct val="0"/>
              </a:spcBef>
            </a:pPr>
            <a:r>
              <a:rPr lang="en-US" sz="2079" spc="81">
                <a:solidFill>
                  <a:srgbClr val="000000"/>
                </a:solidFill>
                <a:latin typeface="TT Chocolates"/>
                <a:ea typeface="TT Chocolates"/>
                <a:cs typeface="TT Chocolates"/>
                <a:sym typeface="TT Chocolates"/>
              </a:rPr>
              <a:t>Manually re-arranging the Voronoi points to have horizontal demarcations for folds </a:t>
            </a:r>
          </a:p>
        </p:txBody>
      </p:sp>
      <p:sp>
        <p:nvSpPr>
          <p:cNvPr id="9" name="TextBox 9"/>
          <p:cNvSpPr txBox="1"/>
          <p:nvPr/>
        </p:nvSpPr>
        <p:spPr>
          <a:xfrm>
            <a:off x="14946515" y="6287438"/>
            <a:ext cx="2312785" cy="919683"/>
          </a:xfrm>
          <a:prstGeom prst="rect">
            <a:avLst/>
          </a:prstGeom>
        </p:spPr>
        <p:txBody>
          <a:bodyPr lIns="0" tIns="0" rIns="0" bIns="0" rtlCol="0" anchor="t">
            <a:spAutoFit/>
          </a:bodyPr>
          <a:lstStyle/>
          <a:p>
            <a:pPr algn="l">
              <a:lnSpc>
                <a:spcPts val="2454"/>
              </a:lnSpc>
              <a:spcBef>
                <a:spcPct val="0"/>
              </a:spcBef>
            </a:pPr>
            <a:r>
              <a:rPr lang="en-US" sz="2079" spc="81">
                <a:solidFill>
                  <a:srgbClr val="000000"/>
                </a:solidFill>
                <a:latin typeface="TT Chocolates"/>
                <a:ea typeface="TT Chocolates"/>
                <a:cs typeface="TT Chocolates"/>
                <a:sym typeface="TT Chocolates"/>
              </a:rPr>
              <a:t>Organization of the newly generated cells </a:t>
            </a:r>
          </a:p>
        </p:txBody>
      </p:sp>
      <p:sp>
        <p:nvSpPr>
          <p:cNvPr id="10" name="AutoShape 10"/>
          <p:cNvSpPr/>
          <p:nvPr/>
        </p:nvSpPr>
        <p:spPr>
          <a:xfrm flipV="1">
            <a:off x="9144000" y="1995940"/>
            <a:ext cx="9525" cy="7845552"/>
          </a:xfrm>
          <a:prstGeom prst="line">
            <a:avLst/>
          </a:prstGeom>
          <a:ln w="19050" cap="flat">
            <a:solidFill>
              <a:srgbClr val="000000">
                <a:alpha val="27843"/>
              </a:srgbClr>
            </a:solidFill>
            <a:prstDash val="solid"/>
            <a:headEnd type="none" w="sm" len="sm"/>
            <a:tailEnd type="none" w="sm" len="sm"/>
          </a:ln>
        </p:spPr>
        <p:txBody>
          <a:bodyPr/>
          <a:lstStyle/>
          <a:p>
            <a:endParaRPr lang="it-IT"/>
          </a:p>
        </p:txBody>
      </p:sp>
      <p:sp>
        <p:nvSpPr>
          <p:cNvPr id="11" name="Freeform 11"/>
          <p:cNvSpPr/>
          <p:nvPr/>
        </p:nvSpPr>
        <p:spPr>
          <a:xfrm>
            <a:off x="1024523" y="6473476"/>
            <a:ext cx="4430029" cy="3492827"/>
          </a:xfrm>
          <a:custGeom>
            <a:avLst/>
            <a:gdLst/>
            <a:ahLst/>
            <a:cxnLst/>
            <a:rect l="l" t="t" r="r" b="b"/>
            <a:pathLst>
              <a:path w="4430029" h="3492827">
                <a:moveTo>
                  <a:pt x="0" y="0"/>
                </a:moveTo>
                <a:lnTo>
                  <a:pt x="4430029" y="0"/>
                </a:lnTo>
                <a:lnTo>
                  <a:pt x="4430029" y="3492827"/>
                </a:lnTo>
                <a:lnTo>
                  <a:pt x="0" y="3492827"/>
                </a:lnTo>
                <a:lnTo>
                  <a:pt x="0" y="0"/>
                </a:lnTo>
                <a:close/>
              </a:path>
            </a:pathLst>
          </a:custGeom>
          <a:blipFill>
            <a:blip r:embed="rId4"/>
            <a:stretch>
              <a:fillRect l="-11986" t="-7200" r="-69313" b="-5473"/>
            </a:stretch>
          </a:blipFill>
        </p:spPr>
        <p:txBody>
          <a:bodyPr/>
          <a:lstStyle/>
          <a:p>
            <a:endParaRPr lang="it-IT"/>
          </a:p>
        </p:txBody>
      </p:sp>
      <p:sp>
        <p:nvSpPr>
          <p:cNvPr id="12" name="Freeform 12"/>
          <p:cNvSpPr/>
          <p:nvPr/>
        </p:nvSpPr>
        <p:spPr>
          <a:xfrm>
            <a:off x="10047859" y="2810859"/>
            <a:ext cx="4354072" cy="3540674"/>
          </a:xfrm>
          <a:custGeom>
            <a:avLst/>
            <a:gdLst/>
            <a:ahLst/>
            <a:cxnLst/>
            <a:rect l="l" t="t" r="r" b="b"/>
            <a:pathLst>
              <a:path w="4354072" h="3540674">
                <a:moveTo>
                  <a:pt x="0" y="0"/>
                </a:moveTo>
                <a:lnTo>
                  <a:pt x="4354072" y="0"/>
                </a:lnTo>
                <a:lnTo>
                  <a:pt x="4354072" y="3540674"/>
                </a:lnTo>
                <a:lnTo>
                  <a:pt x="0" y="3540674"/>
                </a:lnTo>
                <a:lnTo>
                  <a:pt x="0" y="0"/>
                </a:lnTo>
                <a:close/>
              </a:path>
            </a:pathLst>
          </a:custGeom>
          <a:blipFill>
            <a:blip r:embed="rId5"/>
            <a:stretch>
              <a:fillRect l="-13500" t="-6274" r="-71518" b="-5211"/>
            </a:stretch>
          </a:blipFill>
        </p:spPr>
        <p:txBody>
          <a:bodyPr/>
          <a:lstStyle/>
          <a:p>
            <a:endParaRPr lang="it-IT"/>
          </a:p>
        </p:txBody>
      </p:sp>
      <p:sp>
        <p:nvSpPr>
          <p:cNvPr id="13" name="TextBox 13"/>
          <p:cNvSpPr txBox="1"/>
          <p:nvPr/>
        </p:nvSpPr>
        <p:spPr>
          <a:xfrm>
            <a:off x="1189913" y="1995940"/>
            <a:ext cx="3071306" cy="310094"/>
          </a:xfrm>
          <a:prstGeom prst="rect">
            <a:avLst/>
          </a:prstGeom>
        </p:spPr>
        <p:txBody>
          <a:bodyPr lIns="0" tIns="0" rIns="0" bIns="0" rtlCol="0" anchor="t">
            <a:spAutoFit/>
          </a:bodyPr>
          <a:lstStyle/>
          <a:p>
            <a:pPr algn="l">
              <a:lnSpc>
                <a:spcPts val="2459"/>
              </a:lnSpc>
              <a:spcBef>
                <a:spcPct val="0"/>
              </a:spcBef>
            </a:pPr>
            <a:r>
              <a:rPr lang="en-US" sz="2084" b="1" spc="81">
                <a:solidFill>
                  <a:srgbClr val="000000"/>
                </a:solidFill>
                <a:latin typeface="TT Chocolates Bold"/>
                <a:ea typeface="TT Chocolates Bold"/>
                <a:cs typeface="TT Chocolates Bold"/>
                <a:sym typeface="TT Chocolates Bold"/>
              </a:rPr>
              <a:t>Base Voronoi pattern</a:t>
            </a:r>
          </a:p>
        </p:txBody>
      </p:sp>
      <p:sp>
        <p:nvSpPr>
          <p:cNvPr id="14" name="TextBox 14"/>
          <p:cNvSpPr txBox="1"/>
          <p:nvPr/>
        </p:nvSpPr>
        <p:spPr>
          <a:xfrm>
            <a:off x="10134649" y="1995940"/>
            <a:ext cx="3071306" cy="310094"/>
          </a:xfrm>
          <a:prstGeom prst="rect">
            <a:avLst/>
          </a:prstGeom>
        </p:spPr>
        <p:txBody>
          <a:bodyPr lIns="0" tIns="0" rIns="0" bIns="0" rtlCol="0" anchor="t">
            <a:spAutoFit/>
          </a:bodyPr>
          <a:lstStyle/>
          <a:p>
            <a:pPr algn="l">
              <a:lnSpc>
                <a:spcPts val="2459"/>
              </a:lnSpc>
              <a:spcBef>
                <a:spcPct val="0"/>
              </a:spcBef>
            </a:pPr>
            <a:r>
              <a:rPr lang="en-US" sz="2084" b="1" spc="81">
                <a:solidFill>
                  <a:srgbClr val="000000"/>
                </a:solidFill>
                <a:latin typeface="TT Chocolates Bold"/>
                <a:ea typeface="TT Chocolates Bold"/>
                <a:cs typeface="TT Chocolates Bold"/>
                <a:sym typeface="TT Chocolates Bold"/>
              </a:rPr>
              <a:t>Re-arranged pattern</a:t>
            </a:r>
          </a:p>
        </p:txBody>
      </p:sp>
      <p:sp>
        <p:nvSpPr>
          <p:cNvPr id="15" name="AutoShape 15"/>
          <p:cNvSpPr/>
          <p:nvPr/>
        </p:nvSpPr>
        <p:spPr>
          <a:xfrm flipV="1">
            <a:off x="11242931" y="8365519"/>
            <a:ext cx="301169" cy="128864"/>
          </a:xfrm>
          <a:prstGeom prst="line">
            <a:avLst/>
          </a:prstGeom>
          <a:ln w="28575" cap="flat">
            <a:solidFill>
              <a:srgbClr val="28509B"/>
            </a:solidFill>
            <a:prstDash val="solid"/>
            <a:headEnd type="none" w="sm" len="sm"/>
            <a:tailEnd type="none" w="sm" len="sm"/>
          </a:ln>
        </p:spPr>
        <p:txBody>
          <a:bodyPr/>
          <a:lstStyle/>
          <a:p>
            <a:endParaRPr lang="it-IT"/>
          </a:p>
        </p:txBody>
      </p:sp>
      <p:sp>
        <p:nvSpPr>
          <p:cNvPr id="16" name="AutoShape 16"/>
          <p:cNvSpPr/>
          <p:nvPr/>
        </p:nvSpPr>
        <p:spPr>
          <a:xfrm flipV="1">
            <a:off x="11976037" y="8064485"/>
            <a:ext cx="293684" cy="128305"/>
          </a:xfrm>
          <a:prstGeom prst="line">
            <a:avLst/>
          </a:prstGeom>
          <a:ln w="28575" cap="flat">
            <a:solidFill>
              <a:srgbClr val="28509B"/>
            </a:solidFill>
            <a:prstDash val="solid"/>
            <a:headEnd type="none" w="sm" len="sm"/>
            <a:tailEnd type="none" w="sm" len="sm"/>
          </a:ln>
        </p:spPr>
        <p:txBody>
          <a:bodyPr/>
          <a:lstStyle/>
          <a:p>
            <a:endParaRPr lang="it-IT"/>
          </a:p>
        </p:txBody>
      </p:sp>
      <p:sp>
        <p:nvSpPr>
          <p:cNvPr id="17" name="AutoShape 17"/>
          <p:cNvSpPr/>
          <p:nvPr/>
        </p:nvSpPr>
        <p:spPr>
          <a:xfrm flipV="1">
            <a:off x="11547913" y="8006136"/>
            <a:ext cx="394649" cy="162595"/>
          </a:xfrm>
          <a:prstGeom prst="line">
            <a:avLst/>
          </a:prstGeom>
          <a:ln w="28575" cap="flat">
            <a:solidFill>
              <a:srgbClr val="28509B"/>
            </a:solidFill>
            <a:prstDash val="solid"/>
            <a:headEnd type="none" w="sm" len="sm"/>
            <a:tailEnd type="none" w="sm" len="sm"/>
          </a:ln>
        </p:spPr>
        <p:txBody>
          <a:bodyPr/>
          <a:lstStyle/>
          <a:p>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140" y="2598733"/>
            <a:ext cx="7533427" cy="6492186"/>
          </a:xfrm>
          <a:custGeom>
            <a:avLst/>
            <a:gdLst/>
            <a:ahLst/>
            <a:cxnLst/>
            <a:rect l="l" t="t" r="r" b="b"/>
            <a:pathLst>
              <a:path w="7533427" h="6492186">
                <a:moveTo>
                  <a:pt x="0" y="0"/>
                </a:moveTo>
                <a:lnTo>
                  <a:pt x="7533427" y="0"/>
                </a:lnTo>
                <a:lnTo>
                  <a:pt x="7533427" y="6492187"/>
                </a:lnTo>
                <a:lnTo>
                  <a:pt x="0" y="6492187"/>
                </a:lnTo>
                <a:lnTo>
                  <a:pt x="0" y="0"/>
                </a:lnTo>
                <a:close/>
              </a:path>
            </a:pathLst>
          </a:custGeom>
          <a:blipFill>
            <a:blip r:embed="rId3">
              <a:alphaModFix amt="80000"/>
            </a:blip>
            <a:stretch>
              <a:fillRect l="-15777" r="-69406" b="-5293"/>
            </a:stretch>
          </a:blipFill>
        </p:spPr>
        <p:txBody>
          <a:bodyPr/>
          <a:lstStyle/>
          <a:p>
            <a:endParaRPr lang="it-IT"/>
          </a:p>
        </p:txBody>
      </p:sp>
      <p:sp>
        <p:nvSpPr>
          <p:cNvPr id="3" name="Freeform 3"/>
          <p:cNvSpPr/>
          <p:nvPr/>
        </p:nvSpPr>
        <p:spPr>
          <a:xfrm>
            <a:off x="9994356" y="2990737"/>
            <a:ext cx="7628677" cy="6155959"/>
          </a:xfrm>
          <a:custGeom>
            <a:avLst/>
            <a:gdLst/>
            <a:ahLst/>
            <a:cxnLst/>
            <a:rect l="l" t="t" r="r" b="b"/>
            <a:pathLst>
              <a:path w="7628677" h="6155959">
                <a:moveTo>
                  <a:pt x="0" y="0"/>
                </a:moveTo>
                <a:lnTo>
                  <a:pt x="7628677" y="0"/>
                </a:lnTo>
                <a:lnTo>
                  <a:pt x="7628677" y="6155959"/>
                </a:lnTo>
                <a:lnTo>
                  <a:pt x="0" y="6155959"/>
                </a:lnTo>
                <a:lnTo>
                  <a:pt x="0" y="0"/>
                </a:lnTo>
                <a:close/>
              </a:path>
            </a:pathLst>
          </a:custGeom>
          <a:blipFill>
            <a:blip r:embed="rId4">
              <a:alphaModFix amt="80000"/>
            </a:blip>
            <a:stretch>
              <a:fillRect l="-14671" t="-6094" r="-67718" b="-4657"/>
            </a:stretch>
          </a:blipFill>
        </p:spPr>
        <p:txBody>
          <a:bodyPr/>
          <a:lstStyle/>
          <a:p>
            <a:endParaRPr lang="it-IT"/>
          </a:p>
        </p:txBody>
      </p:sp>
      <p:sp>
        <p:nvSpPr>
          <p:cNvPr id="4" name="TextBox 4"/>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5" name="TextBox 5"/>
          <p:cNvSpPr txBox="1"/>
          <p:nvPr/>
        </p:nvSpPr>
        <p:spPr>
          <a:xfrm>
            <a:off x="2378676" y="987530"/>
            <a:ext cx="13973402"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KINETIC SKIN</a:t>
            </a:r>
            <a:r>
              <a:rPr lang="en-US" sz="2999" spc="599">
                <a:solidFill>
                  <a:srgbClr val="000000"/>
                </a:solidFill>
                <a:latin typeface="TT Chocolates"/>
                <a:ea typeface="TT Chocolates"/>
                <a:cs typeface="TT Chocolates"/>
                <a:sym typeface="TT Chocolates"/>
              </a:rPr>
              <a:t> |  GENERATION PROCESS</a:t>
            </a:r>
          </a:p>
        </p:txBody>
      </p:sp>
      <p:sp>
        <p:nvSpPr>
          <p:cNvPr id="6" name="TextBox 6"/>
          <p:cNvSpPr txBox="1"/>
          <p:nvPr/>
        </p:nvSpPr>
        <p:spPr>
          <a:xfrm>
            <a:off x="1028700" y="9661633"/>
            <a:ext cx="7353608" cy="310094"/>
          </a:xfrm>
          <a:prstGeom prst="rect">
            <a:avLst/>
          </a:prstGeom>
        </p:spPr>
        <p:txBody>
          <a:bodyPr lIns="0" tIns="0" rIns="0" bIns="0" rtlCol="0" anchor="t">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Selecting the cells for the seating and table </a:t>
            </a:r>
          </a:p>
        </p:txBody>
      </p:sp>
      <p:sp>
        <p:nvSpPr>
          <p:cNvPr id="7" name="TextBox 7"/>
          <p:cNvSpPr txBox="1"/>
          <p:nvPr/>
        </p:nvSpPr>
        <p:spPr>
          <a:xfrm>
            <a:off x="9994356" y="9661633"/>
            <a:ext cx="7353608" cy="310094"/>
          </a:xfrm>
          <a:prstGeom prst="rect">
            <a:avLst/>
          </a:prstGeom>
        </p:spPr>
        <p:txBody>
          <a:bodyPr lIns="0" tIns="0" rIns="0" bIns="0" rtlCol="0" anchor="t">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Unfolded seating and table </a:t>
            </a:r>
          </a:p>
        </p:txBody>
      </p:sp>
      <p:sp>
        <p:nvSpPr>
          <p:cNvPr id="8" name="AutoShape 8"/>
          <p:cNvSpPr/>
          <p:nvPr/>
        </p:nvSpPr>
        <p:spPr>
          <a:xfrm flipV="1">
            <a:off x="3189832" y="6410566"/>
            <a:ext cx="412864" cy="174390"/>
          </a:xfrm>
          <a:prstGeom prst="line">
            <a:avLst/>
          </a:prstGeom>
          <a:ln w="47625" cap="flat">
            <a:solidFill>
              <a:srgbClr val="28509B"/>
            </a:solidFill>
            <a:prstDash val="solid"/>
            <a:headEnd type="none" w="sm" len="sm"/>
            <a:tailEnd type="none" w="sm" len="sm"/>
          </a:ln>
        </p:spPr>
        <p:txBody>
          <a:bodyPr/>
          <a:lstStyle/>
          <a:p>
            <a:endParaRPr lang="it-IT"/>
          </a:p>
        </p:txBody>
      </p:sp>
      <p:sp>
        <p:nvSpPr>
          <p:cNvPr id="9" name="AutoShape 9"/>
          <p:cNvSpPr/>
          <p:nvPr/>
        </p:nvSpPr>
        <p:spPr>
          <a:xfrm flipV="1">
            <a:off x="4319974" y="5973697"/>
            <a:ext cx="385530" cy="168209"/>
          </a:xfrm>
          <a:prstGeom prst="line">
            <a:avLst/>
          </a:prstGeom>
          <a:ln w="47625" cap="flat">
            <a:solidFill>
              <a:srgbClr val="28509B"/>
            </a:solidFill>
            <a:prstDash val="solid"/>
            <a:headEnd type="none" w="sm" len="sm"/>
            <a:tailEnd type="none" w="sm" len="sm"/>
          </a:ln>
        </p:spPr>
        <p:txBody>
          <a:bodyPr/>
          <a:lstStyle/>
          <a:p>
            <a:endParaRPr lang="it-IT"/>
          </a:p>
        </p:txBody>
      </p:sp>
      <p:sp>
        <p:nvSpPr>
          <p:cNvPr id="10" name="AutoShape 10"/>
          <p:cNvSpPr/>
          <p:nvPr/>
        </p:nvSpPr>
        <p:spPr>
          <a:xfrm flipV="1">
            <a:off x="3602696" y="5792550"/>
            <a:ext cx="668554" cy="275443"/>
          </a:xfrm>
          <a:prstGeom prst="line">
            <a:avLst/>
          </a:prstGeom>
          <a:ln w="47625" cap="flat">
            <a:solidFill>
              <a:srgbClr val="28509B"/>
            </a:solidFill>
            <a:prstDash val="solid"/>
            <a:headEnd type="none" w="sm" len="sm"/>
            <a:tailEnd type="none" w="sm" len="sm"/>
          </a:ln>
        </p:spPr>
        <p:txBody>
          <a:bodyPr/>
          <a:lstStyle/>
          <a:p>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31340" y="2455263"/>
            <a:ext cx="3977255" cy="2793548"/>
            <a:chOff x="0" y="0"/>
            <a:chExt cx="5303006" cy="3724731"/>
          </a:xfrm>
        </p:grpSpPr>
        <p:sp>
          <p:nvSpPr>
            <p:cNvPr id="3" name="Freeform 3"/>
            <p:cNvSpPr/>
            <p:nvPr/>
          </p:nvSpPr>
          <p:spPr>
            <a:xfrm>
              <a:off x="0" y="0"/>
              <a:ext cx="5303006" cy="3724731"/>
            </a:xfrm>
            <a:custGeom>
              <a:avLst/>
              <a:gdLst/>
              <a:ahLst/>
              <a:cxnLst/>
              <a:rect l="l" t="t" r="r" b="b"/>
              <a:pathLst>
                <a:path w="5303006" h="3724731">
                  <a:moveTo>
                    <a:pt x="0" y="0"/>
                  </a:moveTo>
                  <a:lnTo>
                    <a:pt x="5303006" y="0"/>
                  </a:lnTo>
                  <a:lnTo>
                    <a:pt x="5303006" y="3724731"/>
                  </a:lnTo>
                  <a:lnTo>
                    <a:pt x="0" y="3724731"/>
                  </a:lnTo>
                  <a:lnTo>
                    <a:pt x="0" y="0"/>
                  </a:lnTo>
                  <a:close/>
                </a:path>
              </a:pathLst>
            </a:custGeom>
            <a:blipFill>
              <a:blip r:embed="rId4"/>
              <a:stretch>
                <a:fillRect l="-31046" t="-6901" r="-25966" b="-2635"/>
              </a:stretch>
            </a:blipFill>
          </p:spPr>
          <p:txBody>
            <a:bodyPr/>
            <a:lstStyle/>
            <a:p>
              <a:endParaRPr lang="it-IT"/>
            </a:p>
          </p:txBody>
        </p:sp>
        <p:sp>
          <p:nvSpPr>
            <p:cNvPr id="4" name="Freeform 4"/>
            <p:cNvSpPr/>
            <p:nvPr/>
          </p:nvSpPr>
          <p:spPr>
            <a:xfrm>
              <a:off x="2472699" y="1470808"/>
              <a:ext cx="357607" cy="783115"/>
            </a:xfrm>
            <a:custGeom>
              <a:avLst/>
              <a:gdLst/>
              <a:ahLst/>
              <a:cxnLst/>
              <a:rect l="l" t="t" r="r" b="b"/>
              <a:pathLst>
                <a:path w="357607" h="783115">
                  <a:moveTo>
                    <a:pt x="0" y="0"/>
                  </a:moveTo>
                  <a:lnTo>
                    <a:pt x="357608" y="0"/>
                  </a:lnTo>
                  <a:lnTo>
                    <a:pt x="357608" y="783115"/>
                  </a:lnTo>
                  <a:lnTo>
                    <a:pt x="0" y="7831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flipH="1">
              <a:off x="1775986" y="1656688"/>
              <a:ext cx="505939" cy="773160"/>
            </a:xfrm>
            <a:custGeom>
              <a:avLst/>
              <a:gdLst/>
              <a:ahLst/>
              <a:cxnLst/>
              <a:rect l="l" t="t" r="r" b="b"/>
              <a:pathLst>
                <a:path w="505939" h="773160">
                  <a:moveTo>
                    <a:pt x="505939" y="0"/>
                  </a:moveTo>
                  <a:lnTo>
                    <a:pt x="0" y="0"/>
                  </a:lnTo>
                  <a:lnTo>
                    <a:pt x="0" y="773161"/>
                  </a:lnTo>
                  <a:lnTo>
                    <a:pt x="505939" y="773161"/>
                  </a:lnTo>
                  <a:lnTo>
                    <a:pt x="50593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grpSp>
      <p:sp>
        <p:nvSpPr>
          <p:cNvPr id="6" name="Freeform 6"/>
          <p:cNvSpPr/>
          <p:nvPr/>
        </p:nvSpPr>
        <p:spPr>
          <a:xfrm>
            <a:off x="1001343" y="6540784"/>
            <a:ext cx="4004157" cy="2768832"/>
          </a:xfrm>
          <a:custGeom>
            <a:avLst/>
            <a:gdLst/>
            <a:ahLst/>
            <a:cxnLst/>
            <a:rect l="l" t="t" r="r" b="b"/>
            <a:pathLst>
              <a:path w="4004157" h="2768832">
                <a:moveTo>
                  <a:pt x="0" y="0"/>
                </a:moveTo>
                <a:lnTo>
                  <a:pt x="4004157" y="0"/>
                </a:lnTo>
                <a:lnTo>
                  <a:pt x="4004157" y="2768831"/>
                </a:lnTo>
                <a:lnTo>
                  <a:pt x="0" y="2768831"/>
                </a:lnTo>
                <a:lnTo>
                  <a:pt x="0" y="0"/>
                </a:lnTo>
                <a:close/>
              </a:path>
            </a:pathLst>
          </a:custGeom>
          <a:blipFill>
            <a:blip r:embed="rId9"/>
            <a:stretch>
              <a:fillRect l="-31777" t="-7671" r="-25714" b="-3930"/>
            </a:stretch>
          </a:blipFill>
        </p:spPr>
        <p:txBody>
          <a:bodyPr/>
          <a:lstStyle/>
          <a:p>
            <a:endParaRPr lang="it-IT"/>
          </a:p>
        </p:txBody>
      </p:sp>
      <p:sp>
        <p:nvSpPr>
          <p:cNvPr id="7" name="Freeform 7"/>
          <p:cNvSpPr/>
          <p:nvPr/>
        </p:nvSpPr>
        <p:spPr>
          <a:xfrm>
            <a:off x="2464065" y="7414286"/>
            <a:ext cx="320811" cy="1151864"/>
          </a:xfrm>
          <a:custGeom>
            <a:avLst/>
            <a:gdLst/>
            <a:ahLst/>
            <a:cxnLst/>
            <a:rect l="l" t="t" r="r" b="b"/>
            <a:pathLst>
              <a:path w="320811" h="1151864">
                <a:moveTo>
                  <a:pt x="0" y="0"/>
                </a:moveTo>
                <a:lnTo>
                  <a:pt x="320811" y="0"/>
                </a:lnTo>
                <a:lnTo>
                  <a:pt x="320811" y="1151864"/>
                </a:lnTo>
                <a:lnTo>
                  <a:pt x="0" y="11518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8" name="Freeform 8"/>
          <p:cNvSpPr/>
          <p:nvPr/>
        </p:nvSpPr>
        <p:spPr>
          <a:xfrm>
            <a:off x="3346976" y="7925199"/>
            <a:ext cx="309923" cy="585755"/>
          </a:xfrm>
          <a:custGeom>
            <a:avLst/>
            <a:gdLst/>
            <a:ahLst/>
            <a:cxnLst/>
            <a:rect l="l" t="t" r="r" b="b"/>
            <a:pathLst>
              <a:path w="309923" h="585755">
                <a:moveTo>
                  <a:pt x="0" y="0"/>
                </a:moveTo>
                <a:lnTo>
                  <a:pt x="309923" y="0"/>
                </a:lnTo>
                <a:lnTo>
                  <a:pt x="309923" y="585756"/>
                </a:lnTo>
                <a:lnTo>
                  <a:pt x="0" y="5857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9" name="Freeform 9"/>
          <p:cNvSpPr/>
          <p:nvPr/>
        </p:nvSpPr>
        <p:spPr>
          <a:xfrm>
            <a:off x="851356" y="2386451"/>
            <a:ext cx="3958293" cy="3026927"/>
          </a:xfrm>
          <a:custGeom>
            <a:avLst/>
            <a:gdLst/>
            <a:ahLst/>
            <a:cxnLst/>
            <a:rect l="l" t="t" r="r" b="b"/>
            <a:pathLst>
              <a:path w="3958293" h="3026927">
                <a:moveTo>
                  <a:pt x="0" y="0"/>
                </a:moveTo>
                <a:lnTo>
                  <a:pt x="3958293" y="0"/>
                </a:lnTo>
                <a:lnTo>
                  <a:pt x="3958293" y="3026927"/>
                </a:lnTo>
                <a:lnTo>
                  <a:pt x="0" y="3026927"/>
                </a:lnTo>
                <a:lnTo>
                  <a:pt x="0" y="0"/>
                </a:lnTo>
                <a:close/>
              </a:path>
            </a:pathLst>
          </a:custGeom>
          <a:blipFill>
            <a:blip r:embed="rId14"/>
            <a:stretch>
              <a:fillRect l="-29653" r="-27454" b="-670"/>
            </a:stretch>
          </a:blipFill>
        </p:spPr>
        <p:txBody>
          <a:bodyPr/>
          <a:lstStyle/>
          <a:p>
            <a:endParaRPr lang="it-IT"/>
          </a:p>
        </p:txBody>
      </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l="5703" t="22602" b="13201"/>
          <a:stretch>
            <a:fillRect/>
          </a:stretch>
        </p:blipFill>
        <p:spPr>
          <a:xfrm>
            <a:off x="10636768" y="4812468"/>
            <a:ext cx="6622532" cy="2395175"/>
          </a:xfrm>
          <a:prstGeom prst="rect">
            <a:avLst/>
          </a:prstGeom>
        </p:spPr>
      </p:pic>
      <p:sp>
        <p:nvSpPr>
          <p:cNvPr id="11" name="TextBox 11"/>
          <p:cNvSpPr txBox="1"/>
          <p:nvPr/>
        </p:nvSpPr>
        <p:spPr>
          <a:xfrm>
            <a:off x="941133" y="5596080"/>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Dining table and chairs open (for dining)</a:t>
            </a:r>
          </a:p>
        </p:txBody>
      </p:sp>
      <p:sp>
        <p:nvSpPr>
          <p:cNvPr id="12" name="TextBox 12"/>
          <p:cNvSpPr txBox="1"/>
          <p:nvPr/>
        </p:nvSpPr>
        <p:spPr>
          <a:xfrm>
            <a:off x="5635048" y="5596080"/>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Just chairs open (for socialising)</a:t>
            </a:r>
          </a:p>
        </p:txBody>
      </p:sp>
      <p:sp>
        <p:nvSpPr>
          <p:cNvPr id="13" name="TextBox 13"/>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06</a:t>
            </a:r>
          </a:p>
        </p:txBody>
      </p:sp>
      <p:sp>
        <p:nvSpPr>
          <p:cNvPr id="14" name="TextBox 14"/>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KINETIC SKIN </a:t>
            </a:r>
            <a:r>
              <a:rPr lang="en-US" sz="2999" spc="599">
                <a:solidFill>
                  <a:srgbClr val="000000"/>
                </a:solidFill>
                <a:latin typeface="TT Chocolates"/>
                <a:ea typeface="TT Chocolates"/>
                <a:cs typeface="TT Chocolates"/>
                <a:sym typeface="TT Chocolates"/>
              </a:rPr>
              <a:t>| CONFIGURATIONS</a:t>
            </a:r>
          </a:p>
        </p:txBody>
      </p:sp>
      <p:sp>
        <p:nvSpPr>
          <p:cNvPr id="15" name="TextBox 15"/>
          <p:cNvSpPr txBox="1"/>
          <p:nvPr/>
        </p:nvSpPr>
        <p:spPr>
          <a:xfrm>
            <a:off x="1028700" y="1866261"/>
            <a:ext cx="709403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Collective</a:t>
            </a:r>
          </a:p>
        </p:txBody>
      </p:sp>
      <p:sp>
        <p:nvSpPr>
          <p:cNvPr id="16" name="TextBox 16"/>
          <p:cNvSpPr txBox="1"/>
          <p:nvPr/>
        </p:nvSpPr>
        <p:spPr>
          <a:xfrm>
            <a:off x="1028700" y="9598506"/>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Everything closed (for collective excercising)</a:t>
            </a:r>
          </a:p>
        </p:txBody>
      </p:sp>
      <p:sp>
        <p:nvSpPr>
          <p:cNvPr id="17" name="TextBox 17"/>
          <p:cNvSpPr txBox="1"/>
          <p:nvPr/>
        </p:nvSpPr>
        <p:spPr>
          <a:xfrm>
            <a:off x="941133" y="5903630"/>
            <a:ext cx="3287167" cy="203327"/>
          </a:xfrm>
          <a:prstGeom prst="rect">
            <a:avLst/>
          </a:prstGeom>
        </p:spPr>
        <p:txBody>
          <a:bodyPr lIns="0" tIns="0" rIns="0" bIns="0" rtlCol="0" anchor="t">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8.00h-9.00h, 13.00h-14.00h, 20.00h-21.00h</a:t>
            </a:r>
          </a:p>
        </p:txBody>
      </p:sp>
      <p:sp>
        <p:nvSpPr>
          <p:cNvPr id="18" name="TextBox 18"/>
          <p:cNvSpPr txBox="1"/>
          <p:nvPr/>
        </p:nvSpPr>
        <p:spPr>
          <a:xfrm>
            <a:off x="5635048" y="5905281"/>
            <a:ext cx="3137650" cy="393827"/>
          </a:xfrm>
          <a:prstGeom prst="rect">
            <a:avLst/>
          </a:prstGeom>
        </p:spPr>
        <p:txBody>
          <a:bodyPr lIns="0" tIns="0" rIns="0" bIns="0" rtlCol="0" anchor="t">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8.00h-9.00h, 13.00h-14.00h, 14.00-18.00 20.00h-21.00h</a:t>
            </a:r>
          </a:p>
        </p:txBody>
      </p:sp>
      <p:sp>
        <p:nvSpPr>
          <p:cNvPr id="19" name="TextBox 19"/>
          <p:cNvSpPr txBox="1"/>
          <p:nvPr/>
        </p:nvSpPr>
        <p:spPr>
          <a:xfrm>
            <a:off x="1028700" y="9907116"/>
            <a:ext cx="1111151" cy="203327"/>
          </a:xfrm>
          <a:prstGeom prst="rect">
            <a:avLst/>
          </a:prstGeom>
        </p:spPr>
        <p:txBody>
          <a:bodyPr lIns="0" tIns="0" rIns="0" bIns="0" rtlCol="0" anchor="t">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18.00h-20.00h</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4065" y="7406738"/>
            <a:ext cx="322913" cy="1159412"/>
          </a:xfrm>
          <a:custGeom>
            <a:avLst/>
            <a:gdLst/>
            <a:ahLst/>
            <a:cxnLst/>
            <a:rect l="l" t="t" r="r" b="b"/>
            <a:pathLst>
              <a:path w="322913" h="1159412">
                <a:moveTo>
                  <a:pt x="0" y="0"/>
                </a:moveTo>
                <a:lnTo>
                  <a:pt x="322914" y="0"/>
                </a:lnTo>
                <a:lnTo>
                  <a:pt x="322914" y="1159412"/>
                </a:lnTo>
                <a:lnTo>
                  <a:pt x="0" y="1159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 name="Freeform 3"/>
          <p:cNvSpPr/>
          <p:nvPr/>
        </p:nvSpPr>
        <p:spPr>
          <a:xfrm>
            <a:off x="3346976" y="7925199"/>
            <a:ext cx="309923" cy="585755"/>
          </a:xfrm>
          <a:custGeom>
            <a:avLst/>
            <a:gdLst/>
            <a:ahLst/>
            <a:cxnLst/>
            <a:rect l="l" t="t" r="r" b="b"/>
            <a:pathLst>
              <a:path w="309923" h="585755">
                <a:moveTo>
                  <a:pt x="0" y="0"/>
                </a:moveTo>
                <a:lnTo>
                  <a:pt x="309923" y="0"/>
                </a:lnTo>
                <a:lnTo>
                  <a:pt x="309923" y="585756"/>
                </a:lnTo>
                <a:lnTo>
                  <a:pt x="0" y="585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4" name="Freeform 4"/>
          <p:cNvSpPr/>
          <p:nvPr/>
        </p:nvSpPr>
        <p:spPr>
          <a:xfrm>
            <a:off x="1968436" y="3852037"/>
            <a:ext cx="287651" cy="663810"/>
          </a:xfrm>
          <a:custGeom>
            <a:avLst/>
            <a:gdLst/>
            <a:ahLst/>
            <a:cxnLst/>
            <a:rect l="l" t="t" r="r" b="b"/>
            <a:pathLst>
              <a:path w="287651" h="663810">
                <a:moveTo>
                  <a:pt x="0" y="0"/>
                </a:moveTo>
                <a:lnTo>
                  <a:pt x="287651" y="0"/>
                </a:lnTo>
                <a:lnTo>
                  <a:pt x="287651" y="663809"/>
                </a:lnTo>
                <a:lnTo>
                  <a:pt x="0" y="663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5" name="Freeform 5"/>
          <p:cNvSpPr/>
          <p:nvPr/>
        </p:nvSpPr>
        <p:spPr>
          <a:xfrm>
            <a:off x="823338" y="2379153"/>
            <a:ext cx="4064579" cy="3050707"/>
          </a:xfrm>
          <a:custGeom>
            <a:avLst/>
            <a:gdLst/>
            <a:ahLst/>
            <a:cxnLst/>
            <a:rect l="l" t="t" r="r" b="b"/>
            <a:pathLst>
              <a:path w="4064579" h="3050707">
                <a:moveTo>
                  <a:pt x="0" y="0"/>
                </a:moveTo>
                <a:lnTo>
                  <a:pt x="4064579" y="0"/>
                </a:lnTo>
                <a:lnTo>
                  <a:pt x="4064579" y="3050708"/>
                </a:lnTo>
                <a:lnTo>
                  <a:pt x="0" y="3050708"/>
                </a:lnTo>
                <a:lnTo>
                  <a:pt x="0" y="0"/>
                </a:lnTo>
                <a:close/>
              </a:path>
            </a:pathLst>
          </a:custGeom>
          <a:blipFill>
            <a:blip r:embed="rId12"/>
            <a:stretch>
              <a:fillRect l="-28780" r="-25165" b="-503"/>
            </a:stretch>
          </a:blipFill>
        </p:spPr>
        <p:txBody>
          <a:bodyPr/>
          <a:lstStyle/>
          <a:p>
            <a:endParaRPr lang="it-IT"/>
          </a:p>
        </p:txBody>
      </p:sp>
      <p:sp>
        <p:nvSpPr>
          <p:cNvPr id="6" name="Freeform 6"/>
          <p:cNvSpPr/>
          <p:nvPr/>
        </p:nvSpPr>
        <p:spPr>
          <a:xfrm>
            <a:off x="5589824" y="2260686"/>
            <a:ext cx="3915630" cy="2982183"/>
          </a:xfrm>
          <a:custGeom>
            <a:avLst/>
            <a:gdLst/>
            <a:ahLst/>
            <a:cxnLst/>
            <a:rect l="l" t="t" r="r" b="b"/>
            <a:pathLst>
              <a:path w="3915630" h="2982183">
                <a:moveTo>
                  <a:pt x="0" y="0"/>
                </a:moveTo>
                <a:lnTo>
                  <a:pt x="3915630" y="0"/>
                </a:lnTo>
                <a:lnTo>
                  <a:pt x="3915630" y="2982183"/>
                </a:lnTo>
                <a:lnTo>
                  <a:pt x="0" y="2982183"/>
                </a:lnTo>
                <a:lnTo>
                  <a:pt x="0" y="0"/>
                </a:lnTo>
                <a:close/>
              </a:path>
            </a:pathLst>
          </a:custGeom>
          <a:blipFill>
            <a:blip r:embed="rId13"/>
            <a:stretch>
              <a:fillRect l="-33305" r="-26755" b="-2978"/>
            </a:stretch>
          </a:blipFill>
        </p:spPr>
        <p:txBody>
          <a:bodyPr/>
          <a:lstStyle/>
          <a:p>
            <a:endParaRPr lang="it-IT"/>
          </a:p>
        </p:txBody>
      </p:sp>
      <p:sp>
        <p:nvSpPr>
          <p:cNvPr id="7" name="Freeform 7"/>
          <p:cNvSpPr/>
          <p:nvPr/>
        </p:nvSpPr>
        <p:spPr>
          <a:xfrm>
            <a:off x="993477" y="6330425"/>
            <a:ext cx="3950806" cy="3084507"/>
          </a:xfrm>
          <a:custGeom>
            <a:avLst/>
            <a:gdLst/>
            <a:ahLst/>
            <a:cxnLst/>
            <a:rect l="l" t="t" r="r" b="b"/>
            <a:pathLst>
              <a:path w="3950806" h="3084507">
                <a:moveTo>
                  <a:pt x="0" y="0"/>
                </a:moveTo>
                <a:lnTo>
                  <a:pt x="3950806" y="0"/>
                </a:lnTo>
                <a:lnTo>
                  <a:pt x="3950806" y="3084507"/>
                </a:lnTo>
                <a:lnTo>
                  <a:pt x="0" y="3084507"/>
                </a:lnTo>
                <a:lnTo>
                  <a:pt x="0" y="0"/>
                </a:lnTo>
                <a:close/>
              </a:path>
            </a:pathLst>
          </a:custGeom>
          <a:blipFill>
            <a:blip r:embed="rId14"/>
            <a:stretch>
              <a:fillRect l="-32398" r="-27584" b="-408"/>
            </a:stretch>
          </a:blipFill>
        </p:spPr>
        <p:txBody>
          <a:bodyPr/>
          <a:lstStyle/>
          <a:p>
            <a:endParaRPr lang="it-IT"/>
          </a:p>
        </p:txBody>
      </p:sp>
      <p:sp>
        <p:nvSpPr>
          <p:cNvPr id="8" name="Freeform 8"/>
          <p:cNvSpPr/>
          <p:nvPr/>
        </p:nvSpPr>
        <p:spPr>
          <a:xfrm>
            <a:off x="5674896" y="6330425"/>
            <a:ext cx="4091087" cy="3066852"/>
          </a:xfrm>
          <a:custGeom>
            <a:avLst/>
            <a:gdLst/>
            <a:ahLst/>
            <a:cxnLst/>
            <a:rect l="l" t="t" r="r" b="b"/>
            <a:pathLst>
              <a:path w="4091087" h="3066852">
                <a:moveTo>
                  <a:pt x="0" y="0"/>
                </a:moveTo>
                <a:lnTo>
                  <a:pt x="4091087" y="0"/>
                </a:lnTo>
                <a:lnTo>
                  <a:pt x="4091087" y="3066853"/>
                </a:lnTo>
                <a:lnTo>
                  <a:pt x="0" y="3066853"/>
                </a:lnTo>
                <a:lnTo>
                  <a:pt x="0" y="0"/>
                </a:lnTo>
                <a:close/>
              </a:path>
            </a:pathLst>
          </a:custGeom>
          <a:blipFill>
            <a:blip r:embed="rId15"/>
            <a:stretch>
              <a:fillRect l="-31581" r="-24435" b="-1979"/>
            </a:stretch>
          </a:blipFill>
        </p:spPr>
        <p:txBody>
          <a:bodyPr/>
          <a:lstStyle/>
          <a:p>
            <a:endParaRPr lang="it-IT"/>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rcRect l="5682" t="25066" b="3858"/>
          <a:stretch>
            <a:fillRect/>
          </a:stretch>
        </p:blipFill>
        <p:spPr>
          <a:xfrm>
            <a:off x="10592061" y="2581034"/>
            <a:ext cx="6648954" cy="2661835"/>
          </a:xfrm>
          <a:prstGeom prst="rect">
            <a:avLst/>
          </a:prstGeom>
        </p:spPr>
      </p:pic>
      <p:pic>
        <p:nvPicPr>
          <p:cNvPr id="10" name="Picture 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7"/>
          <a:srcRect l="5783" t="22571" r="589" b="11323"/>
          <a:stretch>
            <a:fillRect/>
          </a:stretch>
        </p:blipFill>
        <p:spPr>
          <a:xfrm>
            <a:off x="10592061" y="6625702"/>
            <a:ext cx="6648954" cy="2493953"/>
          </a:xfrm>
          <a:prstGeom prst="rect">
            <a:avLst/>
          </a:prstGeom>
        </p:spPr>
      </p:pic>
      <p:sp>
        <p:nvSpPr>
          <p:cNvPr id="11" name="TextBox 11"/>
          <p:cNvSpPr txBox="1"/>
          <p:nvPr/>
        </p:nvSpPr>
        <p:spPr>
          <a:xfrm>
            <a:off x="941133" y="5596080"/>
            <a:ext cx="4408982"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Individual table + chair open (for individual dining)</a:t>
            </a:r>
          </a:p>
        </p:txBody>
      </p:sp>
      <p:sp>
        <p:nvSpPr>
          <p:cNvPr id="12" name="TextBox 12"/>
          <p:cNvSpPr txBox="1"/>
          <p:nvPr/>
        </p:nvSpPr>
        <p:spPr>
          <a:xfrm>
            <a:off x="5674896" y="5596080"/>
            <a:ext cx="4144875" cy="22288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Lounge chairs open (for resting)</a:t>
            </a:r>
          </a:p>
        </p:txBody>
      </p:sp>
      <p:sp>
        <p:nvSpPr>
          <p:cNvPr id="13" name="TextBox 13"/>
          <p:cNvSpPr txBox="1"/>
          <p:nvPr/>
        </p:nvSpPr>
        <p:spPr>
          <a:xfrm>
            <a:off x="1028700" y="558571"/>
            <a:ext cx="1974721" cy="125796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06</a:t>
            </a:r>
          </a:p>
        </p:txBody>
      </p:sp>
      <p:sp>
        <p:nvSpPr>
          <p:cNvPr id="14" name="TextBox 14"/>
          <p:cNvSpPr txBox="1"/>
          <p:nvPr/>
        </p:nvSpPr>
        <p:spPr>
          <a:xfrm>
            <a:off x="1028700" y="1866261"/>
            <a:ext cx="7094036" cy="309880"/>
          </a:xfrm>
          <a:prstGeom prst="rect">
            <a:avLst/>
          </a:prstGeom>
        </p:spPr>
        <p:txBody>
          <a:bodyPr lIns="0" tIns="0" rIns="0" bIns="0" rtlCol="0" anchor="t">
            <a:spAutoFit/>
          </a:bodyPr>
          <a:lstStyle/>
          <a:p>
            <a:pPr algn="l">
              <a:lnSpc>
                <a:spcPts val="2359"/>
              </a:lnSpc>
            </a:pPr>
            <a:r>
              <a:rPr lang="en-US" sz="1999" b="1" spc="77">
                <a:solidFill>
                  <a:srgbClr val="4F4F4F"/>
                </a:solidFill>
                <a:latin typeface="TT Chocolates Bold"/>
                <a:ea typeface="TT Chocolates Bold"/>
                <a:cs typeface="TT Chocolates Bold"/>
                <a:sym typeface="TT Chocolates Bold"/>
              </a:rPr>
              <a:t>Individual </a:t>
            </a:r>
          </a:p>
        </p:txBody>
      </p:sp>
      <p:sp>
        <p:nvSpPr>
          <p:cNvPr id="15" name="TextBox 15"/>
          <p:cNvSpPr txBox="1"/>
          <p:nvPr/>
        </p:nvSpPr>
        <p:spPr>
          <a:xfrm>
            <a:off x="1028700" y="9598506"/>
            <a:ext cx="4144875" cy="441960"/>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Lounge chair + individual table open (for resting with side table next to it)</a:t>
            </a:r>
          </a:p>
        </p:txBody>
      </p:sp>
      <p:sp>
        <p:nvSpPr>
          <p:cNvPr id="16" name="TextBox 16"/>
          <p:cNvSpPr txBox="1"/>
          <p:nvPr/>
        </p:nvSpPr>
        <p:spPr>
          <a:xfrm>
            <a:off x="5674896" y="9598506"/>
            <a:ext cx="4386591" cy="661035"/>
          </a:xfrm>
          <a:prstGeom prst="rect">
            <a:avLst/>
          </a:prstGeom>
        </p:spPr>
        <p:txBody>
          <a:bodyPr lIns="0" tIns="0" rIns="0" bIns="0" rtlCol="0" anchor="t">
            <a:spAutoFit/>
          </a:bodyPr>
          <a:lstStyle/>
          <a:p>
            <a:pPr algn="l">
              <a:lnSpc>
                <a:spcPts val="1770"/>
              </a:lnSpc>
            </a:pPr>
            <a:r>
              <a:rPr lang="en-US" sz="1500" spc="58">
                <a:solidFill>
                  <a:srgbClr val="4F4F4F"/>
                </a:solidFill>
                <a:latin typeface="TT Chocolates"/>
                <a:ea typeface="TT Chocolates"/>
                <a:cs typeface="TT Chocolates"/>
                <a:sym typeface="TT Chocolates"/>
              </a:rPr>
              <a:t>Chairs folded towards the center (for socialising while maintaining privacy inside the room)</a:t>
            </a:r>
          </a:p>
          <a:p>
            <a:pPr algn="l">
              <a:lnSpc>
                <a:spcPts val="1770"/>
              </a:lnSpc>
            </a:pPr>
            <a:endParaRPr lang="en-US" sz="1500" spc="58">
              <a:solidFill>
                <a:srgbClr val="4F4F4F"/>
              </a:solidFill>
              <a:latin typeface="TT Chocolates"/>
              <a:ea typeface="TT Chocolates"/>
              <a:cs typeface="TT Chocolates"/>
              <a:sym typeface="TT Chocolates"/>
            </a:endParaRPr>
          </a:p>
        </p:txBody>
      </p:sp>
      <p:sp>
        <p:nvSpPr>
          <p:cNvPr id="17" name="TextBox 17"/>
          <p:cNvSpPr txBox="1"/>
          <p:nvPr/>
        </p:nvSpPr>
        <p:spPr>
          <a:xfrm>
            <a:off x="941133" y="5903630"/>
            <a:ext cx="3287167" cy="203327"/>
          </a:xfrm>
          <a:prstGeom prst="rect">
            <a:avLst/>
          </a:prstGeom>
        </p:spPr>
        <p:txBody>
          <a:bodyPr lIns="0" tIns="0" rIns="0" bIns="0" rtlCol="0" anchor="t">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8.00h-9.00h, 13.00h-14.00h, 20.00h-21.00h</a:t>
            </a:r>
          </a:p>
        </p:txBody>
      </p:sp>
      <p:sp>
        <p:nvSpPr>
          <p:cNvPr id="18" name="TextBox 18"/>
          <p:cNvSpPr txBox="1"/>
          <p:nvPr/>
        </p:nvSpPr>
        <p:spPr>
          <a:xfrm>
            <a:off x="5674896" y="5903630"/>
            <a:ext cx="2447840" cy="203327"/>
          </a:xfrm>
          <a:prstGeom prst="rect">
            <a:avLst/>
          </a:prstGeom>
        </p:spPr>
        <p:txBody>
          <a:bodyPr lIns="0" tIns="0" rIns="0" bIns="0" rtlCol="0" anchor="t">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18.00h-20.00h, 21.00-22.00</a:t>
            </a:r>
          </a:p>
        </p:txBody>
      </p:sp>
      <p:sp>
        <p:nvSpPr>
          <p:cNvPr id="19" name="TextBox 19"/>
          <p:cNvSpPr txBox="1"/>
          <p:nvPr/>
        </p:nvSpPr>
        <p:spPr>
          <a:xfrm>
            <a:off x="1028700" y="10083673"/>
            <a:ext cx="2795649" cy="203327"/>
          </a:xfrm>
          <a:prstGeom prst="rect">
            <a:avLst/>
          </a:prstGeom>
        </p:spPr>
        <p:txBody>
          <a:bodyPr lIns="0" tIns="0" rIns="0" bIns="0" rtlCol="0" anchor="t">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18.00h-20.00h, 21.00h-22.00h</a:t>
            </a:r>
          </a:p>
        </p:txBody>
      </p:sp>
      <p:sp>
        <p:nvSpPr>
          <p:cNvPr id="20" name="TextBox 20"/>
          <p:cNvSpPr txBox="1"/>
          <p:nvPr/>
        </p:nvSpPr>
        <p:spPr>
          <a:xfrm>
            <a:off x="5674896" y="10083673"/>
            <a:ext cx="2795649" cy="203327"/>
          </a:xfrm>
          <a:prstGeom prst="rect">
            <a:avLst/>
          </a:prstGeom>
        </p:spPr>
        <p:txBody>
          <a:bodyPr lIns="0" tIns="0" rIns="0" bIns="0" rtlCol="0" anchor="t">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9.00h-13.00h</a:t>
            </a:r>
          </a:p>
        </p:txBody>
      </p:sp>
      <p:sp>
        <p:nvSpPr>
          <p:cNvPr id="21" name="TextBox 21"/>
          <p:cNvSpPr txBox="1"/>
          <p:nvPr/>
        </p:nvSpPr>
        <p:spPr>
          <a:xfrm>
            <a:off x="2378676" y="987530"/>
            <a:ext cx="12947088"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KINETIC SKIN </a:t>
            </a:r>
            <a:r>
              <a:rPr lang="en-US" sz="2999" spc="599">
                <a:solidFill>
                  <a:srgbClr val="000000"/>
                </a:solidFill>
                <a:latin typeface="TT Chocolates"/>
                <a:ea typeface="TT Chocolates"/>
                <a:cs typeface="TT Chocolates"/>
                <a:sym typeface="TT Chocolates"/>
              </a:rPr>
              <a:t>| CONFIGURATIONS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2940</Words>
  <Application>Microsoft Office PowerPoint</Application>
  <PresentationFormat>Personalizzato</PresentationFormat>
  <Paragraphs>601</Paragraphs>
  <Slides>39</Slides>
  <Notes>14</Notes>
  <HiddenSlides>0</HiddenSlides>
  <MMClips>18</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39</vt:i4>
      </vt:variant>
    </vt:vector>
  </HeadingPairs>
  <TitlesOfParts>
    <vt:vector size="46" baseType="lpstr">
      <vt:lpstr>Arial</vt:lpstr>
      <vt:lpstr>Calibri</vt:lpstr>
      <vt:lpstr>TT Chocolates</vt:lpstr>
      <vt:lpstr>Neutra Text Light</vt:lpstr>
      <vt:lpstr>TT Chocolates Bold</vt:lpstr>
      <vt:lpstr>Neutra Text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Midterm presentation</dc:title>
  <cp:lastModifiedBy>Perone Pacifico  Ludovica</cp:lastModifiedBy>
  <cp:revision>2</cp:revision>
  <dcterms:created xsi:type="dcterms:W3CDTF">2006-08-16T00:00:00Z</dcterms:created>
  <dcterms:modified xsi:type="dcterms:W3CDTF">2026-03-15T16:28:00Z</dcterms:modified>
  <dc:identifier>DAHDcHI7Gp0</dc:identifier>
</cp:coreProperties>
</file>