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10.xml"/>
  <Override ContentType="application/vnd.openxmlformats-officedocument.presentationml.comments+xml" PartName="/ppt/comments/comment8.xml"/>
  <Override ContentType="application/vnd.openxmlformats-officedocument.presentationml.comments+xml" PartName="/ppt/comments/comment6.xml"/>
  <Override ContentType="application/vnd.openxmlformats-officedocument.presentationml.comments+xml" PartName="/ppt/comments/comment3.xml"/>
  <Override ContentType="application/vnd.openxmlformats-officedocument.presentationml.comments+xml" PartName="/ppt/comments/comment13.xml"/>
  <Override ContentType="application/vnd.openxmlformats-officedocument.presentationml.comments+xml" PartName="/ppt/comments/comment1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5.xml"/>
  <Override ContentType="application/vnd.openxmlformats-officedocument.presentationml.comments+xml" PartName="/ppt/comments/comment7.xml"/>
  <Override ContentType="application/vnd.openxmlformats-officedocument.presentationml.comments+xml" PartName="/ppt/comments/comment4.xml"/>
  <Override ContentType="application/vnd.openxmlformats-officedocument.presentationml.comments+xml" PartName="/ppt/comments/comment9.xml"/>
  <Override ContentType="application/vnd.openxmlformats-officedocument.presentationml.comments+xml" PartName="/ppt/comments/comment12.xml"/>
  <Override ContentType="application/vnd.openxmlformats-officedocument.presentationml.comments+xml" PartName="/ppt/comments/comment1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embeddedFontLst>
    <p:embeddedFont>
      <p:font typeface="Caveat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1" name="Giorgia Vercelloni"/>
  <p:cmAuthor clrIdx="1" id="1" initials="" lastIdx="8" name="Brendan Extra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Caveat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font" Target="fonts/Caveat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6-03-23T09:17:49.139">
    <p:pos x="6000" y="0"/>
    <p:text>gio</p:text>
  </p:cm>
</p:cmLst>
</file>

<file path=ppt/comments/comment10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0" dt="2026-03-23T09:19:59.660">
    <p:pos x="6000" y="0"/>
    <p:text>gio</p:text>
  </p:cm>
</p:cmLst>
</file>

<file path=ppt/comments/comment1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6" dt="2026-03-27T08:08:19.114">
    <p:pos x="6000" y="0"/>
    <p:text>The circle isnt doing much</p:text>
  </p:cm>
</p:cmLst>
</file>

<file path=ppt/comments/comment1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7" dt="2026-03-27T08:08:53.536">
    <p:pos x="6000" y="0"/>
    <p:text>-need to be together, somehow on the same slide</p:text>
  </p:cm>
</p:cmLst>
</file>

<file path=ppt/comments/comment1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1" dt="2026-03-23T09:21:01.936">
    <p:pos x="6000" y="0"/>
    <p:text>br</p:text>
  </p:cm>
</p:cmLst>
</file>

<file path=ppt/comments/comment14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8" dt="2026-03-27T08:18:20.450">
    <p:pos x="6000" y="0"/>
    <p:text>-Can be both Arm and 3D printer
-scalable system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6-03-23T09:17:54.687">
    <p:pos x="6000" y="0"/>
    <p:text>gio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3" dt="2026-03-23T09:18:39.362">
    <p:pos x="6000" y="0"/>
    <p:text>br</p:text>
  </p:cm>
</p:cmLst>
</file>

<file path=ppt/comments/comment4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4" dt="2026-03-23T09:18:46.648">
    <p:pos x="6000" y="0"/>
    <p:text>gio</p:text>
  </p:cm>
  <p:cm authorId="1" idx="1" dt="2026-03-27T08:01:26.258">
    <p:pos x="6000" y="100"/>
    <p:text>Not needed, delete (next slide accomplishes the same ideas</p:text>
  </p:cm>
</p:cmLst>
</file>

<file path=ppt/comments/comment5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5" dt="2026-03-23T09:18:51.711">
    <p:pos x="6000" y="0"/>
    <p:text>gio</p:text>
  </p:cm>
  <p:cm authorId="1" idx="2" dt="2026-03-27T08:01:34.027">
    <p:pos x="6000" y="100"/>
    <p:text>Perfect. Keep</p:text>
  </p:cm>
</p:cmLst>
</file>

<file path=ppt/comments/comment6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3" dt="2026-03-23T09:15:40.821">
    <p:pos x="55" y="58"/>
    <p:text>refocus on language</p:text>
  </p:cm>
  <p:cm authorId="0" idx="6" dt="2026-03-23T09:19:31.468">
    <p:pos x="6000" y="0"/>
    <p:text>br</p:text>
  </p:cm>
  <p:cm authorId="1" idx="4" dt="2026-03-27T08:04:37.307">
    <p:pos x="6000" y="100"/>
    <p:text>Don't use the characters(?) A bit strange. "Outdated/Foreign)</p:text>
  </p:cm>
</p:cmLst>
</file>

<file path=ppt/comments/comment7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7" dt="2026-03-23T09:19:15.128">
    <p:pos x="6000" y="0"/>
    <p:text>k</p:text>
  </p:cm>
  <p:cm authorId="1" idx="5" dt="2026-03-27T08:02:12.466">
    <p:pos x="6000" y="100"/>
    <p:text>make sure representation is large enough</p:text>
  </p:cm>
</p:cmLst>
</file>

<file path=ppt/comments/comment8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8" dt="2026-03-23T09:19:39.180">
    <p:pos x="6000" y="0"/>
    <p:text>gio</p:text>
  </p:cm>
</p:cmLst>
</file>

<file path=ppt/comments/comment9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9" dt="2026-03-23T09:19:53.899">
    <p:pos x="6000" y="0"/>
    <p:text>k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9643e2159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9643e2159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9643e2159b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9643e2159b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d26c679f5e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d26c679f5e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9643e2159b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9643e2159b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968e96a6f2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968e96a6f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968f51f9b3_2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968f51f9b3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968e96a6f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968e96a6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965c1fc8cc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965c1fc8cc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968e96a6f2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968e96a6f2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9643e2159b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9643e2159b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9643e2159b_0_3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9643e2159b_0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9643e2159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9643e2159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9643e2159b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9643e2159b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968f51f9b3_2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968f51f9b3_2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968f51f9b3_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968f51f9b3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968f51f9b3_2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968f51f9b3_2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968f51f9b3_2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968f51f9b3_2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968f51f9b3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968f51f9b3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9683a8c25c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9683a8c25c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9643e2159b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9643e2159b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968f51f9b3_2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968f51f9b3_2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9643e2159b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9643e2159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it" sz="1800">
                <a:solidFill>
                  <a:srgbClr val="595959"/>
                </a:solidFill>
              </a:rPr>
              <a:t>doesn’t change that much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it" sz="1800">
                <a:solidFill>
                  <a:srgbClr val="595959"/>
                </a:solidFill>
              </a:rPr>
              <a:t>enhances our specific area of interest (extreme condition) 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it" sz="1800">
                <a:solidFill>
                  <a:srgbClr val="595959"/>
                </a:solidFill>
              </a:rPr>
              <a:t>mission driven habitability in every slide</a:t>
            </a:r>
            <a:endParaRPr sz="1800">
              <a:solidFill>
                <a:srgbClr val="595959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9643e2159b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9643e2159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9643e2159b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9643e2159b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9643e2159b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9643e2159b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9643e2159b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9643e2159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9643e2159b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9643e2159b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9643e2159b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9643e2159b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comments" Target="../comments/comment1.xml"/><Relationship Id="rId4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comments" Target="../comments/comment9.xml"/><Relationship Id="rId4" Type="http://schemas.openxmlformats.org/officeDocument/2006/relationships/image" Target="../media/image17.png"/><Relationship Id="rId5" Type="http://schemas.openxmlformats.org/officeDocument/2006/relationships/image" Target="../media/image9.png"/><Relationship Id="rId6" Type="http://schemas.openxmlformats.org/officeDocument/2006/relationships/image" Target="../media/image13.png"/><Relationship Id="rId7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drive.google.com/file/d/12piYGBENcWIUtWhCOC-_ASLfjGCRRaQS/view" TargetMode="External"/><Relationship Id="rId4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comments" Target="../comments/comment10.xml"/><Relationship Id="rId4" Type="http://schemas.openxmlformats.org/officeDocument/2006/relationships/hyperlink" Target="http://drive.google.com/file/d/1O3zp5R5UnuJbvuw6bSZipHwT9Bn4L_4a/view" TargetMode="External"/><Relationship Id="rId5" Type="http://schemas.openxmlformats.org/officeDocument/2006/relationships/image" Target="../media/image1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jpg"/><Relationship Id="rId4" Type="http://schemas.openxmlformats.org/officeDocument/2006/relationships/image" Target="../media/image32.jpg"/><Relationship Id="rId5" Type="http://schemas.openxmlformats.org/officeDocument/2006/relationships/image" Target="../media/image31.jpg"/><Relationship Id="rId6" Type="http://schemas.openxmlformats.org/officeDocument/2006/relationships/image" Target="../media/image3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comments" Target="../comments/comment11.xml"/><Relationship Id="rId4" Type="http://schemas.openxmlformats.org/officeDocument/2006/relationships/image" Target="../media/image21.png"/><Relationship Id="rId5" Type="http://schemas.openxmlformats.org/officeDocument/2006/relationships/image" Target="../media/image15.png"/><Relationship Id="rId6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comments" Target="../comments/comment12.xml"/><Relationship Id="rId4" Type="http://schemas.openxmlformats.org/officeDocument/2006/relationships/hyperlink" Target="http://drive.google.com/file/d/12YYEfAyT7kNK40g99yiXmP4E20B_Lmsu/view" TargetMode="External"/><Relationship Id="rId5" Type="http://schemas.openxmlformats.org/officeDocument/2006/relationships/image" Target="../media/image1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comments" Target="../comments/comment13.xml"/><Relationship Id="rId4" Type="http://schemas.openxmlformats.org/officeDocument/2006/relationships/image" Target="../media/image26.png"/><Relationship Id="rId5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comments" Target="../comments/comment2.xml"/><Relationship Id="rId4" Type="http://schemas.openxmlformats.org/officeDocument/2006/relationships/image" Target="../media/image2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comments" Target="../comments/comment14.xml"/><Relationship Id="rId4" Type="http://schemas.openxmlformats.org/officeDocument/2006/relationships/image" Target="../media/image40.png"/><Relationship Id="rId5" Type="http://schemas.openxmlformats.org/officeDocument/2006/relationships/image" Target="../media/image38.png"/><Relationship Id="rId6" Type="http://schemas.openxmlformats.org/officeDocument/2006/relationships/image" Target="../media/image3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Relationship Id="rId4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Relationship Id="rId4" Type="http://schemas.openxmlformats.org/officeDocument/2006/relationships/image" Target="../media/image25.png"/><Relationship Id="rId5" Type="http://schemas.openxmlformats.org/officeDocument/2006/relationships/image" Target="../media/image3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3.xml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4.xml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5.xml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9.png"/><Relationship Id="rId4" Type="http://schemas.openxmlformats.org/officeDocument/2006/relationships/image" Target="../media/image36.png"/><Relationship Id="rId5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comments" Target="../comments/comment6.xml"/><Relationship Id="rId4" Type="http://schemas.openxmlformats.org/officeDocument/2006/relationships/image" Target="../media/image22.png"/><Relationship Id="rId5" Type="http://schemas.openxmlformats.org/officeDocument/2006/relationships/image" Target="../media/image12.png"/><Relationship Id="rId6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comments" Target="../comments/comment7.xml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comments" Target="../comments/comment8.xml"/><Relationship Id="rId4" Type="http://schemas.openxmlformats.org/officeDocument/2006/relationships/hyperlink" Target="http://drive.google.com/file/d/1_afY2a-P_5GllGgIQ_cc9akPDi52JyNA/view" TargetMode="External"/><Relationship Id="rId9" Type="http://schemas.openxmlformats.org/officeDocument/2006/relationships/image" Target="../media/image3.jpg"/><Relationship Id="rId5" Type="http://schemas.openxmlformats.org/officeDocument/2006/relationships/image" Target="../media/image10.jpg"/><Relationship Id="rId6" Type="http://schemas.openxmlformats.org/officeDocument/2006/relationships/hyperlink" Target="http://drive.google.com/file/d/1Hu3CqEZAO_OnsswUPjbKjzVdIlNXBZ5k/view" TargetMode="External"/><Relationship Id="rId7" Type="http://schemas.openxmlformats.org/officeDocument/2006/relationships/image" Target="../media/image4.jpg"/><Relationship Id="rId8" Type="http://schemas.openxmlformats.org/officeDocument/2006/relationships/hyperlink" Target="http://drive.google.com/file/d/1ft5FCDt3nLMPMvhUTscTD5xzSvuTefnx/view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1233900"/>
            <a:ext cx="9144000" cy="39096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100" y="0"/>
            <a:ext cx="9144000" cy="1233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5943000" y="0"/>
            <a:ext cx="3201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3500">
                <a:solidFill>
                  <a:srgbClr val="F5F5F5"/>
                </a:solidFill>
              </a:rPr>
              <a:t>Mission-driven</a:t>
            </a:r>
            <a:r>
              <a:rPr lang="it" sz="3500">
                <a:solidFill>
                  <a:srgbClr val="F5F5F5"/>
                </a:solidFill>
              </a:rPr>
              <a:t>habitability</a:t>
            </a:r>
            <a:endParaRPr sz="3500">
              <a:solidFill>
                <a:srgbClr val="F5F5F5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6144000" y="1384075"/>
            <a:ext cx="30000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F5F5F5"/>
                </a:solidFill>
                <a:highlight>
                  <a:srgbClr val="0C0D0C"/>
                </a:highlight>
              </a:rPr>
              <a:t>Designing habitats to support mission-driven confinement,​</a:t>
            </a:r>
            <a:endParaRPr sz="800">
              <a:solidFill>
                <a:srgbClr val="F5F5F5"/>
              </a:solidFill>
              <a:highlight>
                <a:srgbClr val="0C0D0C"/>
              </a:highlight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800">
                <a:solidFill>
                  <a:srgbClr val="F5F5F5"/>
                </a:solidFill>
                <a:highlight>
                  <a:srgbClr val="0C0D0C"/>
                </a:highlight>
              </a:rPr>
              <a:t>TROLL Station Containers</a:t>
            </a:r>
            <a:endParaRPr b="1" sz="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5779225" y="4650900"/>
            <a:ext cx="3364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500">
                <a:solidFill>
                  <a:schemeClr val="lt1"/>
                </a:solidFill>
                <a:highlight>
                  <a:srgbClr val="0C0D0C"/>
                </a:highlight>
              </a:rPr>
              <a:t>Week 3.7</a:t>
            </a:r>
            <a:endParaRPr i="1" sz="500">
              <a:solidFill>
                <a:schemeClr val="lt1"/>
              </a:solidFill>
              <a:highlight>
                <a:srgbClr val="0C0D0C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500">
                <a:solidFill>
                  <a:srgbClr val="000000"/>
                </a:solidFill>
              </a:rPr>
              <a:t>Group 2_ Brendan Exterkate, Gabriel Marks, Giorgia Vercelloni, </a:t>
            </a:r>
            <a:endParaRPr i="1" sz="5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500">
                <a:solidFill>
                  <a:srgbClr val="000000"/>
                </a:solidFill>
              </a:rPr>
              <a:t>Maciej Sachse, Ruxandra Florut, Zuzanna Schleifer, Long Ki</a:t>
            </a:r>
            <a:r>
              <a:rPr lang="it" sz="500">
                <a:solidFill>
                  <a:srgbClr val="000000"/>
                </a:solidFill>
              </a:rPr>
              <a:t>​</a:t>
            </a:r>
            <a:endParaRPr sz="500"/>
          </a:p>
        </p:txBody>
      </p:sp>
      <p:pic>
        <p:nvPicPr>
          <p:cNvPr id="59" name="Google Shape;59;p13" title="covercollagenew.png"/>
          <p:cNvPicPr preferRelativeResize="0"/>
          <p:nvPr/>
        </p:nvPicPr>
        <p:blipFill rotWithShape="1">
          <a:blip r:embed="rId4">
            <a:alphaModFix/>
          </a:blip>
          <a:srcRect b="0" l="21249" r="9538" t="0"/>
          <a:stretch/>
        </p:blipFill>
        <p:spPr>
          <a:xfrm>
            <a:off x="220575" y="212550"/>
            <a:ext cx="4784599" cy="471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2"/>
          <p:cNvSpPr/>
          <p:nvPr/>
        </p:nvSpPr>
        <p:spPr>
          <a:xfrm>
            <a:off x="0" y="708000"/>
            <a:ext cx="9144000" cy="44355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2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2"/>
          <p:cNvSpPr txBox="1"/>
          <p:nvPr/>
        </p:nvSpPr>
        <p:spPr>
          <a:xfrm>
            <a:off x="88850" y="93525"/>
            <a:ext cx="40263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Adaptive space : variations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186" name="Google Shape;186;p22" title="zone2_with ppl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7525" y="1444874"/>
            <a:ext cx="1418177" cy="187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2" title="zone1 b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47425" y="2133492"/>
            <a:ext cx="2167723" cy="227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2"/>
          <p:cNvSpPr txBox="1"/>
          <p:nvPr/>
        </p:nvSpPr>
        <p:spPr>
          <a:xfrm>
            <a:off x="1343694" y="3086325"/>
            <a:ext cx="5325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86750" lIns="86750" spcFirstLastPara="1" rIns="86750" wrap="square" tIns="867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49">
                <a:solidFill>
                  <a:srgbClr val="F5F5F5"/>
                </a:solidFill>
                <a:highlight>
                  <a:srgbClr val="0C0D0C"/>
                </a:highlight>
              </a:rPr>
              <a:t>Sofa</a:t>
            </a:r>
            <a:endParaRPr b="1" sz="1249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189" name="Google Shape;189;p22"/>
          <p:cNvSpPr txBox="1"/>
          <p:nvPr/>
        </p:nvSpPr>
        <p:spPr>
          <a:xfrm>
            <a:off x="1771612" y="1813050"/>
            <a:ext cx="16737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86750" lIns="86750" spcFirstLastPara="1" rIns="86750" wrap="square" tIns="867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49">
                <a:solidFill>
                  <a:srgbClr val="F5F5F5"/>
                </a:solidFill>
                <a:highlight>
                  <a:srgbClr val="0C0D0C"/>
                </a:highlight>
              </a:rPr>
              <a:t>Meditation</a:t>
            </a:r>
            <a:endParaRPr b="1" sz="1249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190" name="Google Shape;190;p22" title="zone2_with ppl c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38050" y="1444874"/>
            <a:ext cx="1418177" cy="187866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2"/>
          <p:cNvSpPr txBox="1"/>
          <p:nvPr/>
        </p:nvSpPr>
        <p:spPr>
          <a:xfrm>
            <a:off x="4883587" y="3228775"/>
            <a:ext cx="16737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86750" lIns="86750" spcFirstLastPara="1" rIns="86750" wrap="square" tIns="867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49">
                <a:solidFill>
                  <a:srgbClr val="F5F5F5"/>
                </a:solidFill>
                <a:highlight>
                  <a:srgbClr val="0C0D0C"/>
                </a:highlight>
              </a:rPr>
              <a:t>Co-working</a:t>
            </a:r>
            <a:endParaRPr b="1" sz="1249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192" name="Google Shape;192;p22" title="zone1 b_sleep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13925" y="2133492"/>
            <a:ext cx="2167723" cy="227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2"/>
          <p:cNvSpPr txBox="1"/>
          <p:nvPr/>
        </p:nvSpPr>
        <p:spPr>
          <a:xfrm>
            <a:off x="7204637" y="2454200"/>
            <a:ext cx="16737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86750" lIns="86750" spcFirstLastPara="1" rIns="86750" wrap="square" tIns="867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49">
                <a:solidFill>
                  <a:srgbClr val="F5F5F5"/>
                </a:solidFill>
                <a:highlight>
                  <a:srgbClr val="0C0D0C"/>
                </a:highlight>
              </a:rPr>
              <a:t>Sleep</a:t>
            </a:r>
            <a:endParaRPr b="1" sz="1249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3"/>
          <p:cNvSpPr/>
          <p:nvPr/>
        </p:nvSpPr>
        <p:spPr>
          <a:xfrm>
            <a:off x="0" y="708000"/>
            <a:ext cx="9144000" cy="44355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3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3"/>
          <p:cNvSpPr txBox="1"/>
          <p:nvPr/>
        </p:nvSpPr>
        <p:spPr>
          <a:xfrm>
            <a:off x="88850" y="93525"/>
            <a:ext cx="70821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Adaptive space : reconfigurable furniture variations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203" name="Google Shape;203;p23" title="stopmotion_updat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5250" y="855838"/>
            <a:ext cx="3873501" cy="41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4"/>
          <p:cNvSpPr/>
          <p:nvPr/>
        </p:nvSpPr>
        <p:spPr>
          <a:xfrm>
            <a:off x="100" y="708000"/>
            <a:ext cx="9144000" cy="44355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4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4"/>
          <p:cNvSpPr txBox="1"/>
          <p:nvPr/>
        </p:nvSpPr>
        <p:spPr>
          <a:xfrm>
            <a:off x="88850" y="93525"/>
            <a:ext cx="58773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24h of lighting needs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213" name="Google Shape;213;p24"/>
          <p:cNvSpPr txBox="1"/>
          <p:nvPr/>
        </p:nvSpPr>
        <p:spPr>
          <a:xfrm>
            <a:off x="2782900" y="4833800"/>
            <a:ext cx="63612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>
                <a:solidFill>
                  <a:schemeClr val="dk1"/>
                </a:solidFill>
              </a:rPr>
              <a:t>hp. extreme environmental conditions [antarctic winter storm], imposed confinement 24/7.</a:t>
            </a:r>
            <a:endParaRPr sz="700">
              <a:solidFill>
                <a:schemeClr val="dk1"/>
              </a:solidFill>
            </a:endParaRPr>
          </a:p>
        </p:txBody>
      </p:sp>
      <p:pic>
        <p:nvPicPr>
          <p:cNvPr id="214" name="Google Shape;214;p24" title="Video24h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6000" y="1056400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4"/>
          <p:cNvSpPr/>
          <p:nvPr/>
        </p:nvSpPr>
        <p:spPr>
          <a:xfrm>
            <a:off x="1977200" y="937125"/>
            <a:ext cx="5284800" cy="2229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4"/>
          <p:cNvSpPr/>
          <p:nvPr/>
        </p:nvSpPr>
        <p:spPr>
          <a:xfrm>
            <a:off x="1876125" y="4377200"/>
            <a:ext cx="5284800" cy="2229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5"/>
          <p:cNvSpPr txBox="1"/>
          <p:nvPr/>
        </p:nvSpPr>
        <p:spPr>
          <a:xfrm>
            <a:off x="88850" y="93525"/>
            <a:ext cx="58773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Geometry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223" name="Google Shape;223;p25" title="ViewCapture20260311_090651.jpg"/>
          <p:cNvPicPr preferRelativeResize="0"/>
          <p:nvPr/>
        </p:nvPicPr>
        <p:blipFill rotWithShape="1">
          <a:blip r:embed="rId3">
            <a:alphaModFix/>
          </a:blip>
          <a:srcRect b="21497" l="7062" r="7438" t="16085"/>
          <a:stretch/>
        </p:blipFill>
        <p:spPr>
          <a:xfrm>
            <a:off x="257025" y="1764675"/>
            <a:ext cx="3086198" cy="1267284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/>
          <p:nvPr/>
        </p:nvSpPr>
        <p:spPr>
          <a:xfrm>
            <a:off x="412600" y="2869050"/>
            <a:ext cx="1444500" cy="9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 sz="1100">
                <a:solidFill>
                  <a:srgbClr val="000000"/>
                </a:solidFill>
                <a:highlight>
                  <a:srgbClr val="FFFFFF"/>
                </a:highlight>
              </a:rPr>
              <a:t>Starting geometry​</a:t>
            </a:r>
            <a:endParaRPr sz="11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it" sz="500">
                <a:solidFill>
                  <a:srgbClr val="000000"/>
                </a:solidFill>
                <a:highlight>
                  <a:srgbClr val="FFFFFF"/>
                </a:highlight>
              </a:rPr>
              <a:t>Habitat for two</a:t>
            </a:r>
            <a:endParaRPr i="1" sz="5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  <a:highlight>
                  <a:srgbClr val="980000"/>
                </a:highlight>
              </a:rPr>
              <a:t> </a:t>
            </a:r>
            <a:endParaRPr b="1" i="1" sz="1000">
              <a:solidFill>
                <a:srgbClr val="FFFFFF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</a:rPr>
              <a:t> </a:t>
            </a:r>
            <a:endParaRPr b="1" i="1"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25" name="Google Shape;225;p25"/>
          <p:cNvSpPr txBox="1"/>
          <p:nvPr/>
        </p:nvSpPr>
        <p:spPr>
          <a:xfrm>
            <a:off x="2053350" y="2869050"/>
            <a:ext cx="1444500" cy="9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000000"/>
                </a:solidFill>
                <a:highlight>
                  <a:srgbClr val="FFFFFF"/>
                </a:highlight>
              </a:rPr>
              <a:t>Extracted surfaces</a:t>
            </a:r>
            <a:endParaRPr sz="11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500">
                <a:solidFill>
                  <a:srgbClr val="000000"/>
                </a:solidFill>
                <a:highlight>
                  <a:srgbClr val="FFFFFF"/>
                </a:highlight>
              </a:rPr>
              <a:t>Habitat for two</a:t>
            </a:r>
            <a:endParaRPr i="1" sz="5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  <a:highlight>
                  <a:srgbClr val="980000"/>
                </a:highlight>
              </a:rPr>
              <a:t> </a:t>
            </a:r>
            <a:endParaRPr b="1" i="1" sz="1000">
              <a:solidFill>
                <a:srgbClr val="FFFFFF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</a:rPr>
              <a:t> </a:t>
            </a:r>
            <a:endParaRPr b="1" i="1"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226" name="Google Shape;226;p25" title="ViewCapture20260311_085517.jpg"/>
          <p:cNvPicPr preferRelativeResize="0"/>
          <p:nvPr/>
        </p:nvPicPr>
        <p:blipFill rotWithShape="1">
          <a:blip r:embed="rId4">
            <a:alphaModFix/>
          </a:blip>
          <a:srcRect b="8335" l="39357" r="15353" t="13399"/>
          <a:stretch/>
        </p:blipFill>
        <p:spPr>
          <a:xfrm>
            <a:off x="5452800" y="1202888"/>
            <a:ext cx="2005228" cy="194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5" title="ViewCapture20260311_085812.jpg"/>
          <p:cNvPicPr preferRelativeResize="0"/>
          <p:nvPr/>
        </p:nvPicPr>
        <p:blipFill rotWithShape="1">
          <a:blip r:embed="rId5">
            <a:alphaModFix/>
          </a:blip>
          <a:srcRect b="7894" l="28089" r="25841" t="0"/>
          <a:stretch/>
        </p:blipFill>
        <p:spPr>
          <a:xfrm>
            <a:off x="3687300" y="1202875"/>
            <a:ext cx="1901701" cy="213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5" title="ViewCapture20260311_085951.jpg"/>
          <p:cNvPicPr preferRelativeResize="0"/>
          <p:nvPr/>
        </p:nvPicPr>
        <p:blipFill rotWithShape="1">
          <a:blip r:embed="rId6">
            <a:alphaModFix/>
          </a:blip>
          <a:srcRect b="0" l="36659" r="17130" t="0"/>
          <a:stretch/>
        </p:blipFill>
        <p:spPr>
          <a:xfrm>
            <a:off x="7343125" y="1233638"/>
            <a:ext cx="1601300" cy="194929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5"/>
          <p:cNvSpPr txBox="1"/>
          <p:nvPr/>
        </p:nvSpPr>
        <p:spPr>
          <a:xfrm>
            <a:off x="5421850" y="3182938"/>
            <a:ext cx="1701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000000"/>
                </a:solidFill>
                <a:highlight>
                  <a:srgbClr val="FFFFFF"/>
                </a:highlight>
              </a:rPr>
              <a:t>Structure + Light Points</a:t>
            </a:r>
            <a:r>
              <a:rPr b="1" i="1" lang="it" sz="1000">
                <a:solidFill>
                  <a:srgbClr val="FFFFFF"/>
                </a:solidFill>
                <a:highlight>
                  <a:srgbClr val="980000"/>
                </a:highlight>
              </a:rPr>
              <a:t> </a:t>
            </a:r>
            <a:endParaRPr b="1" i="1" sz="1000">
              <a:solidFill>
                <a:srgbClr val="FFFFFF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</a:rPr>
              <a:t> </a:t>
            </a:r>
            <a:endParaRPr b="1" i="1"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30" name="Google Shape;230;p25"/>
          <p:cNvSpPr txBox="1"/>
          <p:nvPr/>
        </p:nvSpPr>
        <p:spPr>
          <a:xfrm>
            <a:off x="7058650" y="3182938"/>
            <a:ext cx="1444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it" sz="1000">
                <a:solidFill>
                  <a:srgbClr val="000000"/>
                </a:solidFill>
                <a:highlight>
                  <a:srgbClr val="FFFFFF"/>
                </a:highlight>
              </a:rPr>
              <a:t>Version 3.0</a:t>
            </a:r>
            <a:endParaRPr b="1" i="1" sz="1000">
              <a:solidFill>
                <a:srgbClr val="FFFFFF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</a:rPr>
              <a:t> </a:t>
            </a:r>
            <a:endParaRPr b="1" i="1"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31" name="Google Shape;231;p25"/>
          <p:cNvSpPr txBox="1"/>
          <p:nvPr/>
        </p:nvSpPr>
        <p:spPr>
          <a:xfrm>
            <a:off x="3810350" y="3211638"/>
            <a:ext cx="1444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000000"/>
                </a:solidFill>
                <a:highlight>
                  <a:srgbClr val="FFFFFF"/>
                </a:highlight>
              </a:rPr>
              <a:t>General Geometry</a:t>
            </a:r>
            <a:r>
              <a:rPr b="1" i="1" lang="it" sz="1000">
                <a:solidFill>
                  <a:srgbClr val="FFFFFF"/>
                </a:solidFill>
                <a:highlight>
                  <a:srgbClr val="980000"/>
                </a:highlight>
              </a:rPr>
              <a:t> </a:t>
            </a:r>
            <a:endParaRPr b="1" i="1" sz="1000">
              <a:solidFill>
                <a:srgbClr val="FFFFFF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</a:rPr>
              <a:t> </a:t>
            </a:r>
            <a:endParaRPr b="1" i="1"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32" name="Google Shape;232;p25"/>
          <p:cNvSpPr txBox="1"/>
          <p:nvPr/>
        </p:nvSpPr>
        <p:spPr>
          <a:xfrm>
            <a:off x="5567338" y="3573513"/>
            <a:ext cx="1509300" cy="5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it" sz="700">
                <a:solidFill>
                  <a:srgbClr val="000000"/>
                </a:solidFill>
                <a:highlight>
                  <a:srgbClr val="FFFFFF"/>
                </a:highlight>
              </a:rPr>
              <a:t>Based on the Arwins tutorial the structural optimisation is run on the edges of the panels that are shown above.</a:t>
            </a:r>
            <a:endParaRPr sz="2000">
              <a:solidFill>
                <a:srgbClr val="595959"/>
              </a:solidFill>
            </a:endParaRPr>
          </a:p>
        </p:txBody>
      </p:sp>
      <p:sp>
        <p:nvSpPr>
          <p:cNvPr id="233" name="Google Shape;233;p25"/>
          <p:cNvSpPr txBox="1"/>
          <p:nvPr/>
        </p:nvSpPr>
        <p:spPr>
          <a:xfrm>
            <a:off x="3883500" y="3573513"/>
            <a:ext cx="1509300" cy="5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700">
                <a:solidFill>
                  <a:srgbClr val="000000"/>
                </a:solidFill>
                <a:highlight>
                  <a:srgbClr val="FFFFFF"/>
                </a:highlight>
              </a:rPr>
              <a:t>Starting surfaces are divided into 2 elements. Light surface and structural surface.</a:t>
            </a:r>
            <a:endParaRPr sz="2000">
              <a:solidFill>
                <a:srgbClr val="595959"/>
              </a:solidFill>
            </a:endParaRPr>
          </a:p>
        </p:txBody>
      </p:sp>
      <p:sp>
        <p:nvSpPr>
          <p:cNvPr id="234" name="Google Shape;234;p25"/>
          <p:cNvSpPr txBox="1"/>
          <p:nvPr/>
        </p:nvSpPr>
        <p:spPr>
          <a:xfrm>
            <a:off x="7389125" y="3573513"/>
            <a:ext cx="1509300" cy="10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700">
                <a:solidFill>
                  <a:srgbClr val="000000"/>
                </a:solidFill>
                <a:highlight>
                  <a:srgbClr val="FFFFFF"/>
                </a:highlight>
              </a:rPr>
              <a:t>A seamless fusion of light and texture: these waved panels double as acoustic cushions, providing both visual depth and enhanced auditory comfort.</a:t>
            </a:r>
            <a:endParaRPr sz="20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6"/>
          <p:cNvSpPr txBox="1"/>
          <p:nvPr/>
        </p:nvSpPr>
        <p:spPr>
          <a:xfrm>
            <a:off x="88850" y="93525"/>
            <a:ext cx="58773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Geometry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241" name="Google Shape;241;p26"/>
          <p:cNvSpPr txBox="1"/>
          <p:nvPr/>
        </p:nvSpPr>
        <p:spPr>
          <a:xfrm>
            <a:off x="443800" y="1102025"/>
            <a:ext cx="265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highlight>
                  <a:srgbClr val="FFFFFF"/>
                </a:highlight>
              </a:rPr>
              <a:t>/// On the container scale</a:t>
            </a:r>
            <a:endParaRPr b="1" i="1" sz="1000">
              <a:solidFill>
                <a:srgbClr val="FFFFFF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</a:rPr>
              <a:t> </a:t>
            </a:r>
            <a:endParaRPr b="1" i="1"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7"/>
          <p:cNvSpPr/>
          <p:nvPr/>
        </p:nvSpPr>
        <p:spPr>
          <a:xfrm>
            <a:off x="100" y="708000"/>
            <a:ext cx="9144000" cy="44355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7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7"/>
          <p:cNvSpPr txBox="1"/>
          <p:nvPr/>
        </p:nvSpPr>
        <p:spPr>
          <a:xfrm>
            <a:off x="88850" y="93525"/>
            <a:ext cx="58773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Voronoi-based structural reinforcement  [WIP] 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251" name="Google Shape;25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350" y="1488775"/>
            <a:ext cx="1882614" cy="1951951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2" name="Google Shape;252;p27"/>
          <p:cNvSpPr txBox="1"/>
          <p:nvPr/>
        </p:nvSpPr>
        <p:spPr>
          <a:xfrm>
            <a:off x="5626575" y="1405088"/>
            <a:ext cx="1444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highlight>
                  <a:srgbClr val="FFFFFF"/>
                </a:highlight>
              </a:rPr>
              <a:t>Light to panel ratio</a:t>
            </a:r>
            <a:r>
              <a:rPr b="1" i="1" lang="it" sz="1000">
                <a:solidFill>
                  <a:srgbClr val="FFFFFF"/>
                </a:solidFill>
                <a:highlight>
                  <a:srgbClr val="980000"/>
                </a:highlight>
              </a:rPr>
              <a:t> </a:t>
            </a:r>
            <a:endParaRPr b="1" i="1" sz="1000">
              <a:solidFill>
                <a:srgbClr val="FFFFFF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</a:rPr>
              <a:t> </a:t>
            </a:r>
            <a:endParaRPr b="1" i="1"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53" name="Google Shape;253;p27"/>
          <p:cNvSpPr txBox="1"/>
          <p:nvPr/>
        </p:nvSpPr>
        <p:spPr>
          <a:xfrm>
            <a:off x="5685550" y="1895100"/>
            <a:ext cx="14445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700">
                <a:highlight>
                  <a:srgbClr val="FFFFFF"/>
                </a:highlight>
              </a:rPr>
              <a:t>To mimic a natural light distribution, the density of light panels is greatest on the ceiling and gradually decreases as they reach the lower levels.</a:t>
            </a:r>
            <a:endParaRPr sz="2000">
              <a:solidFill>
                <a:srgbClr val="595959"/>
              </a:solidFill>
            </a:endParaRPr>
          </a:p>
        </p:txBody>
      </p:sp>
      <p:pic>
        <p:nvPicPr>
          <p:cNvPr id="254" name="Google Shape;25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9252" y="1210780"/>
            <a:ext cx="1476643" cy="14545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" name="Google Shape;255;p27"/>
          <p:cNvCxnSpPr/>
          <p:nvPr/>
        </p:nvCxnSpPr>
        <p:spPr>
          <a:xfrm rot="10800000">
            <a:off x="8884700" y="2000725"/>
            <a:ext cx="0" cy="7203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6" name="Google Shape;256;p27"/>
          <p:cNvSpPr txBox="1"/>
          <p:nvPr/>
        </p:nvSpPr>
        <p:spPr>
          <a:xfrm>
            <a:off x="5600650" y="3321800"/>
            <a:ext cx="1614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highlight>
                  <a:srgbClr val="FFFFFF"/>
                </a:highlight>
              </a:rPr>
              <a:t>Correlation Between Panel Aspect Ratio and Structural Efficiency</a:t>
            </a:r>
            <a:r>
              <a:rPr b="1" i="1" lang="it" sz="1000">
                <a:solidFill>
                  <a:srgbClr val="FFFFFF"/>
                </a:solidFill>
                <a:highlight>
                  <a:srgbClr val="980000"/>
                </a:highlight>
              </a:rPr>
              <a:t> </a:t>
            </a:r>
            <a:endParaRPr b="1" i="1" sz="1000">
              <a:solidFill>
                <a:srgbClr val="FFFFFF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</a:rPr>
              <a:t> </a:t>
            </a:r>
            <a:endParaRPr b="1" i="1"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57" name="Google Shape;257;p27"/>
          <p:cNvSpPr txBox="1"/>
          <p:nvPr/>
        </p:nvSpPr>
        <p:spPr>
          <a:xfrm>
            <a:off x="5600175" y="4040450"/>
            <a:ext cx="1614300" cy="8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>
                <a:solidFill>
                  <a:srgbClr val="000000"/>
                </a:solidFill>
              </a:rPr>
              <a:t>As a panel’s height-to-width ratio increases, its geometric efficiency improves. This allows the structure to become lighter while maintaining high stability</a:t>
            </a:r>
            <a:endParaRPr sz="700">
              <a:solidFill>
                <a:srgbClr val="595959"/>
              </a:solidFill>
            </a:endParaRPr>
          </a:p>
        </p:txBody>
      </p:sp>
      <p:pic>
        <p:nvPicPr>
          <p:cNvPr id="258" name="Google Shape;25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72427" y="3271967"/>
            <a:ext cx="1476643" cy="14545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" name="Google Shape;259;p27"/>
          <p:cNvCxnSpPr/>
          <p:nvPr/>
        </p:nvCxnSpPr>
        <p:spPr>
          <a:xfrm rot="10800000">
            <a:off x="8884700" y="3748463"/>
            <a:ext cx="0" cy="7203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0" name="Google Shape;260;p27"/>
          <p:cNvSpPr txBox="1"/>
          <p:nvPr/>
        </p:nvSpPr>
        <p:spPr>
          <a:xfrm>
            <a:off x="561175" y="3748475"/>
            <a:ext cx="265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000000"/>
                </a:solidFill>
                <a:highlight>
                  <a:srgbClr val="FFFFFF"/>
                </a:highlight>
              </a:rPr>
              <a:t>Structural optimisation of the panel</a:t>
            </a:r>
            <a:r>
              <a:rPr b="1" i="1" lang="it" sz="1000">
                <a:solidFill>
                  <a:srgbClr val="FFFFFF"/>
                </a:solidFill>
                <a:highlight>
                  <a:srgbClr val="980000"/>
                </a:highlight>
              </a:rPr>
              <a:t> </a:t>
            </a:r>
            <a:endParaRPr b="1" i="1" sz="1000">
              <a:solidFill>
                <a:srgbClr val="FFFFFF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</a:rPr>
              <a:t> </a:t>
            </a:r>
            <a:endParaRPr b="1" i="1"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61" name="Google Shape;261;p27"/>
          <p:cNvSpPr txBox="1"/>
          <p:nvPr/>
        </p:nvSpPr>
        <p:spPr>
          <a:xfrm>
            <a:off x="605380" y="4120263"/>
            <a:ext cx="2111700" cy="5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700">
                <a:solidFill>
                  <a:srgbClr val="000000"/>
                </a:solidFill>
                <a:highlight>
                  <a:srgbClr val="FFFFFF"/>
                </a:highlight>
              </a:rPr>
              <a:t>To minimze the use of the material and also the weight of the panels structural optimisation have been used only on the edges of the panels.</a:t>
            </a:r>
            <a:endParaRPr sz="2000">
              <a:solidFill>
                <a:srgbClr val="595959"/>
              </a:solidFill>
            </a:endParaRPr>
          </a:p>
        </p:txBody>
      </p:sp>
      <p:pic>
        <p:nvPicPr>
          <p:cNvPr id="262" name="Google Shape;26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6037" y="1488775"/>
            <a:ext cx="2307226" cy="22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7"/>
          <p:cNvSpPr/>
          <p:nvPr/>
        </p:nvSpPr>
        <p:spPr>
          <a:xfrm>
            <a:off x="3939325" y="2356725"/>
            <a:ext cx="756900" cy="7569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8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8"/>
          <p:cNvSpPr txBox="1"/>
          <p:nvPr/>
        </p:nvSpPr>
        <p:spPr>
          <a:xfrm>
            <a:off x="88850" y="93525"/>
            <a:ext cx="61140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D9D9D9"/>
                </a:solidFill>
                <a:highlight>
                  <a:schemeClr val="dk1"/>
                </a:highlight>
              </a:rPr>
              <a:t>Ai light</a:t>
            </a:r>
            <a:r>
              <a:rPr lang="it" sz="2200">
                <a:solidFill>
                  <a:srgbClr val="D9D9D9"/>
                </a:solidFill>
                <a:highlight>
                  <a:schemeClr val="dk1"/>
                </a:highlight>
              </a:rPr>
              <a:t> implementation</a:t>
            </a:r>
            <a:endParaRPr sz="1800">
              <a:solidFill>
                <a:srgbClr val="D9D9D9"/>
              </a:solidFill>
              <a:highlight>
                <a:schemeClr val="dk1"/>
              </a:highlight>
            </a:endParaRPr>
          </a:p>
        </p:txBody>
      </p:sp>
      <p:sp>
        <p:nvSpPr>
          <p:cNvPr id="270" name="Google Shape;270;p28"/>
          <p:cNvSpPr txBox="1"/>
          <p:nvPr/>
        </p:nvSpPr>
        <p:spPr>
          <a:xfrm>
            <a:off x="605563" y="1252225"/>
            <a:ext cx="4163700" cy="10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4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400"/>
              <a:buChar char="●"/>
            </a:pPr>
            <a:r>
              <a:rPr lang="it" sz="1100">
                <a:solidFill>
                  <a:srgbClr val="595959"/>
                </a:solidFill>
              </a:rPr>
              <a:t>Explain how we use the ai model in our lighting scheme</a:t>
            </a:r>
            <a:endParaRPr sz="1100">
              <a:solidFill>
                <a:srgbClr val="595959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Char char="●"/>
            </a:pPr>
            <a:r>
              <a:rPr lang="it" sz="1100">
                <a:solidFill>
                  <a:srgbClr val="595959"/>
                </a:solidFill>
              </a:rPr>
              <a:t>show what happens inside and how the outcomes works with the correlation to the biodata</a:t>
            </a:r>
            <a:endParaRPr sz="11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9"/>
          <p:cNvSpPr/>
          <p:nvPr/>
        </p:nvSpPr>
        <p:spPr>
          <a:xfrm>
            <a:off x="2350" y="709275"/>
            <a:ext cx="9144000" cy="4435500"/>
          </a:xfrm>
          <a:prstGeom prst="rect">
            <a:avLst/>
          </a:prstGeom>
          <a:solidFill>
            <a:srgbClr val="D4D0C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9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9"/>
          <p:cNvSpPr txBox="1"/>
          <p:nvPr/>
        </p:nvSpPr>
        <p:spPr>
          <a:xfrm>
            <a:off x="88850" y="93525"/>
            <a:ext cx="61140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D9D9D9"/>
                </a:solidFill>
                <a:highlight>
                  <a:schemeClr val="dk1"/>
                </a:highlight>
              </a:rPr>
              <a:t>Two schedules - Grasshopper</a:t>
            </a:r>
            <a:endParaRPr sz="1800">
              <a:solidFill>
                <a:srgbClr val="D9D9D9"/>
              </a:solidFill>
              <a:highlight>
                <a:schemeClr val="dk1"/>
              </a:highlight>
            </a:endParaRPr>
          </a:p>
        </p:txBody>
      </p:sp>
      <p:pic>
        <p:nvPicPr>
          <p:cNvPr id="278" name="Google Shape;2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3138" y="708000"/>
            <a:ext cx="7397923" cy="4435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0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0"/>
          <p:cNvSpPr txBox="1"/>
          <p:nvPr/>
        </p:nvSpPr>
        <p:spPr>
          <a:xfrm>
            <a:off x="88850" y="93525"/>
            <a:ext cx="61140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D9D9D9"/>
                </a:solidFill>
                <a:highlight>
                  <a:schemeClr val="dk1"/>
                </a:highlight>
              </a:rPr>
              <a:t>Two schedules</a:t>
            </a:r>
            <a:endParaRPr sz="1800">
              <a:solidFill>
                <a:srgbClr val="D9D9D9"/>
              </a:solidFill>
              <a:highlight>
                <a:schemeClr val="dk1"/>
              </a:highlight>
            </a:endParaRPr>
          </a:p>
        </p:txBody>
      </p:sp>
      <p:sp>
        <p:nvSpPr>
          <p:cNvPr id="285" name="Google Shape;285;p30"/>
          <p:cNvSpPr/>
          <p:nvPr/>
        </p:nvSpPr>
        <p:spPr>
          <a:xfrm>
            <a:off x="0" y="708000"/>
            <a:ext cx="9144000" cy="44355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30" title="Animation for 2 people ai based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02760" y="708000"/>
            <a:ext cx="10349520" cy="4435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1"/>
          <p:cNvSpPr txBox="1"/>
          <p:nvPr>
            <p:ph idx="1" type="body"/>
          </p:nvPr>
        </p:nvSpPr>
        <p:spPr>
          <a:xfrm>
            <a:off x="311700" y="10627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1"/>
          <p:cNvSpPr/>
          <p:nvPr/>
        </p:nvSpPr>
        <p:spPr>
          <a:xfrm>
            <a:off x="0" y="708000"/>
            <a:ext cx="9144000" cy="44355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1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1"/>
          <p:cNvSpPr txBox="1"/>
          <p:nvPr/>
        </p:nvSpPr>
        <p:spPr>
          <a:xfrm>
            <a:off x="88850" y="93525"/>
            <a:ext cx="40047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</a:rPr>
              <a:t>Atmosphere</a:t>
            </a:r>
            <a:endParaRPr sz="1800">
              <a:solidFill>
                <a:srgbClr val="F5F5F5"/>
              </a:solidFill>
            </a:endParaRPr>
          </a:p>
        </p:txBody>
      </p:sp>
      <p:pic>
        <p:nvPicPr>
          <p:cNvPr id="296" name="Google Shape;296;p31" title="Person B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8400" y="1365075"/>
            <a:ext cx="3927709" cy="312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 title="Person A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101" y="1365075"/>
            <a:ext cx="4163013" cy="312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1"/>
          <p:cNvSpPr txBox="1"/>
          <p:nvPr/>
        </p:nvSpPr>
        <p:spPr>
          <a:xfrm>
            <a:off x="4666738" y="4479100"/>
            <a:ext cx="2014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Brenda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99" name="Google Shape;299;p31"/>
          <p:cNvSpPr txBox="1"/>
          <p:nvPr/>
        </p:nvSpPr>
        <p:spPr>
          <a:xfrm>
            <a:off x="478088" y="4479100"/>
            <a:ext cx="2014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Angela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0" y="708000"/>
            <a:ext cx="9144000" cy="44355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88850" y="93525"/>
            <a:ext cx="25998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Index</a:t>
            </a:r>
            <a:r>
              <a:rPr lang="it" sz="1800">
                <a:solidFill>
                  <a:srgbClr val="F5F5F5"/>
                </a:solidFill>
                <a:highlight>
                  <a:srgbClr val="0C0D0C"/>
                </a:highlight>
              </a:rPr>
              <a:t> 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884825" y="1185600"/>
            <a:ext cx="4183800" cy="3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600">
                <a:solidFill>
                  <a:srgbClr val="0C0D0C"/>
                </a:solidFill>
              </a:rPr>
              <a:t>_Environmental introduction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600">
                <a:solidFill>
                  <a:srgbClr val="0C0D0C"/>
                </a:solidFill>
              </a:rPr>
              <a:t>_On the project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600">
                <a:solidFill>
                  <a:srgbClr val="0C0D0C"/>
                </a:solidFill>
              </a:rPr>
              <a:t>_Two lives in a volume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600">
                <a:solidFill>
                  <a:srgbClr val="0C0D0C"/>
                </a:solidFill>
              </a:rPr>
              <a:t>_Adaptive space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600">
                <a:solidFill>
                  <a:srgbClr val="0C0D0C"/>
                </a:solidFill>
              </a:rPr>
              <a:t>_24h of lighting needs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it" sz="1600">
                <a:solidFill>
                  <a:srgbClr val="0C0D0C"/>
                </a:solidFill>
              </a:rPr>
              <a:t>_The focus: geometry and light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it" sz="1600">
                <a:solidFill>
                  <a:srgbClr val="0C0D0C"/>
                </a:solidFill>
              </a:rPr>
              <a:t>_Prefabrication process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it" sz="1600">
                <a:solidFill>
                  <a:srgbClr val="0C0D0C"/>
                </a:solidFill>
              </a:rPr>
              <a:t>_Further AI implementation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it" sz="1600">
                <a:solidFill>
                  <a:srgbClr val="0C0D0C"/>
                </a:solidFill>
              </a:rPr>
              <a:t>_Light implementation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it" sz="1600">
                <a:solidFill>
                  <a:srgbClr val="0C0D0C"/>
                </a:solidFill>
              </a:rPr>
              <a:t>_Hardware list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600">
                <a:solidFill>
                  <a:srgbClr val="0C0D0C"/>
                </a:solidFill>
              </a:rPr>
              <a:t>_What next?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600">
                <a:solidFill>
                  <a:srgbClr val="0C0D0C"/>
                </a:solidFill>
              </a:rPr>
              <a:t>_Material considerations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C0D0C"/>
              </a:solidFill>
            </a:endParaRPr>
          </a:p>
        </p:txBody>
      </p:sp>
      <p:pic>
        <p:nvPicPr>
          <p:cNvPr id="68" name="Google Shape;68;p14" title="index.png"/>
          <p:cNvPicPr preferRelativeResize="0"/>
          <p:nvPr/>
        </p:nvPicPr>
        <p:blipFill rotWithShape="1">
          <a:blip r:embed="rId4">
            <a:alphaModFix amt="60000"/>
          </a:blip>
          <a:srcRect b="0" l="0" r="35534" t="0"/>
          <a:stretch/>
        </p:blipFill>
        <p:spPr>
          <a:xfrm>
            <a:off x="4864775" y="916575"/>
            <a:ext cx="4070702" cy="401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2"/>
          <p:cNvSpPr txBox="1"/>
          <p:nvPr>
            <p:ph idx="1" type="body"/>
          </p:nvPr>
        </p:nvSpPr>
        <p:spPr>
          <a:xfrm>
            <a:off x="311700" y="1217563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2"/>
          <p:cNvSpPr/>
          <p:nvPr/>
        </p:nvSpPr>
        <p:spPr>
          <a:xfrm>
            <a:off x="0" y="708000"/>
            <a:ext cx="9144000" cy="44355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2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2"/>
          <p:cNvSpPr txBox="1"/>
          <p:nvPr/>
        </p:nvSpPr>
        <p:spPr>
          <a:xfrm>
            <a:off x="88850" y="93525"/>
            <a:ext cx="76506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</a:rPr>
              <a:t>On site manufacturing</a:t>
            </a:r>
            <a:endParaRPr sz="1800">
              <a:solidFill>
                <a:srgbClr val="F5F5F5"/>
              </a:solidFill>
            </a:endParaRPr>
          </a:p>
        </p:txBody>
      </p:sp>
      <p:sp>
        <p:nvSpPr>
          <p:cNvPr id="309" name="Google Shape;309;p32"/>
          <p:cNvSpPr txBox="1"/>
          <p:nvPr/>
        </p:nvSpPr>
        <p:spPr>
          <a:xfrm>
            <a:off x="2782900" y="4833800"/>
            <a:ext cx="63612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800">
                <a:solidFill>
                  <a:srgbClr val="595959"/>
                </a:solidFill>
              </a:rPr>
              <a:t>credits: Kuka, ArchiExpo e-Magazine</a:t>
            </a:r>
            <a:endParaRPr i="1" sz="800">
              <a:solidFill>
                <a:srgbClr val="595959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800">
                <a:solidFill>
                  <a:srgbClr val="595959"/>
                </a:solidFill>
              </a:rPr>
              <a:t> </a:t>
            </a:r>
            <a:endParaRPr i="1" sz="800">
              <a:solidFill>
                <a:srgbClr val="595959"/>
              </a:solidFill>
            </a:endParaRPr>
          </a:p>
        </p:txBody>
      </p:sp>
      <p:sp>
        <p:nvSpPr>
          <p:cNvPr id="310" name="Google Shape;310;p32"/>
          <p:cNvSpPr txBox="1"/>
          <p:nvPr/>
        </p:nvSpPr>
        <p:spPr>
          <a:xfrm>
            <a:off x="223325" y="3805075"/>
            <a:ext cx="26358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>
                <a:solidFill>
                  <a:srgbClr val="000000"/>
                </a:solidFill>
              </a:rPr>
              <a:t>KUKA robotic arm</a:t>
            </a:r>
            <a:endParaRPr sz="700">
              <a:solidFill>
                <a:srgbClr val="000000"/>
              </a:solidFill>
            </a:endParaRPr>
          </a:p>
        </p:txBody>
      </p:sp>
      <p:sp>
        <p:nvSpPr>
          <p:cNvPr id="311" name="Google Shape;311;p32"/>
          <p:cNvSpPr txBox="1"/>
          <p:nvPr/>
        </p:nvSpPr>
        <p:spPr>
          <a:xfrm>
            <a:off x="3578425" y="3805088"/>
            <a:ext cx="2060100" cy="3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 sz="700">
                <a:solidFill>
                  <a:srgbClr val="000000"/>
                </a:solidFill>
              </a:rPr>
              <a:t>ReFlow filament from recycled plastic bottles</a:t>
            </a:r>
            <a:endParaRPr sz="700">
              <a:solidFill>
                <a:srgbClr val="000000"/>
              </a:solidFill>
            </a:endParaRPr>
          </a:p>
        </p:txBody>
      </p:sp>
      <p:sp>
        <p:nvSpPr>
          <p:cNvPr id="312" name="Google Shape;312;p32"/>
          <p:cNvSpPr txBox="1"/>
          <p:nvPr/>
        </p:nvSpPr>
        <p:spPr>
          <a:xfrm>
            <a:off x="6652925" y="3805087"/>
            <a:ext cx="1764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/>
              <a:t>furniture made by recycled plastic</a:t>
            </a:r>
            <a:endParaRPr sz="700">
              <a:solidFill>
                <a:srgbClr val="000000"/>
              </a:solidFill>
            </a:endParaRPr>
          </a:p>
        </p:txBody>
      </p:sp>
      <p:pic>
        <p:nvPicPr>
          <p:cNvPr id="313" name="Google Shape;313;p32"/>
          <p:cNvPicPr preferRelativeResize="0"/>
          <p:nvPr/>
        </p:nvPicPr>
        <p:blipFill rotWithShape="1">
          <a:blip r:embed="rId4">
            <a:alphaModFix/>
          </a:blip>
          <a:srcRect b="0" l="44478" r="0" t="0"/>
          <a:stretch/>
        </p:blipFill>
        <p:spPr>
          <a:xfrm>
            <a:off x="726186" y="1645863"/>
            <a:ext cx="2132916" cy="216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2"/>
          <p:cNvPicPr preferRelativeResize="0"/>
          <p:nvPr/>
        </p:nvPicPr>
        <p:blipFill rotWithShape="1">
          <a:blip r:embed="rId5">
            <a:alphaModFix/>
          </a:blip>
          <a:srcRect b="0" l="13503" r="4858" t="0"/>
          <a:stretch/>
        </p:blipFill>
        <p:spPr>
          <a:xfrm>
            <a:off x="3477014" y="1645863"/>
            <a:ext cx="2161500" cy="21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2"/>
          <p:cNvPicPr preferRelativeResize="0"/>
          <p:nvPr/>
        </p:nvPicPr>
        <p:blipFill rotWithShape="1">
          <a:blip r:embed="rId6">
            <a:alphaModFix/>
          </a:blip>
          <a:srcRect b="0" l="16680" r="16680" t="0"/>
          <a:stretch/>
        </p:blipFill>
        <p:spPr>
          <a:xfrm>
            <a:off x="6256425" y="1645862"/>
            <a:ext cx="2161387" cy="2161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3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3"/>
          <p:cNvSpPr txBox="1"/>
          <p:nvPr/>
        </p:nvSpPr>
        <p:spPr>
          <a:xfrm>
            <a:off x="88850" y="93525"/>
            <a:ext cx="58773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Geometry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322" name="Google Shape;322;p33"/>
          <p:cNvSpPr txBox="1"/>
          <p:nvPr/>
        </p:nvSpPr>
        <p:spPr>
          <a:xfrm>
            <a:off x="528763" y="1067675"/>
            <a:ext cx="4163700" cy="10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4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400"/>
              <a:buChar char="●"/>
            </a:pPr>
            <a:r>
              <a:rPr lang="it" sz="1100">
                <a:solidFill>
                  <a:srgbClr val="595959"/>
                </a:solidFill>
              </a:rPr>
              <a:t>geometry + steps + explanation</a:t>
            </a:r>
            <a:endParaRPr sz="11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4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4"/>
          <p:cNvSpPr txBox="1"/>
          <p:nvPr/>
        </p:nvSpPr>
        <p:spPr>
          <a:xfrm>
            <a:off x="88850" y="93525"/>
            <a:ext cx="58773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Prototype g</a:t>
            </a: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eometry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329" name="Google Shape;329;p34"/>
          <p:cNvSpPr txBox="1"/>
          <p:nvPr/>
        </p:nvSpPr>
        <p:spPr>
          <a:xfrm>
            <a:off x="528763" y="1067675"/>
            <a:ext cx="4163700" cy="10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4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400"/>
              <a:buChar char="●"/>
            </a:pPr>
            <a:r>
              <a:rPr lang="it" sz="1100">
                <a:solidFill>
                  <a:srgbClr val="595959"/>
                </a:solidFill>
              </a:rPr>
              <a:t>geometry + steps + explanation</a:t>
            </a:r>
            <a:endParaRPr sz="11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5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5"/>
          <p:cNvSpPr txBox="1"/>
          <p:nvPr/>
        </p:nvSpPr>
        <p:spPr>
          <a:xfrm>
            <a:off x="88850" y="93525"/>
            <a:ext cx="58773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Prototype geometry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336" name="Google Shape;336;p35"/>
          <p:cNvSpPr txBox="1"/>
          <p:nvPr/>
        </p:nvSpPr>
        <p:spPr>
          <a:xfrm>
            <a:off x="528763" y="1067675"/>
            <a:ext cx="4163700" cy="10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4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400"/>
              <a:buChar char="●"/>
            </a:pPr>
            <a:r>
              <a:rPr lang="it" sz="1100">
                <a:solidFill>
                  <a:srgbClr val="595959"/>
                </a:solidFill>
              </a:rPr>
              <a:t>connections </a:t>
            </a:r>
            <a:endParaRPr sz="1100">
              <a:solidFill>
                <a:srgbClr val="595959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Char char="●"/>
            </a:pPr>
            <a:r>
              <a:rPr lang="it" sz="1100">
                <a:solidFill>
                  <a:srgbClr val="595959"/>
                </a:solidFill>
              </a:rPr>
              <a:t>WITH FURTHER CONSIDERATIONS</a:t>
            </a:r>
            <a:endParaRPr sz="11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6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6"/>
          <p:cNvSpPr txBox="1"/>
          <p:nvPr/>
        </p:nvSpPr>
        <p:spPr>
          <a:xfrm>
            <a:off x="88850" y="93525"/>
            <a:ext cx="58773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Prototype geometry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343" name="Google Shape;343;p36"/>
          <p:cNvSpPr txBox="1"/>
          <p:nvPr/>
        </p:nvSpPr>
        <p:spPr>
          <a:xfrm>
            <a:off x="528763" y="1067675"/>
            <a:ext cx="4163700" cy="10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4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400"/>
              <a:buChar char="●"/>
            </a:pPr>
            <a:r>
              <a:rPr lang="it" sz="1100">
                <a:solidFill>
                  <a:srgbClr val="595959"/>
                </a:solidFill>
              </a:rPr>
              <a:t>SHOW THE FURTHER CONSIDERATIONS ON DESIGN PATTERNS POSSIBLE</a:t>
            </a:r>
            <a:endParaRPr sz="11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7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7"/>
          <p:cNvSpPr txBox="1"/>
          <p:nvPr/>
        </p:nvSpPr>
        <p:spPr>
          <a:xfrm>
            <a:off x="88850" y="93525"/>
            <a:ext cx="61140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D9D9D9"/>
                </a:solidFill>
                <a:highlight>
                  <a:schemeClr val="dk1"/>
                </a:highlight>
              </a:rPr>
              <a:t>Light implementation</a:t>
            </a:r>
            <a:endParaRPr sz="1800">
              <a:solidFill>
                <a:srgbClr val="D9D9D9"/>
              </a:solidFill>
              <a:highlight>
                <a:schemeClr val="dk1"/>
              </a:highlight>
            </a:endParaRPr>
          </a:p>
        </p:txBody>
      </p:sp>
      <p:pic>
        <p:nvPicPr>
          <p:cNvPr id="350" name="Google Shape;350;p37"/>
          <p:cNvPicPr preferRelativeResize="0"/>
          <p:nvPr/>
        </p:nvPicPr>
        <p:blipFill rotWithShape="1">
          <a:blip r:embed="rId3">
            <a:alphaModFix/>
          </a:blip>
          <a:srcRect b="0" l="0" r="47082" t="0"/>
          <a:stretch/>
        </p:blipFill>
        <p:spPr>
          <a:xfrm>
            <a:off x="1078219" y="708000"/>
            <a:ext cx="3493774" cy="4394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7"/>
          <p:cNvSpPr txBox="1"/>
          <p:nvPr/>
        </p:nvSpPr>
        <p:spPr>
          <a:xfrm>
            <a:off x="4541138" y="3724775"/>
            <a:ext cx="4163700" cy="10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4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400"/>
              <a:buChar char="●"/>
            </a:pPr>
            <a:r>
              <a:rPr lang="it" sz="1100">
                <a:solidFill>
                  <a:srgbClr val="595959"/>
                </a:solidFill>
              </a:rPr>
              <a:t>Two LED strips represent the two zones</a:t>
            </a:r>
            <a:endParaRPr sz="1100">
              <a:solidFill>
                <a:srgbClr val="595959"/>
              </a:solidFill>
            </a:endParaRPr>
          </a:p>
          <a:p>
            <a:pPr indent="-254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Char char="●"/>
            </a:pPr>
            <a:r>
              <a:rPr lang="it" sz="1100">
                <a:solidFill>
                  <a:srgbClr val="595959"/>
                </a:solidFill>
              </a:rPr>
              <a:t>Lighting changes are based on CSV schedule data</a:t>
            </a:r>
            <a:endParaRPr sz="1100">
              <a:solidFill>
                <a:srgbClr val="595959"/>
              </a:solidFill>
            </a:endParaRPr>
          </a:p>
          <a:p>
            <a:pPr indent="-254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Char char="●"/>
            </a:pPr>
            <a:r>
              <a:rPr lang="it" sz="1100">
                <a:solidFill>
                  <a:srgbClr val="595959"/>
                </a:solidFill>
              </a:rPr>
              <a:t>Lighting overrides occur in response to real-time stress input</a:t>
            </a:r>
            <a:endParaRPr sz="11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352" name="Google Shape;35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1649" y="968688"/>
            <a:ext cx="3328950" cy="287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8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38"/>
          <p:cNvSpPr txBox="1"/>
          <p:nvPr/>
        </p:nvSpPr>
        <p:spPr>
          <a:xfrm>
            <a:off x="88850" y="93525"/>
            <a:ext cx="61140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D9D9D9"/>
                </a:solidFill>
                <a:highlight>
                  <a:schemeClr val="dk1"/>
                </a:highlight>
              </a:rPr>
              <a:t>Light implementation</a:t>
            </a:r>
            <a:endParaRPr sz="1800">
              <a:solidFill>
                <a:srgbClr val="D9D9D9"/>
              </a:solidFill>
              <a:highlight>
                <a:schemeClr val="dk1"/>
              </a:highlight>
            </a:endParaRPr>
          </a:p>
        </p:txBody>
      </p:sp>
      <p:pic>
        <p:nvPicPr>
          <p:cNvPr id="359" name="Google Shape;35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150" y="1631175"/>
            <a:ext cx="2485100" cy="230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4175" y="1423077"/>
            <a:ext cx="2210451" cy="3122472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8"/>
          <p:cNvSpPr txBox="1"/>
          <p:nvPr/>
        </p:nvSpPr>
        <p:spPr>
          <a:xfrm>
            <a:off x="245150" y="1015300"/>
            <a:ext cx="14790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100">
                <a:solidFill>
                  <a:srgbClr val="000000"/>
                </a:solidFill>
              </a:rPr>
              <a:t>Python script 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362" name="Google Shape;362;p38"/>
          <p:cNvSpPr txBox="1"/>
          <p:nvPr/>
        </p:nvSpPr>
        <p:spPr>
          <a:xfrm>
            <a:off x="2844550" y="1019325"/>
            <a:ext cx="20697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000000"/>
                </a:solidFill>
              </a:rPr>
              <a:t>Arduino (Arduino IDE)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363" name="Google Shape;363;p38"/>
          <p:cNvSpPr txBox="1"/>
          <p:nvPr/>
        </p:nvSpPr>
        <p:spPr>
          <a:xfrm>
            <a:off x="2844550" y="11762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100">
                <a:solidFill>
                  <a:srgbClr val="595959"/>
                </a:solidFill>
              </a:rPr>
              <a:t>as executive</a:t>
            </a:r>
            <a:endParaRPr/>
          </a:p>
        </p:txBody>
      </p:sp>
      <p:sp>
        <p:nvSpPr>
          <p:cNvPr id="364" name="Google Shape;364;p38"/>
          <p:cNvSpPr txBox="1"/>
          <p:nvPr/>
        </p:nvSpPr>
        <p:spPr>
          <a:xfrm>
            <a:off x="245150" y="122512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100">
                <a:solidFill>
                  <a:srgbClr val="595959"/>
                </a:solidFill>
              </a:rPr>
              <a:t>(brain)</a:t>
            </a:r>
            <a:endParaRPr sz="1100">
              <a:solidFill>
                <a:srgbClr val="595959"/>
              </a:solidFill>
            </a:endParaRPr>
          </a:p>
        </p:txBody>
      </p:sp>
      <p:pic>
        <p:nvPicPr>
          <p:cNvPr id="365" name="Google Shape;36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1649" y="968688"/>
            <a:ext cx="3328950" cy="2878276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8"/>
          <p:cNvSpPr/>
          <p:nvPr/>
        </p:nvSpPr>
        <p:spPr>
          <a:xfrm rot="-7972587">
            <a:off x="5505756" y="2434030"/>
            <a:ext cx="366392" cy="32693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38"/>
          <p:cNvSpPr/>
          <p:nvPr/>
        </p:nvSpPr>
        <p:spPr>
          <a:xfrm rot="-7972587">
            <a:off x="6477881" y="3432130"/>
            <a:ext cx="366392" cy="32693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9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9"/>
          <p:cNvSpPr txBox="1"/>
          <p:nvPr/>
        </p:nvSpPr>
        <p:spPr>
          <a:xfrm>
            <a:off x="88850" y="93525"/>
            <a:ext cx="61140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D9D9D9"/>
                </a:solidFill>
                <a:highlight>
                  <a:schemeClr val="dk1"/>
                </a:highlight>
              </a:rPr>
              <a:t>Hardware list</a:t>
            </a:r>
            <a:endParaRPr sz="1800">
              <a:solidFill>
                <a:srgbClr val="D9D9D9"/>
              </a:solidFill>
              <a:highlight>
                <a:schemeClr val="dk1"/>
              </a:highlight>
            </a:endParaRPr>
          </a:p>
        </p:txBody>
      </p:sp>
      <p:sp>
        <p:nvSpPr>
          <p:cNvPr id="374" name="Google Shape;374;p39"/>
          <p:cNvSpPr txBox="1"/>
          <p:nvPr/>
        </p:nvSpPr>
        <p:spPr>
          <a:xfrm>
            <a:off x="400175" y="968700"/>
            <a:ext cx="2895000" cy="37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rgbClr val="000000"/>
                </a:solidFill>
              </a:rPr>
              <a:t>Microcontroller:</a:t>
            </a:r>
            <a:r>
              <a:rPr lang="it" sz="900">
                <a:solidFill>
                  <a:srgbClr val="000000"/>
                </a:solidFill>
              </a:rPr>
              <a:t> </a:t>
            </a:r>
            <a:endParaRPr sz="9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000000"/>
                </a:solidFill>
              </a:rPr>
              <a:t>1× ESP32 (e.g., NodeMCU or DevKit V1) with built in Bluetooth and wiffi</a:t>
            </a:r>
            <a:endParaRPr sz="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rgbClr val="000000"/>
                </a:solidFill>
              </a:rPr>
              <a:t>Lighting</a:t>
            </a:r>
            <a:r>
              <a:rPr lang="it" sz="900">
                <a:solidFill>
                  <a:srgbClr val="000000"/>
                </a:solidFill>
              </a:rPr>
              <a:t> (Zones)</a:t>
            </a:r>
            <a:endParaRPr sz="900">
              <a:solidFill>
                <a:srgbClr val="000000"/>
              </a:solidFill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700"/>
              <a:buChar char="●"/>
            </a:pPr>
            <a:r>
              <a:rPr lang="it" sz="700">
                <a:solidFill>
                  <a:srgbClr val="000000"/>
                </a:solidFill>
              </a:rPr>
              <a:t>2× Addressable LED strip WS2812B (NeoPixel):</a:t>
            </a:r>
            <a:br>
              <a:rPr lang="it" sz="700">
                <a:solidFill>
                  <a:srgbClr val="000000"/>
                </a:solidFill>
              </a:rPr>
            </a:br>
            <a:r>
              <a:rPr lang="it" sz="700">
                <a:solidFill>
                  <a:srgbClr val="000000"/>
                </a:solidFill>
              </a:rPr>
              <a:t> Short segments are sufficient (e.g., 10–30 LEDs per zone). These allow you to control each LED individually using only a single data wire.</a:t>
            </a:r>
            <a:br>
              <a:rPr lang="it" sz="700">
                <a:solidFill>
                  <a:srgbClr val="000000"/>
                </a:solidFill>
              </a:rPr>
            </a:br>
            <a:endParaRPr sz="700">
              <a:solidFill>
                <a:srgbClr val="000000"/>
              </a:solidFill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●"/>
            </a:pPr>
            <a:r>
              <a:rPr lang="it" sz="700">
                <a:solidFill>
                  <a:srgbClr val="000000"/>
                </a:solidFill>
              </a:rPr>
              <a:t>Alternative:</a:t>
            </a:r>
            <a:br>
              <a:rPr lang="it" sz="700">
                <a:solidFill>
                  <a:srgbClr val="000000"/>
                </a:solidFill>
              </a:rPr>
            </a:br>
            <a:r>
              <a:rPr lang="it" sz="700">
                <a:solidFill>
                  <a:srgbClr val="000000"/>
                </a:solidFill>
              </a:rPr>
              <a:t> 2× RGB LED modules (if you only need point-based lighting instead of full strips).</a:t>
            </a:r>
            <a:endParaRPr sz="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rgbClr val="000000"/>
                </a:solidFill>
              </a:rPr>
              <a:t>Power Supply</a:t>
            </a:r>
            <a:endParaRPr b="1" sz="900">
              <a:solidFill>
                <a:srgbClr val="000000"/>
              </a:solidFill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700"/>
              <a:buChar char="●"/>
            </a:pPr>
            <a:r>
              <a:rPr lang="it" sz="700">
                <a:solidFill>
                  <a:srgbClr val="000000"/>
                </a:solidFill>
              </a:rPr>
              <a:t>5V Power supply (minimum 2A–3A):</a:t>
            </a:r>
            <a:br>
              <a:rPr lang="it" sz="700">
                <a:solidFill>
                  <a:srgbClr val="000000"/>
                </a:solidFill>
              </a:rPr>
            </a:br>
            <a:r>
              <a:rPr lang="it" sz="700">
                <a:solidFill>
                  <a:srgbClr val="000000"/>
                </a:solidFill>
              </a:rPr>
              <a:t> LED strips draw a significant amount of current. Do not power longer strips directly from a computer USB port or Arduino, as this may damage the device.</a:t>
            </a:r>
            <a:br>
              <a:rPr lang="it" sz="700">
                <a:solidFill>
                  <a:srgbClr val="000000"/>
                </a:solidFill>
              </a:rPr>
            </a:br>
            <a:endParaRPr sz="700">
              <a:solidFill>
                <a:srgbClr val="000000"/>
              </a:solidFill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●"/>
            </a:pPr>
            <a:r>
              <a:rPr lang="it" sz="700">
                <a:solidFill>
                  <a:srgbClr val="000000"/>
                </a:solidFill>
              </a:rPr>
              <a:t>USB-C or Micro-USB cable:</a:t>
            </a:r>
            <a:br>
              <a:rPr lang="it" sz="700">
                <a:solidFill>
                  <a:srgbClr val="000000"/>
                </a:solidFill>
              </a:rPr>
            </a:br>
            <a:r>
              <a:rPr lang="it" sz="700">
                <a:solidFill>
                  <a:srgbClr val="000000"/>
                </a:solidFill>
              </a:rPr>
              <a:t> For programming the ESP32 and communication with Python.</a:t>
            </a:r>
            <a:endParaRPr sz="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595959"/>
              </a:solidFill>
            </a:endParaRPr>
          </a:p>
        </p:txBody>
      </p:sp>
      <p:pic>
        <p:nvPicPr>
          <p:cNvPr id="375" name="Google Shape;37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1649" y="968688"/>
            <a:ext cx="3328950" cy="2878276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9"/>
          <p:cNvSpPr txBox="1"/>
          <p:nvPr/>
        </p:nvSpPr>
        <p:spPr>
          <a:xfrm>
            <a:off x="3553500" y="2803563"/>
            <a:ext cx="3000000" cy="19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rgbClr val="000000"/>
                </a:solidFill>
              </a:rPr>
              <a:t>Others</a:t>
            </a:r>
            <a:endParaRPr b="1" sz="900">
              <a:solidFill>
                <a:srgbClr val="000000"/>
              </a:solidFill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700"/>
              <a:buChar char="●"/>
            </a:pPr>
            <a:r>
              <a:rPr lang="it" sz="700">
                <a:solidFill>
                  <a:srgbClr val="000000"/>
                </a:solidFill>
              </a:rPr>
              <a:t>Breadboard:</a:t>
            </a:r>
            <a:br>
              <a:rPr lang="it" sz="700">
                <a:solidFill>
                  <a:srgbClr val="000000"/>
                </a:solidFill>
              </a:rPr>
            </a:br>
            <a:r>
              <a:rPr lang="it" sz="700">
                <a:solidFill>
                  <a:srgbClr val="000000"/>
                </a:solidFill>
              </a:rPr>
              <a:t> For connecting components without soldering.</a:t>
            </a:r>
            <a:br>
              <a:rPr lang="it" sz="700">
                <a:solidFill>
                  <a:srgbClr val="000000"/>
                </a:solidFill>
              </a:rPr>
            </a:br>
            <a:endParaRPr sz="700">
              <a:solidFill>
                <a:srgbClr val="000000"/>
              </a:solidFill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●"/>
            </a:pPr>
            <a:r>
              <a:rPr lang="it" sz="700">
                <a:solidFill>
                  <a:srgbClr val="000000"/>
                </a:solidFill>
              </a:rPr>
              <a:t>Jumper wires (male-to-male and male-to-female):</a:t>
            </a:r>
            <a:br>
              <a:rPr lang="it" sz="700">
                <a:solidFill>
                  <a:srgbClr val="000000"/>
                </a:solidFill>
              </a:rPr>
            </a:br>
            <a:r>
              <a:rPr lang="it" sz="700">
                <a:solidFill>
                  <a:srgbClr val="000000"/>
                </a:solidFill>
              </a:rPr>
              <a:t> Around 20 pieces.</a:t>
            </a:r>
            <a:br>
              <a:rPr lang="it" sz="700">
                <a:solidFill>
                  <a:srgbClr val="000000"/>
                </a:solidFill>
              </a:rPr>
            </a:br>
            <a:endParaRPr sz="700">
              <a:solidFill>
                <a:srgbClr val="000000"/>
              </a:solidFill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●"/>
            </a:pPr>
            <a:r>
              <a:rPr lang="it" sz="700">
                <a:solidFill>
                  <a:srgbClr val="000000"/>
                </a:solidFill>
              </a:rPr>
              <a:t>1000µF 6.3V capacitor (optional):</a:t>
            </a:r>
            <a:br>
              <a:rPr lang="it" sz="700">
                <a:solidFill>
                  <a:srgbClr val="000000"/>
                </a:solidFill>
              </a:rPr>
            </a:br>
            <a:r>
              <a:rPr lang="it" sz="700">
                <a:solidFill>
                  <a:srgbClr val="000000"/>
                </a:solidFill>
              </a:rPr>
              <a:t> Protects LED strips from voltage spikes.</a:t>
            </a:r>
            <a:br>
              <a:rPr lang="it" sz="700">
                <a:solidFill>
                  <a:srgbClr val="000000"/>
                </a:solidFill>
              </a:rPr>
            </a:br>
            <a:endParaRPr sz="700">
              <a:solidFill>
                <a:srgbClr val="000000"/>
              </a:solidFill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●"/>
            </a:pPr>
            <a:r>
              <a:rPr lang="it" sz="700">
                <a:solidFill>
                  <a:srgbClr val="000000"/>
                </a:solidFill>
              </a:rPr>
              <a:t>330Ω resistors (2 pieces):</a:t>
            </a:r>
            <a:br>
              <a:rPr lang="it" sz="700">
                <a:solidFill>
                  <a:srgbClr val="000000"/>
                </a:solidFill>
              </a:rPr>
            </a:br>
            <a:r>
              <a:rPr lang="it" sz="700">
                <a:solidFill>
                  <a:srgbClr val="000000"/>
                </a:solidFill>
              </a:rPr>
              <a:t> Placed between the microcontroller pin and the LED strip data input (to protect the pin).</a:t>
            </a:r>
            <a:endParaRPr sz="700">
              <a:solidFill>
                <a:srgbClr val="000000"/>
              </a:solidFill>
            </a:endParaRPr>
          </a:p>
        </p:txBody>
      </p:sp>
      <p:sp>
        <p:nvSpPr>
          <p:cNvPr id="377" name="Google Shape;377;p39"/>
          <p:cNvSpPr/>
          <p:nvPr/>
        </p:nvSpPr>
        <p:spPr>
          <a:xfrm rot="-7972587">
            <a:off x="5505756" y="2434030"/>
            <a:ext cx="366392" cy="32693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39"/>
          <p:cNvSpPr/>
          <p:nvPr/>
        </p:nvSpPr>
        <p:spPr>
          <a:xfrm rot="-7972587">
            <a:off x="6477881" y="3432130"/>
            <a:ext cx="366392" cy="32693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0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40"/>
          <p:cNvSpPr txBox="1"/>
          <p:nvPr/>
        </p:nvSpPr>
        <p:spPr>
          <a:xfrm>
            <a:off x="88850" y="93525"/>
            <a:ext cx="61140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D9D9D9"/>
                </a:solidFill>
                <a:highlight>
                  <a:schemeClr val="dk1"/>
                </a:highlight>
              </a:rPr>
              <a:t>Prototype</a:t>
            </a:r>
            <a:endParaRPr sz="1800">
              <a:solidFill>
                <a:srgbClr val="D9D9D9"/>
              </a:solidFill>
              <a:highlight>
                <a:schemeClr val="dk1"/>
              </a:highlight>
            </a:endParaRPr>
          </a:p>
        </p:txBody>
      </p:sp>
      <p:sp>
        <p:nvSpPr>
          <p:cNvPr id="385" name="Google Shape;385;p40"/>
          <p:cNvSpPr txBox="1"/>
          <p:nvPr/>
        </p:nvSpPr>
        <p:spPr>
          <a:xfrm>
            <a:off x="400175" y="968700"/>
            <a:ext cx="28950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it" sz="900"/>
              <a:t>show the video or sth</a:t>
            </a:r>
            <a:r>
              <a:rPr b="1" lang="it" sz="900">
                <a:solidFill>
                  <a:srgbClr val="000000"/>
                </a:solidFill>
              </a:rPr>
              <a:t>:</a:t>
            </a:r>
            <a:r>
              <a:rPr lang="it" sz="900">
                <a:solidFill>
                  <a:srgbClr val="000000"/>
                </a:solidFill>
              </a:rPr>
              <a:t> </a:t>
            </a:r>
            <a:endParaRPr sz="9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595959"/>
              </a:solidFill>
            </a:endParaRPr>
          </a:p>
        </p:txBody>
      </p:sp>
      <p:pic>
        <p:nvPicPr>
          <p:cNvPr id="386" name="Google Shape;38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1649" y="968688"/>
            <a:ext cx="3328950" cy="2878276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0"/>
          <p:cNvSpPr/>
          <p:nvPr/>
        </p:nvSpPr>
        <p:spPr>
          <a:xfrm rot="-7972587">
            <a:off x="5505756" y="2434030"/>
            <a:ext cx="366392" cy="32693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40"/>
          <p:cNvSpPr/>
          <p:nvPr/>
        </p:nvSpPr>
        <p:spPr>
          <a:xfrm rot="-7972587">
            <a:off x="6477881" y="3432130"/>
            <a:ext cx="366392" cy="32693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0" y="708000"/>
            <a:ext cx="8955300" cy="4344000"/>
          </a:xfrm>
          <a:prstGeom prst="rect">
            <a:avLst/>
          </a:prstGeom>
          <a:solidFill>
            <a:srgbClr val="F5F5F5"/>
          </a:solidFill>
          <a:ln cap="flat" cmpd="sng" w="93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9550" lIns="89550" spcFirstLastPara="1" rIns="89550" wrap="square" tIns="89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71"/>
          </a:p>
        </p:txBody>
      </p:sp>
      <p:sp>
        <p:nvSpPr>
          <p:cNvPr id="76" name="Google Shape;76;p15"/>
          <p:cNvSpPr/>
          <p:nvPr/>
        </p:nvSpPr>
        <p:spPr>
          <a:xfrm>
            <a:off x="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/>
          <p:cNvSpPr txBox="1"/>
          <p:nvPr/>
        </p:nvSpPr>
        <p:spPr>
          <a:xfrm>
            <a:off x="88850" y="93525"/>
            <a:ext cx="52062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Environmental introduction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78" name="Google Shape;78;p15" title="Station Info.BW.png"/>
          <p:cNvPicPr preferRelativeResize="0"/>
          <p:nvPr/>
        </p:nvPicPr>
        <p:blipFill rotWithShape="1">
          <a:blip r:embed="rId4">
            <a:alphaModFix/>
          </a:blip>
          <a:srcRect b="33577" l="0" r="0" t="0"/>
          <a:stretch/>
        </p:blipFill>
        <p:spPr>
          <a:xfrm>
            <a:off x="0" y="708000"/>
            <a:ext cx="9144003" cy="4294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6"/>
          <p:cNvSpPr/>
          <p:nvPr/>
        </p:nvSpPr>
        <p:spPr>
          <a:xfrm>
            <a:off x="0" y="708000"/>
            <a:ext cx="9144000" cy="44355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6"/>
          <p:cNvSpPr/>
          <p:nvPr/>
        </p:nvSpPr>
        <p:spPr>
          <a:xfrm>
            <a:off x="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88850" y="93525"/>
            <a:ext cx="45915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On the project: Voronoi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4379975" y="2670050"/>
            <a:ext cx="518100" cy="3657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6" title="WTF_is_Voronoi-01_bw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92925" y="-659863"/>
            <a:ext cx="9529825" cy="673787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2541075" y="3977875"/>
            <a:ext cx="18945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5F5F5"/>
                </a:solidFill>
                <a:highlight>
                  <a:srgbClr val="0C0D0C"/>
                </a:highlight>
              </a:rPr>
              <a:t>Voronoi 2D space</a:t>
            </a:r>
            <a:endParaRPr sz="1200">
              <a:solidFill>
                <a:srgbClr val="F5F5F5"/>
              </a:solidFill>
              <a:highlight>
                <a:srgbClr val="0C0D0C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350150" y="3977875"/>
            <a:ext cx="189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5F5F5"/>
                </a:solidFill>
                <a:highlight>
                  <a:srgbClr val="0C0D0C"/>
                </a:highlight>
              </a:rPr>
              <a:t>points</a:t>
            </a:r>
            <a:endParaRPr b="1" sz="12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4732000" y="3977875"/>
            <a:ext cx="18945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5F5F5"/>
                </a:solidFill>
                <a:highlight>
                  <a:srgbClr val="0C0D0C"/>
                </a:highlight>
              </a:rPr>
              <a:t>chosen surfaces</a:t>
            </a:r>
            <a:endParaRPr sz="1200">
              <a:solidFill>
                <a:srgbClr val="F5F5F5"/>
              </a:solidFill>
              <a:highlight>
                <a:srgbClr val="0C0D0C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6922925" y="3977875"/>
            <a:ext cx="18945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5F5F5"/>
                </a:solidFill>
                <a:highlight>
                  <a:srgbClr val="0C0D0C"/>
                </a:highlight>
              </a:rPr>
              <a:t>organic cells</a:t>
            </a:r>
            <a:r>
              <a:rPr lang="it" sz="1200">
                <a:solidFill>
                  <a:srgbClr val="F5F5F5"/>
                </a:solidFill>
                <a:highlight>
                  <a:srgbClr val="0C0D0C"/>
                </a:highlight>
              </a:rPr>
              <a:t>​</a:t>
            </a:r>
            <a:endParaRPr sz="1200">
              <a:solidFill>
                <a:srgbClr val="F5F5F5"/>
              </a:solidFill>
              <a:highlight>
                <a:srgbClr val="0C0D0C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0" y="708000"/>
            <a:ext cx="9144000" cy="44355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7"/>
          <p:cNvSpPr/>
          <p:nvPr/>
        </p:nvSpPr>
        <p:spPr>
          <a:xfrm>
            <a:off x="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7"/>
          <p:cNvSpPr txBox="1"/>
          <p:nvPr/>
        </p:nvSpPr>
        <p:spPr>
          <a:xfrm>
            <a:off x="88850" y="93525"/>
            <a:ext cx="45915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On the project: the two systems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103" name="Google Shape;103;p17"/>
          <p:cNvSpPr/>
          <p:nvPr/>
        </p:nvSpPr>
        <p:spPr>
          <a:xfrm>
            <a:off x="4379975" y="2670050"/>
            <a:ext cx="518100" cy="3657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7" title="2siystems-02-b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4608" y="93525"/>
            <a:ext cx="727478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/>
          <p:nvPr/>
        </p:nvSpPr>
        <p:spPr>
          <a:xfrm>
            <a:off x="1997913" y="4388950"/>
            <a:ext cx="189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5F5F5"/>
                </a:solidFill>
                <a:highlight>
                  <a:srgbClr val="0C0D0C"/>
                </a:highlight>
              </a:rPr>
              <a:t>voronoi system</a:t>
            </a:r>
            <a:endParaRPr b="1" sz="12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106" name="Google Shape;106;p17"/>
          <p:cNvSpPr txBox="1"/>
          <p:nvPr/>
        </p:nvSpPr>
        <p:spPr>
          <a:xfrm>
            <a:off x="5241588" y="4388950"/>
            <a:ext cx="18945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5F5F5"/>
                </a:solidFill>
                <a:highlight>
                  <a:srgbClr val="0C0D0C"/>
                </a:highlight>
              </a:rPr>
              <a:t>orthogonal system</a:t>
            </a:r>
            <a:endParaRPr sz="1200">
              <a:solidFill>
                <a:srgbClr val="F5F5F5"/>
              </a:solidFill>
              <a:highlight>
                <a:srgbClr val="0C0D0C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8"/>
          <p:cNvSpPr/>
          <p:nvPr/>
        </p:nvSpPr>
        <p:spPr>
          <a:xfrm>
            <a:off x="0" y="708000"/>
            <a:ext cx="9144000" cy="44355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8"/>
          <p:cNvSpPr/>
          <p:nvPr/>
        </p:nvSpPr>
        <p:spPr>
          <a:xfrm>
            <a:off x="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8"/>
          <p:cNvSpPr txBox="1"/>
          <p:nvPr/>
        </p:nvSpPr>
        <p:spPr>
          <a:xfrm>
            <a:off x="88850" y="93525"/>
            <a:ext cx="45915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On the project: overview of steps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116" name="Google Shape;116;p18"/>
          <p:cNvSpPr/>
          <p:nvPr/>
        </p:nvSpPr>
        <p:spPr>
          <a:xfrm>
            <a:off x="4379975" y="2670050"/>
            <a:ext cx="518100" cy="3657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8"/>
          <p:cNvSpPr/>
          <p:nvPr/>
        </p:nvSpPr>
        <p:spPr>
          <a:xfrm>
            <a:off x="2634775" y="2978675"/>
            <a:ext cx="380400" cy="359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18" title="WhatsApp Image 2026-03-26 at 09.55.53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376" y="1844352"/>
            <a:ext cx="1822199" cy="231744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 txBox="1"/>
          <p:nvPr/>
        </p:nvSpPr>
        <p:spPr>
          <a:xfrm>
            <a:off x="377274" y="4426425"/>
            <a:ext cx="292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5F5F5"/>
                </a:solidFill>
                <a:highlight>
                  <a:srgbClr val="0C0D0C"/>
                </a:highlight>
              </a:rPr>
              <a:t>Sensor Input  (Heart Rate, etc.)</a:t>
            </a:r>
            <a:endParaRPr b="1" sz="12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120" name="Google Shape;120;p18"/>
          <p:cNvSpPr txBox="1"/>
          <p:nvPr/>
        </p:nvSpPr>
        <p:spPr>
          <a:xfrm>
            <a:off x="3371688" y="4426425"/>
            <a:ext cx="189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5F5F5"/>
                </a:solidFill>
                <a:highlight>
                  <a:srgbClr val="0C0D0C"/>
                </a:highlight>
              </a:rPr>
              <a:t>AI Model</a:t>
            </a:r>
            <a:endParaRPr b="1" sz="12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121" name="Google Shape;121;p18"/>
          <p:cNvSpPr txBox="1"/>
          <p:nvPr/>
        </p:nvSpPr>
        <p:spPr>
          <a:xfrm>
            <a:off x="6440513" y="4426425"/>
            <a:ext cx="189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5F5F5"/>
                </a:solidFill>
                <a:highlight>
                  <a:srgbClr val="0C0D0C"/>
                </a:highlight>
              </a:rPr>
              <a:t>Adaptive Lighting Output</a:t>
            </a:r>
            <a:endParaRPr b="1" sz="12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122" name="Google Shape;122;p18"/>
          <p:cNvPicPr preferRelativeResize="0"/>
          <p:nvPr/>
        </p:nvPicPr>
        <p:blipFill rotWithShape="1">
          <a:blip r:embed="rId4">
            <a:alphaModFix/>
          </a:blip>
          <a:srcRect b="0" l="0" r="47082" t="0"/>
          <a:stretch/>
        </p:blipFill>
        <p:spPr>
          <a:xfrm>
            <a:off x="6509547" y="1967042"/>
            <a:ext cx="1894499" cy="238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22663" y="2333588"/>
            <a:ext cx="2233874" cy="1525374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4" name="Google Shape;124;p18"/>
          <p:cNvSpPr/>
          <p:nvPr/>
        </p:nvSpPr>
        <p:spPr>
          <a:xfrm>
            <a:off x="5864013" y="2978675"/>
            <a:ext cx="380400" cy="359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9"/>
          <p:cNvSpPr/>
          <p:nvPr/>
        </p:nvSpPr>
        <p:spPr>
          <a:xfrm>
            <a:off x="0" y="708000"/>
            <a:ext cx="9144000" cy="44355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9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9"/>
          <p:cNvSpPr txBox="1"/>
          <p:nvPr/>
        </p:nvSpPr>
        <p:spPr>
          <a:xfrm>
            <a:off x="88850" y="93525"/>
            <a:ext cx="50763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Two </a:t>
            </a: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lives </a:t>
            </a: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in a volume</a:t>
            </a:r>
            <a:r>
              <a:rPr lang="it" sz="1800">
                <a:solidFill>
                  <a:srgbClr val="F5F5F5"/>
                </a:solidFill>
                <a:highlight>
                  <a:srgbClr val="0C0D0C"/>
                </a:highlight>
              </a:rPr>
              <a:t> 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134" name="Google Shape;134;p19" title="Peopl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11850" y="3036727"/>
            <a:ext cx="2779423" cy="196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 title="People_naback.png"/>
          <p:cNvPicPr preferRelativeResize="0"/>
          <p:nvPr/>
        </p:nvPicPr>
        <p:blipFill rotWithShape="1">
          <a:blip r:embed="rId5">
            <a:alphaModFix/>
          </a:blip>
          <a:srcRect b="0" l="52692" r="0" t="55695"/>
          <a:stretch/>
        </p:blipFill>
        <p:spPr>
          <a:xfrm>
            <a:off x="0" y="3351900"/>
            <a:ext cx="2705700" cy="179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 title="Schedules collide.2 - Populate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02775" y="804613"/>
            <a:ext cx="6736323" cy="329252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/>
          <p:nvPr/>
        </p:nvSpPr>
        <p:spPr>
          <a:xfrm>
            <a:off x="782100" y="1522763"/>
            <a:ext cx="1718700" cy="8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chemeClr val="dk2"/>
                </a:solidFill>
              </a:rPr>
              <a:t>Day Shift - Brenda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-</a:t>
            </a:r>
            <a:r>
              <a:rPr lang="it" sz="1100">
                <a:solidFill>
                  <a:schemeClr val="dk2"/>
                </a:solidFill>
              </a:rPr>
              <a:t>Meteorologist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-Atmospheric sampling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-Ice measurements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-Data gathering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782100" y="2482888"/>
            <a:ext cx="1718700" cy="8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chemeClr val="dk2"/>
                </a:solidFill>
              </a:rPr>
              <a:t>Night </a:t>
            </a:r>
            <a:r>
              <a:rPr b="1" lang="it" sz="1100">
                <a:solidFill>
                  <a:schemeClr val="dk2"/>
                </a:solidFill>
              </a:rPr>
              <a:t>Shift - Angela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-Researcher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-Runs Simulations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-Maintains equipment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100">
                <a:solidFill>
                  <a:schemeClr val="dk2"/>
                </a:solidFill>
              </a:rPr>
              <a:t>-Data Analysis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2705700" y="4655950"/>
            <a:ext cx="14307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Brenda</a:t>
            </a:r>
            <a:endParaRPr b="1" sz="1800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0" name="Google Shape;140;p19"/>
          <p:cNvSpPr txBox="1"/>
          <p:nvPr/>
        </p:nvSpPr>
        <p:spPr>
          <a:xfrm>
            <a:off x="-76840" y="3078140"/>
            <a:ext cx="14307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Angela</a:t>
            </a:r>
            <a:endParaRPr b="1" sz="1800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0"/>
          <p:cNvSpPr/>
          <p:nvPr/>
        </p:nvSpPr>
        <p:spPr>
          <a:xfrm>
            <a:off x="0" y="708000"/>
            <a:ext cx="9144000" cy="44355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0"/>
          <p:cNvSpPr/>
          <p:nvPr/>
        </p:nvSpPr>
        <p:spPr>
          <a:xfrm>
            <a:off x="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0"/>
          <p:cNvSpPr txBox="1"/>
          <p:nvPr/>
        </p:nvSpPr>
        <p:spPr>
          <a:xfrm>
            <a:off x="88850" y="93525"/>
            <a:ext cx="45915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On the project: lighting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150" name="Google Shape;150;p20"/>
          <p:cNvSpPr/>
          <p:nvPr/>
        </p:nvSpPr>
        <p:spPr>
          <a:xfrm>
            <a:off x="4379975" y="2670050"/>
            <a:ext cx="518100" cy="3657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0"/>
          <p:cNvSpPr txBox="1"/>
          <p:nvPr/>
        </p:nvSpPr>
        <p:spPr>
          <a:xfrm>
            <a:off x="9505100" y="2571750"/>
            <a:ext cx="3910500" cy="17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it" sz="1800">
                <a:solidFill>
                  <a:schemeClr val="dk2"/>
                </a:solidFill>
              </a:rPr>
              <a:t>light</a:t>
            </a:r>
            <a:r>
              <a:rPr lang="it" sz="1800">
                <a:solidFill>
                  <a:schemeClr val="dk2"/>
                </a:solidFill>
              </a:rPr>
              <a:t> inside furniture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it" sz="1800">
                <a:solidFill>
                  <a:schemeClr val="dk2"/>
                </a:solidFill>
              </a:rPr>
              <a:t>we make two zones with merging schedules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it" sz="1800">
                <a:solidFill>
                  <a:schemeClr val="dk2"/>
                </a:solidFill>
              </a:rPr>
              <a:t>schedules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52" name="Google Shape;152;p20" title="zone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0875" y="1015794"/>
            <a:ext cx="1767924" cy="234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 title="zone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4498" y="1874237"/>
            <a:ext cx="2702327" cy="283375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0"/>
          <p:cNvSpPr txBox="1"/>
          <p:nvPr/>
        </p:nvSpPr>
        <p:spPr>
          <a:xfrm>
            <a:off x="4573350" y="4466400"/>
            <a:ext cx="70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5F5F5"/>
                </a:solidFill>
                <a:highlight>
                  <a:srgbClr val="0C0D0C"/>
                </a:highlight>
              </a:rPr>
              <a:t>Zone1</a:t>
            </a:r>
            <a:endParaRPr b="1" sz="12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2740800" y="3357775"/>
            <a:ext cx="70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5F5F5"/>
                </a:solidFill>
                <a:highlight>
                  <a:srgbClr val="0C0D0C"/>
                </a:highlight>
              </a:rPr>
              <a:t>Zone2</a:t>
            </a:r>
            <a:endParaRPr b="1" sz="12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156" name="Google Shape;156;p20"/>
          <p:cNvSpPr txBox="1"/>
          <p:nvPr/>
        </p:nvSpPr>
        <p:spPr>
          <a:xfrm>
            <a:off x="5128450" y="1414125"/>
            <a:ext cx="253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5F5F5"/>
                </a:solidFill>
                <a:highlight>
                  <a:srgbClr val="0C0D0C"/>
                </a:highlight>
              </a:rPr>
              <a:t>two zones with merging schedules</a:t>
            </a:r>
            <a:endParaRPr b="1" sz="12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1"/>
          <p:cNvSpPr txBox="1"/>
          <p:nvPr>
            <p:ph idx="1" type="body"/>
          </p:nvPr>
        </p:nvSpPr>
        <p:spPr>
          <a:xfrm>
            <a:off x="386925" y="893698"/>
            <a:ext cx="8370300" cy="3356100"/>
          </a:xfrm>
          <a:prstGeom prst="rect">
            <a:avLst/>
          </a:prstGeom>
        </p:spPr>
        <p:txBody>
          <a:bodyPr anchorCtr="0" anchor="t" bIns="89800" lIns="89800" spcFirstLastPara="1" rIns="89800" wrap="square" tIns="898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179"/>
              </a:spcAft>
              <a:buNone/>
            </a:pPr>
            <a:r>
              <a:t/>
            </a:r>
            <a:endParaRPr sz="1768"/>
          </a:p>
        </p:txBody>
      </p:sp>
      <p:sp>
        <p:nvSpPr>
          <p:cNvPr id="163" name="Google Shape;163;p21"/>
          <p:cNvSpPr/>
          <p:nvPr/>
        </p:nvSpPr>
        <p:spPr>
          <a:xfrm>
            <a:off x="0" y="708000"/>
            <a:ext cx="9144000" cy="44355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1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1"/>
          <p:cNvSpPr txBox="1"/>
          <p:nvPr/>
        </p:nvSpPr>
        <p:spPr>
          <a:xfrm>
            <a:off x="88850" y="93525"/>
            <a:ext cx="83487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Adaptive design : 3 elements on psychological </a:t>
            </a: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well being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166" name="Google Shape;166;p21"/>
          <p:cNvSpPr txBox="1"/>
          <p:nvPr/>
        </p:nvSpPr>
        <p:spPr>
          <a:xfrm>
            <a:off x="781167" y="3607460"/>
            <a:ext cx="17976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86750" lIns="86750" spcFirstLastPara="1" rIns="86750" wrap="square" tIns="86750">
            <a:spAutoFit/>
          </a:bodyPr>
          <a:lstStyle/>
          <a:p>
            <a:pPr indent="-296211" lvl="0" marL="43381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5F5F5"/>
              </a:buClr>
              <a:buSzPts val="1249"/>
              <a:buAutoNum type="arabicParenBoth"/>
            </a:pPr>
            <a:r>
              <a:rPr lang="it" sz="1249">
                <a:solidFill>
                  <a:srgbClr val="F5F5F5"/>
                </a:solidFill>
                <a:highlight>
                  <a:srgbClr val="0C0D0C"/>
                </a:highlight>
              </a:rPr>
              <a:t>agency</a:t>
            </a:r>
            <a:endParaRPr b="1" sz="1249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167" name="Google Shape;167;p21"/>
          <p:cNvSpPr txBox="1"/>
          <p:nvPr/>
        </p:nvSpPr>
        <p:spPr>
          <a:xfrm>
            <a:off x="6565404" y="3607460"/>
            <a:ext cx="17976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86750" lIns="86750" spcFirstLastPara="1" rIns="86750" wrap="square" tIns="8675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49">
                <a:solidFill>
                  <a:srgbClr val="F5F5F5"/>
                </a:solidFill>
                <a:highlight>
                  <a:srgbClr val="0C0D0C"/>
                </a:highlight>
              </a:rPr>
              <a:t>(3)    sleep</a:t>
            </a:r>
            <a:endParaRPr b="1" sz="1249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168" name="Google Shape;168;p21"/>
          <p:cNvSpPr txBox="1"/>
          <p:nvPr/>
        </p:nvSpPr>
        <p:spPr>
          <a:xfrm>
            <a:off x="3673286" y="3607460"/>
            <a:ext cx="17976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86750" lIns="86750" spcFirstLastPara="1" rIns="86750" wrap="square" tIns="8675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49">
                <a:solidFill>
                  <a:srgbClr val="F5F5F5"/>
                </a:solidFill>
                <a:highlight>
                  <a:srgbClr val="0C0D0C"/>
                </a:highlight>
              </a:rPr>
              <a:t>(2)     privacy</a:t>
            </a:r>
            <a:endParaRPr b="1" sz="1249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169" name="Google Shape;169;p21" title="Agency_BWFast_long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900" y="1901725"/>
            <a:ext cx="2892101" cy="162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1" title="Sleep_BWFast_long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18150" y="1901725"/>
            <a:ext cx="2892101" cy="1626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1" title="privacy long.mp4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26066" y="1901725"/>
            <a:ext cx="2892082" cy="1626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2" name="Google Shape;172;p21"/>
          <p:cNvGrpSpPr/>
          <p:nvPr/>
        </p:nvGrpSpPr>
        <p:grpSpPr>
          <a:xfrm>
            <a:off x="100" y="1622925"/>
            <a:ext cx="9144025" cy="2181300"/>
            <a:chOff x="100" y="1622925"/>
            <a:chExt cx="9144025" cy="2181300"/>
          </a:xfrm>
        </p:grpSpPr>
        <p:sp>
          <p:nvSpPr>
            <p:cNvPr id="173" name="Google Shape;173;p21"/>
            <p:cNvSpPr/>
            <p:nvPr/>
          </p:nvSpPr>
          <p:spPr>
            <a:xfrm>
              <a:off x="5394950" y="1622925"/>
              <a:ext cx="1257000" cy="218130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1"/>
            <p:cNvSpPr/>
            <p:nvPr/>
          </p:nvSpPr>
          <p:spPr>
            <a:xfrm>
              <a:off x="8281025" y="1622925"/>
              <a:ext cx="863100" cy="218130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1"/>
            <p:cNvSpPr/>
            <p:nvPr/>
          </p:nvSpPr>
          <p:spPr>
            <a:xfrm>
              <a:off x="2508875" y="1622925"/>
              <a:ext cx="1257000" cy="218130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1"/>
            <p:cNvSpPr/>
            <p:nvPr/>
          </p:nvSpPr>
          <p:spPr>
            <a:xfrm>
              <a:off x="100" y="1622925"/>
              <a:ext cx="781200" cy="218130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