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3d13d54c86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3d13d54c86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d13d54c866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d13d54c866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3d13d54c86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3d13d54c86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d13073cf61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d13073cf61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d13073cf61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d13073cf61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3d1483e83d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3d1483e83d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d1483e83d0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3d1483e83d0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3d1483e83d0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3d1483e83d0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3d1483e83d0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3d1483e83d0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d1483e83d0_0_1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d1483e83d0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d10ec73b16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d10ec73b16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d1483e83d0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d1483e83d0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d10ec73b16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d10ec73b16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d10ec73b16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d10ec73b16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d10ec73b16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d10ec73b16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d10ec73b16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d10ec73b16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d10ec73b16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d10ec73b16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d10ec73b16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d10ec73b16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d10ec73b16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d10ec73b16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d10ec73b16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d10ec73b16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d13d54c86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d13d54c86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37.png"/><Relationship Id="rId6" Type="http://schemas.openxmlformats.org/officeDocument/2006/relationships/image" Target="../media/image26.png"/><Relationship Id="rId7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33.png"/><Relationship Id="rId10" Type="http://schemas.openxmlformats.org/officeDocument/2006/relationships/image" Target="../media/image48.png"/><Relationship Id="rId9" Type="http://schemas.openxmlformats.org/officeDocument/2006/relationships/image" Target="../media/image24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9.png"/><Relationship Id="rId8" Type="http://schemas.openxmlformats.org/officeDocument/2006/relationships/image" Target="../media/image1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png"/><Relationship Id="rId4" Type="http://schemas.openxmlformats.org/officeDocument/2006/relationships/image" Target="../media/image4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3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9.png"/><Relationship Id="rId4" Type="http://schemas.openxmlformats.org/officeDocument/2006/relationships/image" Target="../media/image35.png"/><Relationship Id="rId5" Type="http://schemas.openxmlformats.org/officeDocument/2006/relationships/image" Target="../media/image4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png"/><Relationship Id="rId4" Type="http://schemas.openxmlformats.org/officeDocument/2006/relationships/image" Target="../media/image47.png"/><Relationship Id="rId5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png"/><Relationship Id="rId4" Type="http://schemas.openxmlformats.org/officeDocument/2006/relationships/image" Target="../media/image51.png"/><Relationship Id="rId5" Type="http://schemas.openxmlformats.org/officeDocument/2006/relationships/image" Target="../media/image5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Relationship Id="rId4" Type="http://schemas.openxmlformats.org/officeDocument/2006/relationships/image" Target="../media/image8.png"/><Relationship Id="rId5" Type="http://schemas.openxmlformats.org/officeDocument/2006/relationships/image" Target="../media/image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YAU5294ikgP-DGaGzzl6f94f2FWRTpcs/view" TargetMode="External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drive.google.com/file/d/1ArBdnzHfLESQ3QR-No7Yd-zmQCaLdxbB/view" TargetMode="External"/><Relationship Id="rId4" Type="http://schemas.openxmlformats.org/officeDocument/2006/relationships/image" Target="../media/image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jpg"/><Relationship Id="rId4" Type="http://schemas.openxmlformats.org/officeDocument/2006/relationships/image" Target="../media/image42.jpg"/><Relationship Id="rId9" Type="http://schemas.openxmlformats.org/officeDocument/2006/relationships/image" Target="../media/image17.png"/><Relationship Id="rId5" Type="http://schemas.openxmlformats.org/officeDocument/2006/relationships/image" Target="../media/image32.jpg"/><Relationship Id="rId6" Type="http://schemas.openxmlformats.org/officeDocument/2006/relationships/image" Target="../media/image28.jpg"/><Relationship Id="rId7" Type="http://schemas.openxmlformats.org/officeDocument/2006/relationships/image" Target="../media/image23.png"/><Relationship Id="rId8" Type="http://schemas.openxmlformats.org/officeDocument/2006/relationships/image" Target="../media/image4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5.png"/><Relationship Id="rId5" Type="http://schemas.openxmlformats.org/officeDocument/2006/relationships/image" Target="../media/image10.png"/><Relationship Id="rId6" Type="http://schemas.openxmlformats.org/officeDocument/2006/relationships/image" Target="../media/image13.png"/><Relationship Id="rId7" Type="http://schemas.openxmlformats.org/officeDocument/2006/relationships/image" Target="../media/image16.png"/><Relationship Id="rId8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1233900"/>
            <a:ext cx="9144000" cy="39096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/>
          <p:nvPr/>
        </p:nvSpPr>
        <p:spPr>
          <a:xfrm>
            <a:off x="100" y="0"/>
            <a:ext cx="9144000" cy="12339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 title="cerchio.png"/>
          <p:cNvPicPr preferRelativeResize="0"/>
          <p:nvPr/>
        </p:nvPicPr>
        <p:blipFill rotWithShape="1">
          <a:blip r:embed="rId3">
            <a:alphaModFix/>
          </a:blip>
          <a:srcRect b="7476" l="21127" r="17708" t="7476"/>
          <a:stretch/>
        </p:blipFill>
        <p:spPr>
          <a:xfrm>
            <a:off x="100" y="0"/>
            <a:ext cx="515855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5943000" y="0"/>
            <a:ext cx="3201000" cy="1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3500">
                <a:solidFill>
                  <a:srgbClr val="F5F5F5"/>
                </a:solidFill>
              </a:rPr>
              <a:t>Mission-driven</a:t>
            </a:r>
            <a:r>
              <a:rPr lang="it" sz="3500">
                <a:solidFill>
                  <a:srgbClr val="F5F5F5"/>
                </a:solidFill>
              </a:rPr>
              <a:t>habitability</a:t>
            </a:r>
            <a:endParaRPr sz="3500">
              <a:solidFill>
                <a:srgbClr val="F5F5F5"/>
              </a:solidFill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6144000" y="1384075"/>
            <a:ext cx="3000000" cy="44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F5F5F5"/>
                </a:solidFill>
                <a:highlight>
                  <a:srgbClr val="0C0D0C"/>
                </a:highlight>
              </a:rPr>
              <a:t>Designing habitats to support mission-driven confinement,​</a:t>
            </a:r>
            <a:endParaRPr sz="800">
              <a:solidFill>
                <a:srgbClr val="F5F5F5"/>
              </a:solidFill>
              <a:highlight>
                <a:srgbClr val="0C0D0C"/>
              </a:highlight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800">
                <a:solidFill>
                  <a:srgbClr val="F5F5F5"/>
                </a:solidFill>
                <a:highlight>
                  <a:srgbClr val="0C0D0C"/>
                </a:highlight>
              </a:rPr>
              <a:t>TROLL Station Containers</a:t>
            </a:r>
            <a:endParaRPr b="1" sz="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5779225" y="4650900"/>
            <a:ext cx="3364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500">
                <a:solidFill>
                  <a:schemeClr val="lt1"/>
                </a:solidFill>
                <a:highlight>
                  <a:srgbClr val="0C0D0C"/>
                </a:highlight>
              </a:rPr>
              <a:t>Week 3.6</a:t>
            </a:r>
            <a:endParaRPr i="1" sz="500">
              <a:solidFill>
                <a:schemeClr val="lt1"/>
              </a:solidFill>
              <a:highlight>
                <a:srgbClr val="0C0D0C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500">
                <a:solidFill>
                  <a:srgbClr val="000000"/>
                </a:solidFill>
              </a:rPr>
              <a:t>Group 2_ Brendan Exterkate, Gabriel Marks, Giorgia Vercelloni, </a:t>
            </a:r>
            <a:endParaRPr i="1" sz="500">
              <a:solidFill>
                <a:srgbClr val="000000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500">
                <a:solidFill>
                  <a:srgbClr val="000000"/>
                </a:solidFill>
              </a:rPr>
              <a:t>Maciej Sachse, Ruxandra Florut, Zuzanna Schleifer, Long Ki</a:t>
            </a:r>
            <a:r>
              <a:rPr lang="it" sz="500">
                <a:solidFill>
                  <a:srgbClr val="000000"/>
                </a:solidFill>
              </a:rPr>
              <a:t>​</a:t>
            </a:r>
            <a:endParaRPr sz="5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2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2"/>
          <p:cNvSpPr txBox="1"/>
          <p:nvPr/>
        </p:nvSpPr>
        <p:spPr>
          <a:xfrm>
            <a:off x="88850" y="93525"/>
            <a:ext cx="66180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Prefabrication process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77" name="Google Shape;177;p22"/>
          <p:cNvSpPr txBox="1"/>
          <p:nvPr/>
        </p:nvSpPr>
        <p:spPr>
          <a:xfrm>
            <a:off x="172875" y="865000"/>
            <a:ext cx="2187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highlight>
                  <a:srgbClr val="FFFFFF"/>
                </a:highlight>
              </a:rPr>
              <a:t>Process of planarization panels</a:t>
            </a: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178" name="Google Shape;17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776" y="1318800"/>
            <a:ext cx="2234000" cy="189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2"/>
          <p:cNvSpPr txBox="1"/>
          <p:nvPr/>
        </p:nvSpPr>
        <p:spPr>
          <a:xfrm>
            <a:off x="504975" y="3246905"/>
            <a:ext cx="1929300" cy="13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5825" lIns="115825" spcFirstLastPara="1" rIns="115825" wrap="square" tIns="115825">
            <a:noAutofit/>
          </a:bodyPr>
          <a:lstStyle/>
          <a:p>
            <a:pPr indent="-352303" lvl="0" marL="57927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7"/>
              <a:buAutoNum type="arabicPeriod"/>
            </a:pPr>
            <a:r>
              <a:rPr lang="it" sz="986">
                <a:solidFill>
                  <a:schemeClr val="dk1"/>
                </a:solidFill>
              </a:rPr>
              <a:t>planarize </a:t>
            </a:r>
            <a:r>
              <a:rPr lang="it" sz="986">
                <a:solidFill>
                  <a:schemeClr val="dk1"/>
                </a:solidFill>
              </a:rPr>
              <a:t>extruded</a:t>
            </a:r>
            <a:r>
              <a:rPr lang="it" sz="986">
                <a:solidFill>
                  <a:schemeClr val="dk1"/>
                </a:solidFill>
              </a:rPr>
              <a:t> edges of the panel</a:t>
            </a:r>
            <a:endParaRPr sz="986">
              <a:solidFill>
                <a:schemeClr val="dk1"/>
              </a:solidFill>
            </a:endParaRPr>
          </a:p>
          <a:p>
            <a:pPr indent="0" lvl="0" marL="57927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86">
                <a:solidFill>
                  <a:schemeClr val="dk1"/>
                </a:solidFill>
              </a:rPr>
              <a:t>(kangaroo or ngon planarization)</a:t>
            </a:r>
            <a:endParaRPr sz="986">
              <a:solidFill>
                <a:schemeClr val="dk1"/>
              </a:solidFill>
            </a:endParaRPr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1952" y="1398575"/>
            <a:ext cx="1855939" cy="1819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2879966" y="3276177"/>
            <a:ext cx="2152800" cy="13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115825" lIns="115825" spcFirstLastPara="1" rIns="115825" wrap="square" tIns="115825">
            <a:noAutofit/>
          </a:bodyPr>
          <a:lstStyle/>
          <a:p>
            <a:pPr indent="0" lvl="0" marL="579271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86">
                <a:solidFill>
                  <a:schemeClr val="dk1"/>
                </a:solidFill>
              </a:rPr>
              <a:t>2. 	Project Pairs - ngon, create flat surfaces maintaining flat flat edge surfeces</a:t>
            </a:r>
            <a:endParaRPr sz="986">
              <a:solidFill>
                <a:schemeClr val="dk1"/>
              </a:solidFill>
            </a:endParaRPr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8125" y="889000"/>
            <a:ext cx="3401276" cy="22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8966" y="3103125"/>
            <a:ext cx="1820428" cy="171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35666" y="3073850"/>
            <a:ext cx="1666295" cy="1710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23"/>
          <p:cNvSpPr txBox="1"/>
          <p:nvPr/>
        </p:nvSpPr>
        <p:spPr>
          <a:xfrm>
            <a:off x="88850" y="93525"/>
            <a:ext cx="66180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prefabrication process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91" name="Google Shape;191;p23"/>
          <p:cNvSpPr txBox="1"/>
          <p:nvPr/>
        </p:nvSpPr>
        <p:spPr>
          <a:xfrm>
            <a:off x="265800" y="817500"/>
            <a:ext cx="1019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highlight>
                  <a:srgbClr val="FFFFFF"/>
                </a:highlight>
              </a:rPr>
              <a:t>Joint creation</a:t>
            </a: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192" name="Google Shape;192;p23"/>
          <p:cNvPicPr preferRelativeResize="0"/>
          <p:nvPr/>
        </p:nvPicPr>
        <p:blipFill rotWithShape="1">
          <a:blip r:embed="rId3">
            <a:alphaModFix/>
          </a:blip>
          <a:srcRect b="0" l="0" r="4689" t="0"/>
          <a:stretch/>
        </p:blipFill>
        <p:spPr>
          <a:xfrm>
            <a:off x="289050" y="1464000"/>
            <a:ext cx="1179000" cy="123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4525" y="1241725"/>
            <a:ext cx="1716849" cy="168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71500" y="3037925"/>
            <a:ext cx="1630775" cy="162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3"/>
          <p:cNvPicPr preferRelativeResize="0"/>
          <p:nvPr/>
        </p:nvPicPr>
        <p:blipFill rotWithShape="1">
          <a:blip r:embed="rId6">
            <a:alphaModFix/>
          </a:blip>
          <a:srcRect b="0" l="0" r="2277" t="0"/>
          <a:stretch/>
        </p:blipFill>
        <p:spPr>
          <a:xfrm>
            <a:off x="289050" y="3230575"/>
            <a:ext cx="1179000" cy="124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67225" y="2996100"/>
            <a:ext cx="1835526" cy="1806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94175" y="1411339"/>
            <a:ext cx="1303221" cy="1342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3" title="ViewCapture20260320_004656.png"/>
          <p:cNvPicPr preferRelativeResize="0"/>
          <p:nvPr/>
        </p:nvPicPr>
        <p:blipFill rotWithShape="1">
          <a:blip r:embed="rId9">
            <a:alphaModFix/>
          </a:blip>
          <a:srcRect b="0" l="15546" r="10669" t="0"/>
          <a:stretch/>
        </p:blipFill>
        <p:spPr>
          <a:xfrm>
            <a:off x="6396092" y="785500"/>
            <a:ext cx="2423655" cy="202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3" title="ViewCapture20260320_004739.png"/>
          <p:cNvPicPr preferRelativeResize="0"/>
          <p:nvPr/>
        </p:nvPicPr>
        <p:blipFill rotWithShape="1">
          <a:blip r:embed="rId10">
            <a:alphaModFix/>
          </a:blip>
          <a:srcRect b="0" l="11628" r="17640" t="1826"/>
          <a:stretch/>
        </p:blipFill>
        <p:spPr>
          <a:xfrm>
            <a:off x="6267700" y="2808699"/>
            <a:ext cx="2552050" cy="2181752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3"/>
          <p:cNvSpPr txBox="1"/>
          <p:nvPr/>
        </p:nvSpPr>
        <p:spPr>
          <a:xfrm>
            <a:off x="6645800" y="2453700"/>
            <a:ext cx="14445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highlight>
                  <a:srgbClr val="FFFFFF"/>
                </a:highlight>
              </a:rPr>
              <a:t>Connected plates</a:t>
            </a:r>
            <a:endParaRPr sz="2000">
              <a:solidFill>
                <a:srgbClr val="595959"/>
              </a:solidFill>
            </a:endParaRPr>
          </a:p>
        </p:txBody>
      </p:sp>
      <p:sp>
        <p:nvSpPr>
          <p:cNvPr id="201" name="Google Shape;201;p23"/>
          <p:cNvSpPr txBox="1"/>
          <p:nvPr/>
        </p:nvSpPr>
        <p:spPr>
          <a:xfrm>
            <a:off x="6606525" y="4694250"/>
            <a:ext cx="1444500" cy="55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highlight>
                  <a:srgbClr val="FFFFFF"/>
                </a:highlight>
              </a:rPr>
              <a:t>Disconnected plates</a:t>
            </a:r>
            <a:endParaRPr sz="2000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4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4"/>
          <p:cNvSpPr txBox="1"/>
          <p:nvPr/>
        </p:nvSpPr>
        <p:spPr>
          <a:xfrm>
            <a:off x="88850" y="93525"/>
            <a:ext cx="66180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P</a:t>
            </a: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refabrication process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208" name="Google Shape;208;p24"/>
          <p:cNvSpPr txBox="1"/>
          <p:nvPr/>
        </p:nvSpPr>
        <p:spPr>
          <a:xfrm>
            <a:off x="2106875" y="4530125"/>
            <a:ext cx="1315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highlight>
                  <a:srgbClr val="FFFFFF"/>
                </a:highlight>
              </a:rPr>
              <a:t>Final Plate design</a:t>
            </a: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209" name="Google Shape;209;p24" title="ViewCapture20260320_01370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5851" y="1667275"/>
            <a:ext cx="4116450" cy="26995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0" name="Google Shape;210;p24"/>
          <p:cNvCxnSpPr/>
          <p:nvPr/>
        </p:nvCxnSpPr>
        <p:spPr>
          <a:xfrm rot="10800000">
            <a:off x="7111800" y="2062450"/>
            <a:ext cx="493800" cy="1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1" name="Google Shape;211;p24"/>
          <p:cNvSpPr txBox="1"/>
          <p:nvPr/>
        </p:nvSpPr>
        <p:spPr>
          <a:xfrm>
            <a:off x="7728825" y="1936942"/>
            <a:ext cx="1444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highlight>
                  <a:srgbClr val="FFFFFF"/>
                </a:highlight>
              </a:rPr>
              <a:t>point light with a sensor</a:t>
            </a:r>
            <a:endParaRPr sz="2000">
              <a:solidFill>
                <a:srgbClr val="595959"/>
              </a:solidFill>
            </a:endParaRPr>
          </a:p>
        </p:txBody>
      </p:sp>
      <p:cxnSp>
        <p:nvCxnSpPr>
          <p:cNvPr id="212" name="Google Shape;212;p24"/>
          <p:cNvCxnSpPr/>
          <p:nvPr/>
        </p:nvCxnSpPr>
        <p:spPr>
          <a:xfrm rot="10800000">
            <a:off x="7111800" y="2389100"/>
            <a:ext cx="493800" cy="1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3" name="Google Shape;213;p24"/>
          <p:cNvSpPr txBox="1"/>
          <p:nvPr/>
        </p:nvSpPr>
        <p:spPr>
          <a:xfrm>
            <a:off x="7823150" y="2263592"/>
            <a:ext cx="1444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highlight>
                  <a:srgbClr val="FFFFFF"/>
                </a:highlight>
              </a:rPr>
              <a:t>LED strip</a:t>
            </a:r>
            <a:endParaRPr sz="2000">
              <a:solidFill>
                <a:srgbClr val="595959"/>
              </a:solidFill>
            </a:endParaRPr>
          </a:p>
        </p:txBody>
      </p:sp>
      <p:cxnSp>
        <p:nvCxnSpPr>
          <p:cNvPr id="214" name="Google Shape;214;p24"/>
          <p:cNvCxnSpPr/>
          <p:nvPr/>
        </p:nvCxnSpPr>
        <p:spPr>
          <a:xfrm rot="10800000">
            <a:off x="7125125" y="2904825"/>
            <a:ext cx="493800" cy="1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5" name="Google Shape;215;p24"/>
          <p:cNvSpPr txBox="1"/>
          <p:nvPr/>
        </p:nvSpPr>
        <p:spPr>
          <a:xfrm>
            <a:off x="7688875" y="2779317"/>
            <a:ext cx="14445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highlight>
                  <a:srgbClr val="FFFFFF"/>
                </a:highlight>
              </a:rPr>
              <a:t>finishing plate</a:t>
            </a:r>
            <a:endParaRPr sz="2000">
              <a:solidFill>
                <a:srgbClr val="595959"/>
              </a:solidFill>
            </a:endParaRPr>
          </a:p>
        </p:txBody>
      </p:sp>
      <p:cxnSp>
        <p:nvCxnSpPr>
          <p:cNvPr id="216" name="Google Shape;216;p24"/>
          <p:cNvCxnSpPr/>
          <p:nvPr/>
        </p:nvCxnSpPr>
        <p:spPr>
          <a:xfrm rot="10800000">
            <a:off x="7111800" y="3565300"/>
            <a:ext cx="493800" cy="11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7" name="Google Shape;217;p24"/>
          <p:cNvSpPr txBox="1"/>
          <p:nvPr/>
        </p:nvSpPr>
        <p:spPr>
          <a:xfrm>
            <a:off x="7675550" y="3439800"/>
            <a:ext cx="11277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highlight>
                  <a:srgbClr val="FFFFFF"/>
                </a:highlight>
              </a:rPr>
              <a:t>3d </a:t>
            </a:r>
            <a:r>
              <a:rPr i="1" lang="it" sz="700">
                <a:highlight>
                  <a:srgbClr val="FFFFFF"/>
                </a:highlight>
              </a:rPr>
              <a:t>printed</a:t>
            </a:r>
            <a:r>
              <a:rPr i="1" lang="it" sz="700">
                <a:highlight>
                  <a:srgbClr val="FFFFFF"/>
                </a:highlight>
              </a:rPr>
              <a:t> </a:t>
            </a:r>
            <a:r>
              <a:rPr i="1" lang="it" sz="700">
                <a:highlight>
                  <a:srgbClr val="FFFFFF"/>
                </a:highlight>
              </a:rPr>
              <a:t>acoustic</a:t>
            </a:r>
            <a:r>
              <a:rPr i="1" lang="it" sz="700">
                <a:highlight>
                  <a:srgbClr val="FFFFFF"/>
                </a:highlight>
              </a:rPr>
              <a:t> pattern with structural coroni </a:t>
            </a:r>
            <a:r>
              <a:rPr i="1" lang="it" sz="700">
                <a:highlight>
                  <a:srgbClr val="FFFFFF"/>
                </a:highlight>
              </a:rPr>
              <a:t>optimisation</a:t>
            </a:r>
            <a:r>
              <a:rPr i="1" lang="it" sz="700">
                <a:highlight>
                  <a:srgbClr val="FFFFFF"/>
                </a:highlight>
              </a:rPr>
              <a:t> combined</a:t>
            </a:r>
            <a:endParaRPr sz="2000">
              <a:solidFill>
                <a:srgbClr val="595959"/>
              </a:solidFill>
            </a:endParaRPr>
          </a:p>
        </p:txBody>
      </p:sp>
      <p:pic>
        <p:nvPicPr>
          <p:cNvPr id="218" name="Google Shape;21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650" y="1302425"/>
            <a:ext cx="4350150" cy="322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5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5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5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Further expansion on AI implementation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228" name="Google Shape;22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1144683"/>
            <a:ext cx="9143999" cy="3431984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29" name="Google Shape;229;p25"/>
          <p:cNvSpPr/>
          <p:nvPr/>
        </p:nvSpPr>
        <p:spPr>
          <a:xfrm>
            <a:off x="155000" y="2646900"/>
            <a:ext cx="4474200" cy="2278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5"/>
          <p:cNvSpPr txBox="1"/>
          <p:nvPr/>
        </p:nvSpPr>
        <p:spPr>
          <a:xfrm>
            <a:off x="4720550" y="4568875"/>
            <a:ext cx="14823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Illuminance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1" name="Google Shape;231;p25"/>
          <p:cNvSpPr/>
          <p:nvPr/>
        </p:nvSpPr>
        <p:spPr>
          <a:xfrm>
            <a:off x="155000" y="1152475"/>
            <a:ext cx="7468800" cy="11892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5"/>
          <p:cNvSpPr txBox="1"/>
          <p:nvPr/>
        </p:nvSpPr>
        <p:spPr>
          <a:xfrm>
            <a:off x="7021975" y="778450"/>
            <a:ext cx="7425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CCT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33" name="Google Shape;233;p25"/>
          <p:cNvSpPr/>
          <p:nvPr/>
        </p:nvSpPr>
        <p:spPr>
          <a:xfrm>
            <a:off x="7459250" y="1721575"/>
            <a:ext cx="1306200" cy="15477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5"/>
          <p:cNvSpPr txBox="1"/>
          <p:nvPr/>
        </p:nvSpPr>
        <p:spPr>
          <a:xfrm>
            <a:off x="7459250" y="3269275"/>
            <a:ext cx="15528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Light Object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6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26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Further expansion on AI implementation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241" name="Google Shape;241;p26" title="Zon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838550"/>
            <a:ext cx="9144003" cy="399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26"/>
          <p:cNvSpPr/>
          <p:nvPr/>
        </p:nvSpPr>
        <p:spPr>
          <a:xfrm>
            <a:off x="1705775" y="1019975"/>
            <a:ext cx="2588100" cy="2620800"/>
          </a:xfrm>
          <a:prstGeom prst="ellipse">
            <a:avLst/>
          </a:prstGeom>
          <a:noFill/>
          <a:ln cap="flat" cmpd="sng" w="28575">
            <a:solidFill>
              <a:srgbClr val="9FC5E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26"/>
          <p:cNvSpPr/>
          <p:nvPr/>
        </p:nvSpPr>
        <p:spPr>
          <a:xfrm>
            <a:off x="3987650" y="1686125"/>
            <a:ext cx="3003600" cy="2784000"/>
          </a:xfrm>
          <a:prstGeom prst="ellipse">
            <a:avLst/>
          </a:prstGeom>
          <a:noFill/>
          <a:ln cap="flat" cmpd="sng" w="28575">
            <a:solidFill>
              <a:srgbClr val="E6913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6"/>
          <p:cNvSpPr txBox="1"/>
          <p:nvPr/>
        </p:nvSpPr>
        <p:spPr>
          <a:xfrm>
            <a:off x="223475" y="1609450"/>
            <a:ext cx="148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Person 1’s zone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5" name="Google Shape;245;p26"/>
          <p:cNvSpPr txBox="1"/>
          <p:nvPr/>
        </p:nvSpPr>
        <p:spPr>
          <a:xfrm>
            <a:off x="7113750" y="3225175"/>
            <a:ext cx="148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Person 2’s zone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46" name="Google Shape;246;p26"/>
          <p:cNvSpPr txBox="1"/>
          <p:nvPr/>
        </p:nvSpPr>
        <p:spPr>
          <a:xfrm>
            <a:off x="165300" y="4590250"/>
            <a:ext cx="66591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</a:rPr>
              <a:t>Watches connect to sensors and adjust light accordingly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47" name="Google Shape;247;p26"/>
          <p:cNvSpPr txBox="1"/>
          <p:nvPr/>
        </p:nvSpPr>
        <p:spPr>
          <a:xfrm>
            <a:off x="165300" y="4325925"/>
            <a:ext cx="66591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</a:rPr>
              <a:t>Light zones based on the ai personalised predictions</a:t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7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7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Further expansion on AI implementation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254" name="Google Shape;254;p27" title="Zones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" y="838550"/>
            <a:ext cx="9144003" cy="39960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7"/>
          <p:cNvSpPr txBox="1"/>
          <p:nvPr/>
        </p:nvSpPr>
        <p:spPr>
          <a:xfrm>
            <a:off x="223475" y="1609450"/>
            <a:ext cx="148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Person 1’s zone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56" name="Google Shape;256;p27"/>
          <p:cNvSpPr txBox="1"/>
          <p:nvPr/>
        </p:nvSpPr>
        <p:spPr>
          <a:xfrm>
            <a:off x="7113750" y="3225175"/>
            <a:ext cx="14823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Person 2’s zone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257" name="Google Shape;2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36225" y="1066800"/>
            <a:ext cx="4778586" cy="371167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7"/>
          <p:cNvSpPr txBox="1"/>
          <p:nvPr/>
        </p:nvSpPr>
        <p:spPr>
          <a:xfrm>
            <a:off x="165300" y="4590250"/>
            <a:ext cx="66591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</a:rPr>
              <a:t>Watches connect to sensors and adjust light accordingly</a:t>
            </a:r>
            <a:endParaRPr sz="1600">
              <a:solidFill>
                <a:schemeClr val="dk2"/>
              </a:solidFill>
            </a:endParaRPr>
          </a:p>
        </p:txBody>
      </p:sp>
      <p:sp>
        <p:nvSpPr>
          <p:cNvPr id="259" name="Google Shape;259;p27"/>
          <p:cNvSpPr txBox="1"/>
          <p:nvPr/>
        </p:nvSpPr>
        <p:spPr>
          <a:xfrm>
            <a:off x="165300" y="4325925"/>
            <a:ext cx="66591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chemeClr val="dk2"/>
                </a:solidFill>
              </a:rPr>
              <a:t>Real time changes resulting from stress reaction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60" name="Google Shape;260;p27"/>
          <p:cNvSpPr txBox="1"/>
          <p:nvPr/>
        </p:nvSpPr>
        <p:spPr>
          <a:xfrm>
            <a:off x="223475" y="3053000"/>
            <a:ext cx="1676400" cy="120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rgbClr val="CC4125"/>
                </a:solidFill>
              </a:rPr>
              <a:t>heart _rate</a:t>
            </a:r>
            <a:endParaRPr sz="1300">
              <a:solidFill>
                <a:srgbClr val="CC412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rgbClr val="CC4125"/>
                </a:solidFill>
              </a:rPr>
              <a:t>85-110 bmp</a:t>
            </a:r>
            <a:endParaRPr sz="1300">
              <a:solidFill>
                <a:srgbClr val="CC412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rgbClr val="CC4125"/>
                </a:solidFill>
              </a:rPr>
              <a:t>(higher than normal)</a:t>
            </a:r>
            <a:endParaRPr sz="1300">
              <a:solidFill>
                <a:srgbClr val="CC412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rgbClr val="CC4125"/>
                </a:solidFill>
              </a:rPr>
              <a:t>&gt; 2700K </a:t>
            </a:r>
            <a:endParaRPr sz="1300">
              <a:solidFill>
                <a:srgbClr val="CC412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>
                <a:solidFill>
                  <a:srgbClr val="CC4125"/>
                </a:solidFill>
              </a:rPr>
              <a:t>with amber tones</a:t>
            </a:r>
            <a:endParaRPr sz="1300">
              <a:solidFill>
                <a:srgbClr val="CC4125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8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28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D9D9D9"/>
                </a:solidFill>
                <a:highlight>
                  <a:schemeClr val="dk1"/>
                </a:highlight>
              </a:rPr>
              <a:t>Light implementation</a:t>
            </a:r>
            <a:endParaRPr sz="1800">
              <a:solidFill>
                <a:srgbClr val="D9D9D9"/>
              </a:solidFill>
              <a:highlight>
                <a:schemeClr val="dk1"/>
              </a:highlight>
            </a:endParaRPr>
          </a:p>
        </p:txBody>
      </p:sp>
      <p:pic>
        <p:nvPicPr>
          <p:cNvPr id="267" name="Google Shape;267;p28"/>
          <p:cNvPicPr preferRelativeResize="0"/>
          <p:nvPr/>
        </p:nvPicPr>
        <p:blipFill rotWithShape="1">
          <a:blip r:embed="rId3">
            <a:alphaModFix/>
          </a:blip>
          <a:srcRect b="0" l="0" r="48515" t="1439"/>
          <a:stretch/>
        </p:blipFill>
        <p:spPr>
          <a:xfrm>
            <a:off x="1067825" y="708000"/>
            <a:ext cx="3367199" cy="4288300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8"/>
          <p:cNvSpPr txBox="1"/>
          <p:nvPr/>
        </p:nvSpPr>
        <p:spPr>
          <a:xfrm>
            <a:off x="1654975" y="2681706"/>
            <a:ext cx="1260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</a:rPr>
              <a:t>python bridge with USB/ wifi/ bluetooth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269" name="Google Shape;26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6400" y="1526175"/>
            <a:ext cx="3488575" cy="290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9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9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D9D9D9"/>
                </a:solidFill>
                <a:highlight>
                  <a:schemeClr val="dk1"/>
                </a:highlight>
              </a:rPr>
              <a:t>Light implementation</a:t>
            </a:r>
            <a:endParaRPr sz="1800">
              <a:solidFill>
                <a:srgbClr val="D9D9D9"/>
              </a:solidFill>
              <a:highlight>
                <a:schemeClr val="dk1"/>
              </a:highlight>
            </a:endParaRPr>
          </a:p>
        </p:txBody>
      </p:sp>
      <p:pic>
        <p:nvPicPr>
          <p:cNvPr id="276" name="Google Shape;276;p29"/>
          <p:cNvPicPr preferRelativeResize="0"/>
          <p:nvPr/>
        </p:nvPicPr>
        <p:blipFill rotWithShape="1">
          <a:blip r:embed="rId3">
            <a:alphaModFix/>
          </a:blip>
          <a:srcRect b="0" l="0" r="47082" t="0"/>
          <a:stretch/>
        </p:blipFill>
        <p:spPr>
          <a:xfrm>
            <a:off x="1078219" y="708000"/>
            <a:ext cx="3493774" cy="43940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29"/>
          <p:cNvSpPr txBox="1"/>
          <p:nvPr/>
        </p:nvSpPr>
        <p:spPr>
          <a:xfrm>
            <a:off x="1654975" y="2681706"/>
            <a:ext cx="12606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</a:rPr>
              <a:t>python bridge with USB/ wifi/ bluetooth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278" name="Google Shape;2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6400" y="1526175"/>
            <a:ext cx="3488575" cy="290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0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0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D9D9D9"/>
                </a:solidFill>
                <a:highlight>
                  <a:schemeClr val="dk1"/>
                </a:highlight>
              </a:rPr>
              <a:t>Light implementation</a:t>
            </a:r>
            <a:endParaRPr sz="1800">
              <a:solidFill>
                <a:srgbClr val="D9D9D9"/>
              </a:solidFill>
              <a:highlight>
                <a:schemeClr val="dk1"/>
              </a:highlight>
            </a:endParaRPr>
          </a:p>
        </p:txBody>
      </p:sp>
      <p:pic>
        <p:nvPicPr>
          <p:cNvPr id="285" name="Google Shape;285;p30"/>
          <p:cNvPicPr preferRelativeResize="0"/>
          <p:nvPr/>
        </p:nvPicPr>
        <p:blipFill rotWithShape="1">
          <a:blip r:embed="rId3">
            <a:alphaModFix/>
          </a:blip>
          <a:srcRect b="0" l="0" r="47082" t="0"/>
          <a:stretch/>
        </p:blipFill>
        <p:spPr>
          <a:xfrm>
            <a:off x="1078219" y="708000"/>
            <a:ext cx="3493774" cy="439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6400" y="1526175"/>
            <a:ext cx="3488575" cy="29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0"/>
          <p:cNvSpPr txBox="1"/>
          <p:nvPr/>
        </p:nvSpPr>
        <p:spPr>
          <a:xfrm>
            <a:off x="4541138" y="3724775"/>
            <a:ext cx="4163700" cy="10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540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</a:pPr>
            <a:r>
              <a:rPr lang="it" sz="1100">
                <a:solidFill>
                  <a:schemeClr val="dk2"/>
                </a:solidFill>
              </a:rPr>
              <a:t>Two LED strips represent the two zones</a:t>
            </a:r>
            <a:endParaRPr sz="1100">
              <a:solidFill>
                <a:schemeClr val="dk2"/>
              </a:solidFill>
            </a:endParaRPr>
          </a:p>
          <a:p>
            <a:pPr indent="-254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</a:pPr>
            <a:r>
              <a:rPr lang="it" sz="1100">
                <a:solidFill>
                  <a:schemeClr val="dk2"/>
                </a:solidFill>
              </a:rPr>
              <a:t>Lighting changes are based on CSV schedule data</a:t>
            </a:r>
            <a:endParaRPr sz="1100">
              <a:solidFill>
                <a:schemeClr val="dk2"/>
              </a:solidFill>
            </a:endParaRPr>
          </a:p>
          <a:p>
            <a:pPr indent="-254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"/>
              <a:buChar char="●"/>
            </a:pPr>
            <a:r>
              <a:rPr lang="it" sz="1100">
                <a:solidFill>
                  <a:schemeClr val="dk2"/>
                </a:solidFill>
              </a:rPr>
              <a:t>Lighting overrides occur in response to real-time stress input</a:t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31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31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D9D9D9"/>
                </a:solidFill>
                <a:highlight>
                  <a:schemeClr val="dk1"/>
                </a:highlight>
              </a:rPr>
              <a:t>Light implementation</a:t>
            </a:r>
            <a:endParaRPr sz="1800">
              <a:solidFill>
                <a:srgbClr val="D9D9D9"/>
              </a:solidFill>
              <a:highlight>
                <a:schemeClr val="dk1"/>
              </a:highlight>
            </a:endParaRPr>
          </a:p>
        </p:txBody>
      </p:sp>
      <p:pic>
        <p:nvPicPr>
          <p:cNvPr id="294" name="Google Shape;29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6400" y="1526175"/>
            <a:ext cx="3488575" cy="290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150" y="1631175"/>
            <a:ext cx="2485100" cy="230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74175" y="1423077"/>
            <a:ext cx="2210451" cy="3122472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1"/>
          <p:cNvSpPr txBox="1"/>
          <p:nvPr/>
        </p:nvSpPr>
        <p:spPr>
          <a:xfrm>
            <a:off x="245150" y="1015300"/>
            <a:ext cx="1479000" cy="3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100">
                <a:solidFill>
                  <a:schemeClr val="dk1"/>
                </a:solidFill>
              </a:rPr>
              <a:t>Python script 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98" name="Google Shape;298;p31"/>
          <p:cNvSpPr txBox="1"/>
          <p:nvPr/>
        </p:nvSpPr>
        <p:spPr>
          <a:xfrm>
            <a:off x="2844550" y="1019325"/>
            <a:ext cx="20697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1"/>
                </a:solidFill>
              </a:rPr>
              <a:t>Arduino (Arduino IDE)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299" name="Google Shape;299;p31"/>
          <p:cNvSpPr txBox="1"/>
          <p:nvPr/>
        </p:nvSpPr>
        <p:spPr>
          <a:xfrm>
            <a:off x="2844550" y="1176200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as executive</a:t>
            </a:r>
            <a:endParaRPr/>
          </a:p>
        </p:txBody>
      </p:sp>
      <p:sp>
        <p:nvSpPr>
          <p:cNvPr id="300" name="Google Shape;300;p31"/>
          <p:cNvSpPr txBox="1"/>
          <p:nvPr/>
        </p:nvSpPr>
        <p:spPr>
          <a:xfrm>
            <a:off x="245150" y="1225125"/>
            <a:ext cx="3000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100">
                <a:solidFill>
                  <a:schemeClr val="dk2"/>
                </a:solidFill>
              </a:rPr>
              <a:t>(brain)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6" name="Google Shape;66;p14" title="cerchio2.png"/>
          <p:cNvPicPr preferRelativeResize="0"/>
          <p:nvPr/>
        </p:nvPicPr>
        <p:blipFill rotWithShape="1">
          <a:blip r:embed="rId3">
            <a:alphaModFix amt="50000"/>
          </a:blip>
          <a:srcRect b="17675" l="26741" r="40640" t="17675"/>
          <a:stretch/>
        </p:blipFill>
        <p:spPr>
          <a:xfrm>
            <a:off x="5524525" y="0"/>
            <a:ext cx="3619473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4"/>
          <p:cNvSpPr txBox="1"/>
          <p:nvPr/>
        </p:nvSpPr>
        <p:spPr>
          <a:xfrm>
            <a:off x="88850" y="93525"/>
            <a:ext cx="25998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Index</a:t>
            </a:r>
            <a:r>
              <a:rPr lang="it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884825" y="1185600"/>
            <a:ext cx="4183800" cy="34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_Environmental introduction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_On the project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_Two lives in a volume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_Adaptive space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_24h of lighting needs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1600">
                <a:solidFill>
                  <a:srgbClr val="0C0D0C"/>
                </a:solidFill>
              </a:rPr>
              <a:t>_The focus: geometry and light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1600">
                <a:solidFill>
                  <a:srgbClr val="0C0D0C"/>
                </a:solidFill>
              </a:rPr>
              <a:t>_</a:t>
            </a:r>
            <a:r>
              <a:rPr i="1" lang="it" sz="1600">
                <a:solidFill>
                  <a:srgbClr val="0C0D0C"/>
                </a:solidFill>
              </a:rPr>
              <a:t>Prefabrication</a:t>
            </a:r>
            <a:r>
              <a:rPr i="1" lang="it" sz="1600">
                <a:solidFill>
                  <a:srgbClr val="0C0D0C"/>
                </a:solidFill>
              </a:rPr>
              <a:t> process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1600">
                <a:solidFill>
                  <a:srgbClr val="0C0D0C"/>
                </a:solidFill>
              </a:rPr>
              <a:t>_Further AI implementation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1600">
                <a:solidFill>
                  <a:srgbClr val="0C0D0C"/>
                </a:solidFill>
              </a:rPr>
              <a:t>_Light implementation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1600">
                <a:solidFill>
                  <a:srgbClr val="0C0D0C"/>
                </a:solidFill>
              </a:rPr>
              <a:t>_Hardware list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_What next?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1600">
                <a:solidFill>
                  <a:srgbClr val="0C0D0C"/>
                </a:solidFill>
              </a:rPr>
              <a:t>_Material considerations</a:t>
            </a:r>
            <a:endParaRPr i="1" sz="1600">
              <a:solidFill>
                <a:srgbClr val="0C0D0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0C0D0C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32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2"/>
          <p:cNvSpPr txBox="1"/>
          <p:nvPr/>
        </p:nvSpPr>
        <p:spPr>
          <a:xfrm>
            <a:off x="88850" y="93525"/>
            <a:ext cx="6114000" cy="4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D9D9D9"/>
                </a:solidFill>
                <a:highlight>
                  <a:schemeClr val="dk1"/>
                </a:highlight>
              </a:rPr>
              <a:t>Hardware list</a:t>
            </a:r>
            <a:endParaRPr sz="1800">
              <a:solidFill>
                <a:srgbClr val="D9D9D9"/>
              </a:solidFill>
              <a:highlight>
                <a:schemeClr val="dk1"/>
              </a:highlight>
            </a:endParaRPr>
          </a:p>
        </p:txBody>
      </p:sp>
      <p:pic>
        <p:nvPicPr>
          <p:cNvPr id="307" name="Google Shape;30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6400" y="1526175"/>
            <a:ext cx="3488575" cy="2908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2"/>
          <p:cNvSpPr txBox="1"/>
          <p:nvPr/>
        </p:nvSpPr>
        <p:spPr>
          <a:xfrm>
            <a:off x="400175" y="968700"/>
            <a:ext cx="2895000" cy="378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</a:rPr>
              <a:t>Microcontroller:</a:t>
            </a:r>
            <a:r>
              <a:rPr lang="it" sz="900">
                <a:solidFill>
                  <a:schemeClr val="dk1"/>
                </a:solidFill>
              </a:rPr>
              <a:t> </a:t>
            </a:r>
            <a:endParaRPr sz="9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</a:rPr>
              <a:t>1</a:t>
            </a:r>
            <a:r>
              <a:rPr lang="it" sz="800">
                <a:solidFill>
                  <a:schemeClr val="dk1"/>
                </a:solidFill>
              </a:rPr>
              <a:t>× ESP32 (e.g., NodeMCU or DevKit V1) with built in Bluetooth and wiffi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</a:rPr>
              <a:t>Lighting</a:t>
            </a:r>
            <a:r>
              <a:rPr lang="it" sz="900">
                <a:solidFill>
                  <a:schemeClr val="dk1"/>
                </a:solidFill>
              </a:rPr>
              <a:t> (Zones)</a:t>
            </a:r>
            <a:endParaRPr sz="9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it" sz="700">
                <a:solidFill>
                  <a:schemeClr val="dk1"/>
                </a:solidFill>
              </a:rPr>
              <a:t>2× Addressable LED strip WS2812B (NeoPixel):</a:t>
            </a:r>
            <a:br>
              <a:rPr lang="it" sz="700">
                <a:solidFill>
                  <a:schemeClr val="dk1"/>
                </a:solidFill>
              </a:rPr>
            </a:br>
            <a:r>
              <a:rPr lang="it" sz="700">
                <a:solidFill>
                  <a:schemeClr val="dk1"/>
                </a:solidFill>
              </a:rPr>
              <a:t> Short segments are sufficient (e.g., 10–30 LEDs per zone). These allow you to control each LED individually using only a single data wire.</a:t>
            </a:r>
            <a:br>
              <a:rPr lang="it" sz="700">
                <a:solidFill>
                  <a:schemeClr val="dk1"/>
                </a:solidFill>
              </a:rPr>
            </a:br>
            <a:endParaRPr sz="7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it" sz="700">
                <a:solidFill>
                  <a:schemeClr val="dk1"/>
                </a:solidFill>
              </a:rPr>
              <a:t>Alternative:</a:t>
            </a:r>
            <a:br>
              <a:rPr lang="it" sz="700">
                <a:solidFill>
                  <a:schemeClr val="dk1"/>
                </a:solidFill>
              </a:rPr>
            </a:br>
            <a:r>
              <a:rPr lang="it" sz="700">
                <a:solidFill>
                  <a:schemeClr val="dk1"/>
                </a:solidFill>
              </a:rPr>
              <a:t> 2× RGB LED modules (if you only need point-based lighting instead of full strips).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</a:rPr>
              <a:t>Power Supply</a:t>
            </a:r>
            <a:endParaRPr b="1" sz="9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it" sz="700">
                <a:solidFill>
                  <a:schemeClr val="dk1"/>
                </a:solidFill>
              </a:rPr>
              <a:t>5V Power supply (minimum 2A–3A):</a:t>
            </a:r>
            <a:br>
              <a:rPr lang="it" sz="700">
                <a:solidFill>
                  <a:schemeClr val="dk1"/>
                </a:solidFill>
              </a:rPr>
            </a:br>
            <a:r>
              <a:rPr lang="it" sz="700">
                <a:solidFill>
                  <a:schemeClr val="dk1"/>
                </a:solidFill>
              </a:rPr>
              <a:t> LED strips draw a significant amount of current. Do not power longer strips directly from a computer USB port or Arduino, as this may damage the device.</a:t>
            </a:r>
            <a:br>
              <a:rPr lang="it" sz="700">
                <a:solidFill>
                  <a:schemeClr val="dk1"/>
                </a:solidFill>
              </a:rPr>
            </a:br>
            <a:endParaRPr sz="7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it" sz="700">
                <a:solidFill>
                  <a:schemeClr val="dk1"/>
                </a:solidFill>
              </a:rPr>
              <a:t>USB-C or Micro-USB cable:</a:t>
            </a:r>
            <a:br>
              <a:rPr lang="it" sz="700">
                <a:solidFill>
                  <a:schemeClr val="dk1"/>
                </a:solidFill>
              </a:rPr>
            </a:br>
            <a:r>
              <a:rPr lang="it" sz="700">
                <a:solidFill>
                  <a:schemeClr val="dk1"/>
                </a:solidFill>
              </a:rPr>
              <a:t> For programming the ESP32 and communication with Python.</a:t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chemeClr val="dk2"/>
              </a:solidFill>
            </a:endParaRPr>
          </a:p>
        </p:txBody>
      </p:sp>
      <p:sp>
        <p:nvSpPr>
          <p:cNvPr id="309" name="Google Shape;309;p32"/>
          <p:cNvSpPr txBox="1"/>
          <p:nvPr/>
        </p:nvSpPr>
        <p:spPr>
          <a:xfrm>
            <a:off x="3401100" y="2651163"/>
            <a:ext cx="3000000" cy="196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</a:rPr>
              <a:t>Others</a:t>
            </a:r>
            <a:endParaRPr b="1" sz="9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it" sz="700">
                <a:solidFill>
                  <a:schemeClr val="dk1"/>
                </a:solidFill>
              </a:rPr>
              <a:t>Breadboard:</a:t>
            </a:r>
            <a:br>
              <a:rPr lang="it" sz="700">
                <a:solidFill>
                  <a:schemeClr val="dk1"/>
                </a:solidFill>
              </a:rPr>
            </a:br>
            <a:r>
              <a:rPr lang="it" sz="700">
                <a:solidFill>
                  <a:schemeClr val="dk1"/>
                </a:solidFill>
              </a:rPr>
              <a:t> For connecting components without soldering.</a:t>
            </a:r>
            <a:br>
              <a:rPr lang="it" sz="700">
                <a:solidFill>
                  <a:schemeClr val="dk1"/>
                </a:solidFill>
              </a:rPr>
            </a:br>
            <a:endParaRPr sz="7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it" sz="700">
                <a:solidFill>
                  <a:schemeClr val="dk1"/>
                </a:solidFill>
              </a:rPr>
              <a:t>Jumper wires (male-to-male and male-to-female):</a:t>
            </a:r>
            <a:br>
              <a:rPr lang="it" sz="700">
                <a:solidFill>
                  <a:schemeClr val="dk1"/>
                </a:solidFill>
              </a:rPr>
            </a:br>
            <a:r>
              <a:rPr lang="it" sz="700">
                <a:solidFill>
                  <a:schemeClr val="dk1"/>
                </a:solidFill>
              </a:rPr>
              <a:t> Around 20 pieces.</a:t>
            </a:r>
            <a:br>
              <a:rPr lang="it" sz="700">
                <a:solidFill>
                  <a:schemeClr val="dk1"/>
                </a:solidFill>
              </a:rPr>
            </a:br>
            <a:endParaRPr sz="7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it" sz="700">
                <a:solidFill>
                  <a:schemeClr val="dk1"/>
                </a:solidFill>
              </a:rPr>
              <a:t>1000µF 6.3V capacitor (optional):</a:t>
            </a:r>
            <a:br>
              <a:rPr lang="it" sz="700">
                <a:solidFill>
                  <a:schemeClr val="dk1"/>
                </a:solidFill>
              </a:rPr>
            </a:br>
            <a:r>
              <a:rPr lang="it" sz="700">
                <a:solidFill>
                  <a:schemeClr val="dk1"/>
                </a:solidFill>
              </a:rPr>
              <a:t> Protects LED strips from voltage spikes.</a:t>
            </a:r>
            <a:br>
              <a:rPr lang="it" sz="700">
                <a:solidFill>
                  <a:schemeClr val="dk1"/>
                </a:solidFill>
              </a:rPr>
            </a:br>
            <a:endParaRPr sz="700">
              <a:solidFill>
                <a:schemeClr val="dk1"/>
              </a:solidFill>
            </a:endParaRPr>
          </a:p>
          <a:p>
            <a:pPr indent="-2730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"/>
              <a:buChar char="●"/>
            </a:pPr>
            <a:r>
              <a:rPr lang="it" sz="700">
                <a:solidFill>
                  <a:schemeClr val="dk1"/>
                </a:solidFill>
              </a:rPr>
              <a:t>330Ω resistors (2 pieces):</a:t>
            </a:r>
            <a:br>
              <a:rPr lang="it" sz="700">
                <a:solidFill>
                  <a:schemeClr val="dk1"/>
                </a:solidFill>
              </a:rPr>
            </a:br>
            <a:r>
              <a:rPr lang="it" sz="700">
                <a:solidFill>
                  <a:schemeClr val="dk1"/>
                </a:solidFill>
              </a:rPr>
              <a:t> Placed between the microcontroller pin and the LED strip data input (to protect the pin).</a:t>
            </a:r>
            <a:endParaRPr sz="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3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3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3"/>
          <p:cNvSpPr txBox="1"/>
          <p:nvPr/>
        </p:nvSpPr>
        <p:spPr>
          <a:xfrm>
            <a:off x="88850" y="93525"/>
            <a:ext cx="62886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What next? (our practical needs)</a:t>
            </a:r>
            <a:r>
              <a:rPr lang="it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319" name="Google Shape;319;p33"/>
          <p:cNvSpPr txBox="1"/>
          <p:nvPr/>
        </p:nvSpPr>
        <p:spPr>
          <a:xfrm>
            <a:off x="311700" y="812975"/>
            <a:ext cx="4740900" cy="252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Prototype  considerations:</a:t>
            </a:r>
            <a:endParaRPr sz="18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it" sz="1600">
                <a:solidFill>
                  <a:schemeClr val="dk2"/>
                </a:solidFill>
              </a:rPr>
              <a:t>1:2 scale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it" sz="1600">
                <a:solidFill>
                  <a:schemeClr val="dk2"/>
                </a:solidFill>
              </a:rPr>
              <a:t>Milled from XPS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it" sz="1600">
                <a:solidFill>
                  <a:schemeClr val="dk2"/>
                </a:solidFill>
              </a:rPr>
              <a:t>LED light stips </a:t>
            </a:r>
            <a:r>
              <a:rPr lang="it" sz="1600">
                <a:solidFill>
                  <a:schemeClr val="dk2"/>
                </a:solidFill>
              </a:rPr>
              <a:t>imbedded</a:t>
            </a:r>
            <a:endParaRPr sz="1600">
              <a:solidFill>
                <a:schemeClr val="dk2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Char char="-"/>
            </a:pPr>
            <a:r>
              <a:rPr lang="it" sz="1600">
                <a:solidFill>
                  <a:schemeClr val="dk2"/>
                </a:solidFill>
              </a:rPr>
              <a:t>Controlled via Arduino</a:t>
            </a:r>
            <a:endParaRPr sz="16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2"/>
                </a:solidFill>
              </a:rPr>
              <a:t>connected to Grasshopper via Firefly 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320" name="Google Shape;320;p33" title="Screenshot 2026-03-19 18123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0403" y="1017713"/>
            <a:ext cx="3445474" cy="3369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6900" y="2877900"/>
            <a:ext cx="1079300" cy="143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 title="Screenshot 2026-03-19 18352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125" y="4315899"/>
            <a:ext cx="8407749" cy="761225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4"/>
          <p:cNvSpPr txBox="1"/>
          <p:nvPr>
            <p:ph idx="1" type="body"/>
          </p:nvPr>
        </p:nvSpPr>
        <p:spPr>
          <a:xfrm>
            <a:off x="311700" y="106270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4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4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4"/>
          <p:cNvSpPr txBox="1"/>
          <p:nvPr/>
        </p:nvSpPr>
        <p:spPr>
          <a:xfrm>
            <a:off x="88850" y="93525"/>
            <a:ext cx="40047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</a:rPr>
              <a:t>Material considerations</a:t>
            </a:r>
            <a:endParaRPr sz="1800">
              <a:solidFill>
                <a:srgbClr val="F5F5F5"/>
              </a:solidFill>
            </a:endParaRPr>
          </a:p>
        </p:txBody>
      </p:sp>
      <p:pic>
        <p:nvPicPr>
          <p:cNvPr id="332" name="Google Shape;332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812" y="1808612"/>
            <a:ext cx="2560187" cy="192085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3" name="Google Shape;33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1900" y="1808949"/>
            <a:ext cx="2560199" cy="1920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2000" y="1808948"/>
            <a:ext cx="2560199" cy="1920155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5" name="Google Shape;335;p34"/>
          <p:cNvSpPr txBox="1"/>
          <p:nvPr/>
        </p:nvSpPr>
        <p:spPr>
          <a:xfrm>
            <a:off x="2782900" y="4833800"/>
            <a:ext cx="63612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solidFill>
                  <a:schemeClr val="dk1"/>
                </a:solidFill>
              </a:rPr>
              <a:t>credits: Bottletop </a:t>
            </a:r>
            <a:endParaRPr i="1" sz="700">
              <a:solidFill>
                <a:schemeClr val="dk1"/>
              </a:solidFill>
            </a:endParaRPr>
          </a:p>
        </p:txBody>
      </p:sp>
      <p:sp>
        <p:nvSpPr>
          <p:cNvPr id="336" name="Google Shape;336;p34"/>
          <p:cNvSpPr txBox="1"/>
          <p:nvPr/>
        </p:nvSpPr>
        <p:spPr>
          <a:xfrm>
            <a:off x="311800" y="3729113"/>
            <a:ext cx="26358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solidFill>
                  <a:schemeClr val="dk1"/>
                </a:solidFill>
              </a:rPr>
              <a:t>KUKA robotic arm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337" name="Google Shape;337;p34"/>
          <p:cNvSpPr txBox="1"/>
          <p:nvPr/>
        </p:nvSpPr>
        <p:spPr>
          <a:xfrm>
            <a:off x="6272000" y="3729113"/>
            <a:ext cx="26358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700">
                <a:solidFill>
                  <a:schemeClr val="dk1"/>
                </a:solidFill>
              </a:rPr>
              <a:t>ReFlow filament from recycled plastic bottles</a:t>
            </a:r>
            <a:endParaRPr sz="700">
              <a:solidFill>
                <a:schemeClr val="dk1"/>
              </a:solidFill>
            </a:endParaRPr>
          </a:p>
        </p:txBody>
      </p:sp>
      <p:sp>
        <p:nvSpPr>
          <p:cNvPr id="338" name="Google Shape;338;p34"/>
          <p:cNvSpPr txBox="1"/>
          <p:nvPr/>
        </p:nvSpPr>
        <p:spPr>
          <a:xfrm>
            <a:off x="3291900" y="3729113"/>
            <a:ext cx="26358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solidFill>
                  <a:schemeClr val="dk1"/>
                </a:solidFill>
              </a:rPr>
              <a:t>60,000 plastic bottles were used till this day by the company on multiple projects</a:t>
            </a:r>
            <a:endParaRPr sz="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5"/>
          <p:cNvSpPr txBox="1"/>
          <p:nvPr/>
        </p:nvSpPr>
        <p:spPr>
          <a:xfrm>
            <a:off x="88850" y="93525"/>
            <a:ext cx="52062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Environmental introduction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78" name="Google Shape;78;p15" title="Station Info.pn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08009"/>
            <a:ext cx="9144003" cy="64650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6"/>
          <p:cNvSpPr/>
          <p:nvPr/>
        </p:nvSpPr>
        <p:spPr>
          <a:xfrm>
            <a:off x="0" y="3050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88850" y="93525"/>
            <a:ext cx="25998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On the project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88" name="Google Shape;88;p16" title="Screenshot 2026-03-19 154832.png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00" y="1192125"/>
            <a:ext cx="3649751" cy="317500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1303350" y="4093600"/>
            <a:ext cx="9789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Voronoi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332125" y="4093600"/>
            <a:ext cx="9789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AI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6623775" y="4093600"/>
            <a:ext cx="17445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2"/>
                </a:solidFill>
              </a:rPr>
              <a:t>Lighting</a:t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92" name="Google Shape;92;p16" title="artificial-intelligence-ai-icon.png"/>
          <p:cNvPicPr preferRelativeResize="0"/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3775050" y="1988425"/>
            <a:ext cx="1744500" cy="17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 title="219-2193100_lightning-icon-png-5-strom-icon.png"/>
          <p:cNvPicPr preferRelativeResize="0"/>
          <p:nvPr/>
        </p:nvPicPr>
        <p:blipFill>
          <a:blip r:embed="rId5">
            <a:alphaModFix amt="50000"/>
          </a:blip>
          <a:stretch>
            <a:fillRect/>
          </a:stretch>
        </p:blipFill>
        <p:spPr>
          <a:xfrm>
            <a:off x="6498450" y="1624289"/>
            <a:ext cx="1621500" cy="2472762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6"/>
          <p:cNvSpPr/>
          <p:nvPr/>
        </p:nvSpPr>
        <p:spPr>
          <a:xfrm>
            <a:off x="4379975" y="2670050"/>
            <a:ext cx="518100" cy="365700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17"/>
          <p:cNvSpPr txBox="1"/>
          <p:nvPr/>
        </p:nvSpPr>
        <p:spPr>
          <a:xfrm>
            <a:off x="88850" y="93525"/>
            <a:ext cx="5076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Two </a:t>
            </a: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lives</a:t>
            </a: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 in a volume</a:t>
            </a:r>
            <a:r>
              <a:rPr lang="it" sz="1800">
                <a:solidFill>
                  <a:srgbClr val="F5F5F5"/>
                </a:solidFill>
                <a:highlight>
                  <a:srgbClr val="0C0D0C"/>
                </a:highlight>
              </a:rPr>
              <a:t> 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104" name="Google Shape;104;p17" title="Schedules collide.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888" y="824450"/>
            <a:ext cx="8714225" cy="6161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8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18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18"/>
          <p:cNvSpPr txBox="1"/>
          <p:nvPr/>
        </p:nvSpPr>
        <p:spPr>
          <a:xfrm>
            <a:off x="88850" y="93525"/>
            <a:ext cx="4026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Adaptive space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114" name="Google Shape;114;p18" title="stopmotion 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6000" y="1312950"/>
            <a:ext cx="4572000" cy="322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9"/>
          <p:cNvSpPr/>
          <p:nvPr/>
        </p:nvSpPr>
        <p:spPr>
          <a:xfrm>
            <a:off x="0" y="708000"/>
            <a:ext cx="9144000" cy="4435500"/>
          </a:xfrm>
          <a:prstGeom prst="rect">
            <a:avLst/>
          </a:prstGeom>
          <a:solidFill>
            <a:srgbClr val="F5F5F5"/>
          </a:solidFill>
          <a:ln cap="flat" cmpd="sng" w="9525">
            <a:solidFill>
              <a:srgbClr val="F5F5F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9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19"/>
          <p:cNvSpPr txBox="1"/>
          <p:nvPr/>
        </p:nvSpPr>
        <p:spPr>
          <a:xfrm>
            <a:off x="88850" y="93525"/>
            <a:ext cx="58773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24h of lighting needs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124" name="Google Shape;124;p19" title="Animation__1sec_2round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90670" y="1312963"/>
            <a:ext cx="4562654" cy="32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2782900" y="4833800"/>
            <a:ext cx="6361200" cy="31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solidFill>
                  <a:schemeClr val="dk1"/>
                </a:solidFill>
              </a:rPr>
              <a:t>hp. extreme environmental conditions [</a:t>
            </a:r>
            <a:r>
              <a:rPr lang="it" sz="700">
                <a:solidFill>
                  <a:schemeClr val="dk1"/>
                </a:solidFill>
              </a:rPr>
              <a:t>antarctic</a:t>
            </a:r>
            <a:r>
              <a:rPr lang="it" sz="700">
                <a:solidFill>
                  <a:schemeClr val="dk1"/>
                </a:solidFill>
              </a:rPr>
              <a:t> winter storm], imposed confinement 24/7.</a:t>
            </a:r>
            <a:endParaRPr sz="7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0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20"/>
          <p:cNvSpPr txBox="1"/>
          <p:nvPr/>
        </p:nvSpPr>
        <p:spPr>
          <a:xfrm>
            <a:off x="88850" y="93525"/>
            <a:ext cx="49680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The focus: geometry and light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pic>
        <p:nvPicPr>
          <p:cNvPr id="132" name="Google Shape;132;p20" title="ViewCapture20260311_085517.jpg"/>
          <p:cNvPicPr preferRelativeResize="0"/>
          <p:nvPr/>
        </p:nvPicPr>
        <p:blipFill rotWithShape="1">
          <a:blip r:embed="rId3">
            <a:alphaModFix/>
          </a:blip>
          <a:srcRect b="8335" l="39357" r="15353" t="13399"/>
          <a:stretch/>
        </p:blipFill>
        <p:spPr>
          <a:xfrm>
            <a:off x="5547475" y="714213"/>
            <a:ext cx="2005228" cy="19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 title="ViewCapture20260311_085812.jpg"/>
          <p:cNvPicPr preferRelativeResize="0"/>
          <p:nvPr/>
        </p:nvPicPr>
        <p:blipFill rotWithShape="1">
          <a:blip r:embed="rId4">
            <a:alphaModFix/>
          </a:blip>
          <a:srcRect b="7894" l="28089" r="25841" t="0"/>
          <a:stretch/>
        </p:blipFill>
        <p:spPr>
          <a:xfrm>
            <a:off x="3781975" y="714200"/>
            <a:ext cx="1901701" cy="213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0" title="ViewCapture20260311_085951.jpg"/>
          <p:cNvPicPr preferRelativeResize="0"/>
          <p:nvPr/>
        </p:nvPicPr>
        <p:blipFill rotWithShape="1">
          <a:blip r:embed="rId5">
            <a:alphaModFix/>
          </a:blip>
          <a:srcRect b="0" l="36659" r="17130" t="0"/>
          <a:stretch/>
        </p:blipFill>
        <p:spPr>
          <a:xfrm>
            <a:off x="7437800" y="744963"/>
            <a:ext cx="1601300" cy="1949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0" title="ViewCapture20260311_090651.jpg"/>
          <p:cNvPicPr preferRelativeResize="0"/>
          <p:nvPr/>
        </p:nvPicPr>
        <p:blipFill rotWithShape="1">
          <a:blip r:embed="rId6">
            <a:alphaModFix/>
          </a:blip>
          <a:srcRect b="21497" l="7062" r="7438" t="16085"/>
          <a:stretch/>
        </p:blipFill>
        <p:spPr>
          <a:xfrm>
            <a:off x="362550" y="3433100"/>
            <a:ext cx="3086198" cy="126728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5516525" y="2694263"/>
            <a:ext cx="1701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000000"/>
                </a:solidFill>
                <a:highlight>
                  <a:srgbClr val="FFFFFF"/>
                </a:highlight>
              </a:rPr>
              <a:t>Structure + Light Points</a:t>
            </a: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37" name="Google Shape;137;p20"/>
          <p:cNvSpPr txBox="1"/>
          <p:nvPr/>
        </p:nvSpPr>
        <p:spPr>
          <a:xfrm>
            <a:off x="7153325" y="2694263"/>
            <a:ext cx="144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1" lang="it" sz="1000">
                <a:solidFill>
                  <a:srgbClr val="000000"/>
                </a:solidFill>
                <a:highlight>
                  <a:srgbClr val="FFFFFF"/>
                </a:highlight>
              </a:rPr>
              <a:t>Version 3.0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38" name="Google Shape;138;p20"/>
          <p:cNvSpPr txBox="1"/>
          <p:nvPr/>
        </p:nvSpPr>
        <p:spPr>
          <a:xfrm>
            <a:off x="3905025" y="2722963"/>
            <a:ext cx="144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000000"/>
                </a:solidFill>
                <a:highlight>
                  <a:srgbClr val="FFFFFF"/>
                </a:highlight>
              </a:rPr>
              <a:t>General Geometry</a:t>
            </a: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39" name="Google Shape;139;p20"/>
          <p:cNvSpPr txBox="1"/>
          <p:nvPr/>
        </p:nvSpPr>
        <p:spPr>
          <a:xfrm>
            <a:off x="518125" y="4537475"/>
            <a:ext cx="1444500" cy="9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it" sz="1100">
                <a:solidFill>
                  <a:srgbClr val="000000"/>
                </a:solidFill>
                <a:highlight>
                  <a:srgbClr val="FFFFFF"/>
                </a:highlight>
              </a:rPr>
              <a:t>Starting geometry​</a:t>
            </a:r>
            <a:endParaRPr sz="11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500">
                <a:solidFill>
                  <a:srgbClr val="000000"/>
                </a:solidFill>
                <a:highlight>
                  <a:srgbClr val="FFFFFF"/>
                </a:highlight>
              </a:rPr>
              <a:t>Habitat for two</a:t>
            </a:r>
            <a:endParaRPr i="1" sz="5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0" name="Google Shape;140;p20"/>
          <p:cNvSpPr txBox="1"/>
          <p:nvPr/>
        </p:nvSpPr>
        <p:spPr>
          <a:xfrm>
            <a:off x="2158875" y="4537475"/>
            <a:ext cx="1444500" cy="92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000000"/>
                </a:solidFill>
                <a:highlight>
                  <a:srgbClr val="FFFFFF"/>
                </a:highlight>
              </a:rPr>
              <a:t>Extracted surfaces</a:t>
            </a:r>
            <a:endParaRPr sz="11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500">
                <a:solidFill>
                  <a:srgbClr val="000000"/>
                </a:solidFill>
                <a:highlight>
                  <a:srgbClr val="FFFFFF"/>
                </a:highlight>
              </a:rPr>
              <a:t>Habitat for two</a:t>
            </a:r>
            <a:endParaRPr i="1" sz="500">
              <a:solidFill>
                <a:srgbClr val="000000"/>
              </a:solidFill>
              <a:highlight>
                <a:srgbClr val="FFFFFF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41" name="Google Shape;141;p20"/>
          <p:cNvSpPr txBox="1"/>
          <p:nvPr/>
        </p:nvSpPr>
        <p:spPr>
          <a:xfrm>
            <a:off x="1997950" y="3360625"/>
            <a:ext cx="15093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500">
                <a:solidFill>
                  <a:srgbClr val="000000"/>
                </a:solidFill>
                <a:highlight>
                  <a:srgbClr val="FFFFFF"/>
                </a:highlight>
              </a:rPr>
              <a:t>Visualisation of the panel inside the container</a:t>
            </a:r>
            <a:endParaRPr/>
          </a:p>
        </p:txBody>
      </p:sp>
      <p:sp>
        <p:nvSpPr>
          <p:cNvPr id="142" name="Google Shape;142;p20"/>
          <p:cNvSpPr txBox="1"/>
          <p:nvPr/>
        </p:nvSpPr>
        <p:spPr>
          <a:xfrm>
            <a:off x="5662013" y="3084838"/>
            <a:ext cx="15093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i="1" lang="it" sz="700">
                <a:solidFill>
                  <a:srgbClr val="000000"/>
                </a:solidFill>
                <a:highlight>
                  <a:srgbClr val="FFFFFF"/>
                </a:highlight>
              </a:rPr>
              <a:t>Based on the Arwins tutorial the structural optimisation is run on the edges of the panels that are shown above.</a:t>
            </a:r>
            <a:endParaRPr sz="2000">
              <a:solidFill>
                <a:srgbClr val="595959"/>
              </a:solidFill>
            </a:endParaRPr>
          </a:p>
        </p:txBody>
      </p:sp>
      <p:sp>
        <p:nvSpPr>
          <p:cNvPr id="143" name="Google Shape;143;p20"/>
          <p:cNvSpPr txBox="1"/>
          <p:nvPr/>
        </p:nvSpPr>
        <p:spPr>
          <a:xfrm>
            <a:off x="3978175" y="3084838"/>
            <a:ext cx="15093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solidFill>
                  <a:srgbClr val="000000"/>
                </a:solidFill>
                <a:highlight>
                  <a:srgbClr val="FFFFFF"/>
                </a:highlight>
              </a:rPr>
              <a:t>Starting surfaces are divided into 2 elements. Light surface and structural surface.</a:t>
            </a:r>
            <a:endParaRPr sz="2000">
              <a:solidFill>
                <a:srgbClr val="595959"/>
              </a:solidFill>
            </a:endParaRPr>
          </a:p>
        </p:txBody>
      </p:sp>
      <p:sp>
        <p:nvSpPr>
          <p:cNvPr id="144" name="Google Shape;144;p20"/>
          <p:cNvSpPr txBox="1"/>
          <p:nvPr/>
        </p:nvSpPr>
        <p:spPr>
          <a:xfrm>
            <a:off x="7483800" y="3084838"/>
            <a:ext cx="1509300" cy="102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solidFill>
                  <a:srgbClr val="000000"/>
                </a:solidFill>
                <a:highlight>
                  <a:srgbClr val="FFFFFF"/>
                </a:highlight>
              </a:rPr>
              <a:t>A seamless fusion of light and texture: these waved panels double as acoustic cushions, providing both visual depth and enhanced auditory comfort.</a:t>
            </a:r>
            <a:endParaRPr sz="2000">
              <a:solidFill>
                <a:srgbClr val="595959"/>
              </a:solidFill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3984350" y="3913925"/>
            <a:ext cx="2653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000000"/>
                </a:solidFill>
                <a:highlight>
                  <a:srgbClr val="FFFFFF"/>
                </a:highlight>
              </a:rPr>
              <a:t>Structural optimisation of the panel</a:t>
            </a: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96600" y="3913925"/>
            <a:ext cx="1041200" cy="10734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4028555" y="4285713"/>
            <a:ext cx="21117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solidFill>
                  <a:srgbClr val="000000"/>
                </a:solidFill>
                <a:highlight>
                  <a:srgbClr val="FFFFFF"/>
                </a:highlight>
              </a:rPr>
              <a:t>To minimze the use of the material and also the weight of the panels structural optimisation have been used only on the edges of the panels.</a:t>
            </a:r>
            <a:endParaRPr sz="2000">
              <a:solidFill>
                <a:srgbClr val="595959"/>
              </a:solidFill>
            </a:endParaRPr>
          </a:p>
        </p:txBody>
      </p:sp>
      <p:pic>
        <p:nvPicPr>
          <p:cNvPr id="148" name="Google Shape;148;p20" title="make_it_Carbon_fiber_reinforced_Nylon_image_1.pn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552700" y="3883350"/>
            <a:ext cx="1211821" cy="1156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 title="Screenshot 2026-03-11 085345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4038" y="893200"/>
            <a:ext cx="3114974" cy="2481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/>
          <p:nvPr/>
        </p:nvSpPr>
        <p:spPr>
          <a:xfrm>
            <a:off x="100" y="0"/>
            <a:ext cx="9144000" cy="708000"/>
          </a:xfrm>
          <a:prstGeom prst="rect">
            <a:avLst/>
          </a:prstGeom>
          <a:solidFill>
            <a:schemeClr val="dk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/>
          <p:cNvSpPr txBox="1"/>
          <p:nvPr/>
        </p:nvSpPr>
        <p:spPr>
          <a:xfrm>
            <a:off x="88850" y="93525"/>
            <a:ext cx="66180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The focus: geometry, light and </a:t>
            </a: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acoustics</a:t>
            </a:r>
            <a:r>
              <a:rPr lang="it" sz="2200">
                <a:solidFill>
                  <a:srgbClr val="F5F5F5"/>
                </a:solidFill>
                <a:highlight>
                  <a:srgbClr val="0C0D0C"/>
                </a:highlight>
              </a:rPr>
              <a:t>!</a:t>
            </a:r>
            <a:endParaRPr sz="1800">
              <a:solidFill>
                <a:srgbClr val="F5F5F5"/>
              </a:solidFill>
              <a:highlight>
                <a:srgbClr val="0C0D0C"/>
              </a:highlight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5626575" y="1405088"/>
            <a:ext cx="144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highlight>
                  <a:srgbClr val="FFFFFF"/>
                </a:highlight>
              </a:rPr>
              <a:t>Light to panel ratio</a:t>
            </a: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57" name="Google Shape;157;p21"/>
          <p:cNvSpPr txBox="1"/>
          <p:nvPr/>
        </p:nvSpPr>
        <p:spPr>
          <a:xfrm>
            <a:off x="5685550" y="1895100"/>
            <a:ext cx="1444500" cy="7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it" sz="700">
                <a:highlight>
                  <a:srgbClr val="FFFFFF"/>
                </a:highlight>
              </a:rPr>
              <a:t>To mimic a natural light distribution, the density of light panels is grea</a:t>
            </a:r>
            <a:r>
              <a:rPr i="1" lang="it" sz="700">
                <a:highlight>
                  <a:srgbClr val="FFFFFF"/>
                </a:highlight>
              </a:rPr>
              <a:t>t</a:t>
            </a:r>
            <a:r>
              <a:rPr i="1" lang="it" sz="700">
                <a:highlight>
                  <a:srgbClr val="FFFFFF"/>
                </a:highlight>
              </a:rPr>
              <a:t>est on the ceiling and gradually decreases as they reach the lower levels.</a:t>
            </a:r>
            <a:endParaRPr sz="2000">
              <a:solidFill>
                <a:srgbClr val="595959"/>
              </a:solidFill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29252" y="1210780"/>
            <a:ext cx="1476643" cy="14545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" name="Google Shape;159;p21"/>
          <p:cNvCxnSpPr/>
          <p:nvPr/>
        </p:nvCxnSpPr>
        <p:spPr>
          <a:xfrm rot="10800000">
            <a:off x="8884700" y="2000725"/>
            <a:ext cx="0" cy="7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0" name="Google Shape;160;p21"/>
          <p:cNvSpPr txBox="1"/>
          <p:nvPr/>
        </p:nvSpPr>
        <p:spPr>
          <a:xfrm>
            <a:off x="5600650" y="3321800"/>
            <a:ext cx="16143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highlight>
                  <a:srgbClr val="FFFFFF"/>
                </a:highlight>
              </a:rPr>
              <a:t>Correlation Between Panel Aspect Ratio and Structural Efficiency</a:t>
            </a:r>
            <a:r>
              <a:rPr b="1" i="1" lang="it" sz="1000">
                <a:solidFill>
                  <a:srgbClr val="FFFFFF"/>
                </a:solidFill>
                <a:highlight>
                  <a:srgbClr val="980000"/>
                </a:highlight>
              </a:rPr>
              <a:t> </a:t>
            </a:r>
            <a:endParaRPr b="1" i="1" sz="1000">
              <a:solidFill>
                <a:srgbClr val="FFFFFF"/>
              </a:solidFill>
              <a:highlight>
                <a:srgbClr val="980000"/>
              </a:highlight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it" sz="1000">
                <a:solidFill>
                  <a:srgbClr val="FFFFFF"/>
                </a:solidFill>
              </a:rPr>
              <a:t> </a:t>
            </a:r>
            <a:endParaRPr b="1" i="1" sz="1000">
              <a:solidFill>
                <a:srgbClr val="FFFFFF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/>
          </a:p>
        </p:txBody>
      </p:sp>
      <p:sp>
        <p:nvSpPr>
          <p:cNvPr id="161" name="Google Shape;161;p21"/>
          <p:cNvSpPr txBox="1"/>
          <p:nvPr/>
        </p:nvSpPr>
        <p:spPr>
          <a:xfrm>
            <a:off x="5600175" y="4040450"/>
            <a:ext cx="1614300" cy="84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solidFill>
                  <a:schemeClr val="dk1"/>
                </a:solidFill>
              </a:rPr>
              <a:t>As a panel’s height-to-width ratio increases, its geometric efficiency improves. This allows the structure to become lighter while maintaining high stability</a:t>
            </a:r>
            <a:endParaRPr sz="700">
              <a:solidFill>
                <a:srgbClr val="595959"/>
              </a:solidFill>
            </a:endParaRPr>
          </a:p>
        </p:txBody>
      </p:sp>
      <p:pic>
        <p:nvPicPr>
          <p:cNvPr id="162" name="Google Shape;16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2427" y="3271967"/>
            <a:ext cx="1476643" cy="14545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3" name="Google Shape;163;p21"/>
          <p:cNvCxnSpPr/>
          <p:nvPr/>
        </p:nvCxnSpPr>
        <p:spPr>
          <a:xfrm rot="10800000">
            <a:off x="8884700" y="3748463"/>
            <a:ext cx="0" cy="720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64" name="Google Shape;16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5409" y="974550"/>
            <a:ext cx="2137194" cy="210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5288" y="1150911"/>
            <a:ext cx="2865875" cy="198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26394" y="3520465"/>
            <a:ext cx="2367900" cy="133728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1"/>
          <p:cNvSpPr txBox="1"/>
          <p:nvPr/>
        </p:nvSpPr>
        <p:spPr>
          <a:xfrm>
            <a:off x="2745488" y="4052075"/>
            <a:ext cx="25635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solidFill>
                  <a:schemeClr val="dk1"/>
                </a:solidFill>
              </a:rPr>
              <a:t>This panel acts as a mid-frequency tuned absorber, reaching its peak effectiveness (alfa approx 0.64) between </a:t>
            </a:r>
            <a:r>
              <a:rPr b="1" lang="it" sz="700">
                <a:solidFill>
                  <a:schemeClr val="dk1"/>
                </a:solidFill>
              </a:rPr>
              <a:t>250 Hz and 500 Hz</a:t>
            </a:r>
            <a:r>
              <a:rPr lang="it" sz="700">
                <a:solidFill>
                  <a:schemeClr val="dk1"/>
                </a:solidFill>
              </a:rPr>
              <a:t>. It is specifically designed to control "boxy" resonances while remaining acoustically reflective at higher frequencies to maintain room livelines</a:t>
            </a:r>
            <a:r>
              <a:rPr lang="it" sz="1100">
                <a:solidFill>
                  <a:schemeClr val="dk1"/>
                </a:solidFill>
              </a:rPr>
              <a:t>s.</a:t>
            </a:r>
            <a:endParaRPr/>
          </a:p>
        </p:txBody>
      </p:sp>
      <p:pic>
        <p:nvPicPr>
          <p:cNvPr id="168" name="Google Shape;16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79625" y="3271966"/>
            <a:ext cx="1226375" cy="681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43500" y="3333426"/>
            <a:ext cx="1186926" cy="260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/>
        </p:nvSpPr>
        <p:spPr>
          <a:xfrm>
            <a:off x="1474942" y="3010375"/>
            <a:ext cx="9921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500">
                <a:solidFill>
                  <a:schemeClr val="dk1"/>
                </a:solidFill>
              </a:rPr>
              <a:t>images: vorhammer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