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886" r:id="rId3"/>
    <p:sldId id="888" r:id="rId4"/>
    <p:sldId id="1058" r:id="rId5"/>
    <p:sldId id="1056" r:id="rId6"/>
    <p:sldId id="1059" r:id="rId7"/>
    <p:sldId id="1061" r:id="rId8"/>
    <p:sldId id="10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90000" autoAdjust="0"/>
  </p:normalViewPr>
  <p:slideViewPr>
    <p:cSldViewPr snapToGrid="0">
      <p:cViewPr varScale="1">
        <p:scale>
          <a:sx n="94" d="100"/>
          <a:sy n="94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D461-D235-47A2-9131-9E10559BEC8A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FB99-0A12-409A-8F40-7B6D4E1E4D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64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72EAC-56E4-A74F-AB8D-BE523D9ED4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5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E081-68AE-4F3B-A591-8E2815FA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3144-460B-4E27-A213-649A9A8FB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935B-1F6E-437B-BFB8-C3F47F5D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FBD5-43A1-4972-9226-E0BDDD48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59F3C-2D4C-47A4-846F-ABF86778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88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C3C8-2B3E-4575-90FE-FB11CCC9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A8B00-2A44-4B6A-BDDF-5B128904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CED19-B47A-4379-A993-77B9BE5A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3612-0709-4613-A061-0143FBF5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6CF3-F875-477B-98D0-82128670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9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66D80-2C09-410B-A455-412A8F131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E133E-084F-474F-867E-68DBD6D1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2CB06-1113-4EE1-BCC4-0A209E6D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E983-DF54-4C69-BA39-0077EC51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0D5A-2237-46E3-9CB9-8BB851CA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04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C98B-6A42-40C5-9000-2C963B5F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543D3-F0E4-4090-B401-E2309ED8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AE22-6EB3-4377-BBAC-632B7286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1063-4B55-4C59-A286-A5D71807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4008-6161-4C7F-8FE9-27D3AA64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CE5E-0865-4E28-A689-BD8C4945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3F13-F609-4EB5-BA65-A9D7187B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C198-715E-4368-847F-F3A1089F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8972-1B4D-4939-8B71-44E49A18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66B2-E723-46AD-8AC4-F81626EC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FC7D-1FC7-451E-995E-04E41252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47E1D-5FC2-4147-94C8-A040278F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F4A92-0367-4669-B12F-151A452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92FA-91FA-40B6-A05F-7B45413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4E69-848C-4C00-82EC-CC5985EF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BC89-2DA2-4881-BE6C-D5648077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0256-D092-4BAD-B226-878FBF590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DB13E-4719-4DCA-A445-8AE7668DB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16BA-EE84-4C41-ADD8-94B3B5C3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7E0D3-44AA-43A6-A5F8-7157D62F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5AB82-CED2-45D5-8E7E-019C9F40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121E-2658-4AAF-B7D3-BDC437B1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B2917-6427-4DAA-AF6E-6BBB9CFA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3F977-CC78-46A0-B4F8-89E5C1F1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4E527-E647-4E83-9B95-05FB7EA89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770C1-B5FF-42F1-93E4-5CF9E4103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D033C-5CD1-4E60-A5C8-FA47880C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DB37C-19C1-497C-997C-B8839FDF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A4063-F1D0-4B7F-94F2-FB897883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D954-2711-4613-9EB5-659BCE4D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1D29E-52DC-4EE3-A8CB-F9F633FC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7B3CA-8A32-49C7-B939-1CDC2A6F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6F787-7512-4FAB-9A3F-1F80BB0E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7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5BBFA-FA3D-4473-9258-384C655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DCFBB-4E7E-447F-B7EC-2A081BFD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C687-83CD-4EA9-AA9D-138C5EAB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AEAA-48A7-4058-8760-EB57BD02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6B8A-40BE-4A45-8182-3898A641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51947-A78C-40B3-9D9D-CF94E9DF5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27FBD-76F7-4C66-B1E4-99240136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3EF4-5B2F-4B8D-8DD6-188C3E16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F4F62-A0E8-42E8-B198-56A3FF7F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9F0B-7AA4-4667-8EB0-F3292C3D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2EFF-4732-4094-9FCB-5A4F350A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2D18-842E-4F5C-90A0-F62A65BE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F432-7B37-4687-A37D-CFA38E0F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0455-DC38-4C54-984A-D8722CCF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980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E28F-29D0-4379-A277-4D536CD1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552B7-970D-4C13-8380-A6ECA27E0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C080B-CFE7-48A8-B610-FB45D5F6A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44078-22D5-40D9-8839-70D503D8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8FD03-0C1D-4CB7-B1E4-C947AF1B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794B-BC76-465D-9E1E-40A10897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5B41-34C1-40D5-BF74-67501D84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466C3-117F-4641-92ED-EC8482613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48FB5-7421-4B88-AD7E-8223E974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A071-00D3-4398-81FB-9E1C088F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D9B95-1D37-4937-BE28-DE3367C8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1DF98-2A34-4248-B8BF-15A475286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1567-F0AC-4D29-B0F4-D4542F6AB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5375-6F15-4DD5-B421-180F839A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90CFF-CA2C-4D31-8484-328919A7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65EA-B78F-4FF5-8E89-1A9E9AEC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9E77-D384-449D-9922-D5DAF45A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3E6E-32B7-401B-A641-5377FACD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2C8B-16BC-42D7-B0FB-4E930D87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A9CF2-AE0D-402F-8F4F-210AB55B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2B561-EC0F-43E7-89A5-8C517C30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58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0782-3EF4-4C0F-8C2D-A71DE398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C4A3-2257-4E03-8849-85C97D75F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4DBB7-7CFA-4BCB-9C1F-99BAA1EFD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5412-B50E-43D4-877E-72F5626D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6819F-7B52-44EF-A53E-B1E6828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3BC3-050B-4090-ABA6-83DE6043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998E-C6F2-4931-8865-E2616212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0A05-83A1-4620-816B-D8903E33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37153-96C4-4670-8DDE-D0D60C6C2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96D83-2A8D-4CDE-8081-7B1F8415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F13E3-BB14-41F8-8979-1E22AB016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C1128-C496-40D0-ADD3-D4C8D3EC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6861B-946A-4545-8AEA-A3BDB5F1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25AE4-3E4E-4112-93B4-834A930B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6BD6-BBB7-44A6-98A7-FA5149B5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653F7-ADA7-41E6-A092-B62B07C2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800CD-3E06-4B06-AB71-38A0FE09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A6AD9-38FB-48ED-A4F9-595A7CF4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0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284B-6F86-45CE-9012-52AC3B8E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076AE-AFCE-4ECD-A366-D27A1F9E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6C2D-DECC-43E0-A5BA-BE108A1D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99EE-F264-41F2-8D88-C6A63AD0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BC8D-534B-439A-85AE-240E5828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AF737-F33C-4410-9250-6A5EE7A7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A0AE8-7C33-4771-BCC7-163FA9A3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CB4F-EFF5-4647-8700-25546129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12E33-B980-406D-9EEE-D4B5379A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9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7215-FA0B-48ED-A073-314876C7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E34A6-337B-42F5-A5BA-25CFC192D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FB5B5-2DB5-4008-A80E-565A986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26AB7-DBB7-4802-BD0C-A86391E6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06579-15E8-4C75-8E81-1E76C99D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40B73-E47A-4412-8359-4B7CFD01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82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ED5B-6515-494F-979C-04BD7534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7F3DA-E6A3-4AC3-A818-24520FE6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F9F3A-2D68-4AC6-BE53-A55CA59FB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9606-D94B-423B-B015-DBB8B5018307}" type="datetimeFigureOut">
              <a:rPr lang="nl-NL" smtClean="0"/>
              <a:t>16-04-2026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5E9A-374F-4E9F-8A25-F4B32558D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3F51D-7867-46B3-B298-21219795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2FBC-0C7D-401E-B6A4-52EFE943860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20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F4E32-A21A-4AE4-9A70-72537977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C666-FB7F-4C22-A21F-F1C97922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91103-DA23-4518-8533-B0B27BB01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31C40-1C2D-41FF-88E8-8FB412CD8096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4FD9-B50B-4203-A11F-093B64379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EC079-7EFF-4285-BE80-7DAB48A3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F3AB-3F40-4817-9A30-75F671EA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/Users/henriettebier/Library/Group%20Containers/UBF8T346G9.ms/WebArchiveCopyPasteTempFiles/com.microsoft.Word/cid3133634553*EBDF1DE0-9B84-411B-A924-8BFFE008324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/Users/henriettebier/Library/Group%20Containers/UBF8T346G9.ms/WebArchiveCopyPasteTempFiles/com.microsoft.Word/cid3133634553*EBDF1DE0-9B84-411B-A924-8BFFE008324E" TargetMode="External"/><Relationship Id="rId3" Type="http://schemas.openxmlformats.org/officeDocument/2006/relationships/hyperlink" Target="mailto:h.h.bier@tudelft.nl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oboticbuilding.studios.tudelft.nl/" TargetMode="External"/><Relationship Id="rId5" Type="http://schemas.openxmlformats.org/officeDocument/2006/relationships/hyperlink" Target="https://e.ta.tudelft.nl/" TargetMode="External"/><Relationship Id="rId4" Type="http://schemas.openxmlformats.org/officeDocument/2006/relationships/hyperlink" Target="http://roboticbuilding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enriettebier/Library/Group%20Containers/UBF8T346G9.ms/WebArchiveCopyPasteTempFiles/com.microsoft.Word/cid3133634553*EBDF1DE0-9B84-411B-A924-8BFFE008324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5E85DE4-226C-2747-ADEB-0264829DF6ED}"/>
              </a:ext>
            </a:extLst>
          </p:cNvPr>
          <p:cNvSpPr txBox="1"/>
          <p:nvPr/>
        </p:nvSpPr>
        <p:spPr>
          <a:xfrm>
            <a:off x="1538476" y="2170800"/>
            <a:ext cx="10662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1:1 Interactive Architecture Prototypes (AR0122)</a:t>
            </a:r>
          </a:p>
          <a:p>
            <a:endParaRPr lang="en-GB" sz="4200" b="1" i="1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r>
              <a:rPr lang="en-GB" sz="42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</a:p>
          <a:p>
            <a:pPr algn="just"/>
            <a:r>
              <a:rPr lang="en-GB" sz="4800" b="1" i="1" dirty="0">
                <a:latin typeface="Arial Black"/>
                <a:cs typeface="Arial Black"/>
              </a:rPr>
              <a:t>		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0680" y="3694114"/>
            <a:ext cx="1628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WHAT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0691" y="2909464"/>
            <a:ext cx="5244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 </a:t>
            </a:r>
            <a:endParaRPr lang="en-US" sz="2400" i="1" dirty="0"/>
          </a:p>
          <a:p>
            <a:r>
              <a:rPr lang="en-US" sz="2400" i="1" dirty="0"/>
              <a:t>Computational and robotic systems integrated into </a:t>
            </a:r>
          </a:p>
          <a:p>
            <a:pPr marL="342900" indent="-342900">
              <a:buAutoNum type="arabicParenBoth"/>
            </a:pPr>
            <a:r>
              <a:rPr lang="en-US" sz="2400" i="1" dirty="0">
                <a:solidFill>
                  <a:srgbClr val="000000"/>
                </a:solidFill>
              </a:rPr>
              <a:t> physically built environments &amp;</a:t>
            </a:r>
          </a:p>
          <a:p>
            <a:pPr marL="342900" indent="-342900">
              <a:buAutoNum type="arabicParenBoth"/>
            </a:pPr>
            <a:r>
              <a:rPr lang="en-US" sz="2400" i="1" dirty="0"/>
              <a:t> building processes 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B9F33F6-0828-AB2B-8ED0-4C95E3E1F93F}"/>
              </a:ext>
            </a:extLst>
          </p:cNvPr>
          <p:cNvSpPr txBox="1">
            <a:spLocks/>
          </p:cNvSpPr>
          <p:nvPr/>
        </p:nvSpPr>
        <p:spPr>
          <a:xfrm>
            <a:off x="2266893" y="5541737"/>
            <a:ext cx="3897406" cy="676328"/>
          </a:xfrm>
          <a:prstGeom prst="rect">
            <a:avLst/>
          </a:prstGeom>
          <a:ln w="28575" cmpd="sng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ＭＳ Ｐゴシック" pitchFamily="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sz="2400" dirty="0">
              <a:solidFill>
                <a:schemeClr val="bg1">
                  <a:lumMod val="85000"/>
                </a:schemeClr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BB0A272-D631-50B8-C897-DCCE65D129C3}"/>
              </a:ext>
            </a:extLst>
          </p:cNvPr>
          <p:cNvSpPr txBox="1">
            <a:spLocks/>
          </p:cNvSpPr>
          <p:nvPr/>
        </p:nvSpPr>
        <p:spPr>
          <a:xfrm>
            <a:off x="2366641" y="5541737"/>
            <a:ext cx="6805067" cy="676328"/>
          </a:xfrm>
          <a:prstGeom prst="rect">
            <a:avLst/>
          </a:prstGeom>
          <a:ln w="28575" cmpd="sng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ＭＳ Ｐゴシック" pitchFamily="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ＭＳ Ｐゴシック" charset="0"/>
                <a:cs typeface="Tahoma" charset="0"/>
              </a:rPr>
              <a:t>Dr. Dipl.-Ing. Henriette Bier et al. 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 descr="NP024699.jpeg">
            <a:extLst>
              <a:ext uri="{FF2B5EF4-FFF2-40B4-BE49-F238E27FC236}">
                <a16:creationId xmlns:a16="http://schemas.microsoft.com/office/drawing/2014/main" id="{46294BF5-46ED-E36E-C082-2C22AD4C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>
            <a:fillRect/>
          </a:stretch>
        </p:blipFill>
        <p:spPr bwMode="auto">
          <a:xfrm>
            <a:off x="0" y="0"/>
            <a:ext cx="12192000" cy="69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5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2BF714-C8E3-D041-BB4C-33AB55DFFD38}"/>
              </a:ext>
            </a:extLst>
          </p:cNvPr>
          <p:cNvSpPr/>
          <p:nvPr/>
        </p:nvSpPr>
        <p:spPr>
          <a:xfrm>
            <a:off x="8045605" y="1536748"/>
            <a:ext cx="4319343" cy="3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B451D-B0CF-364F-9C52-45DF6567EA4E}"/>
              </a:ext>
            </a:extLst>
          </p:cNvPr>
          <p:cNvSpPr txBox="1"/>
          <p:nvPr/>
        </p:nvSpPr>
        <p:spPr>
          <a:xfrm>
            <a:off x="965200" y="1240592"/>
            <a:ext cx="10629900" cy="528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i="1" dirty="0"/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AR0122 workshop (5 ECTS) 1:1 Interactive Architecture Prototypes (IAP): Focus is on </a:t>
            </a:r>
            <a:r>
              <a:rPr lang="en-US" sz="1984" i="1" u="sng" dirty="0"/>
              <a:t>reconfigurable furniture</a:t>
            </a:r>
            <a:r>
              <a:rPr lang="en-US" sz="1984" i="1" dirty="0"/>
              <a:t> </a:t>
            </a:r>
            <a:r>
              <a:rPr lang="en-US" sz="1984" i="1" u="sng" dirty="0"/>
              <a:t>for the research station TROLL</a:t>
            </a:r>
            <a:r>
              <a:rPr lang="en-US" sz="1984" i="1" dirty="0"/>
              <a:t>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Learning objectives and methods: Development of skills in </a:t>
            </a:r>
            <a:r>
              <a:rPr lang="en-US" sz="1984" i="1" u="sng" dirty="0"/>
              <a:t>Voronoi-based computational design to production and AI-supported environmental control</a:t>
            </a:r>
            <a:r>
              <a:rPr lang="en-US" sz="1984" i="1" dirty="0"/>
              <a:t>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Deliverables: Design and prototype/ scaled model;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Tutors: Henriette Bier (</a:t>
            </a:r>
            <a:r>
              <a:rPr lang="en-US" sz="1984" i="1" dirty="0">
                <a:hlinkClick r:id="rId3"/>
              </a:rPr>
              <a:t>h.h.bier@tudelft.nl</a:t>
            </a:r>
            <a:r>
              <a:rPr lang="en-US" sz="1984" i="1" dirty="0"/>
              <a:t>), Arwin Hidding (RB, A), and Lisa-Marie Mueller (DT, AET);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Education quarter: Q3; tutoring day(s): Fridays;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Tutorials: D2RP and AI-supported D2RO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Collaboration with </a:t>
            </a:r>
            <a:r>
              <a:rPr lang="en-US" sz="1984" i="1" dirty="0" err="1"/>
              <a:t>a.o.</a:t>
            </a:r>
            <a:r>
              <a:rPr lang="en-US" sz="1984" i="1" dirty="0"/>
              <a:t> AET;</a:t>
            </a:r>
          </a:p>
          <a:p>
            <a:pPr marL="378013" indent="-378013">
              <a:buFont typeface="+mj-lt"/>
              <a:buAutoNum type="arabicParenR"/>
            </a:pPr>
            <a:r>
              <a:rPr lang="en-US" sz="1984" i="1" dirty="0"/>
              <a:t>Additional information on the RB website and  wiki: </a:t>
            </a:r>
            <a:r>
              <a:rPr lang="en-US" sz="1984" i="1" dirty="0">
                <a:hlinkClick r:id="rId4"/>
              </a:rPr>
              <a:t>http://roboticbuilding.eu</a:t>
            </a:r>
            <a:r>
              <a:rPr lang="en-US" sz="1984" i="1" dirty="0"/>
              <a:t> and </a:t>
            </a:r>
            <a:r>
              <a:rPr lang="en-US" sz="1984" i="1" dirty="0">
                <a:hlinkClick r:id="rId5"/>
              </a:rPr>
              <a:t>https://e.ta.tudelft.nl</a:t>
            </a:r>
            <a:r>
              <a:rPr lang="en-US" sz="1984" i="1" dirty="0"/>
              <a:t> (redirected from </a:t>
            </a:r>
            <a:r>
              <a:rPr lang="en-US" sz="1984" i="1" dirty="0">
                <a:hlinkClick r:id="rId6"/>
              </a:rPr>
              <a:t>https://roboticbuilding.studios.tudelft.nl</a:t>
            </a:r>
            <a:r>
              <a:rPr lang="en-US" sz="1984" i="1" dirty="0"/>
              <a:t>) </a:t>
            </a:r>
          </a:p>
          <a:p>
            <a:pPr marL="378013" indent="-378013">
              <a:buFont typeface="+mj-lt"/>
              <a:buAutoNum type="arabicParenR"/>
            </a:pPr>
            <a:endParaRPr lang="en-US" sz="1984" i="1" dirty="0"/>
          </a:p>
          <a:p>
            <a:pPr marL="378013" indent="-378013">
              <a:buFont typeface="+mj-lt"/>
              <a:buAutoNum type="arabicParenR"/>
            </a:pPr>
            <a:endParaRPr lang="en-US" sz="1984" i="1" dirty="0"/>
          </a:p>
          <a:p>
            <a:pPr marL="378013" indent="-378013">
              <a:buFont typeface="+mj-lt"/>
              <a:buAutoNum type="arabicParenR"/>
            </a:pPr>
            <a:endParaRPr lang="en-US" sz="1984" i="1" dirty="0"/>
          </a:p>
          <a:p>
            <a:pPr marL="378013" indent="-378013">
              <a:buFont typeface="+mj-lt"/>
              <a:buAutoNum type="arabicParenR"/>
            </a:pPr>
            <a:endParaRPr lang="en-US" sz="1984" i="1" dirty="0"/>
          </a:p>
        </p:txBody>
      </p:sp>
      <p:pic>
        <p:nvPicPr>
          <p:cNvPr id="6" name="Picture 5" descr="NP024699.jpeg">
            <a:extLst>
              <a:ext uri="{FF2B5EF4-FFF2-40B4-BE49-F238E27FC236}">
                <a16:creationId xmlns:a16="http://schemas.microsoft.com/office/drawing/2014/main" id="{9E13ED02-3CDD-5C11-D86D-AEB265198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>
            <a:fillRect/>
          </a:stretch>
        </p:blipFill>
        <p:spPr bwMode="auto">
          <a:xfrm>
            <a:off x="0" y="0"/>
            <a:ext cx="12192000" cy="69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0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2362-04FC-D0BB-FA45-1F77FFA3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2370A1-2DAD-45B9-814E-D0039877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0215" y="86819"/>
            <a:ext cx="25009230" cy="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001"/>
          </a:p>
        </p:txBody>
      </p:sp>
      <p:pic>
        <p:nvPicPr>
          <p:cNvPr id="1025" name="Picture 1" descr="NP024699.jpeg">
            <a:extLst>
              <a:ext uri="{FF2B5EF4-FFF2-40B4-BE49-F238E27FC236}">
                <a16:creationId xmlns:a16="http://schemas.microsoft.com/office/drawing/2014/main" id="{33C9FDB9-5DCF-C820-D80D-9F4D13C8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>
            <a:fillRect/>
          </a:stretch>
        </p:blipFill>
        <p:spPr bwMode="auto">
          <a:xfrm>
            <a:off x="0" y="0"/>
            <a:ext cx="12192000" cy="69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4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tructure with red dots&#10;&#10;AI-generated content may be incorrect.">
            <a:extLst>
              <a:ext uri="{FF2B5EF4-FFF2-40B4-BE49-F238E27FC236}">
                <a16:creationId xmlns:a16="http://schemas.microsoft.com/office/drawing/2014/main" id="{F0441679-E3AB-1C1A-1906-D7A51FE7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97"/>
          <a:stretch>
            <a:fillRect/>
          </a:stretch>
        </p:blipFill>
        <p:spPr>
          <a:xfrm>
            <a:off x="8406725" y="1637734"/>
            <a:ext cx="3712668" cy="3616657"/>
          </a:xfrm>
          <a:prstGeom prst="rect">
            <a:avLst/>
          </a:prstGeom>
        </p:spPr>
      </p:pic>
      <p:pic>
        <p:nvPicPr>
          <p:cNvPr id="8" name="Picture 7" descr="A white structure with red dots&#10;&#10;AI-generated content may be incorrect.">
            <a:extLst>
              <a:ext uri="{FF2B5EF4-FFF2-40B4-BE49-F238E27FC236}">
                <a16:creationId xmlns:a16="http://schemas.microsoft.com/office/drawing/2014/main" id="{1480562A-C521-25F6-F37C-1F6FED04C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9" r="9161"/>
          <a:stretch>
            <a:fillRect/>
          </a:stretch>
        </p:blipFill>
        <p:spPr>
          <a:xfrm>
            <a:off x="5068681" y="1637734"/>
            <a:ext cx="3262278" cy="3616657"/>
          </a:xfrm>
          <a:prstGeom prst="rect">
            <a:avLst/>
          </a:prstGeom>
        </p:spPr>
      </p:pic>
      <p:pic>
        <p:nvPicPr>
          <p:cNvPr id="10" name="Picture 9" descr="A diagram of a structure&#10;&#10;AI-generated content may be incorrect.">
            <a:extLst>
              <a:ext uri="{FF2B5EF4-FFF2-40B4-BE49-F238E27FC236}">
                <a16:creationId xmlns:a16="http://schemas.microsoft.com/office/drawing/2014/main" id="{7ABFEA2D-6FC6-3D2F-9854-4B879B97F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6"/>
          <a:stretch>
            <a:fillRect/>
          </a:stretch>
        </p:blipFill>
        <p:spPr>
          <a:xfrm>
            <a:off x="-191072" y="1637735"/>
            <a:ext cx="5170395" cy="3616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E170B7-9F4D-9108-C5C1-BCB79C84D5F1}"/>
              </a:ext>
            </a:extLst>
          </p:cNvPr>
          <p:cNvSpPr txBox="1"/>
          <p:nvPr/>
        </p:nvSpPr>
        <p:spPr>
          <a:xfrm>
            <a:off x="6646336" y="5587705"/>
            <a:ext cx="582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Verdana"/>
                <a:cs typeface="Verdana"/>
              </a:rPr>
              <a:t>Voronoi-based spatial re-/configuration &amp; AI-supported interactive lighting</a:t>
            </a:r>
          </a:p>
        </p:txBody>
      </p:sp>
    </p:spTree>
    <p:extLst>
      <p:ext uri="{BB962C8B-B14F-4D97-AF65-F5344CB8AC3E}">
        <p14:creationId xmlns:p14="http://schemas.microsoft.com/office/powerpoint/2010/main" val="27482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E04E-1D8A-9BC6-344C-0F9FC5F44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CBB897-319F-61F6-19F7-AC8A933DD345}"/>
              </a:ext>
            </a:extLst>
          </p:cNvPr>
          <p:cNvSpPr txBox="1"/>
          <p:nvPr/>
        </p:nvSpPr>
        <p:spPr>
          <a:xfrm>
            <a:off x="6646336" y="5587705"/>
            <a:ext cx="582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>
                <a:latin typeface="Verdana"/>
                <a:cs typeface="Verdana"/>
              </a:rPr>
              <a:t>EPS mock-up (left) </a:t>
            </a:r>
            <a:r>
              <a:rPr lang="en-GB" sz="2000" i="1" dirty="0">
                <a:latin typeface="Verdana"/>
                <a:cs typeface="Verdana"/>
              </a:rPr>
              <a:t>for 3D printed panels from recycled bottles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CC6FC3-344B-8DFC-09BF-B402A803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104" cy="52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3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D122-9F19-E228-364B-35ECE0B4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8FA2C3-5DC0-5FA1-5856-C62A537C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104" cy="52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439EB7B-F749-ADD0-5019-F22D1396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680" y="3694114"/>
            <a:ext cx="14221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0560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B7EA-BBBA-CC69-0C02-B509173B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1407C6-370F-860D-891E-A180ECBF6F7D}"/>
              </a:ext>
            </a:extLst>
          </p:cNvPr>
          <p:cNvSpPr txBox="1"/>
          <p:nvPr/>
        </p:nvSpPr>
        <p:spPr>
          <a:xfrm>
            <a:off x="6646337" y="5587705"/>
            <a:ext cx="554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Verdana"/>
                <a:cs typeface="Verdana"/>
              </a:rPr>
              <a:t>Integration of energy generation from high-altitude wind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1C9BA-BB80-E62A-348C-A64A722B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942"/>
            <a:ext cx="12192000" cy="60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214</Words>
  <Application>Microsoft Macintosh PowerPoint</Application>
  <PresentationFormat>Widescreen</PresentationFormat>
  <Paragraphs>27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Tahoma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Latour</dc:creator>
  <cp:lastModifiedBy>Henriette Bier</cp:lastModifiedBy>
  <cp:revision>52</cp:revision>
  <dcterms:created xsi:type="dcterms:W3CDTF">2020-04-13T12:21:59Z</dcterms:created>
  <dcterms:modified xsi:type="dcterms:W3CDTF">2026-04-16T07:15:30Z</dcterms:modified>
</cp:coreProperties>
</file>