
<file path=[Content_Types].xml><?xml version="1.0" encoding="utf-8"?>
<Types xmlns="http://schemas.openxmlformats.org/package/2006/content-types">
  <Default ContentType="application/vnd.openxmlformats-officedocument.oleObject" Extension="bin"/>
  <Default ContentType="application/x-fontdata" Extension="fntdata"/>
  <Default ContentType="image/jpeg" Extension="jpeg"/>
  <Default ContentType="video/mp4" Extension="mp4"/>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47"/>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Lst>
  <p:sldSz cx="18288000" cy="10287000"/>
  <p:notesSz cx="6858000" cy="9144000"/>
  <p:embeddedFontLst>
    <p:embeddedFont>
      <p:font typeface="TT Chocolates Bold" charset="1" panose="02000803020000020003"/>
      <p:regular r:id="rId45"/>
    </p:embeddedFont>
    <p:embeddedFont>
      <p:font typeface="TT Chocolates" charset="1" panose="02000503020000020003"/>
      <p:regular r:id="rId46"/>
    </p:embeddedFont>
    <p:embeddedFont>
      <p:font typeface="Neutra Text Bold" charset="1" panose="02000000000000000000"/>
      <p:regular r:id="rId50"/>
    </p:embeddedFont>
    <p:embeddedFont>
      <p:font typeface="Neutra Text Light" charset="1" panose="02000000000000000000"/>
      <p:regular r:id="rId6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fonts/font45.fntdata" Type="http://schemas.openxmlformats.org/officeDocument/2006/relationships/font"/><Relationship Id="rId46" Target="fonts/font46.fntdata" Type="http://schemas.openxmlformats.org/officeDocument/2006/relationships/font"/><Relationship Id="rId47" Target="notesMasters/notesMaster1.xml" Type="http://schemas.openxmlformats.org/officeDocument/2006/relationships/notesMaster"/><Relationship Id="rId48" Target="theme/theme2.xml" Type="http://schemas.openxmlformats.org/officeDocument/2006/relationships/theme"/><Relationship Id="rId49" Target="notesSlides/notesSlide1.xml" Type="http://schemas.openxmlformats.org/officeDocument/2006/relationships/notesSlide"/><Relationship Id="rId5" Target="tableStyles.xml" Type="http://schemas.openxmlformats.org/officeDocument/2006/relationships/tableStyles"/><Relationship Id="rId50" Target="fonts/font50.fntdata" Type="http://schemas.openxmlformats.org/officeDocument/2006/relationships/font"/><Relationship Id="rId51" Target="notesSlides/notesSlide2.xml" Type="http://schemas.openxmlformats.org/officeDocument/2006/relationships/notesSlide"/><Relationship Id="rId52" Target="notesSlides/notesSlide3.xml" Type="http://schemas.openxmlformats.org/officeDocument/2006/relationships/notesSlide"/><Relationship Id="rId53" Target="notesSlides/notesSlide4.xml" Type="http://schemas.openxmlformats.org/officeDocument/2006/relationships/notesSlide"/><Relationship Id="rId54" Target="notesSlides/notesSlide5.xml" Type="http://schemas.openxmlformats.org/officeDocument/2006/relationships/notesSlide"/><Relationship Id="rId55" Target="notesSlides/notesSlide6.xml" Type="http://schemas.openxmlformats.org/officeDocument/2006/relationships/notesSlide"/><Relationship Id="rId56" Target="notesSlides/notesSlide7.xml" Type="http://schemas.openxmlformats.org/officeDocument/2006/relationships/notesSlide"/><Relationship Id="rId57" Target="notesSlides/notesSlide8.xml" Type="http://schemas.openxmlformats.org/officeDocument/2006/relationships/notesSlide"/><Relationship Id="rId58" Target="notesSlides/notesSlide9.xml" Type="http://schemas.openxmlformats.org/officeDocument/2006/relationships/notesSlide"/><Relationship Id="rId59" Target="notesSlides/notesSlide10.xml" Type="http://schemas.openxmlformats.org/officeDocument/2006/relationships/notesSlide"/><Relationship Id="rId6" Target="slides/slide1.xml" Type="http://schemas.openxmlformats.org/officeDocument/2006/relationships/slide"/><Relationship Id="rId60" Target="fonts/font60.fntdata" Type="http://schemas.openxmlformats.org/officeDocument/2006/relationships/font"/><Relationship Id="rId61" Target="notesSlides/notesSlide11.xml" Type="http://schemas.openxmlformats.org/officeDocument/2006/relationships/notesSlide"/><Relationship Id="rId62" Target="notesSlides/notesSlide12.xml" Type="http://schemas.openxmlformats.org/officeDocument/2006/relationships/notesSlide"/><Relationship Id="rId63" Target="notesSlides/notesSlide13.xml" Type="http://schemas.openxmlformats.org/officeDocument/2006/relationships/notesSlide"/><Relationship Id="rId64" Target="notesSlides/notesSlide14.xml" Type="http://schemas.openxmlformats.org/officeDocument/2006/relationships/note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5.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6.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7.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8.xml" Type="http://schemas.openxmlformats.org/officeDocument/2006/relationships/slide"/></Relationships>
</file>

<file path=ppt/notesSlides/_rels/notesSlide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9.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9.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0.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1.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3.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4.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Activity mapping in container + minimum dimensions for each activity.</a:t>
            </a:r>
          </a:p>
          <a:p>
            <a:r>
              <a:rPr lang="en-US"/>
              <a:t>lighting requirements for each activity? (is it a repetition with lighting needs?)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For oreintation:</a:t>
            </a:r>
          </a:p>
          <a:p>
            <a:r>
              <a:rPr lang="en-US"/>
              <a:t/>
            </a:r>
          </a:p>
          <a:p>
            <a:r>
              <a:rPr lang="en-US"/>
              <a:t>helps people to see the horizon ⟶ </a:t>
            </a:r>
          </a:p>
          <a:p>
            <a:r>
              <a:rPr lang="en-US"/>
              <a:t>improves wellbeing through visual connection</a:t>
            </a:r>
          </a:p>
          <a:p>
            <a:r>
              <a:rPr lang="en-US"/>
              <a:t/>
            </a:r>
          </a:p>
          <a:p>
            <a:r>
              <a:rPr lang="en-US"/>
              <a:t>helps to stay connected to outside world</a:t>
            </a:r>
          </a:p>
          <a:p>
            <a:r>
              <a:rPr lang="en-US"/>
              <a:t/>
            </a:r>
          </a:p>
          <a:p>
            <a:r>
              <a:rPr lang="en-US"/>
              <a:t/>
            </a:r>
          </a:p>
          <a:p>
            <a:r>
              <a:rPr lang="en-US"/>
              <a:t/>
            </a:r>
          </a:p>
          <a:p>
            <a:r>
              <a:rPr lang="en-US"/>
              <a:t>For light:</a:t>
            </a:r>
          </a:p>
          <a:p>
            <a:r>
              <a:rPr lang="en-US"/>
              <a:t/>
            </a:r>
          </a:p>
          <a:p>
            <a:r>
              <a:rPr lang="en-US"/>
              <a:t>help space feel less enclosed</a:t>
            </a:r>
          </a:p>
          <a:p>
            <a:r>
              <a:rPr lang="en-US"/>
              <a:t>works well together with artificial circadian lighting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as mentioned before..</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overview of what activity has what location etc, linking activities to lighting to ai</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overview of what activity has what location etc, linking activities to lighting to ai</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Based on the activity mapping, we identified the optimal ranges for illuminance and colour per activity and time of the day</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update based on evolutio of design</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Hi I did that part (slides 27 to 29) </a:t>
            </a:r>
          </a:p>
          <a:p>
            <a:r>
              <a:rPr lang="en-US"/>
              <a:t>(do you want me to delete these or keep) ? </a:t>
            </a:r>
          </a:p>
          <a:p>
            <a:r>
              <a:rPr lang="en-US"/>
              <a:t/>
            </a:r>
          </a:p>
          <a:p>
            <a:r>
              <a:rPr lang="en-US"/>
              <a:t>I also thought of doing the screen recordings for the table and chair part next to the diagrams on slides 27-29  to see the cells better, can I do it ?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Hi I did that part (slides 27 to 29) </a:t>
            </a:r>
          </a:p>
          <a:p>
            <a:r>
              <a:rPr lang="en-US"/>
              <a:t>(do you want me to delete these or keep) ? </a:t>
            </a:r>
          </a:p>
          <a:p>
            <a:r>
              <a:rPr lang="en-US"/>
              <a:t/>
            </a:r>
          </a:p>
          <a:p>
            <a:r>
              <a:rPr lang="en-US"/>
              <a:t>I also thought of doing the screen recordings for the table and chair part next to the diagrams on slides 27-29  to see the cells better, can I do it ?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Hi I did that part (slides 27 to 29) </a:t>
            </a:r>
          </a:p>
          <a:p>
            <a:r>
              <a:rPr lang="en-US"/>
              <a:t>(do you want me to delete these or keep) ? </a:t>
            </a:r>
          </a:p>
          <a:p>
            <a:r>
              <a:rPr lang="en-US"/>
              <a:t/>
            </a:r>
          </a:p>
          <a:p>
            <a:r>
              <a:rPr lang="en-US"/>
              <a:t>I also thought of doing the screen recordings for the table and chair part next to the diagrams on slides 27-29  to see the cells better, can I do it ?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Hi I did that part (slides 27 to 29) </a:t>
            </a:r>
          </a:p>
          <a:p>
            <a:r>
              <a:rPr lang="en-US"/>
              <a:t>(do you want me to delete these or keep) ? </a:t>
            </a:r>
          </a:p>
          <a:p>
            <a:r>
              <a:rPr lang="en-US"/>
              <a:t/>
            </a:r>
          </a:p>
          <a:p>
            <a:r>
              <a:rPr lang="en-US"/>
              <a:t>I also thought of doing the screen recordings for the table and chair part next to the diagrams on slides 27-29  to see the cells better, can I do it ?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With our activity mapping, we established our lighting needs, Which we divided Into primary secondary and tertiary.</a:t>
            </a:r>
          </a:p>
          <a:p>
            <a:r>
              <a:rPr lang="en-US"/>
              <a:t/>
            </a:r>
          </a:p>
          <a:p>
            <a:r>
              <a:rPr lang="en-US"/>
              <a:t>The primary lighting need is the circadian light, which will be the base lighting.</a:t>
            </a:r>
          </a:p>
          <a:p>
            <a:r>
              <a:rPr lang="en-US"/>
              <a:t/>
            </a:r>
          </a:p>
          <a:p>
            <a:r>
              <a:rPr lang="en-US"/>
              <a:t>Layered on top will be the Secondary lighting like, task-, ambient- and natural light. (Additional)</a:t>
            </a:r>
          </a:p>
          <a:p>
            <a:r>
              <a:rPr lang="en-US"/>
              <a:t/>
            </a:r>
          </a:p>
          <a:p>
            <a:r>
              <a:rPr lang="en-US"/>
              <a:t>And last, Tertiary lighting, our navigation lighting. (Incidental)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So when looking at the arctic daylights and circadian rythm, we see a lot of diffeerences.</a:t>
            </a:r>
          </a:p>
          <a:p>
            <a:r>
              <a:rPr lang="en-US"/>
              <a:t/>
            </a:r>
          </a:p>
          <a:p>
            <a:r>
              <a:rPr lang="en-US"/>
              <a:t>the problem: the natural arctic light cycle is either excessively bright or almost absent (winter).</a:t>
            </a:r>
          </a:p>
          <a:p>
            <a:r>
              <a:rPr lang="en-US"/>
              <a:t/>
            </a:r>
          </a:p>
          <a:p>
            <a:r>
              <a:rPr lang="en-US"/>
              <a:t>Sollution</a:t>
            </a:r>
          </a:p>
          <a:p>
            <a:r>
              <a:rPr lang="en-US"/>
              <a:t/>
            </a:r>
          </a:p>
          <a:p>
            <a:r>
              <a:rPr lang="en-US"/>
              <a:t>but iss there any way to use arctic liggt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VAHDy5_MYjU.mp4" Type="http://schemas.microsoft.com/office/2007/relationships/media"/><Relationship Id="rId11" Target="../media/image41.jpeg" Type="http://schemas.openxmlformats.org/officeDocument/2006/relationships/image"/><Relationship Id="rId12" Target="../media/VAHDy6mMrqY.mp4" Type="http://schemas.openxmlformats.org/officeDocument/2006/relationships/video"/><Relationship Id="rId13" Target="../media/VAHDy6mMrqY.mp4" Type="http://schemas.microsoft.com/office/2007/relationships/media"/><Relationship Id="rId2" Target="../media/image24.png" Type="http://schemas.openxmlformats.org/officeDocument/2006/relationships/image"/><Relationship Id="rId3" Target="../media/image25.svg" Type="http://schemas.openxmlformats.org/officeDocument/2006/relationships/image"/><Relationship Id="rId4" Target="../media/image26.png" Type="http://schemas.openxmlformats.org/officeDocument/2006/relationships/image"/><Relationship Id="rId5" Target="../media/image27.svg" Type="http://schemas.openxmlformats.org/officeDocument/2006/relationships/image"/><Relationship Id="rId6" Target="../media/image38.png" Type="http://schemas.openxmlformats.org/officeDocument/2006/relationships/image"/><Relationship Id="rId7" Target="../media/image39.png" Type="http://schemas.openxmlformats.org/officeDocument/2006/relationships/image"/><Relationship Id="rId8" Target="../media/image40.jpeg" Type="http://schemas.openxmlformats.org/officeDocument/2006/relationships/image"/><Relationship Id="rId9" Target="../media/VAHDy5_MYjU.mp4" Type="http://schemas.openxmlformats.org/officeDocument/2006/relationships/video"/></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2.png" Type="http://schemas.openxmlformats.org/officeDocument/2006/relationships/image"/><Relationship Id="rId3" Target="../media/image43.png" Type="http://schemas.openxmlformats.org/officeDocument/2006/relationships/image"/><Relationship Id="rId4" Target="../media/image44.png" Type="http://schemas.openxmlformats.org/officeDocument/2006/relationships/image"/><Relationship Id="rId5" Target="../media/image45.png" Type="http://schemas.openxmlformats.org/officeDocument/2006/relationships/image"/><Relationship Id="rId6" Target="../media/image46.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7.jpeg" Type="http://schemas.openxmlformats.org/officeDocument/2006/relationships/image"/><Relationship Id="rId3" Target="../media/VAHDxqCpzq4.mp4" Type="http://schemas.openxmlformats.org/officeDocument/2006/relationships/video"/><Relationship Id="rId4" Target="../media/VAHDxqCpzq4.mp4" Type="http://schemas.microsoft.com/office/2007/relationships/media"/><Relationship Id="rId5" Target="../media/image48.png" Type="http://schemas.openxmlformats.org/officeDocument/2006/relationships/image"/><Relationship Id="rId6" Target="../media/image49.png" Type="http://schemas.openxmlformats.org/officeDocument/2006/relationships/image"/><Relationship Id="rId7" Target="../media/image50.png" Type="http://schemas.openxmlformats.org/officeDocument/2006/relationships/image"/><Relationship Id="rId8" Target="../media/image51.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2.png" Type="http://schemas.openxmlformats.org/officeDocument/2006/relationships/image"/><Relationship Id="rId3" Target="../media/image53.png" Type="http://schemas.openxmlformats.org/officeDocument/2006/relationships/image"/><Relationship Id="rId4" Target="../media/image54.png" Type="http://schemas.openxmlformats.org/officeDocument/2006/relationships/image"/><Relationship Id="rId5" Target="../media/image55.png" Type="http://schemas.openxmlformats.org/officeDocument/2006/relationships/image"/><Relationship Id="rId6" Target="../media/image56.jpeg" Type="http://schemas.openxmlformats.org/officeDocument/2006/relationships/image"/><Relationship Id="rId7" Target="../media/VAHD0BJlbvU.mp4" Type="http://schemas.openxmlformats.org/officeDocument/2006/relationships/video"/><Relationship Id="rId8" Target="../media/VAHD0BJlbvU.mp4" Type="http://schemas.microsoft.com/office/2007/relationships/media"/></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7.jpeg" Type="http://schemas.openxmlformats.org/officeDocument/2006/relationships/image"/><Relationship Id="rId3" Target="../media/VAHDx2erCCE.mp4" Type="http://schemas.openxmlformats.org/officeDocument/2006/relationships/video"/><Relationship Id="rId4" Target="../media/VAHDx2erCCE.mp4" Type="http://schemas.microsoft.com/office/2007/relationships/media"/><Relationship Id="rId5" Target="../media/image58.jpeg" Type="http://schemas.openxmlformats.org/officeDocument/2006/relationships/image"/><Relationship Id="rId6" Target="../media/VAHDxxha18k.mp4" Type="http://schemas.openxmlformats.org/officeDocument/2006/relationships/video"/><Relationship Id="rId7" Target="../media/VAHDxxha18k.mp4" Type="http://schemas.microsoft.com/office/2007/relationships/media"/><Relationship Id="rId8" Target="../media/image59.png" Type="http://schemas.openxmlformats.org/officeDocument/2006/relationships/image"/><Relationship Id="rId9" Target="../media/image60.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1.jpeg" Type="http://schemas.openxmlformats.org/officeDocument/2006/relationships/image"/><Relationship Id="rId3" Target="../media/VAHDyBgUH_c.mp4" Type="http://schemas.openxmlformats.org/officeDocument/2006/relationships/video"/><Relationship Id="rId4" Target="../media/VAHDyBgUH_c.mp4" Type="http://schemas.microsoft.com/office/2007/relationships/media"/><Relationship Id="rId5" Target="../media/image62.png" Type="http://schemas.openxmlformats.org/officeDocument/2006/relationships/image"/><Relationship Id="rId6" Target="../media/image63.png" Type="http://schemas.openxmlformats.org/officeDocument/2006/relationships/image"/><Relationship Id="rId7" Target="../media/image64.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9.png" Type="http://schemas.openxmlformats.org/officeDocument/2006/relationships/image"/><Relationship Id="rId3" Target="../media/image60.png" Type="http://schemas.openxmlformats.org/officeDocument/2006/relationships/image"/><Relationship Id="rId4" Target="../media/image57.jpeg" Type="http://schemas.openxmlformats.org/officeDocument/2006/relationships/image"/><Relationship Id="rId5" Target="../media/VAHDx2erCCE.mp4" Type="http://schemas.openxmlformats.org/officeDocument/2006/relationships/video"/><Relationship Id="rId6" Target="../media/VAHDx2erCCE.mp4" Type="http://schemas.microsoft.com/office/2007/relationships/media"/><Relationship Id="rId7" Target="../media/image58.jpeg" Type="http://schemas.openxmlformats.org/officeDocument/2006/relationships/image"/><Relationship Id="rId8" Target="../media/VAHDxxha18k.mp4" Type="http://schemas.openxmlformats.org/officeDocument/2006/relationships/video"/><Relationship Id="rId9" Target="../media/VAHDxxha18k.mp4" Type="http://schemas.microsoft.com/office/2007/relationships/media"/></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5.jpeg" Type="http://schemas.openxmlformats.org/officeDocument/2006/relationships/image"/><Relationship Id="rId3" Target="../media/VAHDyZCjfoY.mp4" Type="http://schemas.openxmlformats.org/officeDocument/2006/relationships/video"/><Relationship Id="rId4" Target="../media/VAHDyZCjfoY.mp4" Type="http://schemas.microsoft.com/office/2007/relationships/media"/><Relationship Id="rId5" Target="../media/image66.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67.jpeg" Type="http://schemas.openxmlformats.org/officeDocument/2006/relationships/image"/><Relationship Id="rId4" Target="../media/VAHDylkSekY.mp4" Type="http://schemas.openxmlformats.org/officeDocument/2006/relationships/video"/><Relationship Id="rId5" Target="../media/VAHDylkSekY.mp4" Type="http://schemas.microsoft.com/office/2007/relationships/media"/><Relationship Id="rId6" Target="../media/image68.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67.jpeg" Type="http://schemas.openxmlformats.org/officeDocument/2006/relationships/image"/><Relationship Id="rId4" Target="../media/VAHDylkSekY.mp4" Type="http://schemas.openxmlformats.org/officeDocument/2006/relationships/video"/><Relationship Id="rId5" Target="../media/VAHDylkSekY.mp4" Type="http://schemas.microsoft.com/office/2007/relationships/media"/><Relationship Id="rId6" Target="../media/image68.png" Type="http://schemas.openxmlformats.org/officeDocument/2006/relationships/image"/><Relationship Id="rId7" Target="../media/image66.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 Id="rId3" Target="../media/image69.jpeg" Type="http://schemas.openxmlformats.org/officeDocument/2006/relationships/image"/><Relationship Id="rId4" Target="../media/VAHDy70qe_o.mp4" Type="http://schemas.openxmlformats.org/officeDocument/2006/relationships/video"/><Relationship Id="rId5" Target="../media/VAHDy70qe_o.mp4" Type="http://schemas.microsoft.com/office/2007/relationships/media"/><Relationship Id="rId6" Target="../media/image70.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media/image71.png" Type="http://schemas.openxmlformats.org/officeDocument/2006/relationships/image"/><Relationship Id="rId4" Target="../media/image47.jpeg" Type="http://schemas.openxmlformats.org/officeDocument/2006/relationships/image"/><Relationship Id="rId5" Target="../media/VAHDxqCpzq4.mp4" Type="http://schemas.openxmlformats.org/officeDocument/2006/relationships/video"/><Relationship Id="rId6" Target="../media/VAHDxqCpzq4.mp4" Type="http://schemas.microsoft.com/office/2007/relationships/media"/></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2.png" Type="http://schemas.openxmlformats.org/officeDocument/2006/relationships/image"/><Relationship Id="rId3" Target="../media/image53.png" Type="http://schemas.openxmlformats.org/officeDocument/2006/relationships/image"/><Relationship Id="rId4" Target="../media/image55.png" Type="http://schemas.openxmlformats.org/officeDocument/2006/relationships/image"/><Relationship Id="rId5" Target="../media/image47.jpeg" Type="http://schemas.openxmlformats.org/officeDocument/2006/relationships/image"/><Relationship Id="rId6" Target="../media/VAHDxqCpzq4.mp4" Type="http://schemas.openxmlformats.org/officeDocument/2006/relationships/video"/><Relationship Id="rId7" Target="../media/VAHDxqCpzq4.mp4" Type="http://schemas.microsoft.com/office/2007/relationships/media"/></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8.xml" Type="http://schemas.openxmlformats.org/officeDocument/2006/relationships/notesSlide"/><Relationship Id="rId3" Target="../media/image2.png" Type="http://schemas.openxmlformats.org/officeDocument/2006/relationships/image"/><Relationship Id="rId4" Target="../media/image72.png" Type="http://schemas.openxmlformats.org/officeDocument/2006/relationships/image"/><Relationship Id="rId5" Target="../media/image4.png" Type="http://schemas.openxmlformats.org/officeDocument/2006/relationships/image"/><Relationship Id="rId6" Target="../media/image73.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9.xml" Type="http://schemas.openxmlformats.org/officeDocument/2006/relationships/notesSlide"/><Relationship Id="rId3" Target="../media/image74.png" Type="http://schemas.openxmlformats.org/officeDocument/2006/relationships/image"/><Relationship Id="rId4" Target="../media/image75.jpeg" Type="http://schemas.openxmlformats.org/officeDocument/2006/relationships/image"/><Relationship Id="rId5" Target="../media/image76.jpe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0.xml" Type="http://schemas.openxmlformats.org/officeDocument/2006/relationships/notesSlide"/><Relationship Id="rId3" Target="../media/image77.jpeg" Type="http://schemas.openxmlformats.org/officeDocument/2006/relationships/image"/><Relationship Id="rId4" Target="../media/image78.jpeg" Type="http://schemas.openxmlformats.org/officeDocument/2006/relationships/image"/><Relationship Id="rId5" Target="../media/image79.jpeg" Type="http://schemas.openxmlformats.org/officeDocument/2006/relationships/image"/><Relationship Id="rId6" Target="../media/image80.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1.xml" Type="http://schemas.openxmlformats.org/officeDocument/2006/relationships/notesSlide"/><Relationship Id="rId3" Target="../media/image74.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2.xml" Type="http://schemas.openxmlformats.org/officeDocument/2006/relationships/notesSlide"/><Relationship Id="rId3" Target="../media/image81.png" Type="http://schemas.openxmlformats.org/officeDocument/2006/relationships/image"/><Relationship Id="rId4" Target="../embeddings/oleObject1.bin" Type="http://schemas.openxmlformats.org/officeDocument/2006/relationships/oleObject"/><Relationship Id="rId5" Target="../media/image82.pn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3.xml" Type="http://schemas.openxmlformats.org/officeDocument/2006/relationships/notesSlide"/><Relationship Id="rId3" Target="../media/image83.png" Type="http://schemas.openxmlformats.org/officeDocument/2006/relationships/image"/><Relationship Id="rId4" Target="../embeddings/oleObject2.bin" Type="http://schemas.openxmlformats.org/officeDocument/2006/relationships/oleObject"/><Relationship Id="rId5" Target="../media/image82.png" Type="http://schemas.openxmlformats.org/officeDocument/2006/relationships/image"/><Relationship Id="rId6" Target="../media/image84.png" Type="http://schemas.openxmlformats.org/officeDocument/2006/relationships/image"/><Relationship Id="rId7" Target="../media/image85.pn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4.xml" Type="http://schemas.openxmlformats.org/officeDocument/2006/relationships/notesSlide"/><Relationship Id="rId3" Target="../media/image86.jpeg" Type="http://schemas.openxmlformats.org/officeDocument/2006/relationships/image"/><Relationship Id="rId4" Target="../media/image87.jpeg" Type="http://schemas.openxmlformats.org/officeDocument/2006/relationships/image"/><Relationship Id="rId5" Target="../media/image88.jpeg" Type="http://schemas.openxmlformats.org/officeDocument/2006/relationships/image"/><Relationship Id="rId6" Target="../media/image89.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5.png" Type="http://schemas.openxmlformats.org/officeDocument/2006/relationships/image"/><Relationship Id="rId4" Target="../media/image6.pn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0.png" Type="http://schemas.openxmlformats.org/officeDocument/2006/relationships/image"/><Relationship Id="rId3" Target="../media/image91.png" Type="http://schemas.openxmlformats.org/officeDocument/2006/relationships/image"/><Relationship Id="rId4" Target="../media/image92.png" Type="http://schemas.openxmlformats.org/officeDocument/2006/relationships/image"/><Relationship Id="rId5" Target="../media/image93.png" Type="http://schemas.openxmlformats.org/officeDocument/2006/relationships/image"/><Relationship Id="rId6" Target="../media/image94.png" Type="http://schemas.openxmlformats.org/officeDocument/2006/relationships/image"/><Relationship Id="rId7" Target="../media/image95.png" Type="http://schemas.openxmlformats.org/officeDocument/2006/relationships/image"/><Relationship Id="rId8" Target="../media/image96.pn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7.png" Type="http://schemas.openxmlformats.org/officeDocument/2006/relationships/image"/><Relationship Id="rId3" Target="../media/image12.pn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28.pn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8.pn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9.pn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0.pn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1.pn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0.png" Type="http://schemas.openxmlformats.org/officeDocument/2006/relationships/image"/><Relationship Id="rId2" Target="../media/image102.png" Type="http://schemas.openxmlformats.org/officeDocument/2006/relationships/image"/><Relationship Id="rId3" Target="../media/image103.png" Type="http://schemas.openxmlformats.org/officeDocument/2006/relationships/image"/><Relationship Id="rId4" Target="../media/image104.svg" Type="http://schemas.openxmlformats.org/officeDocument/2006/relationships/image"/><Relationship Id="rId5" Target="../media/image105.png" Type="http://schemas.openxmlformats.org/officeDocument/2006/relationships/image"/><Relationship Id="rId6" Target="../media/image106.svg" Type="http://schemas.openxmlformats.org/officeDocument/2006/relationships/image"/><Relationship Id="rId7" Target="../media/image107.png" Type="http://schemas.openxmlformats.org/officeDocument/2006/relationships/image"/><Relationship Id="rId8" Target="../media/image108.svg" Type="http://schemas.openxmlformats.org/officeDocument/2006/relationships/image"/><Relationship Id="rId9" Target="../media/image109.pn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1.pn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8.png" Type="http://schemas.openxmlformats.org/officeDocument/2006/relationships/image"/><Relationship Id="rId4" Target="../media/image9.png" Type="http://schemas.openxmlformats.org/officeDocument/2006/relationships/image"/><Relationship Id="rId5" Target="../media/image10.png" Type="http://schemas.openxmlformats.org/officeDocument/2006/relationships/image"/><Relationship Id="rId6" Target="../media/image11.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media/image13.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png" Type="http://schemas.openxmlformats.org/officeDocument/2006/relationships/image"/><Relationship Id="rId3" Target="../media/image10.png" Type="http://schemas.openxmlformats.org/officeDocument/2006/relationships/image"/><Relationship Id="rId4" Target="../media/image15.png" Type="http://schemas.openxmlformats.org/officeDocument/2006/relationships/image"/><Relationship Id="rId5" Target="../media/image11.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16.png" Type="http://schemas.openxmlformats.org/officeDocument/2006/relationships/image"/><Relationship Id="rId4" Target="../media/image17.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6.png" Type="http://schemas.openxmlformats.org/officeDocument/2006/relationships/image"/><Relationship Id="rId11" Target="../media/image27.svg" Type="http://schemas.openxmlformats.org/officeDocument/2006/relationships/image"/><Relationship Id="rId12" Target="../media/image28.png" Type="http://schemas.openxmlformats.org/officeDocument/2006/relationships/image"/><Relationship Id="rId13" Target="../media/image29.jpeg" Type="http://schemas.openxmlformats.org/officeDocument/2006/relationships/image"/><Relationship Id="rId14" Target="../media/VAHDysGxhUE.mp4" Type="http://schemas.openxmlformats.org/officeDocument/2006/relationships/video"/><Relationship Id="rId15" Target="../media/VAHDysGxhUE.mp4" Type="http://schemas.microsoft.com/office/2007/relationships/media"/><Relationship Id="rId2" Target="../media/image18.png" Type="http://schemas.openxmlformats.org/officeDocument/2006/relationships/image"/><Relationship Id="rId3" Target="../media/image19.png" Type="http://schemas.openxmlformats.org/officeDocument/2006/relationships/image"/><Relationship Id="rId4" Target="../media/image20.svg" Type="http://schemas.openxmlformats.org/officeDocument/2006/relationships/image"/><Relationship Id="rId5" Target="../media/image21.png" Type="http://schemas.openxmlformats.org/officeDocument/2006/relationships/image"/><Relationship Id="rId6" Target="../media/image22.svg" Type="http://schemas.openxmlformats.org/officeDocument/2006/relationships/image"/><Relationship Id="rId7" Target="../media/image23.png" Type="http://schemas.openxmlformats.org/officeDocument/2006/relationships/image"/><Relationship Id="rId8" Target="../media/image24.png" Type="http://schemas.openxmlformats.org/officeDocument/2006/relationships/image"/><Relationship Id="rId9" Target="../media/image25.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4.png" Type="http://schemas.openxmlformats.org/officeDocument/2006/relationships/image"/><Relationship Id="rId11" Target="../media/image35.png" Type="http://schemas.openxmlformats.org/officeDocument/2006/relationships/image"/><Relationship Id="rId12" Target="../media/image36.jpeg" Type="http://schemas.openxmlformats.org/officeDocument/2006/relationships/image"/><Relationship Id="rId13" Target="../media/VAHDyppwjXg.mp4" Type="http://schemas.openxmlformats.org/officeDocument/2006/relationships/video"/><Relationship Id="rId14" Target="../media/VAHDyppwjXg.mp4" Type="http://schemas.microsoft.com/office/2007/relationships/media"/><Relationship Id="rId15" Target="../media/image37.jpeg" Type="http://schemas.openxmlformats.org/officeDocument/2006/relationships/image"/><Relationship Id="rId16" Target="../media/VAHDyyTGNqw.mp4" Type="http://schemas.openxmlformats.org/officeDocument/2006/relationships/video"/><Relationship Id="rId17" Target="../media/VAHDyyTGNqw.mp4" Type="http://schemas.microsoft.com/office/2007/relationships/media"/><Relationship Id="rId2" Target="../media/image24.png" Type="http://schemas.openxmlformats.org/officeDocument/2006/relationships/image"/><Relationship Id="rId3" Target="../media/image25.svg" Type="http://schemas.openxmlformats.org/officeDocument/2006/relationships/image"/><Relationship Id="rId4" Target="../media/image26.png" Type="http://schemas.openxmlformats.org/officeDocument/2006/relationships/image"/><Relationship Id="rId5" Target="../media/image27.svg" Type="http://schemas.openxmlformats.org/officeDocument/2006/relationships/image"/><Relationship Id="rId6" Target="../media/image30.png" Type="http://schemas.openxmlformats.org/officeDocument/2006/relationships/image"/><Relationship Id="rId7" Target="../media/image31.svg" Type="http://schemas.openxmlformats.org/officeDocument/2006/relationships/image"/><Relationship Id="rId8" Target="../media/image32.png" Type="http://schemas.openxmlformats.org/officeDocument/2006/relationships/image"/><Relationship Id="rId9" Target="../media/image33.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1975945"/>
            <a:ext cx="18288000" cy="13716000"/>
          </a:xfrm>
          <a:custGeom>
            <a:avLst/>
            <a:gdLst/>
            <a:ahLst/>
            <a:cxnLst/>
            <a:rect r="r" b="b" t="t" l="l"/>
            <a:pathLst>
              <a:path h="13716000" w="18288000">
                <a:moveTo>
                  <a:pt x="0" y="0"/>
                </a:moveTo>
                <a:lnTo>
                  <a:pt x="18288000" y="0"/>
                </a:lnTo>
                <a:lnTo>
                  <a:pt x="18288000" y="13716000"/>
                </a:lnTo>
                <a:lnTo>
                  <a:pt x="0" y="13716000"/>
                </a:lnTo>
                <a:lnTo>
                  <a:pt x="0" y="0"/>
                </a:lnTo>
                <a:close/>
              </a:path>
            </a:pathLst>
          </a:custGeom>
          <a:blipFill>
            <a:blip r:embed="rId2"/>
            <a:stretch>
              <a:fillRect l="0" t="0" r="0" b="0"/>
            </a:stretch>
          </a:blipFill>
        </p:spPr>
      </p:sp>
      <p:grpSp>
        <p:nvGrpSpPr>
          <p:cNvPr name="Group 3" id="3"/>
          <p:cNvGrpSpPr/>
          <p:nvPr/>
        </p:nvGrpSpPr>
        <p:grpSpPr>
          <a:xfrm rot="0">
            <a:off x="10348994" y="7824621"/>
            <a:ext cx="6910306" cy="1585039"/>
            <a:chOff x="0" y="0"/>
            <a:chExt cx="1819998" cy="417459"/>
          </a:xfrm>
        </p:grpSpPr>
        <p:sp>
          <p:nvSpPr>
            <p:cNvPr name="Freeform 4" id="4"/>
            <p:cNvSpPr/>
            <p:nvPr/>
          </p:nvSpPr>
          <p:spPr>
            <a:xfrm flipH="false" flipV="false" rot="0">
              <a:off x="0" y="0"/>
              <a:ext cx="1819998" cy="417459"/>
            </a:xfrm>
            <a:custGeom>
              <a:avLst/>
              <a:gdLst/>
              <a:ahLst/>
              <a:cxnLst/>
              <a:rect r="r" b="b" t="t" l="l"/>
              <a:pathLst>
                <a:path h="417459" w="1819998">
                  <a:moveTo>
                    <a:pt x="0" y="0"/>
                  </a:moveTo>
                  <a:lnTo>
                    <a:pt x="1819998" y="0"/>
                  </a:lnTo>
                  <a:lnTo>
                    <a:pt x="1819998" y="417459"/>
                  </a:lnTo>
                  <a:lnTo>
                    <a:pt x="0" y="417459"/>
                  </a:lnTo>
                  <a:close/>
                </a:path>
              </a:pathLst>
            </a:custGeom>
            <a:solidFill>
              <a:srgbClr val="FFFFFF">
                <a:alpha val="38824"/>
              </a:srgbClr>
            </a:solidFill>
          </p:spPr>
        </p:sp>
        <p:sp>
          <p:nvSpPr>
            <p:cNvPr name="TextBox 5" id="5"/>
            <p:cNvSpPr txBox="true"/>
            <p:nvPr/>
          </p:nvSpPr>
          <p:spPr>
            <a:xfrm>
              <a:off x="0" y="0"/>
              <a:ext cx="1819998" cy="417459"/>
            </a:xfrm>
            <a:prstGeom prst="rect">
              <a:avLst/>
            </a:prstGeom>
          </p:spPr>
          <p:txBody>
            <a:bodyPr anchor="ctr" rtlCol="false" tIns="50800" lIns="50800" bIns="50800" rIns="50800"/>
            <a:lstStyle/>
            <a:p>
              <a:pPr algn="ctr">
                <a:lnSpc>
                  <a:spcPts val="1696"/>
                </a:lnSpc>
              </a:pPr>
            </a:p>
          </p:txBody>
        </p:sp>
      </p:grpSp>
      <p:sp>
        <p:nvSpPr>
          <p:cNvPr name="TextBox 6" id="6"/>
          <p:cNvSpPr txBox="true"/>
          <p:nvPr/>
        </p:nvSpPr>
        <p:spPr>
          <a:xfrm rot="0">
            <a:off x="10543320" y="962025"/>
            <a:ext cx="9712085" cy="580391"/>
          </a:xfrm>
          <a:prstGeom prst="rect">
            <a:avLst/>
          </a:prstGeom>
        </p:spPr>
        <p:txBody>
          <a:bodyPr anchor="t" rtlCol="false" tIns="0" lIns="0" bIns="0" rIns="0">
            <a:spAutoFit/>
          </a:bodyPr>
          <a:lstStyle/>
          <a:p>
            <a:pPr algn="l">
              <a:lnSpc>
                <a:spcPts val="4759"/>
              </a:lnSpc>
              <a:spcBef>
                <a:spcPct val="0"/>
              </a:spcBef>
            </a:pPr>
            <a:r>
              <a:rPr lang="en-US" b="true" sz="3399" spc="679">
                <a:solidFill>
                  <a:srgbClr val="9B3A21"/>
                </a:solidFill>
                <a:latin typeface="TT Chocolates Bold"/>
                <a:ea typeface="TT Chocolates Bold"/>
                <a:cs typeface="TT Chocolates Bold"/>
                <a:sym typeface="TT Chocolates Bold"/>
              </a:rPr>
              <a:t>TROLL RESEARCH STATION</a:t>
            </a:r>
          </a:p>
        </p:txBody>
      </p:sp>
      <p:sp>
        <p:nvSpPr>
          <p:cNvPr name="TextBox 7" id="7"/>
          <p:cNvSpPr txBox="true"/>
          <p:nvPr/>
        </p:nvSpPr>
        <p:spPr>
          <a:xfrm rot="0">
            <a:off x="10543320" y="1542416"/>
            <a:ext cx="5248900" cy="368207"/>
          </a:xfrm>
          <a:prstGeom prst="rect">
            <a:avLst/>
          </a:prstGeom>
        </p:spPr>
        <p:txBody>
          <a:bodyPr anchor="t" rtlCol="false" tIns="0" lIns="0" bIns="0" rIns="0">
            <a:spAutoFit/>
          </a:bodyPr>
          <a:lstStyle/>
          <a:p>
            <a:pPr algn="l">
              <a:lnSpc>
                <a:spcPts val="2906"/>
              </a:lnSpc>
            </a:pPr>
            <a:r>
              <a:rPr lang="en-US" sz="2463" spc="96" b="true">
                <a:solidFill>
                  <a:srgbClr val="9B3A21"/>
                </a:solidFill>
                <a:latin typeface="TT Chocolates Bold"/>
                <a:ea typeface="TT Chocolates Bold"/>
                <a:cs typeface="TT Chocolates Bold"/>
                <a:sym typeface="TT Chocolates Bold"/>
              </a:rPr>
              <a:t>Updated P</a:t>
            </a:r>
            <a:r>
              <a:rPr lang="en-US" b="true" sz="2463" spc="96">
                <a:solidFill>
                  <a:srgbClr val="9B3A21"/>
                </a:solidFill>
                <a:latin typeface="TT Chocolates Bold"/>
                <a:ea typeface="TT Chocolates Bold"/>
                <a:cs typeface="TT Chocolates Bold"/>
                <a:sym typeface="TT Chocolates Bold"/>
              </a:rPr>
              <a:t>roject Proposals week 3</a:t>
            </a:r>
          </a:p>
        </p:txBody>
      </p:sp>
      <p:sp>
        <p:nvSpPr>
          <p:cNvPr name="TextBox 8" id="8"/>
          <p:cNvSpPr txBox="true"/>
          <p:nvPr/>
        </p:nvSpPr>
        <p:spPr>
          <a:xfrm rot="0">
            <a:off x="10543320" y="2025563"/>
            <a:ext cx="7556807" cy="614841"/>
          </a:xfrm>
          <a:prstGeom prst="rect">
            <a:avLst/>
          </a:prstGeom>
        </p:spPr>
        <p:txBody>
          <a:bodyPr anchor="t" rtlCol="false" tIns="0" lIns="0" bIns="0" rIns="0">
            <a:spAutoFit/>
          </a:bodyPr>
          <a:lstStyle/>
          <a:p>
            <a:pPr algn="l">
              <a:lnSpc>
                <a:spcPts val="2434"/>
              </a:lnSpc>
            </a:pPr>
            <a:r>
              <a:rPr lang="en-US" sz="2063" spc="80" b="true">
                <a:solidFill>
                  <a:srgbClr val="9B3A21"/>
                </a:solidFill>
                <a:latin typeface="TT Chocolates Bold"/>
                <a:ea typeface="TT Chocolates Bold"/>
                <a:cs typeface="TT Chocolates Bold"/>
                <a:sym typeface="TT Chocolates Bold"/>
              </a:rPr>
              <a:t>Group 1</a:t>
            </a:r>
            <a:r>
              <a:rPr lang="en-US" sz="2063" spc="80">
                <a:solidFill>
                  <a:srgbClr val="9B3A21"/>
                </a:solidFill>
                <a:latin typeface="TT Chocolates"/>
                <a:ea typeface="TT Chocolates"/>
                <a:cs typeface="TT Chocolates"/>
                <a:sym typeface="TT Chocolates"/>
              </a:rPr>
              <a:t>: Iris Claus, Daphne Kamsteeg, Ludovica Perone Pacifico, Chloé Phan, Marieke van Wijk</a:t>
            </a:r>
          </a:p>
        </p:txBody>
      </p:sp>
      <p:sp>
        <p:nvSpPr>
          <p:cNvPr name="TextBox 9" id="9"/>
          <p:cNvSpPr txBox="true"/>
          <p:nvPr/>
        </p:nvSpPr>
        <p:spPr>
          <a:xfrm rot="0">
            <a:off x="10543320" y="7966456"/>
            <a:ext cx="6715980" cy="1291844"/>
          </a:xfrm>
          <a:prstGeom prst="rect">
            <a:avLst/>
          </a:prstGeom>
        </p:spPr>
        <p:txBody>
          <a:bodyPr anchor="t" rtlCol="false" tIns="0" lIns="0" bIns="0" rIns="0">
            <a:spAutoFit/>
          </a:bodyPr>
          <a:lstStyle/>
          <a:p>
            <a:pPr algn="l">
              <a:lnSpc>
                <a:spcPts val="2575"/>
              </a:lnSpc>
            </a:pPr>
            <a:r>
              <a:rPr lang="en-US" sz="2060" b="true">
                <a:solidFill>
                  <a:srgbClr val="9B3A21"/>
                </a:solidFill>
                <a:latin typeface="TT Chocolates Bold"/>
                <a:ea typeface="TT Chocolates Bold"/>
                <a:cs typeface="TT Chocolates Bold"/>
                <a:sym typeface="TT Chocolates Bold"/>
              </a:rPr>
              <a:t>IAP Workshop</a:t>
            </a:r>
          </a:p>
          <a:p>
            <a:pPr algn="l">
              <a:lnSpc>
                <a:spcPts val="2575"/>
              </a:lnSpc>
            </a:pPr>
            <a:r>
              <a:rPr lang="en-US" sz="2060" b="true">
                <a:solidFill>
                  <a:srgbClr val="9B3A21"/>
                </a:solidFill>
                <a:latin typeface="TT Chocolates Bold"/>
                <a:ea typeface="TT Chocolates Bold"/>
                <a:cs typeface="TT Chocolates Bold"/>
                <a:sym typeface="TT Chocolates Bold"/>
              </a:rPr>
              <a:t>Q3</a:t>
            </a:r>
            <a:r>
              <a:rPr lang="en-US" sz="2060" b="true">
                <a:solidFill>
                  <a:srgbClr val="9B3A21"/>
                </a:solidFill>
                <a:latin typeface="TT Chocolates Bold"/>
                <a:ea typeface="TT Chocolates Bold"/>
                <a:cs typeface="TT Chocolates Bold"/>
                <a:sym typeface="TT Chocolates Bold"/>
              </a:rPr>
              <a:t> </a:t>
            </a:r>
            <a:r>
              <a:rPr lang="en-US" sz="2060" b="true">
                <a:solidFill>
                  <a:srgbClr val="9B3A21"/>
                </a:solidFill>
                <a:latin typeface="TT Chocolates Bold"/>
                <a:ea typeface="TT Chocolates Bold"/>
                <a:cs typeface="TT Chocolates Bold"/>
                <a:sym typeface="TT Chocolates Bold"/>
              </a:rPr>
              <a:t>2026</a:t>
            </a:r>
          </a:p>
          <a:p>
            <a:pPr algn="l" marL="0" indent="0" lvl="0">
              <a:lnSpc>
                <a:spcPts val="2575"/>
              </a:lnSpc>
              <a:spcBef>
                <a:spcPct val="0"/>
              </a:spcBef>
            </a:pPr>
            <a:r>
              <a:rPr lang="en-US" sz="2060" strike="noStrike" u="none">
                <a:solidFill>
                  <a:srgbClr val="9B3A21"/>
                </a:solidFill>
                <a:latin typeface="TT Chocolates"/>
                <a:ea typeface="TT Chocolates"/>
                <a:cs typeface="TT Chocolates"/>
                <a:sym typeface="TT Chocolates"/>
              </a:rPr>
              <a:t>Prof. Henriette</a:t>
            </a:r>
            <a:r>
              <a:rPr lang="en-US" sz="2060" strike="noStrike" u="none">
                <a:solidFill>
                  <a:srgbClr val="9B3A21"/>
                </a:solidFill>
                <a:latin typeface="TT Chocolates"/>
                <a:ea typeface="TT Chocolates"/>
                <a:cs typeface="TT Chocolates"/>
                <a:sym typeface="TT Chocolates"/>
              </a:rPr>
              <a:t> Bier, Arwin Hidding, Lisa-Marie Mueller, Vera Laszlo</a:t>
            </a:r>
          </a:p>
        </p:txBody>
      </p:sp>
      <p:sp>
        <p:nvSpPr>
          <p:cNvPr name="Freeform 10" id="10"/>
          <p:cNvSpPr/>
          <p:nvPr/>
        </p:nvSpPr>
        <p:spPr>
          <a:xfrm flipH="false" flipV="false" rot="0">
            <a:off x="152400" y="-1823545"/>
            <a:ext cx="18288000" cy="13716000"/>
          </a:xfrm>
          <a:custGeom>
            <a:avLst/>
            <a:gdLst/>
            <a:ahLst/>
            <a:cxnLst/>
            <a:rect r="r" b="b" t="t" l="l"/>
            <a:pathLst>
              <a:path h="13716000" w="18288000">
                <a:moveTo>
                  <a:pt x="0" y="0"/>
                </a:moveTo>
                <a:lnTo>
                  <a:pt x="18288000" y="0"/>
                </a:lnTo>
                <a:lnTo>
                  <a:pt x="18288000" y="13716000"/>
                </a:lnTo>
                <a:lnTo>
                  <a:pt x="0" y="13716000"/>
                </a:lnTo>
                <a:lnTo>
                  <a:pt x="0" y="0"/>
                </a:lnTo>
                <a:close/>
              </a:path>
            </a:pathLst>
          </a:custGeom>
          <a:blipFill>
            <a:blip r:embed="rId2"/>
            <a:stretch>
              <a:fillRect l="0" t="0" r="0" b="0"/>
            </a:stretch>
          </a:blipFill>
        </p:spPr>
      </p:sp>
      <p:grpSp>
        <p:nvGrpSpPr>
          <p:cNvPr name="Group 11" id="11"/>
          <p:cNvGrpSpPr/>
          <p:nvPr/>
        </p:nvGrpSpPr>
        <p:grpSpPr>
          <a:xfrm rot="0">
            <a:off x="10501394" y="7977021"/>
            <a:ext cx="6910306" cy="1585039"/>
            <a:chOff x="0" y="0"/>
            <a:chExt cx="1819998" cy="417459"/>
          </a:xfrm>
        </p:grpSpPr>
        <p:sp>
          <p:nvSpPr>
            <p:cNvPr name="Freeform 12" id="12"/>
            <p:cNvSpPr/>
            <p:nvPr/>
          </p:nvSpPr>
          <p:spPr>
            <a:xfrm flipH="false" flipV="false" rot="0">
              <a:off x="0" y="0"/>
              <a:ext cx="1819998" cy="417459"/>
            </a:xfrm>
            <a:custGeom>
              <a:avLst/>
              <a:gdLst/>
              <a:ahLst/>
              <a:cxnLst/>
              <a:rect r="r" b="b" t="t" l="l"/>
              <a:pathLst>
                <a:path h="417459" w="1819998">
                  <a:moveTo>
                    <a:pt x="0" y="0"/>
                  </a:moveTo>
                  <a:lnTo>
                    <a:pt x="1819998" y="0"/>
                  </a:lnTo>
                  <a:lnTo>
                    <a:pt x="1819998" y="417459"/>
                  </a:lnTo>
                  <a:lnTo>
                    <a:pt x="0" y="417459"/>
                  </a:lnTo>
                  <a:close/>
                </a:path>
              </a:pathLst>
            </a:custGeom>
            <a:solidFill>
              <a:srgbClr val="FFFFFF">
                <a:alpha val="38824"/>
              </a:srgbClr>
            </a:solidFill>
          </p:spPr>
        </p:sp>
        <p:sp>
          <p:nvSpPr>
            <p:cNvPr name="TextBox 13" id="13"/>
            <p:cNvSpPr txBox="true"/>
            <p:nvPr/>
          </p:nvSpPr>
          <p:spPr>
            <a:xfrm>
              <a:off x="0" y="0"/>
              <a:ext cx="1819998" cy="417459"/>
            </a:xfrm>
            <a:prstGeom prst="rect">
              <a:avLst/>
            </a:prstGeom>
          </p:spPr>
          <p:txBody>
            <a:bodyPr anchor="ctr" rtlCol="false" tIns="50800" lIns="50800" bIns="50800" rIns="50800"/>
            <a:lstStyle/>
            <a:p>
              <a:pPr algn="ctr">
                <a:lnSpc>
                  <a:spcPts val="1696"/>
                </a:lnSpc>
              </a:pPr>
            </a:p>
          </p:txBody>
        </p:sp>
      </p:grpSp>
      <p:sp>
        <p:nvSpPr>
          <p:cNvPr name="TextBox 14" id="14"/>
          <p:cNvSpPr txBox="true"/>
          <p:nvPr/>
        </p:nvSpPr>
        <p:spPr>
          <a:xfrm rot="0">
            <a:off x="10695720" y="1114425"/>
            <a:ext cx="9712085" cy="580391"/>
          </a:xfrm>
          <a:prstGeom prst="rect">
            <a:avLst/>
          </a:prstGeom>
        </p:spPr>
        <p:txBody>
          <a:bodyPr anchor="t" rtlCol="false" tIns="0" lIns="0" bIns="0" rIns="0">
            <a:spAutoFit/>
          </a:bodyPr>
          <a:lstStyle/>
          <a:p>
            <a:pPr algn="l">
              <a:lnSpc>
                <a:spcPts val="4759"/>
              </a:lnSpc>
              <a:spcBef>
                <a:spcPct val="0"/>
              </a:spcBef>
            </a:pPr>
            <a:r>
              <a:rPr lang="en-US" b="true" sz="3399" spc="679">
                <a:solidFill>
                  <a:srgbClr val="9B3A21"/>
                </a:solidFill>
                <a:latin typeface="TT Chocolates Bold"/>
                <a:ea typeface="TT Chocolates Bold"/>
                <a:cs typeface="TT Chocolates Bold"/>
                <a:sym typeface="TT Chocolates Bold"/>
              </a:rPr>
              <a:t>TROLL RESEARCH STATION</a:t>
            </a:r>
          </a:p>
        </p:txBody>
      </p:sp>
      <p:sp>
        <p:nvSpPr>
          <p:cNvPr name="TextBox 15" id="15"/>
          <p:cNvSpPr txBox="true"/>
          <p:nvPr/>
        </p:nvSpPr>
        <p:spPr>
          <a:xfrm rot="0">
            <a:off x="10695720" y="1694816"/>
            <a:ext cx="5248900" cy="368207"/>
          </a:xfrm>
          <a:prstGeom prst="rect">
            <a:avLst/>
          </a:prstGeom>
        </p:spPr>
        <p:txBody>
          <a:bodyPr anchor="t" rtlCol="false" tIns="0" lIns="0" bIns="0" rIns="0">
            <a:spAutoFit/>
          </a:bodyPr>
          <a:lstStyle/>
          <a:p>
            <a:pPr algn="l">
              <a:lnSpc>
                <a:spcPts val="2906"/>
              </a:lnSpc>
            </a:pPr>
            <a:r>
              <a:rPr lang="en-US" sz="2463" spc="96" b="true">
                <a:solidFill>
                  <a:srgbClr val="9B3A21"/>
                </a:solidFill>
                <a:latin typeface="TT Chocolates Bold"/>
                <a:ea typeface="TT Chocolates Bold"/>
                <a:cs typeface="TT Chocolates Bold"/>
                <a:sym typeface="TT Chocolates Bold"/>
              </a:rPr>
              <a:t>Midterm presentation 13/3</a:t>
            </a:r>
          </a:p>
        </p:txBody>
      </p:sp>
      <p:sp>
        <p:nvSpPr>
          <p:cNvPr name="TextBox 16" id="16"/>
          <p:cNvSpPr txBox="true"/>
          <p:nvPr/>
        </p:nvSpPr>
        <p:spPr>
          <a:xfrm rot="0">
            <a:off x="10695720" y="2177963"/>
            <a:ext cx="7556807" cy="614841"/>
          </a:xfrm>
          <a:prstGeom prst="rect">
            <a:avLst/>
          </a:prstGeom>
        </p:spPr>
        <p:txBody>
          <a:bodyPr anchor="t" rtlCol="false" tIns="0" lIns="0" bIns="0" rIns="0">
            <a:spAutoFit/>
          </a:bodyPr>
          <a:lstStyle/>
          <a:p>
            <a:pPr algn="l">
              <a:lnSpc>
                <a:spcPts val="2434"/>
              </a:lnSpc>
            </a:pPr>
            <a:r>
              <a:rPr lang="en-US" sz="2063" spc="80" b="true">
                <a:solidFill>
                  <a:srgbClr val="9B3A21"/>
                </a:solidFill>
                <a:latin typeface="TT Chocolates Bold"/>
                <a:ea typeface="TT Chocolates Bold"/>
                <a:cs typeface="TT Chocolates Bold"/>
                <a:sym typeface="TT Chocolates Bold"/>
              </a:rPr>
              <a:t>Group 1</a:t>
            </a:r>
            <a:r>
              <a:rPr lang="en-US" sz="2063" spc="80">
                <a:solidFill>
                  <a:srgbClr val="9B3A21"/>
                </a:solidFill>
                <a:latin typeface="TT Chocolates"/>
                <a:ea typeface="TT Chocolates"/>
                <a:cs typeface="TT Chocolates"/>
                <a:sym typeface="TT Chocolates"/>
              </a:rPr>
              <a:t>: Iris Claus, Daphne Kamsteeg, Ludovica Perone Pacifico, Chloé Phan, Marieke van Wijk</a:t>
            </a:r>
          </a:p>
        </p:txBody>
      </p:sp>
      <p:sp>
        <p:nvSpPr>
          <p:cNvPr name="TextBox 17" id="17"/>
          <p:cNvSpPr txBox="true"/>
          <p:nvPr/>
        </p:nvSpPr>
        <p:spPr>
          <a:xfrm rot="0">
            <a:off x="10695720" y="8118856"/>
            <a:ext cx="6715980" cy="1291844"/>
          </a:xfrm>
          <a:prstGeom prst="rect">
            <a:avLst/>
          </a:prstGeom>
        </p:spPr>
        <p:txBody>
          <a:bodyPr anchor="t" rtlCol="false" tIns="0" lIns="0" bIns="0" rIns="0">
            <a:spAutoFit/>
          </a:bodyPr>
          <a:lstStyle/>
          <a:p>
            <a:pPr algn="l">
              <a:lnSpc>
                <a:spcPts val="2575"/>
              </a:lnSpc>
            </a:pPr>
            <a:r>
              <a:rPr lang="en-US" sz="2060" b="true">
                <a:solidFill>
                  <a:srgbClr val="9B3A21"/>
                </a:solidFill>
                <a:latin typeface="TT Chocolates Bold"/>
                <a:ea typeface="TT Chocolates Bold"/>
                <a:cs typeface="TT Chocolates Bold"/>
                <a:sym typeface="TT Chocolates Bold"/>
              </a:rPr>
              <a:t>IAP Workshop</a:t>
            </a:r>
          </a:p>
          <a:p>
            <a:pPr algn="l">
              <a:lnSpc>
                <a:spcPts val="2575"/>
              </a:lnSpc>
            </a:pPr>
            <a:r>
              <a:rPr lang="en-US" sz="2060" b="true">
                <a:solidFill>
                  <a:srgbClr val="9B3A21"/>
                </a:solidFill>
                <a:latin typeface="TT Chocolates Bold"/>
                <a:ea typeface="TT Chocolates Bold"/>
                <a:cs typeface="TT Chocolates Bold"/>
                <a:sym typeface="TT Chocolates Bold"/>
              </a:rPr>
              <a:t>Q3</a:t>
            </a:r>
            <a:r>
              <a:rPr lang="en-US" sz="2060" b="true">
                <a:solidFill>
                  <a:srgbClr val="9B3A21"/>
                </a:solidFill>
                <a:latin typeface="TT Chocolates Bold"/>
                <a:ea typeface="TT Chocolates Bold"/>
                <a:cs typeface="TT Chocolates Bold"/>
                <a:sym typeface="TT Chocolates Bold"/>
              </a:rPr>
              <a:t> </a:t>
            </a:r>
            <a:r>
              <a:rPr lang="en-US" sz="2060" b="true">
                <a:solidFill>
                  <a:srgbClr val="9B3A21"/>
                </a:solidFill>
                <a:latin typeface="TT Chocolates Bold"/>
                <a:ea typeface="TT Chocolates Bold"/>
                <a:cs typeface="TT Chocolates Bold"/>
                <a:sym typeface="TT Chocolates Bold"/>
              </a:rPr>
              <a:t>2026</a:t>
            </a:r>
          </a:p>
          <a:p>
            <a:pPr algn="l" marL="0" indent="0" lvl="0">
              <a:lnSpc>
                <a:spcPts val="2575"/>
              </a:lnSpc>
              <a:spcBef>
                <a:spcPct val="0"/>
              </a:spcBef>
            </a:pPr>
            <a:r>
              <a:rPr lang="en-US" sz="2060" strike="noStrike" u="none">
                <a:solidFill>
                  <a:srgbClr val="9B3A21"/>
                </a:solidFill>
                <a:latin typeface="TT Chocolates"/>
                <a:ea typeface="TT Chocolates"/>
                <a:cs typeface="TT Chocolates"/>
                <a:sym typeface="TT Chocolates"/>
              </a:rPr>
              <a:t>Prof. Henriette</a:t>
            </a:r>
            <a:r>
              <a:rPr lang="en-US" sz="2060" strike="noStrike" u="none">
                <a:solidFill>
                  <a:srgbClr val="9B3A21"/>
                </a:solidFill>
                <a:latin typeface="TT Chocolates"/>
                <a:ea typeface="TT Chocolates"/>
                <a:cs typeface="TT Chocolates"/>
                <a:sym typeface="TT Chocolates"/>
              </a:rPr>
              <a:t> Bier, Arwin Hidding, Lisa-Marie Mueller, Vera Laszlo</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464065" y="7406738"/>
            <a:ext cx="322913" cy="1159412"/>
          </a:xfrm>
          <a:custGeom>
            <a:avLst/>
            <a:gdLst/>
            <a:ahLst/>
            <a:cxnLst/>
            <a:rect r="r" b="b" t="t" l="l"/>
            <a:pathLst>
              <a:path h="1159412" w="322913">
                <a:moveTo>
                  <a:pt x="0" y="0"/>
                </a:moveTo>
                <a:lnTo>
                  <a:pt x="322914" y="0"/>
                </a:lnTo>
                <a:lnTo>
                  <a:pt x="322914" y="1159412"/>
                </a:lnTo>
                <a:lnTo>
                  <a:pt x="0" y="115941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3346976" y="7925199"/>
            <a:ext cx="309923" cy="585755"/>
          </a:xfrm>
          <a:custGeom>
            <a:avLst/>
            <a:gdLst/>
            <a:ahLst/>
            <a:cxnLst/>
            <a:rect r="r" b="b" t="t" l="l"/>
            <a:pathLst>
              <a:path h="585755" w="309923">
                <a:moveTo>
                  <a:pt x="0" y="0"/>
                </a:moveTo>
                <a:lnTo>
                  <a:pt x="309923" y="0"/>
                </a:lnTo>
                <a:lnTo>
                  <a:pt x="309923" y="585756"/>
                </a:lnTo>
                <a:lnTo>
                  <a:pt x="0" y="58575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906095" y="2386451"/>
            <a:ext cx="4992008" cy="3048902"/>
          </a:xfrm>
          <a:custGeom>
            <a:avLst/>
            <a:gdLst/>
            <a:ahLst/>
            <a:cxnLst/>
            <a:rect r="r" b="b" t="t" l="l"/>
            <a:pathLst>
              <a:path h="3048902" w="4992008">
                <a:moveTo>
                  <a:pt x="0" y="0"/>
                </a:moveTo>
                <a:lnTo>
                  <a:pt x="4992008" y="0"/>
                </a:lnTo>
                <a:lnTo>
                  <a:pt x="4992008" y="3048902"/>
                </a:lnTo>
                <a:lnTo>
                  <a:pt x="0" y="3048902"/>
                </a:lnTo>
                <a:lnTo>
                  <a:pt x="0" y="0"/>
                </a:lnTo>
                <a:close/>
              </a:path>
            </a:pathLst>
          </a:custGeom>
          <a:blipFill>
            <a:blip r:embed="rId6"/>
            <a:stretch>
              <a:fillRect l="-24644" t="0" r="0" b="0"/>
            </a:stretch>
          </a:blipFill>
        </p:spPr>
      </p:sp>
      <p:sp>
        <p:nvSpPr>
          <p:cNvPr name="Freeform 5" id="5"/>
          <p:cNvSpPr/>
          <p:nvPr/>
        </p:nvSpPr>
        <p:spPr>
          <a:xfrm flipH="false" flipV="false" rot="0">
            <a:off x="1855655" y="3602729"/>
            <a:ext cx="320811" cy="1151864"/>
          </a:xfrm>
          <a:custGeom>
            <a:avLst/>
            <a:gdLst/>
            <a:ahLst/>
            <a:cxnLst/>
            <a:rect r="r" b="b" t="t" l="l"/>
            <a:pathLst>
              <a:path h="1151864" w="320811">
                <a:moveTo>
                  <a:pt x="0" y="0"/>
                </a:moveTo>
                <a:lnTo>
                  <a:pt x="320811" y="0"/>
                </a:lnTo>
                <a:lnTo>
                  <a:pt x="320811" y="1151864"/>
                </a:lnTo>
                <a:lnTo>
                  <a:pt x="0" y="115186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3402099" y="3728454"/>
            <a:ext cx="309923" cy="585755"/>
          </a:xfrm>
          <a:custGeom>
            <a:avLst/>
            <a:gdLst/>
            <a:ahLst/>
            <a:cxnLst/>
            <a:rect r="r" b="b" t="t" l="l"/>
            <a:pathLst>
              <a:path h="585755" w="309923">
                <a:moveTo>
                  <a:pt x="0" y="0"/>
                </a:moveTo>
                <a:lnTo>
                  <a:pt x="309923" y="0"/>
                </a:lnTo>
                <a:lnTo>
                  <a:pt x="309923" y="585756"/>
                </a:lnTo>
                <a:lnTo>
                  <a:pt x="0" y="58575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910004" y="6323790"/>
            <a:ext cx="4174330" cy="3060103"/>
          </a:xfrm>
          <a:custGeom>
            <a:avLst/>
            <a:gdLst/>
            <a:ahLst/>
            <a:cxnLst/>
            <a:rect r="r" b="b" t="t" l="l"/>
            <a:pathLst>
              <a:path h="3060103" w="4174330">
                <a:moveTo>
                  <a:pt x="0" y="0"/>
                </a:moveTo>
                <a:lnTo>
                  <a:pt x="4174330" y="0"/>
                </a:lnTo>
                <a:lnTo>
                  <a:pt x="4174330" y="3060104"/>
                </a:lnTo>
                <a:lnTo>
                  <a:pt x="0" y="3060104"/>
                </a:lnTo>
                <a:lnTo>
                  <a:pt x="0" y="0"/>
                </a:lnTo>
                <a:close/>
              </a:path>
            </a:pathLst>
          </a:custGeom>
          <a:blipFill>
            <a:blip r:embed="rId7"/>
            <a:stretch>
              <a:fillRect l="-25768" t="0" r="-25649" b="-1210"/>
            </a:stretch>
          </a:blipFill>
        </p:spPr>
      </p:sp>
      <p:pic>
        <p:nvPicPr>
          <p:cNvPr name="Picture 8" id="8">
            <a:hlinkClick action="ppaction://media"/>
          </p:cNvPr>
          <p:cNvPicPr>
            <a:picLocks noChangeAspect="true"/>
          </p:cNvPicPr>
          <p:nvPr>
            <a:videoFile r:link="rId9"/>
            <p:extLst>
              <p:ext uri="{DAA4B4D4-6D71-4841-9C94-3DE7FCFB9230}">
                <p14:media xmlns:p14="http://schemas.microsoft.com/office/powerpoint/2010/main" r:embed="rId10"/>
              </p:ext>
            </p:extLst>
          </p:nvPr>
        </p:nvPicPr>
        <p:blipFill>
          <a:blip r:embed="rId8"/>
          <a:srcRect l="5655" t="22360" r="0" b="14070"/>
          <a:stretch>
            <a:fillRect/>
          </a:stretch>
        </p:blipFill>
        <p:spPr>
          <a:xfrm flipH="false" flipV="false" rot="0">
            <a:off x="10592061" y="2425879"/>
            <a:ext cx="6667239" cy="2386589"/>
          </a:xfrm>
          <a:prstGeom prst="rect">
            <a:avLst/>
          </a:prstGeom>
        </p:spPr>
      </p:pic>
      <p:pic>
        <p:nvPicPr>
          <p:cNvPr name="Picture 9" id="9">
            <a:hlinkClick action="ppaction://media"/>
          </p:cNvPr>
          <p:cNvPicPr>
            <a:picLocks noChangeAspect="true"/>
          </p:cNvPicPr>
          <p:nvPr>
            <a:videoFile r:link="rId12"/>
            <p:extLst>
              <p:ext uri="{DAA4B4D4-6D71-4841-9C94-3DE7FCFB9230}">
                <p14:media xmlns:p14="http://schemas.microsoft.com/office/powerpoint/2010/main" r:embed="rId13"/>
              </p:ext>
            </p:extLst>
          </p:nvPr>
        </p:nvPicPr>
        <p:blipFill>
          <a:blip r:embed="rId11"/>
          <a:srcRect l="6074" t="22162" r="57" b="4199"/>
          <a:stretch>
            <a:fillRect/>
          </a:stretch>
        </p:blipFill>
        <p:spPr>
          <a:xfrm flipH="false" flipV="false" rot="0">
            <a:off x="10592061" y="6597126"/>
            <a:ext cx="6667239" cy="2778637"/>
          </a:xfrm>
          <a:prstGeom prst="rect">
            <a:avLst/>
          </a:prstGeom>
        </p:spPr>
      </p:pic>
      <p:sp>
        <p:nvSpPr>
          <p:cNvPr name="TextBox 10" id="10"/>
          <p:cNvSpPr txBox="true"/>
          <p:nvPr/>
        </p:nvSpPr>
        <p:spPr>
          <a:xfrm rot="0">
            <a:off x="941133" y="5596080"/>
            <a:ext cx="4144875" cy="222885"/>
          </a:xfrm>
          <a:prstGeom prst="rect">
            <a:avLst/>
          </a:prstGeom>
        </p:spPr>
        <p:txBody>
          <a:bodyPr anchor="t" rtlCol="false" tIns="0" lIns="0" bIns="0" rIns="0">
            <a:spAutoFit/>
          </a:bodyPr>
          <a:lstStyle/>
          <a:p>
            <a:pPr algn="l">
              <a:lnSpc>
                <a:spcPts val="1770"/>
              </a:lnSpc>
            </a:pPr>
            <a:r>
              <a:rPr lang="en-US" sz="1500" spc="58">
                <a:solidFill>
                  <a:srgbClr val="4F4F4F"/>
                </a:solidFill>
                <a:latin typeface="TT Chocolates"/>
                <a:ea typeface="TT Chocolates"/>
                <a:cs typeface="TT Chocolates"/>
                <a:sym typeface="TT Chocolates"/>
              </a:rPr>
              <a:t>Just wall (for individual excercising)</a:t>
            </a:r>
          </a:p>
        </p:txBody>
      </p:sp>
      <p:sp>
        <p:nvSpPr>
          <p:cNvPr name="TextBox 11" id="11"/>
          <p:cNvSpPr txBox="true"/>
          <p:nvPr/>
        </p:nvSpPr>
        <p:spPr>
          <a:xfrm rot="0">
            <a:off x="1028700" y="558571"/>
            <a:ext cx="1974721" cy="1257968"/>
          </a:xfrm>
          <a:prstGeom prst="rect">
            <a:avLst/>
          </a:prstGeom>
        </p:spPr>
        <p:txBody>
          <a:bodyPr anchor="t" rtlCol="false" tIns="0" lIns="0" bIns="0" rIns="0">
            <a:spAutoFit/>
          </a:bodyPr>
          <a:lstStyle/>
          <a:p>
            <a:pPr algn="l">
              <a:lnSpc>
                <a:spcPts val="9833"/>
              </a:lnSpc>
            </a:pPr>
            <a:r>
              <a:rPr lang="en-US" sz="7023" b="true">
                <a:solidFill>
                  <a:srgbClr val="504C44">
                    <a:alpha val="19608"/>
                  </a:srgbClr>
                </a:solidFill>
                <a:latin typeface="Neutra Text Bold"/>
                <a:ea typeface="Neutra Text Bold"/>
                <a:cs typeface="Neutra Text Bold"/>
                <a:sym typeface="Neutra Text Bold"/>
              </a:rPr>
              <a:t>06</a:t>
            </a:r>
          </a:p>
        </p:txBody>
      </p:sp>
      <p:sp>
        <p:nvSpPr>
          <p:cNvPr name="TextBox 12" id="12"/>
          <p:cNvSpPr txBox="true"/>
          <p:nvPr/>
        </p:nvSpPr>
        <p:spPr>
          <a:xfrm rot="0">
            <a:off x="1028700" y="1866261"/>
            <a:ext cx="7094036" cy="309880"/>
          </a:xfrm>
          <a:prstGeom prst="rect">
            <a:avLst/>
          </a:prstGeom>
        </p:spPr>
        <p:txBody>
          <a:bodyPr anchor="t" rtlCol="false" tIns="0" lIns="0" bIns="0" rIns="0">
            <a:spAutoFit/>
          </a:bodyPr>
          <a:lstStyle/>
          <a:p>
            <a:pPr algn="l">
              <a:lnSpc>
                <a:spcPts val="2359"/>
              </a:lnSpc>
            </a:pPr>
            <a:r>
              <a:rPr lang="en-US" sz="1999" spc="77" b="true">
                <a:solidFill>
                  <a:srgbClr val="4F4F4F"/>
                </a:solidFill>
                <a:latin typeface="TT Chocolates Bold"/>
                <a:ea typeface="TT Chocolates Bold"/>
                <a:cs typeface="TT Chocolates Bold"/>
                <a:sym typeface="TT Chocolates Bold"/>
              </a:rPr>
              <a:t>Individual</a:t>
            </a:r>
          </a:p>
        </p:txBody>
      </p:sp>
      <p:sp>
        <p:nvSpPr>
          <p:cNvPr name="TextBox 13" id="13"/>
          <p:cNvSpPr txBox="true"/>
          <p:nvPr/>
        </p:nvSpPr>
        <p:spPr>
          <a:xfrm rot="0">
            <a:off x="1028700" y="9598506"/>
            <a:ext cx="4144875" cy="661035"/>
          </a:xfrm>
          <a:prstGeom prst="rect">
            <a:avLst/>
          </a:prstGeom>
        </p:spPr>
        <p:txBody>
          <a:bodyPr anchor="t" rtlCol="false" tIns="0" lIns="0" bIns="0" rIns="0">
            <a:spAutoFit/>
          </a:bodyPr>
          <a:lstStyle/>
          <a:p>
            <a:pPr algn="l">
              <a:lnSpc>
                <a:spcPts val="1770"/>
              </a:lnSpc>
            </a:pPr>
            <a:r>
              <a:rPr lang="en-US" sz="1500" spc="58">
                <a:solidFill>
                  <a:srgbClr val="4F4F4F"/>
                </a:solidFill>
                <a:latin typeface="TT Chocolates"/>
                <a:ea typeface="TT Chocolates"/>
                <a:cs typeface="TT Chocolates"/>
                <a:sym typeface="TT Chocolates"/>
              </a:rPr>
              <a:t>Lounge chair in individual configuration, dining in collective one</a:t>
            </a:r>
          </a:p>
          <a:p>
            <a:pPr algn="l">
              <a:lnSpc>
                <a:spcPts val="1770"/>
              </a:lnSpc>
            </a:pPr>
          </a:p>
        </p:txBody>
      </p:sp>
      <p:sp>
        <p:nvSpPr>
          <p:cNvPr name="TextBox 14" id="14"/>
          <p:cNvSpPr txBox="true"/>
          <p:nvPr/>
        </p:nvSpPr>
        <p:spPr>
          <a:xfrm rot="0">
            <a:off x="1028700" y="6164088"/>
            <a:ext cx="7094036" cy="309880"/>
          </a:xfrm>
          <a:prstGeom prst="rect">
            <a:avLst/>
          </a:prstGeom>
        </p:spPr>
        <p:txBody>
          <a:bodyPr anchor="t" rtlCol="false" tIns="0" lIns="0" bIns="0" rIns="0">
            <a:spAutoFit/>
          </a:bodyPr>
          <a:lstStyle/>
          <a:p>
            <a:pPr algn="l">
              <a:lnSpc>
                <a:spcPts val="2359"/>
              </a:lnSpc>
            </a:pPr>
            <a:r>
              <a:rPr lang="en-US" sz="1999" spc="77" b="true">
                <a:solidFill>
                  <a:srgbClr val="4F4F4F"/>
                </a:solidFill>
                <a:latin typeface="TT Chocolates Bold"/>
                <a:ea typeface="TT Chocolates Bold"/>
                <a:cs typeface="TT Chocolates Bold"/>
                <a:sym typeface="TT Chocolates Bold"/>
              </a:rPr>
              <a:t>Hybrid</a:t>
            </a:r>
          </a:p>
        </p:txBody>
      </p:sp>
      <p:sp>
        <p:nvSpPr>
          <p:cNvPr name="TextBox 15" id="15"/>
          <p:cNvSpPr txBox="true"/>
          <p:nvPr/>
        </p:nvSpPr>
        <p:spPr>
          <a:xfrm rot="0">
            <a:off x="4172230" y="5601097"/>
            <a:ext cx="1111151" cy="203327"/>
          </a:xfrm>
          <a:prstGeom prst="rect">
            <a:avLst/>
          </a:prstGeom>
        </p:spPr>
        <p:txBody>
          <a:bodyPr anchor="t" rtlCol="false" tIns="0" lIns="0" bIns="0" rIns="0">
            <a:spAutoFit/>
          </a:bodyPr>
          <a:lstStyle/>
          <a:p>
            <a:pPr algn="ctr">
              <a:lnSpc>
                <a:spcPts val="1534"/>
              </a:lnSpc>
              <a:spcBef>
                <a:spcPct val="0"/>
              </a:spcBef>
            </a:pPr>
            <a:r>
              <a:rPr lang="en-US" sz="1300" spc="50">
                <a:solidFill>
                  <a:srgbClr val="4F4F4F"/>
                </a:solidFill>
                <a:latin typeface="TT Chocolates"/>
                <a:ea typeface="TT Chocolates"/>
                <a:cs typeface="TT Chocolates"/>
                <a:sym typeface="TT Chocolates"/>
              </a:rPr>
              <a:t>18.00h-20.00h</a:t>
            </a:r>
          </a:p>
        </p:txBody>
      </p:sp>
      <p:sp>
        <p:nvSpPr>
          <p:cNvPr name="TextBox 16" id="16"/>
          <p:cNvSpPr txBox="true"/>
          <p:nvPr/>
        </p:nvSpPr>
        <p:spPr>
          <a:xfrm rot="0">
            <a:off x="2839310" y="9822598"/>
            <a:ext cx="2444070" cy="203327"/>
          </a:xfrm>
          <a:prstGeom prst="rect">
            <a:avLst/>
          </a:prstGeom>
        </p:spPr>
        <p:txBody>
          <a:bodyPr anchor="t" rtlCol="false" tIns="0" lIns="0" bIns="0" rIns="0">
            <a:spAutoFit/>
          </a:bodyPr>
          <a:lstStyle/>
          <a:p>
            <a:pPr algn="l">
              <a:lnSpc>
                <a:spcPts val="1534"/>
              </a:lnSpc>
              <a:spcBef>
                <a:spcPct val="0"/>
              </a:spcBef>
            </a:pPr>
            <a:r>
              <a:rPr lang="en-US" sz="1300" spc="50">
                <a:solidFill>
                  <a:srgbClr val="4F4F4F"/>
                </a:solidFill>
                <a:latin typeface="TT Chocolates"/>
                <a:ea typeface="TT Chocolates"/>
                <a:cs typeface="TT Chocolates"/>
                <a:sym typeface="TT Chocolates"/>
              </a:rPr>
              <a:t>18.00h-20.00h</a:t>
            </a:r>
          </a:p>
        </p:txBody>
      </p:sp>
      <p:sp>
        <p:nvSpPr>
          <p:cNvPr name="TextBox 17" id="17"/>
          <p:cNvSpPr txBox="true"/>
          <p:nvPr/>
        </p:nvSpPr>
        <p:spPr>
          <a:xfrm rot="0">
            <a:off x="2378676" y="987530"/>
            <a:ext cx="12947088" cy="514351"/>
          </a:xfrm>
          <a:prstGeom prst="rect">
            <a:avLst/>
          </a:prstGeom>
        </p:spPr>
        <p:txBody>
          <a:bodyPr anchor="t" rtlCol="false" tIns="0" lIns="0" bIns="0" rIns="0">
            <a:spAutoFit/>
          </a:bodyPr>
          <a:lstStyle/>
          <a:p>
            <a:pPr algn="l">
              <a:lnSpc>
                <a:spcPts val="4199"/>
              </a:lnSpc>
              <a:spcBef>
                <a:spcPct val="0"/>
              </a:spcBef>
            </a:pPr>
            <a:r>
              <a:rPr lang="en-US" b="true" sz="2999" spc="599">
                <a:solidFill>
                  <a:srgbClr val="000000"/>
                </a:solidFill>
                <a:latin typeface="TT Chocolates Bold"/>
                <a:ea typeface="TT Chocolates Bold"/>
                <a:cs typeface="TT Chocolates Bold"/>
                <a:sym typeface="TT Chocolates Bold"/>
              </a:rPr>
              <a:t>KINETIC SKIN </a:t>
            </a:r>
            <a:r>
              <a:rPr lang="en-US" sz="2999" spc="599">
                <a:solidFill>
                  <a:srgbClr val="000000"/>
                </a:solidFill>
                <a:latin typeface="TT Chocolates"/>
                <a:ea typeface="TT Chocolates"/>
                <a:cs typeface="TT Chocolates"/>
                <a:sym typeface="TT Chocolates"/>
              </a:rPr>
              <a:t>| CONFIGURATIONS</a:t>
            </a:r>
          </a:p>
        </p:txBody>
      </p:sp>
    </p:spTree>
  </p:cSld>
  <p:clrMapOvr>
    <a:masterClrMapping/>
  </p:clrMapOvr>
  <p:timing>
    <p:tnLst>
      <p:par>
        <p:cTn dur="indefinite" restart="never" nodeType="tmRoot">
          <p:childTnLst>
            <p:video>
              <p:cMediaNode vol="100000">
                <p:cTn fill="hold" display="false">
                  <p:stCondLst>
                    <p:cond delay="indefinite"/>
                  </p:stCondLst>
                </p:cTn>
                <p:tgtEl>
                  <p:spTgt spid="8"/>
                </p:tgtEl>
              </p:cMediaNode>
            </p:video>
            <p:video>
              <p:cMediaNode vol="100000">
                <p:cTn fill="hold" display="false">
                  <p:stCondLst>
                    <p:cond delay="indefinite"/>
                  </p:stCondLst>
                </p:cTn>
                <p:tgtEl>
                  <p:spTgt spid="9"/>
                </p:tgtEl>
              </p:cMediaNode>
            </p:video>
          </p:childTnLst>
        </p:cTn>
      </p:par>
    </p:tnLst>
  </p:timing>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028700" y="2626675"/>
            <a:ext cx="3756303" cy="4024751"/>
          </a:xfrm>
          <a:custGeom>
            <a:avLst/>
            <a:gdLst/>
            <a:ahLst/>
            <a:cxnLst/>
            <a:rect r="r" b="b" t="t" l="l"/>
            <a:pathLst>
              <a:path h="4024751" w="3756303">
                <a:moveTo>
                  <a:pt x="0" y="0"/>
                </a:moveTo>
                <a:lnTo>
                  <a:pt x="3756303" y="0"/>
                </a:lnTo>
                <a:lnTo>
                  <a:pt x="3756303" y="4024751"/>
                </a:lnTo>
                <a:lnTo>
                  <a:pt x="0" y="4024751"/>
                </a:lnTo>
                <a:lnTo>
                  <a:pt x="0" y="0"/>
                </a:lnTo>
                <a:close/>
              </a:path>
            </a:pathLst>
          </a:custGeom>
          <a:blipFill>
            <a:blip r:embed="rId2"/>
            <a:stretch>
              <a:fillRect l="-113758" t="0" r="0" b="0"/>
            </a:stretch>
          </a:blipFill>
        </p:spPr>
      </p:sp>
      <p:sp>
        <p:nvSpPr>
          <p:cNvPr name="Freeform 3" id="3"/>
          <p:cNvSpPr/>
          <p:nvPr/>
        </p:nvSpPr>
        <p:spPr>
          <a:xfrm flipH="false" flipV="false" rot="0">
            <a:off x="11453952" y="2169797"/>
            <a:ext cx="5415102" cy="5360496"/>
          </a:xfrm>
          <a:custGeom>
            <a:avLst/>
            <a:gdLst/>
            <a:ahLst/>
            <a:cxnLst/>
            <a:rect r="r" b="b" t="t" l="l"/>
            <a:pathLst>
              <a:path h="5360496" w="5415102">
                <a:moveTo>
                  <a:pt x="0" y="0"/>
                </a:moveTo>
                <a:lnTo>
                  <a:pt x="5415102" y="0"/>
                </a:lnTo>
                <a:lnTo>
                  <a:pt x="5415102" y="5360496"/>
                </a:lnTo>
                <a:lnTo>
                  <a:pt x="0" y="5360496"/>
                </a:lnTo>
                <a:lnTo>
                  <a:pt x="0" y="0"/>
                </a:lnTo>
                <a:close/>
              </a:path>
            </a:pathLst>
          </a:custGeom>
          <a:blipFill>
            <a:blip r:embed="rId3"/>
            <a:stretch>
              <a:fillRect l="0" t="0" r="0" b="0"/>
            </a:stretch>
          </a:blipFill>
        </p:spPr>
      </p:sp>
      <p:sp>
        <p:nvSpPr>
          <p:cNvPr name="Freeform 4" id="4"/>
          <p:cNvSpPr/>
          <p:nvPr/>
        </p:nvSpPr>
        <p:spPr>
          <a:xfrm flipH="false" flipV="false" rot="0">
            <a:off x="5013030" y="2875509"/>
            <a:ext cx="3744163" cy="3622478"/>
          </a:xfrm>
          <a:custGeom>
            <a:avLst/>
            <a:gdLst/>
            <a:ahLst/>
            <a:cxnLst/>
            <a:rect r="r" b="b" t="t" l="l"/>
            <a:pathLst>
              <a:path h="3622478" w="3744163">
                <a:moveTo>
                  <a:pt x="0" y="0"/>
                </a:moveTo>
                <a:lnTo>
                  <a:pt x="3744163" y="0"/>
                </a:lnTo>
                <a:lnTo>
                  <a:pt x="3744163" y="3622477"/>
                </a:lnTo>
                <a:lnTo>
                  <a:pt x="0" y="3622477"/>
                </a:lnTo>
                <a:lnTo>
                  <a:pt x="0" y="0"/>
                </a:lnTo>
                <a:close/>
              </a:path>
            </a:pathLst>
          </a:custGeom>
          <a:blipFill>
            <a:blip r:embed="rId4"/>
            <a:stretch>
              <a:fillRect l="0" t="0" r="0" b="0"/>
            </a:stretch>
          </a:blipFill>
        </p:spPr>
      </p:sp>
      <p:sp>
        <p:nvSpPr>
          <p:cNvPr name="Freeform 5" id="5"/>
          <p:cNvSpPr/>
          <p:nvPr/>
        </p:nvSpPr>
        <p:spPr>
          <a:xfrm flipH="false" flipV="false" rot="0">
            <a:off x="4854282" y="2875509"/>
            <a:ext cx="4061659" cy="3538107"/>
          </a:xfrm>
          <a:custGeom>
            <a:avLst/>
            <a:gdLst/>
            <a:ahLst/>
            <a:cxnLst/>
            <a:rect r="r" b="b" t="t" l="l"/>
            <a:pathLst>
              <a:path h="3538107" w="4061659">
                <a:moveTo>
                  <a:pt x="0" y="0"/>
                </a:moveTo>
                <a:lnTo>
                  <a:pt x="4061659" y="0"/>
                </a:lnTo>
                <a:lnTo>
                  <a:pt x="4061659" y="3538107"/>
                </a:lnTo>
                <a:lnTo>
                  <a:pt x="0" y="3538107"/>
                </a:lnTo>
                <a:lnTo>
                  <a:pt x="0" y="0"/>
                </a:lnTo>
                <a:close/>
              </a:path>
            </a:pathLst>
          </a:custGeom>
          <a:blipFill>
            <a:blip r:embed="rId5"/>
            <a:stretch>
              <a:fillRect l="0" t="0" r="0" b="0"/>
            </a:stretch>
          </a:blipFill>
        </p:spPr>
      </p:sp>
      <p:sp>
        <p:nvSpPr>
          <p:cNvPr name="Freeform 6" id="6"/>
          <p:cNvSpPr/>
          <p:nvPr/>
        </p:nvSpPr>
        <p:spPr>
          <a:xfrm flipH="false" flipV="false" rot="0">
            <a:off x="10317475" y="1938817"/>
            <a:ext cx="6941825" cy="5373644"/>
          </a:xfrm>
          <a:custGeom>
            <a:avLst/>
            <a:gdLst/>
            <a:ahLst/>
            <a:cxnLst/>
            <a:rect r="r" b="b" t="t" l="l"/>
            <a:pathLst>
              <a:path h="5373644" w="6941825">
                <a:moveTo>
                  <a:pt x="0" y="0"/>
                </a:moveTo>
                <a:lnTo>
                  <a:pt x="6941825" y="0"/>
                </a:lnTo>
                <a:lnTo>
                  <a:pt x="6941825" y="5373644"/>
                </a:lnTo>
                <a:lnTo>
                  <a:pt x="0" y="5373644"/>
                </a:lnTo>
                <a:lnTo>
                  <a:pt x="0" y="0"/>
                </a:lnTo>
                <a:close/>
              </a:path>
            </a:pathLst>
          </a:custGeom>
          <a:blipFill>
            <a:blip r:embed="rId6"/>
            <a:stretch>
              <a:fillRect l="0" t="0" r="0" b="-8352"/>
            </a:stretch>
          </a:blipFill>
        </p:spPr>
      </p:sp>
      <p:sp>
        <p:nvSpPr>
          <p:cNvPr name="TextBox 7" id="7"/>
          <p:cNvSpPr txBox="true"/>
          <p:nvPr/>
        </p:nvSpPr>
        <p:spPr>
          <a:xfrm rot="0">
            <a:off x="1028700" y="558571"/>
            <a:ext cx="1974721" cy="1257968"/>
          </a:xfrm>
          <a:prstGeom prst="rect">
            <a:avLst/>
          </a:prstGeom>
        </p:spPr>
        <p:txBody>
          <a:bodyPr anchor="t" rtlCol="false" tIns="0" lIns="0" bIns="0" rIns="0">
            <a:spAutoFit/>
          </a:bodyPr>
          <a:lstStyle/>
          <a:p>
            <a:pPr algn="l">
              <a:lnSpc>
                <a:spcPts val="9833"/>
              </a:lnSpc>
            </a:pPr>
            <a:r>
              <a:rPr lang="en-US" sz="7023" b="true">
                <a:solidFill>
                  <a:srgbClr val="504C44">
                    <a:alpha val="19608"/>
                  </a:srgbClr>
                </a:solidFill>
                <a:latin typeface="Neutra Text Bold"/>
                <a:ea typeface="Neutra Text Bold"/>
                <a:cs typeface="Neutra Text Bold"/>
                <a:sym typeface="Neutra Text Bold"/>
              </a:rPr>
              <a:t>07</a:t>
            </a:r>
          </a:p>
        </p:txBody>
      </p:sp>
      <p:sp>
        <p:nvSpPr>
          <p:cNvPr name="TextBox 8" id="8"/>
          <p:cNvSpPr txBox="true"/>
          <p:nvPr/>
        </p:nvSpPr>
        <p:spPr>
          <a:xfrm rot="0">
            <a:off x="2378676" y="987530"/>
            <a:ext cx="13973402" cy="514351"/>
          </a:xfrm>
          <a:prstGeom prst="rect">
            <a:avLst/>
          </a:prstGeom>
        </p:spPr>
        <p:txBody>
          <a:bodyPr anchor="t" rtlCol="false" tIns="0" lIns="0" bIns="0" rIns="0">
            <a:spAutoFit/>
          </a:bodyPr>
          <a:lstStyle/>
          <a:p>
            <a:pPr algn="l">
              <a:lnSpc>
                <a:spcPts val="4199"/>
              </a:lnSpc>
              <a:spcBef>
                <a:spcPct val="0"/>
              </a:spcBef>
            </a:pPr>
            <a:r>
              <a:rPr lang="en-US" b="true" sz="2999" spc="599">
                <a:solidFill>
                  <a:srgbClr val="000000"/>
                </a:solidFill>
                <a:latin typeface="TT Chocolates Bold"/>
                <a:ea typeface="TT Chocolates Bold"/>
                <a:cs typeface="TT Chocolates Bold"/>
                <a:sym typeface="TT Chocolates Bold"/>
              </a:rPr>
              <a:t>STATIC CORE </a:t>
            </a:r>
            <a:r>
              <a:rPr lang="en-US" sz="2999" spc="599">
                <a:solidFill>
                  <a:srgbClr val="000000"/>
                </a:solidFill>
                <a:latin typeface="TT Chocolates"/>
                <a:ea typeface="TT Chocolates"/>
                <a:cs typeface="TT Chocolates"/>
                <a:sym typeface="TT Chocolates"/>
              </a:rPr>
              <a:t>| GENERATION PROCESS</a:t>
            </a:r>
          </a:p>
        </p:txBody>
      </p:sp>
      <p:sp>
        <p:nvSpPr>
          <p:cNvPr name="TextBox 9" id="9"/>
          <p:cNvSpPr txBox="true"/>
          <p:nvPr/>
        </p:nvSpPr>
        <p:spPr>
          <a:xfrm rot="0">
            <a:off x="1028700" y="7818583"/>
            <a:ext cx="7901993" cy="1786255"/>
          </a:xfrm>
          <a:prstGeom prst="rect">
            <a:avLst/>
          </a:prstGeom>
        </p:spPr>
        <p:txBody>
          <a:bodyPr anchor="t" rtlCol="false" tIns="0" lIns="0" bIns="0" rIns="0">
            <a:spAutoFit/>
          </a:bodyPr>
          <a:lstStyle/>
          <a:p>
            <a:pPr algn="l">
              <a:lnSpc>
                <a:spcPts val="2359"/>
              </a:lnSpc>
            </a:pPr>
            <a:r>
              <a:rPr lang="en-US" sz="1999" spc="77" b="true">
                <a:solidFill>
                  <a:srgbClr val="4F4F4F"/>
                </a:solidFill>
                <a:latin typeface="TT Chocolates Bold"/>
                <a:ea typeface="TT Chocolates Bold"/>
                <a:cs typeface="TT Chocolates Bold"/>
                <a:sym typeface="TT Chocolates Bold"/>
              </a:rPr>
              <a:t>Process</a:t>
            </a:r>
          </a:p>
          <a:p>
            <a:pPr algn="l" marL="431797" indent="-215899" lvl="1">
              <a:lnSpc>
                <a:spcPts val="2359"/>
              </a:lnSpc>
              <a:buAutoNum type="arabicPeriod" startAt="1"/>
            </a:pPr>
            <a:r>
              <a:rPr lang="en-US" b="true" sz="1999" spc="77">
                <a:solidFill>
                  <a:srgbClr val="4F4F4F"/>
                </a:solidFill>
                <a:latin typeface="TT Chocolates Bold"/>
                <a:ea typeface="TT Chocolates Bold"/>
                <a:cs typeface="TT Chocolates Bold"/>
                <a:sym typeface="TT Chocolates Bold"/>
              </a:rPr>
              <a:t>Optimisation of activities distribution in space</a:t>
            </a:r>
          </a:p>
          <a:p>
            <a:pPr algn="l">
              <a:lnSpc>
                <a:spcPts val="2359"/>
              </a:lnSpc>
            </a:pPr>
            <a:r>
              <a:rPr lang="en-US" sz="1999" spc="77">
                <a:solidFill>
                  <a:srgbClr val="4F4F4F"/>
                </a:solidFill>
                <a:latin typeface="TT Chocolates"/>
                <a:ea typeface="TT Chocolates"/>
                <a:cs typeface="TT Chocolates"/>
                <a:sym typeface="TT Chocolates"/>
              </a:rPr>
              <a:t>minimal dimensions obtained from activity mapping</a:t>
            </a:r>
          </a:p>
          <a:p>
            <a:pPr algn="l" marL="431797" indent="-215899" lvl="1">
              <a:lnSpc>
                <a:spcPts val="2359"/>
              </a:lnSpc>
              <a:buAutoNum type="arabicPeriod" startAt="1"/>
            </a:pPr>
            <a:r>
              <a:rPr lang="en-US" b="true" sz="1999" spc="77">
                <a:solidFill>
                  <a:srgbClr val="4F4F4F"/>
                </a:solidFill>
                <a:latin typeface="TT Chocolates Bold"/>
                <a:ea typeface="TT Chocolates Bold"/>
                <a:cs typeface="TT Chocolates Bold"/>
                <a:sym typeface="TT Chocolates Bold"/>
              </a:rPr>
              <a:t>Centroids as seeds points</a:t>
            </a:r>
          </a:p>
          <a:p>
            <a:pPr algn="l">
              <a:lnSpc>
                <a:spcPts val="2359"/>
              </a:lnSpc>
            </a:pPr>
            <a:r>
              <a:rPr lang="en-US" sz="1999" spc="77">
                <a:solidFill>
                  <a:srgbClr val="4F4F4F"/>
                </a:solidFill>
                <a:latin typeface="TT Chocolates"/>
                <a:ea typeface="TT Chocolates"/>
                <a:cs typeface="TT Chocolates"/>
                <a:sym typeface="TT Chocolates"/>
              </a:rPr>
              <a:t>minimal dimensions obtained from activity mapping</a:t>
            </a:r>
          </a:p>
          <a:p>
            <a:pPr algn="l">
              <a:lnSpc>
                <a:spcPts val="2359"/>
              </a:lnSpc>
            </a:pPr>
          </a:p>
        </p:txBody>
      </p:sp>
      <p:sp>
        <p:nvSpPr>
          <p:cNvPr name="TextBox 10" id="10"/>
          <p:cNvSpPr txBox="true"/>
          <p:nvPr/>
        </p:nvSpPr>
        <p:spPr>
          <a:xfrm rot="0">
            <a:off x="11261394" y="7818583"/>
            <a:ext cx="4816205" cy="309880"/>
          </a:xfrm>
          <a:prstGeom prst="rect">
            <a:avLst/>
          </a:prstGeom>
        </p:spPr>
        <p:txBody>
          <a:bodyPr anchor="t" rtlCol="false" tIns="0" lIns="0" bIns="0" rIns="0">
            <a:spAutoFit/>
          </a:bodyPr>
          <a:lstStyle/>
          <a:p>
            <a:pPr algn="l">
              <a:lnSpc>
                <a:spcPts val="2359"/>
              </a:lnSpc>
            </a:pPr>
            <a:r>
              <a:rPr lang="en-US" sz="1999" spc="77" b="true">
                <a:solidFill>
                  <a:srgbClr val="4F4F4F"/>
                </a:solidFill>
                <a:latin typeface="TT Chocolates Bold"/>
                <a:ea typeface="TT Chocolates Bold"/>
                <a:cs typeface="TT Chocolates Bold"/>
                <a:sym typeface="TT Chocolates Bold"/>
              </a:rPr>
              <a:t>Optimised ergonomic design</a:t>
            </a:r>
          </a:p>
        </p:txBody>
      </p:sp>
      <p:sp>
        <p:nvSpPr>
          <p:cNvPr name="TextBox 11" id="11"/>
          <p:cNvSpPr txBox="true"/>
          <p:nvPr/>
        </p:nvSpPr>
        <p:spPr>
          <a:xfrm rot="0">
            <a:off x="10548408" y="2847655"/>
            <a:ext cx="1425974" cy="222885"/>
          </a:xfrm>
          <a:prstGeom prst="rect">
            <a:avLst/>
          </a:prstGeom>
        </p:spPr>
        <p:txBody>
          <a:bodyPr anchor="t" rtlCol="false" tIns="0" lIns="0" bIns="0" rIns="0">
            <a:spAutoFit/>
          </a:bodyPr>
          <a:lstStyle/>
          <a:p>
            <a:pPr algn="l">
              <a:lnSpc>
                <a:spcPts val="1770"/>
              </a:lnSpc>
            </a:pPr>
            <a:r>
              <a:rPr lang="en-US" sz="1500" spc="58">
                <a:solidFill>
                  <a:srgbClr val="4F4F4F"/>
                </a:solidFill>
                <a:latin typeface="TT Chocolates"/>
                <a:ea typeface="TT Chocolates"/>
                <a:cs typeface="TT Chocolates"/>
                <a:sym typeface="TT Chocolates"/>
              </a:rPr>
              <a:t>Dining storage</a:t>
            </a:r>
          </a:p>
        </p:txBody>
      </p:sp>
      <p:sp>
        <p:nvSpPr>
          <p:cNvPr name="TextBox 12" id="12"/>
          <p:cNvSpPr txBox="true"/>
          <p:nvPr/>
        </p:nvSpPr>
        <p:spPr>
          <a:xfrm rot="0">
            <a:off x="13400261" y="2058354"/>
            <a:ext cx="1425974" cy="222885"/>
          </a:xfrm>
          <a:prstGeom prst="rect">
            <a:avLst/>
          </a:prstGeom>
        </p:spPr>
        <p:txBody>
          <a:bodyPr anchor="t" rtlCol="false" tIns="0" lIns="0" bIns="0" rIns="0">
            <a:spAutoFit/>
          </a:bodyPr>
          <a:lstStyle/>
          <a:p>
            <a:pPr algn="l">
              <a:lnSpc>
                <a:spcPts val="1770"/>
              </a:lnSpc>
            </a:pPr>
            <a:r>
              <a:rPr lang="en-US" sz="1500" spc="58">
                <a:solidFill>
                  <a:srgbClr val="4F4F4F"/>
                </a:solidFill>
                <a:latin typeface="TT Chocolates"/>
                <a:ea typeface="TT Chocolates"/>
                <a:cs typeface="TT Chocolates"/>
                <a:sym typeface="TT Chocolates"/>
              </a:rPr>
              <a:t>Bed</a:t>
            </a:r>
          </a:p>
        </p:txBody>
      </p:sp>
      <p:sp>
        <p:nvSpPr>
          <p:cNvPr name="TextBox 13" id="13"/>
          <p:cNvSpPr txBox="true"/>
          <p:nvPr/>
        </p:nvSpPr>
        <p:spPr>
          <a:xfrm rot="0">
            <a:off x="13968945" y="1746887"/>
            <a:ext cx="1425974" cy="222885"/>
          </a:xfrm>
          <a:prstGeom prst="rect">
            <a:avLst/>
          </a:prstGeom>
        </p:spPr>
        <p:txBody>
          <a:bodyPr anchor="t" rtlCol="false" tIns="0" lIns="0" bIns="0" rIns="0">
            <a:spAutoFit/>
          </a:bodyPr>
          <a:lstStyle/>
          <a:p>
            <a:pPr algn="l">
              <a:lnSpc>
                <a:spcPts val="1770"/>
              </a:lnSpc>
            </a:pPr>
            <a:r>
              <a:rPr lang="en-US" sz="1500" spc="58">
                <a:solidFill>
                  <a:srgbClr val="4F4F4F"/>
                </a:solidFill>
                <a:latin typeface="TT Chocolates"/>
                <a:ea typeface="TT Chocolates"/>
                <a:cs typeface="TT Chocolates"/>
                <a:sym typeface="TT Chocolates"/>
              </a:rPr>
              <a:t>Bedside table</a:t>
            </a:r>
          </a:p>
        </p:txBody>
      </p:sp>
      <p:sp>
        <p:nvSpPr>
          <p:cNvPr name="TextBox 14" id="14"/>
          <p:cNvSpPr txBox="true"/>
          <p:nvPr/>
        </p:nvSpPr>
        <p:spPr>
          <a:xfrm rot="0">
            <a:off x="15443081" y="2405695"/>
            <a:ext cx="1425974" cy="441960"/>
          </a:xfrm>
          <a:prstGeom prst="rect">
            <a:avLst/>
          </a:prstGeom>
        </p:spPr>
        <p:txBody>
          <a:bodyPr anchor="t" rtlCol="false" tIns="0" lIns="0" bIns="0" rIns="0">
            <a:spAutoFit/>
          </a:bodyPr>
          <a:lstStyle/>
          <a:p>
            <a:pPr algn="l">
              <a:lnSpc>
                <a:spcPts val="1770"/>
              </a:lnSpc>
            </a:pPr>
            <a:r>
              <a:rPr lang="en-US" sz="1500" spc="58">
                <a:solidFill>
                  <a:srgbClr val="4F4F4F"/>
                </a:solidFill>
                <a:latin typeface="TT Chocolates"/>
                <a:ea typeface="TT Chocolates"/>
                <a:cs typeface="TT Chocolates"/>
                <a:sym typeface="TT Chocolates"/>
              </a:rPr>
              <a:t>Clothing storage</a:t>
            </a:r>
          </a:p>
        </p:txBody>
      </p:sp>
      <p:sp>
        <p:nvSpPr>
          <p:cNvPr name="TextBox 15" id="15"/>
          <p:cNvSpPr txBox="true"/>
          <p:nvPr/>
        </p:nvSpPr>
        <p:spPr>
          <a:xfrm rot="0">
            <a:off x="13306918" y="5897816"/>
            <a:ext cx="962940" cy="441960"/>
          </a:xfrm>
          <a:prstGeom prst="rect">
            <a:avLst/>
          </a:prstGeom>
        </p:spPr>
        <p:txBody>
          <a:bodyPr anchor="t" rtlCol="false" tIns="0" lIns="0" bIns="0" rIns="0">
            <a:spAutoFit/>
          </a:bodyPr>
          <a:lstStyle/>
          <a:p>
            <a:pPr algn="l">
              <a:lnSpc>
                <a:spcPts val="1770"/>
              </a:lnSpc>
            </a:pPr>
            <a:r>
              <a:rPr lang="en-US" sz="1500" spc="58">
                <a:solidFill>
                  <a:srgbClr val="4F4F4F"/>
                </a:solidFill>
                <a:latin typeface="TT Chocolates"/>
                <a:ea typeface="TT Chocolates"/>
                <a:cs typeface="TT Chocolates"/>
                <a:sym typeface="TT Chocolates"/>
              </a:rPr>
              <a:t>Work station</a:t>
            </a:r>
          </a:p>
        </p:txBody>
      </p:sp>
      <p:sp>
        <p:nvSpPr>
          <p:cNvPr name="TextBox 16" id="16"/>
          <p:cNvSpPr txBox="true"/>
          <p:nvPr/>
        </p:nvSpPr>
        <p:spPr>
          <a:xfrm rot="0">
            <a:off x="14161503" y="6083099"/>
            <a:ext cx="1425974" cy="661035"/>
          </a:xfrm>
          <a:prstGeom prst="rect">
            <a:avLst/>
          </a:prstGeom>
        </p:spPr>
        <p:txBody>
          <a:bodyPr anchor="t" rtlCol="false" tIns="0" lIns="0" bIns="0" rIns="0">
            <a:spAutoFit/>
          </a:bodyPr>
          <a:lstStyle/>
          <a:p>
            <a:pPr algn="l">
              <a:lnSpc>
                <a:spcPts val="1770"/>
              </a:lnSpc>
            </a:pPr>
            <a:r>
              <a:rPr lang="en-US" sz="1500" spc="58">
                <a:solidFill>
                  <a:srgbClr val="4F4F4F"/>
                </a:solidFill>
                <a:latin typeface="TT Chocolates"/>
                <a:ea typeface="TT Chocolates"/>
                <a:cs typeface="TT Chocolates"/>
                <a:sym typeface="TT Chocolates"/>
              </a:rPr>
              <a:t>Work equipment storage</a:t>
            </a:r>
          </a:p>
        </p:txBody>
      </p:sp>
      <p:sp>
        <p:nvSpPr>
          <p:cNvPr name="TextBox 17" id="17"/>
          <p:cNvSpPr txBox="true"/>
          <p:nvPr/>
        </p:nvSpPr>
        <p:spPr>
          <a:xfrm rot="0">
            <a:off x="12146889" y="2433549"/>
            <a:ext cx="1425974" cy="441960"/>
          </a:xfrm>
          <a:prstGeom prst="rect">
            <a:avLst/>
          </a:prstGeom>
        </p:spPr>
        <p:txBody>
          <a:bodyPr anchor="t" rtlCol="false" tIns="0" lIns="0" bIns="0" rIns="0">
            <a:spAutoFit/>
          </a:bodyPr>
          <a:lstStyle/>
          <a:p>
            <a:pPr algn="l">
              <a:lnSpc>
                <a:spcPts val="1770"/>
              </a:lnSpc>
            </a:pPr>
            <a:r>
              <a:rPr lang="en-US" sz="1500" spc="58">
                <a:solidFill>
                  <a:srgbClr val="4F4F4F"/>
                </a:solidFill>
                <a:latin typeface="TT Chocolates"/>
                <a:ea typeface="TT Chocolates"/>
                <a:cs typeface="TT Chocolates"/>
                <a:sym typeface="TT Chocolates"/>
              </a:rPr>
              <a:t>Bed safety barrier</a:t>
            </a:r>
          </a:p>
        </p:txBody>
      </p:sp>
      <p:sp>
        <p:nvSpPr>
          <p:cNvPr name="AutoShape 18" id="18"/>
          <p:cNvSpPr/>
          <p:nvPr/>
        </p:nvSpPr>
        <p:spPr>
          <a:xfrm>
            <a:off x="11974381" y="3180078"/>
            <a:ext cx="223790" cy="813562"/>
          </a:xfrm>
          <a:prstGeom prst="line">
            <a:avLst/>
          </a:prstGeom>
          <a:ln cap="flat" w="19050">
            <a:solidFill>
              <a:srgbClr val="000000"/>
            </a:solidFill>
            <a:prstDash val="sysDot"/>
            <a:headEnd type="none" len="sm" w="sm"/>
            <a:tailEnd type="none" len="sm" w="sm"/>
          </a:ln>
        </p:spPr>
      </p:sp>
      <p:sp>
        <p:nvSpPr>
          <p:cNvPr name="AutoShape 19" id="19"/>
          <p:cNvSpPr/>
          <p:nvPr/>
        </p:nvSpPr>
        <p:spPr>
          <a:xfrm>
            <a:off x="13572863" y="2281239"/>
            <a:ext cx="19956" cy="1377866"/>
          </a:xfrm>
          <a:prstGeom prst="line">
            <a:avLst/>
          </a:prstGeom>
          <a:ln cap="flat" w="19050">
            <a:solidFill>
              <a:srgbClr val="000000"/>
            </a:solidFill>
            <a:prstDash val="sysDot"/>
            <a:headEnd type="none" len="sm" w="sm"/>
            <a:tailEnd type="none" len="sm" w="sm"/>
          </a:ln>
        </p:spPr>
      </p:sp>
      <p:sp>
        <p:nvSpPr>
          <p:cNvPr name="AutoShape 20" id="20"/>
          <p:cNvSpPr/>
          <p:nvPr/>
        </p:nvSpPr>
        <p:spPr>
          <a:xfrm>
            <a:off x="14259879" y="2086292"/>
            <a:ext cx="19956" cy="1177290"/>
          </a:xfrm>
          <a:prstGeom prst="line">
            <a:avLst/>
          </a:prstGeom>
          <a:ln cap="flat" w="19050">
            <a:solidFill>
              <a:srgbClr val="000000"/>
            </a:solidFill>
            <a:prstDash val="sysDot"/>
            <a:headEnd type="none" len="sm" w="sm"/>
            <a:tailEnd type="none" len="sm" w="sm"/>
          </a:ln>
        </p:spPr>
      </p:sp>
      <p:sp>
        <p:nvSpPr>
          <p:cNvPr name="AutoShape 21" id="21"/>
          <p:cNvSpPr/>
          <p:nvPr/>
        </p:nvSpPr>
        <p:spPr>
          <a:xfrm>
            <a:off x="12859876" y="2875509"/>
            <a:ext cx="712987" cy="1536650"/>
          </a:xfrm>
          <a:prstGeom prst="line">
            <a:avLst/>
          </a:prstGeom>
          <a:ln cap="flat" w="19050">
            <a:solidFill>
              <a:srgbClr val="000000"/>
            </a:solidFill>
            <a:prstDash val="sysDot"/>
            <a:headEnd type="none" len="sm" w="sm"/>
            <a:tailEnd type="none" len="sm" w="sm"/>
          </a:ln>
        </p:spPr>
      </p:sp>
      <p:sp>
        <p:nvSpPr>
          <p:cNvPr name="AutoShape 22" id="22"/>
          <p:cNvSpPr/>
          <p:nvPr/>
        </p:nvSpPr>
        <p:spPr>
          <a:xfrm>
            <a:off x="15927658" y="2959259"/>
            <a:ext cx="19956" cy="1177290"/>
          </a:xfrm>
          <a:prstGeom prst="line">
            <a:avLst/>
          </a:prstGeom>
          <a:ln cap="flat" w="19050">
            <a:solidFill>
              <a:srgbClr val="000000"/>
            </a:solidFill>
            <a:prstDash val="sysDot"/>
            <a:headEnd type="none" len="sm" w="sm"/>
            <a:tailEnd type="none" len="sm" w="sm"/>
          </a:ln>
        </p:spPr>
      </p:sp>
      <p:sp>
        <p:nvSpPr>
          <p:cNvPr name="AutoShape 23" id="23"/>
          <p:cNvSpPr/>
          <p:nvPr/>
        </p:nvSpPr>
        <p:spPr>
          <a:xfrm flipH="true">
            <a:off x="13669497" y="5143500"/>
            <a:ext cx="0" cy="661520"/>
          </a:xfrm>
          <a:prstGeom prst="line">
            <a:avLst/>
          </a:prstGeom>
          <a:ln cap="flat" w="19050">
            <a:solidFill>
              <a:srgbClr val="000000"/>
            </a:solidFill>
            <a:prstDash val="sysDot"/>
            <a:headEnd type="none" len="sm" w="sm"/>
            <a:tailEnd type="none" len="sm" w="sm"/>
          </a:ln>
        </p:spPr>
      </p:sp>
      <p:sp>
        <p:nvSpPr>
          <p:cNvPr name="AutoShape 24" id="24"/>
          <p:cNvSpPr/>
          <p:nvPr/>
        </p:nvSpPr>
        <p:spPr>
          <a:xfrm>
            <a:off x="14289361" y="4850045"/>
            <a:ext cx="165532" cy="1047771"/>
          </a:xfrm>
          <a:prstGeom prst="line">
            <a:avLst/>
          </a:prstGeom>
          <a:ln cap="flat" w="19050">
            <a:solidFill>
              <a:srgbClr val="000000"/>
            </a:solidFill>
            <a:prstDash val="sysDot"/>
            <a:headEnd type="none" len="sm" w="sm"/>
            <a:tailEnd type="none" len="sm" w="sm"/>
          </a:ln>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a:hlinkClick action="ppaction://media"/>
          </p:cNvPr>
          <p:cNvPicPr>
            <a:picLocks noChangeAspect="true"/>
          </p:cNvPicPr>
          <p:nvPr>
            <a:videoFile r:link="rId3"/>
            <p:extLst>
              <p:ext uri="{DAA4B4D4-6D71-4841-9C94-3DE7FCFB9230}">
                <p14:media xmlns:p14="http://schemas.microsoft.com/office/powerpoint/2010/main" r:embed="rId4"/>
              </p:ext>
            </p:extLst>
          </p:nvPr>
        </p:nvPicPr>
        <p:blipFill>
          <a:blip r:embed="rId2"/>
          <a:srcRect l="0" t="0" r="517" b="3184"/>
          <a:stretch>
            <a:fillRect/>
          </a:stretch>
        </p:blipFill>
        <p:spPr>
          <a:xfrm flipH="false" flipV="false" rot="0">
            <a:off x="10379403" y="4284423"/>
            <a:ext cx="6856466" cy="2451009"/>
          </a:xfrm>
          <a:prstGeom prst="rect">
            <a:avLst/>
          </a:prstGeom>
        </p:spPr>
      </p:pic>
      <p:sp>
        <p:nvSpPr>
          <p:cNvPr name="Freeform 3" id="3"/>
          <p:cNvSpPr/>
          <p:nvPr/>
        </p:nvSpPr>
        <p:spPr>
          <a:xfrm flipH="false" flipV="false" rot="0">
            <a:off x="859860" y="2237492"/>
            <a:ext cx="4120931" cy="2292268"/>
          </a:xfrm>
          <a:custGeom>
            <a:avLst/>
            <a:gdLst/>
            <a:ahLst/>
            <a:cxnLst/>
            <a:rect r="r" b="b" t="t" l="l"/>
            <a:pathLst>
              <a:path h="2292268" w="4120931">
                <a:moveTo>
                  <a:pt x="0" y="0"/>
                </a:moveTo>
                <a:lnTo>
                  <a:pt x="4120931" y="0"/>
                </a:lnTo>
                <a:lnTo>
                  <a:pt x="4120931" y="2292268"/>
                </a:lnTo>
                <a:lnTo>
                  <a:pt x="0" y="2292268"/>
                </a:lnTo>
                <a:lnTo>
                  <a:pt x="0" y="0"/>
                </a:lnTo>
                <a:close/>
              </a:path>
            </a:pathLst>
          </a:custGeom>
          <a:blipFill>
            <a:blip r:embed="rId5"/>
            <a:stretch>
              <a:fillRect l="0" t="0" r="0" b="0"/>
            </a:stretch>
          </a:blipFill>
        </p:spPr>
      </p:sp>
      <p:sp>
        <p:nvSpPr>
          <p:cNvPr name="Freeform 4" id="4"/>
          <p:cNvSpPr/>
          <p:nvPr/>
        </p:nvSpPr>
        <p:spPr>
          <a:xfrm flipH="false" flipV="false" rot="0">
            <a:off x="5173575" y="2116894"/>
            <a:ext cx="4178572" cy="2481027"/>
          </a:xfrm>
          <a:custGeom>
            <a:avLst/>
            <a:gdLst/>
            <a:ahLst/>
            <a:cxnLst/>
            <a:rect r="r" b="b" t="t" l="l"/>
            <a:pathLst>
              <a:path h="2481027" w="4178572">
                <a:moveTo>
                  <a:pt x="0" y="0"/>
                </a:moveTo>
                <a:lnTo>
                  <a:pt x="4178572" y="0"/>
                </a:lnTo>
                <a:lnTo>
                  <a:pt x="4178572" y="2481027"/>
                </a:lnTo>
                <a:lnTo>
                  <a:pt x="0" y="2481027"/>
                </a:lnTo>
                <a:lnTo>
                  <a:pt x="0" y="0"/>
                </a:lnTo>
                <a:close/>
              </a:path>
            </a:pathLst>
          </a:custGeom>
          <a:blipFill>
            <a:blip r:embed="rId6"/>
            <a:stretch>
              <a:fillRect l="0" t="0" r="0" b="0"/>
            </a:stretch>
          </a:blipFill>
        </p:spPr>
      </p:sp>
      <p:sp>
        <p:nvSpPr>
          <p:cNvPr name="Freeform 5" id="5"/>
          <p:cNvSpPr/>
          <p:nvPr/>
        </p:nvSpPr>
        <p:spPr>
          <a:xfrm flipH="false" flipV="false" rot="0">
            <a:off x="941133" y="6584439"/>
            <a:ext cx="3953196" cy="2362035"/>
          </a:xfrm>
          <a:custGeom>
            <a:avLst/>
            <a:gdLst/>
            <a:ahLst/>
            <a:cxnLst/>
            <a:rect r="r" b="b" t="t" l="l"/>
            <a:pathLst>
              <a:path h="2362035" w="3953196">
                <a:moveTo>
                  <a:pt x="0" y="0"/>
                </a:moveTo>
                <a:lnTo>
                  <a:pt x="3953196" y="0"/>
                </a:lnTo>
                <a:lnTo>
                  <a:pt x="3953196" y="2362034"/>
                </a:lnTo>
                <a:lnTo>
                  <a:pt x="0" y="2362034"/>
                </a:lnTo>
                <a:lnTo>
                  <a:pt x="0" y="0"/>
                </a:lnTo>
                <a:close/>
              </a:path>
            </a:pathLst>
          </a:custGeom>
          <a:blipFill>
            <a:blip r:embed="rId7"/>
            <a:stretch>
              <a:fillRect l="0" t="0" r="0" b="0"/>
            </a:stretch>
          </a:blipFill>
        </p:spPr>
      </p:sp>
      <p:sp>
        <p:nvSpPr>
          <p:cNvPr name="Freeform 6" id="6"/>
          <p:cNvSpPr/>
          <p:nvPr/>
        </p:nvSpPr>
        <p:spPr>
          <a:xfrm flipH="false" flipV="false" rot="0">
            <a:off x="5173575" y="6463706"/>
            <a:ext cx="4084809" cy="2532581"/>
          </a:xfrm>
          <a:custGeom>
            <a:avLst/>
            <a:gdLst/>
            <a:ahLst/>
            <a:cxnLst/>
            <a:rect r="r" b="b" t="t" l="l"/>
            <a:pathLst>
              <a:path h="2532581" w="4084809">
                <a:moveTo>
                  <a:pt x="0" y="0"/>
                </a:moveTo>
                <a:lnTo>
                  <a:pt x="4084809" y="0"/>
                </a:lnTo>
                <a:lnTo>
                  <a:pt x="4084809" y="2532582"/>
                </a:lnTo>
                <a:lnTo>
                  <a:pt x="0" y="2532582"/>
                </a:lnTo>
                <a:lnTo>
                  <a:pt x="0" y="0"/>
                </a:lnTo>
                <a:close/>
              </a:path>
            </a:pathLst>
          </a:custGeom>
          <a:blipFill>
            <a:blip r:embed="rId8"/>
            <a:stretch>
              <a:fillRect l="0" t="0" r="0" b="0"/>
            </a:stretch>
          </a:blipFill>
        </p:spPr>
      </p:sp>
      <p:sp>
        <p:nvSpPr>
          <p:cNvPr name="TextBox 7" id="7"/>
          <p:cNvSpPr txBox="true"/>
          <p:nvPr/>
        </p:nvSpPr>
        <p:spPr>
          <a:xfrm rot="0">
            <a:off x="1028700" y="4653585"/>
            <a:ext cx="4144875" cy="222885"/>
          </a:xfrm>
          <a:prstGeom prst="rect">
            <a:avLst/>
          </a:prstGeom>
        </p:spPr>
        <p:txBody>
          <a:bodyPr anchor="t" rtlCol="false" tIns="0" lIns="0" bIns="0" rIns="0">
            <a:spAutoFit/>
          </a:bodyPr>
          <a:lstStyle/>
          <a:p>
            <a:pPr algn="l">
              <a:lnSpc>
                <a:spcPts val="1770"/>
              </a:lnSpc>
            </a:pPr>
            <a:r>
              <a:rPr lang="en-US" sz="1500" spc="58">
                <a:solidFill>
                  <a:srgbClr val="4F4F4F"/>
                </a:solidFill>
                <a:latin typeface="TT Chocolates"/>
                <a:ea typeface="TT Chocolates"/>
                <a:cs typeface="TT Chocolates"/>
                <a:sym typeface="TT Chocolates"/>
              </a:rPr>
              <a:t>Waking up</a:t>
            </a:r>
          </a:p>
        </p:txBody>
      </p:sp>
      <p:sp>
        <p:nvSpPr>
          <p:cNvPr name="TextBox 8" id="8"/>
          <p:cNvSpPr txBox="true"/>
          <p:nvPr/>
        </p:nvSpPr>
        <p:spPr>
          <a:xfrm rot="0">
            <a:off x="5350114" y="4653585"/>
            <a:ext cx="4144875" cy="222885"/>
          </a:xfrm>
          <a:prstGeom prst="rect">
            <a:avLst/>
          </a:prstGeom>
        </p:spPr>
        <p:txBody>
          <a:bodyPr anchor="t" rtlCol="false" tIns="0" lIns="0" bIns="0" rIns="0">
            <a:spAutoFit/>
          </a:bodyPr>
          <a:lstStyle/>
          <a:p>
            <a:pPr algn="l">
              <a:lnSpc>
                <a:spcPts val="1770"/>
              </a:lnSpc>
            </a:pPr>
            <a:r>
              <a:rPr lang="en-US" sz="1500" spc="58">
                <a:solidFill>
                  <a:srgbClr val="4F4F4F"/>
                </a:solidFill>
                <a:latin typeface="TT Chocolates"/>
                <a:ea typeface="TT Chocolates"/>
                <a:cs typeface="TT Chocolates"/>
                <a:sym typeface="TT Chocolates"/>
              </a:rPr>
              <a:t>Getting off the bed</a:t>
            </a:r>
          </a:p>
        </p:txBody>
      </p:sp>
      <p:sp>
        <p:nvSpPr>
          <p:cNvPr name="TextBox 9" id="9"/>
          <p:cNvSpPr txBox="true"/>
          <p:nvPr/>
        </p:nvSpPr>
        <p:spPr>
          <a:xfrm rot="0">
            <a:off x="1028700" y="558571"/>
            <a:ext cx="1974721" cy="1250348"/>
          </a:xfrm>
          <a:prstGeom prst="rect">
            <a:avLst/>
          </a:prstGeom>
        </p:spPr>
        <p:txBody>
          <a:bodyPr anchor="t" rtlCol="false" tIns="0" lIns="0" bIns="0" rIns="0">
            <a:spAutoFit/>
          </a:bodyPr>
          <a:lstStyle/>
          <a:p>
            <a:pPr algn="l">
              <a:lnSpc>
                <a:spcPts val="9833"/>
              </a:lnSpc>
            </a:pPr>
            <a:r>
              <a:rPr lang="en-US" sz="7023" b="true">
                <a:solidFill>
                  <a:srgbClr val="504C44">
                    <a:alpha val="19608"/>
                  </a:srgbClr>
                </a:solidFill>
                <a:latin typeface="Neutra Text Bold"/>
                <a:ea typeface="Neutra Text Bold"/>
                <a:cs typeface="Neutra Text Bold"/>
                <a:sym typeface="Neutra Text Bold"/>
              </a:rPr>
              <a:t>08</a:t>
            </a:r>
          </a:p>
        </p:txBody>
      </p:sp>
      <p:sp>
        <p:nvSpPr>
          <p:cNvPr name="TextBox 10" id="10"/>
          <p:cNvSpPr txBox="true"/>
          <p:nvPr/>
        </p:nvSpPr>
        <p:spPr>
          <a:xfrm rot="0">
            <a:off x="2378676" y="987530"/>
            <a:ext cx="12947088" cy="514351"/>
          </a:xfrm>
          <a:prstGeom prst="rect">
            <a:avLst/>
          </a:prstGeom>
        </p:spPr>
        <p:txBody>
          <a:bodyPr anchor="t" rtlCol="false" tIns="0" lIns="0" bIns="0" rIns="0">
            <a:spAutoFit/>
          </a:bodyPr>
          <a:lstStyle/>
          <a:p>
            <a:pPr algn="l">
              <a:lnSpc>
                <a:spcPts val="4199"/>
              </a:lnSpc>
              <a:spcBef>
                <a:spcPct val="0"/>
              </a:spcBef>
            </a:pPr>
            <a:r>
              <a:rPr lang="en-US" b="true" sz="2999" spc="599">
                <a:solidFill>
                  <a:srgbClr val="000000"/>
                </a:solidFill>
                <a:latin typeface="TT Chocolates Bold"/>
                <a:ea typeface="TT Chocolates Bold"/>
                <a:cs typeface="TT Chocolates Bold"/>
                <a:sym typeface="TT Chocolates Bold"/>
              </a:rPr>
              <a:t>ADAPTIVE FURNISHING </a:t>
            </a:r>
            <a:r>
              <a:rPr lang="en-US" sz="2999" spc="599">
                <a:solidFill>
                  <a:srgbClr val="000000"/>
                </a:solidFill>
                <a:latin typeface="TT Chocolates"/>
                <a:ea typeface="TT Chocolates"/>
                <a:cs typeface="TT Chocolates"/>
                <a:sym typeface="TT Chocolates"/>
              </a:rPr>
              <a:t>| 24H MAPPING</a:t>
            </a:r>
          </a:p>
        </p:txBody>
      </p:sp>
      <p:sp>
        <p:nvSpPr>
          <p:cNvPr name="TextBox 11" id="11"/>
          <p:cNvSpPr txBox="true"/>
          <p:nvPr/>
        </p:nvSpPr>
        <p:spPr>
          <a:xfrm rot="0">
            <a:off x="1028700" y="1807014"/>
            <a:ext cx="7094036" cy="309880"/>
          </a:xfrm>
          <a:prstGeom prst="rect">
            <a:avLst/>
          </a:prstGeom>
        </p:spPr>
        <p:txBody>
          <a:bodyPr anchor="t" rtlCol="false" tIns="0" lIns="0" bIns="0" rIns="0">
            <a:spAutoFit/>
          </a:bodyPr>
          <a:lstStyle/>
          <a:p>
            <a:pPr algn="l">
              <a:lnSpc>
                <a:spcPts val="2359"/>
              </a:lnSpc>
            </a:pPr>
            <a:r>
              <a:rPr lang="en-US" sz="1999" spc="77" b="true">
                <a:solidFill>
                  <a:srgbClr val="4F4F4F"/>
                </a:solidFill>
                <a:latin typeface="TT Chocolates Bold"/>
                <a:ea typeface="TT Chocolates Bold"/>
                <a:cs typeface="TT Chocolates Bold"/>
                <a:sym typeface="TT Chocolates Bold"/>
              </a:rPr>
              <a:t>6.00-7.00: Waking up &amp; Hygine - User 1</a:t>
            </a:r>
          </a:p>
        </p:txBody>
      </p:sp>
      <p:sp>
        <p:nvSpPr>
          <p:cNvPr name="TextBox 12" id="12"/>
          <p:cNvSpPr txBox="true"/>
          <p:nvPr/>
        </p:nvSpPr>
        <p:spPr>
          <a:xfrm rot="0">
            <a:off x="1028700" y="9070298"/>
            <a:ext cx="4144875" cy="222885"/>
          </a:xfrm>
          <a:prstGeom prst="rect">
            <a:avLst/>
          </a:prstGeom>
        </p:spPr>
        <p:txBody>
          <a:bodyPr anchor="t" rtlCol="false" tIns="0" lIns="0" bIns="0" rIns="0">
            <a:spAutoFit/>
          </a:bodyPr>
          <a:lstStyle/>
          <a:p>
            <a:pPr algn="l">
              <a:lnSpc>
                <a:spcPts val="1770"/>
              </a:lnSpc>
            </a:pPr>
            <a:r>
              <a:rPr lang="en-US" sz="1500" spc="58">
                <a:solidFill>
                  <a:srgbClr val="4F4F4F"/>
                </a:solidFill>
                <a:latin typeface="TT Chocolates"/>
                <a:ea typeface="TT Chocolates"/>
                <a:cs typeface="TT Chocolates"/>
                <a:sym typeface="TT Chocolates"/>
              </a:rPr>
              <a:t>Getting clothes from wardrobe</a:t>
            </a:r>
          </a:p>
        </p:txBody>
      </p:sp>
      <p:sp>
        <p:nvSpPr>
          <p:cNvPr name="TextBox 13" id="13"/>
          <p:cNvSpPr txBox="true"/>
          <p:nvPr/>
        </p:nvSpPr>
        <p:spPr>
          <a:xfrm rot="0">
            <a:off x="5350114" y="9035415"/>
            <a:ext cx="5029288" cy="222885"/>
          </a:xfrm>
          <a:prstGeom prst="rect">
            <a:avLst/>
          </a:prstGeom>
        </p:spPr>
        <p:txBody>
          <a:bodyPr anchor="t" rtlCol="false" tIns="0" lIns="0" bIns="0" rIns="0">
            <a:spAutoFit/>
          </a:bodyPr>
          <a:lstStyle/>
          <a:p>
            <a:pPr algn="l">
              <a:lnSpc>
                <a:spcPts val="1770"/>
              </a:lnSpc>
            </a:pPr>
            <a:r>
              <a:rPr lang="en-US" sz="1500" spc="58">
                <a:solidFill>
                  <a:srgbClr val="4F4F4F"/>
                </a:solidFill>
                <a:latin typeface="TT Chocolates"/>
                <a:ea typeface="TT Chocolates"/>
                <a:cs typeface="TT Chocolates"/>
                <a:sym typeface="TT Chocolates"/>
              </a:rPr>
              <a:t>Closing wardrobe and bed safety barrier</a:t>
            </a:r>
          </a:p>
        </p:txBody>
      </p:sp>
      <p:sp>
        <p:nvSpPr>
          <p:cNvPr name="TextBox 14" id="14"/>
          <p:cNvSpPr txBox="true"/>
          <p:nvPr/>
        </p:nvSpPr>
        <p:spPr>
          <a:xfrm rot="0">
            <a:off x="7215979" y="5509927"/>
            <a:ext cx="2772622" cy="441960"/>
          </a:xfrm>
          <a:prstGeom prst="rect">
            <a:avLst/>
          </a:prstGeom>
        </p:spPr>
        <p:txBody>
          <a:bodyPr anchor="t" rtlCol="false" tIns="0" lIns="0" bIns="0" rIns="0">
            <a:spAutoFit/>
          </a:bodyPr>
          <a:lstStyle/>
          <a:p>
            <a:pPr algn="l">
              <a:lnSpc>
                <a:spcPts val="1770"/>
              </a:lnSpc>
            </a:pPr>
            <a:r>
              <a:rPr lang="en-US" sz="1500" spc="58">
                <a:solidFill>
                  <a:srgbClr val="4F4F4F"/>
                </a:solidFill>
                <a:latin typeface="TT Chocolates"/>
                <a:ea typeface="TT Chocolates"/>
                <a:cs typeface="TT Chocolates"/>
                <a:sym typeface="TT Chocolates"/>
              </a:rPr>
              <a:t>Bed ladder integrated in clothing storage surface</a:t>
            </a:r>
          </a:p>
        </p:txBody>
      </p:sp>
      <p:sp>
        <p:nvSpPr>
          <p:cNvPr name="AutoShape 15" id="15"/>
          <p:cNvSpPr/>
          <p:nvPr/>
        </p:nvSpPr>
        <p:spPr>
          <a:xfrm flipH="true">
            <a:off x="8419170" y="4148201"/>
            <a:ext cx="0" cy="1191605"/>
          </a:xfrm>
          <a:prstGeom prst="line">
            <a:avLst/>
          </a:prstGeom>
          <a:ln cap="flat" w="19050">
            <a:solidFill>
              <a:srgbClr val="000000"/>
            </a:solidFill>
            <a:prstDash val="sysDot"/>
            <a:headEnd type="none" len="sm" w="sm"/>
            <a:tailEnd type="none" len="sm" w="sm"/>
          </a:ln>
        </p:spPr>
      </p:sp>
    </p:spTree>
  </p:cSld>
  <p:clrMapOvr>
    <a:masterClrMapping/>
  </p:clrMapOvr>
  <p:timing>
    <p:tnLst>
      <p:par>
        <p:cTn dur="indefinite" restart="never" nodeType="tmRoot">
          <p:childTnLst>
            <p:video>
              <p:cMediaNode vol="100000">
                <p:cTn fill="hold" display="false">
                  <p:stCondLst>
                    <p:cond delay="indefinite"/>
                  </p:stCondLst>
                </p:cTn>
                <p:tgtEl>
                  <p:spTgt spid="2"/>
                </p:tgtEl>
              </p:cMediaNode>
            </p:video>
          </p:childTnLst>
        </p:cTn>
      </p:par>
    </p:tnLst>
  </p:timing>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5240250" y="2168196"/>
            <a:ext cx="4145336" cy="2274571"/>
          </a:xfrm>
          <a:custGeom>
            <a:avLst/>
            <a:gdLst/>
            <a:ahLst/>
            <a:cxnLst/>
            <a:rect r="r" b="b" t="t" l="l"/>
            <a:pathLst>
              <a:path h="2274571" w="4145336">
                <a:moveTo>
                  <a:pt x="0" y="0"/>
                </a:moveTo>
                <a:lnTo>
                  <a:pt x="4145336" y="0"/>
                </a:lnTo>
                <a:lnTo>
                  <a:pt x="4145336" y="2274571"/>
                </a:lnTo>
                <a:lnTo>
                  <a:pt x="0" y="2274571"/>
                </a:lnTo>
                <a:lnTo>
                  <a:pt x="0" y="0"/>
                </a:lnTo>
                <a:close/>
              </a:path>
            </a:pathLst>
          </a:custGeom>
          <a:blipFill>
            <a:blip r:embed="rId2"/>
            <a:stretch>
              <a:fillRect l="-199" t="-252" r="0" b="-3836"/>
            </a:stretch>
          </a:blipFill>
        </p:spPr>
      </p:sp>
      <p:sp>
        <p:nvSpPr>
          <p:cNvPr name="Freeform 3" id="3"/>
          <p:cNvSpPr/>
          <p:nvPr/>
        </p:nvSpPr>
        <p:spPr>
          <a:xfrm flipH="false" flipV="false" rot="0">
            <a:off x="940156" y="6692982"/>
            <a:ext cx="3954173" cy="2303306"/>
          </a:xfrm>
          <a:custGeom>
            <a:avLst/>
            <a:gdLst/>
            <a:ahLst/>
            <a:cxnLst/>
            <a:rect r="r" b="b" t="t" l="l"/>
            <a:pathLst>
              <a:path h="2303306" w="3954173">
                <a:moveTo>
                  <a:pt x="0" y="0"/>
                </a:moveTo>
                <a:lnTo>
                  <a:pt x="3954173" y="0"/>
                </a:lnTo>
                <a:lnTo>
                  <a:pt x="3954173" y="2303306"/>
                </a:lnTo>
                <a:lnTo>
                  <a:pt x="0" y="2303306"/>
                </a:lnTo>
                <a:lnTo>
                  <a:pt x="0" y="0"/>
                </a:lnTo>
                <a:close/>
              </a:path>
            </a:pathLst>
          </a:custGeom>
          <a:blipFill>
            <a:blip r:embed="rId3"/>
            <a:stretch>
              <a:fillRect l="0" t="0" r="0" b="0"/>
            </a:stretch>
          </a:blipFill>
        </p:spPr>
      </p:sp>
      <p:sp>
        <p:nvSpPr>
          <p:cNvPr name="Freeform 4" id="4"/>
          <p:cNvSpPr/>
          <p:nvPr/>
        </p:nvSpPr>
        <p:spPr>
          <a:xfrm flipH="false" flipV="false" rot="0">
            <a:off x="5173575" y="6664249"/>
            <a:ext cx="4212011" cy="2263956"/>
          </a:xfrm>
          <a:custGeom>
            <a:avLst/>
            <a:gdLst/>
            <a:ahLst/>
            <a:cxnLst/>
            <a:rect r="r" b="b" t="t" l="l"/>
            <a:pathLst>
              <a:path h="2263956" w="4212011">
                <a:moveTo>
                  <a:pt x="0" y="0"/>
                </a:moveTo>
                <a:lnTo>
                  <a:pt x="4212011" y="0"/>
                </a:lnTo>
                <a:lnTo>
                  <a:pt x="4212011" y="2263956"/>
                </a:lnTo>
                <a:lnTo>
                  <a:pt x="0" y="2263956"/>
                </a:lnTo>
                <a:lnTo>
                  <a:pt x="0" y="0"/>
                </a:lnTo>
                <a:close/>
              </a:path>
            </a:pathLst>
          </a:custGeom>
          <a:blipFill>
            <a:blip r:embed="rId4"/>
            <a:stretch>
              <a:fillRect l="0" t="0" r="0" b="0"/>
            </a:stretch>
          </a:blipFill>
        </p:spPr>
      </p:sp>
      <p:sp>
        <p:nvSpPr>
          <p:cNvPr name="Freeform 5" id="5"/>
          <p:cNvSpPr/>
          <p:nvPr/>
        </p:nvSpPr>
        <p:spPr>
          <a:xfrm flipH="false" flipV="false" rot="0">
            <a:off x="1028700" y="2295774"/>
            <a:ext cx="3787649" cy="2357812"/>
          </a:xfrm>
          <a:custGeom>
            <a:avLst/>
            <a:gdLst/>
            <a:ahLst/>
            <a:cxnLst/>
            <a:rect r="r" b="b" t="t" l="l"/>
            <a:pathLst>
              <a:path h="2357812" w="3787649">
                <a:moveTo>
                  <a:pt x="0" y="0"/>
                </a:moveTo>
                <a:lnTo>
                  <a:pt x="3787649" y="0"/>
                </a:lnTo>
                <a:lnTo>
                  <a:pt x="3787649" y="2357811"/>
                </a:lnTo>
                <a:lnTo>
                  <a:pt x="0" y="2357811"/>
                </a:lnTo>
                <a:lnTo>
                  <a:pt x="0" y="0"/>
                </a:lnTo>
                <a:close/>
              </a:path>
            </a:pathLst>
          </a:custGeom>
          <a:blipFill>
            <a:blip r:embed="rId5"/>
            <a:stretch>
              <a:fillRect l="0" t="0" r="0" b="0"/>
            </a:stretch>
          </a:blipFill>
        </p:spPr>
      </p:sp>
      <p:sp>
        <p:nvSpPr>
          <p:cNvPr name="TextBox 6" id="6"/>
          <p:cNvSpPr txBox="true"/>
          <p:nvPr/>
        </p:nvSpPr>
        <p:spPr>
          <a:xfrm rot="0">
            <a:off x="1028700" y="4653585"/>
            <a:ext cx="4144875" cy="222885"/>
          </a:xfrm>
          <a:prstGeom prst="rect">
            <a:avLst/>
          </a:prstGeom>
        </p:spPr>
        <p:txBody>
          <a:bodyPr anchor="t" rtlCol="false" tIns="0" lIns="0" bIns="0" rIns="0">
            <a:spAutoFit/>
          </a:bodyPr>
          <a:lstStyle/>
          <a:p>
            <a:pPr algn="l">
              <a:lnSpc>
                <a:spcPts val="1770"/>
              </a:lnSpc>
            </a:pPr>
            <a:r>
              <a:rPr lang="en-US" sz="1500" spc="58">
                <a:solidFill>
                  <a:srgbClr val="4F4F4F"/>
                </a:solidFill>
                <a:latin typeface="TT Chocolates"/>
                <a:ea typeface="TT Chocolates"/>
                <a:cs typeface="TT Chocolates"/>
                <a:sym typeface="TT Chocolates"/>
              </a:rPr>
              <a:t>Waking up</a:t>
            </a:r>
          </a:p>
        </p:txBody>
      </p:sp>
      <p:sp>
        <p:nvSpPr>
          <p:cNvPr name="TextBox 7" id="7"/>
          <p:cNvSpPr txBox="true"/>
          <p:nvPr/>
        </p:nvSpPr>
        <p:spPr>
          <a:xfrm rot="0">
            <a:off x="5350114" y="4653585"/>
            <a:ext cx="4144875" cy="222885"/>
          </a:xfrm>
          <a:prstGeom prst="rect">
            <a:avLst/>
          </a:prstGeom>
        </p:spPr>
        <p:txBody>
          <a:bodyPr anchor="t" rtlCol="false" tIns="0" lIns="0" bIns="0" rIns="0">
            <a:spAutoFit/>
          </a:bodyPr>
          <a:lstStyle/>
          <a:p>
            <a:pPr algn="l">
              <a:lnSpc>
                <a:spcPts val="1770"/>
              </a:lnSpc>
            </a:pPr>
            <a:r>
              <a:rPr lang="en-US" sz="1500" spc="58">
                <a:solidFill>
                  <a:srgbClr val="4F4F4F"/>
                </a:solidFill>
                <a:latin typeface="TT Chocolates"/>
                <a:ea typeface="TT Chocolates"/>
                <a:cs typeface="TT Chocolates"/>
                <a:sym typeface="TT Chocolates"/>
              </a:rPr>
              <a:t>Getting off the bed</a:t>
            </a:r>
          </a:p>
        </p:txBody>
      </p:sp>
      <p:sp>
        <p:nvSpPr>
          <p:cNvPr name="TextBox 8" id="8"/>
          <p:cNvSpPr txBox="true"/>
          <p:nvPr/>
        </p:nvSpPr>
        <p:spPr>
          <a:xfrm rot="0">
            <a:off x="2378676" y="987530"/>
            <a:ext cx="12947088" cy="514351"/>
          </a:xfrm>
          <a:prstGeom prst="rect">
            <a:avLst/>
          </a:prstGeom>
        </p:spPr>
        <p:txBody>
          <a:bodyPr anchor="t" rtlCol="false" tIns="0" lIns="0" bIns="0" rIns="0">
            <a:spAutoFit/>
          </a:bodyPr>
          <a:lstStyle/>
          <a:p>
            <a:pPr algn="l">
              <a:lnSpc>
                <a:spcPts val="4199"/>
              </a:lnSpc>
              <a:spcBef>
                <a:spcPct val="0"/>
              </a:spcBef>
            </a:pPr>
            <a:r>
              <a:rPr lang="en-US" b="true" sz="2999" spc="599">
                <a:solidFill>
                  <a:srgbClr val="000000"/>
                </a:solidFill>
                <a:latin typeface="TT Chocolates Bold"/>
                <a:ea typeface="TT Chocolates Bold"/>
                <a:cs typeface="TT Chocolates Bold"/>
                <a:sym typeface="TT Chocolates Bold"/>
              </a:rPr>
              <a:t>ADAPTIVE FURNISHING </a:t>
            </a:r>
            <a:r>
              <a:rPr lang="en-US" sz="2999" spc="599">
                <a:solidFill>
                  <a:srgbClr val="000000"/>
                </a:solidFill>
                <a:latin typeface="TT Chocolates"/>
                <a:ea typeface="TT Chocolates"/>
                <a:cs typeface="TT Chocolates"/>
                <a:sym typeface="TT Chocolates"/>
              </a:rPr>
              <a:t>| 24H MAPPING</a:t>
            </a:r>
          </a:p>
        </p:txBody>
      </p:sp>
      <p:sp>
        <p:nvSpPr>
          <p:cNvPr name="TextBox 9" id="9"/>
          <p:cNvSpPr txBox="true"/>
          <p:nvPr/>
        </p:nvSpPr>
        <p:spPr>
          <a:xfrm rot="0">
            <a:off x="1028700" y="1807014"/>
            <a:ext cx="6235077" cy="309880"/>
          </a:xfrm>
          <a:prstGeom prst="rect">
            <a:avLst/>
          </a:prstGeom>
        </p:spPr>
        <p:txBody>
          <a:bodyPr anchor="t" rtlCol="false" tIns="0" lIns="0" bIns="0" rIns="0">
            <a:spAutoFit/>
          </a:bodyPr>
          <a:lstStyle/>
          <a:p>
            <a:pPr algn="l">
              <a:lnSpc>
                <a:spcPts val="2359"/>
              </a:lnSpc>
            </a:pPr>
            <a:r>
              <a:rPr lang="en-US" sz="1999" spc="77" b="true">
                <a:solidFill>
                  <a:srgbClr val="4F4F4F"/>
                </a:solidFill>
                <a:latin typeface="TT Chocolates Bold"/>
                <a:ea typeface="TT Chocolates Bold"/>
                <a:cs typeface="TT Chocolates Bold"/>
                <a:sym typeface="TT Chocolates Bold"/>
              </a:rPr>
              <a:t>7.00-8.00: Waking up &amp; Hygine - User 2</a:t>
            </a:r>
          </a:p>
        </p:txBody>
      </p:sp>
      <p:sp>
        <p:nvSpPr>
          <p:cNvPr name="TextBox 10" id="10"/>
          <p:cNvSpPr txBox="true"/>
          <p:nvPr/>
        </p:nvSpPr>
        <p:spPr>
          <a:xfrm rot="0">
            <a:off x="1028700" y="9070298"/>
            <a:ext cx="4144875" cy="222885"/>
          </a:xfrm>
          <a:prstGeom prst="rect">
            <a:avLst/>
          </a:prstGeom>
        </p:spPr>
        <p:txBody>
          <a:bodyPr anchor="t" rtlCol="false" tIns="0" lIns="0" bIns="0" rIns="0">
            <a:spAutoFit/>
          </a:bodyPr>
          <a:lstStyle/>
          <a:p>
            <a:pPr algn="l">
              <a:lnSpc>
                <a:spcPts val="1770"/>
              </a:lnSpc>
            </a:pPr>
            <a:r>
              <a:rPr lang="en-US" sz="1500" spc="58">
                <a:solidFill>
                  <a:srgbClr val="4F4F4F"/>
                </a:solidFill>
                <a:latin typeface="TT Chocolates"/>
                <a:ea typeface="TT Chocolates"/>
                <a:cs typeface="TT Chocolates"/>
                <a:sym typeface="TT Chocolates"/>
              </a:rPr>
              <a:t>Getting clothes from wardrobe</a:t>
            </a:r>
          </a:p>
        </p:txBody>
      </p:sp>
      <p:sp>
        <p:nvSpPr>
          <p:cNvPr name="TextBox 11" id="11"/>
          <p:cNvSpPr txBox="true"/>
          <p:nvPr/>
        </p:nvSpPr>
        <p:spPr>
          <a:xfrm rot="0">
            <a:off x="5350114" y="9035415"/>
            <a:ext cx="5029288" cy="222885"/>
          </a:xfrm>
          <a:prstGeom prst="rect">
            <a:avLst/>
          </a:prstGeom>
        </p:spPr>
        <p:txBody>
          <a:bodyPr anchor="t" rtlCol="false" tIns="0" lIns="0" bIns="0" rIns="0">
            <a:spAutoFit/>
          </a:bodyPr>
          <a:lstStyle/>
          <a:p>
            <a:pPr algn="l">
              <a:lnSpc>
                <a:spcPts val="1770"/>
              </a:lnSpc>
            </a:pPr>
            <a:r>
              <a:rPr lang="en-US" sz="1500" spc="58">
                <a:solidFill>
                  <a:srgbClr val="4F4F4F"/>
                </a:solidFill>
                <a:latin typeface="TT Chocolates"/>
                <a:ea typeface="TT Chocolates"/>
                <a:cs typeface="TT Chocolates"/>
                <a:sym typeface="TT Chocolates"/>
              </a:rPr>
              <a:t>Closing wardrobe and bed safety barrier</a:t>
            </a:r>
          </a:p>
        </p:txBody>
      </p:sp>
      <p:sp>
        <p:nvSpPr>
          <p:cNvPr name="TextBox 12" id="12"/>
          <p:cNvSpPr txBox="true"/>
          <p:nvPr/>
        </p:nvSpPr>
        <p:spPr>
          <a:xfrm rot="0">
            <a:off x="1028700" y="558571"/>
            <a:ext cx="1974721" cy="1250348"/>
          </a:xfrm>
          <a:prstGeom prst="rect">
            <a:avLst/>
          </a:prstGeom>
        </p:spPr>
        <p:txBody>
          <a:bodyPr anchor="t" rtlCol="false" tIns="0" lIns="0" bIns="0" rIns="0">
            <a:spAutoFit/>
          </a:bodyPr>
          <a:lstStyle/>
          <a:p>
            <a:pPr algn="l">
              <a:lnSpc>
                <a:spcPts val="9833"/>
              </a:lnSpc>
            </a:pPr>
            <a:r>
              <a:rPr lang="en-US" sz="7023" b="true">
                <a:solidFill>
                  <a:srgbClr val="504C44">
                    <a:alpha val="19608"/>
                  </a:srgbClr>
                </a:solidFill>
                <a:latin typeface="Neutra Text Bold"/>
                <a:ea typeface="Neutra Text Bold"/>
                <a:cs typeface="Neutra Text Bold"/>
                <a:sym typeface="Neutra Text Bold"/>
              </a:rPr>
              <a:t>08</a:t>
            </a:r>
          </a:p>
        </p:txBody>
      </p:sp>
      <p:pic>
        <p:nvPicPr>
          <p:cNvPr name="Picture 13" id="13">
            <a:hlinkClick action="ppaction://media"/>
          </p:cNvPr>
          <p:cNvPicPr>
            <a:picLocks noChangeAspect="true"/>
          </p:cNvPicPr>
          <p:nvPr>
            <a:videoFile r:link="rId7"/>
            <p:extLst>
              <p:ext uri="{DAA4B4D4-6D71-4841-9C94-3DE7FCFB9230}">
                <p14:media xmlns:p14="http://schemas.microsoft.com/office/powerpoint/2010/main" r:embed="rId8"/>
              </p:ext>
            </p:extLst>
          </p:nvPr>
        </p:nvPicPr>
        <p:blipFill>
          <a:blip r:embed="rId6"/>
          <a:srcRect l="0" t="0" r="0" b="0"/>
          <a:stretch>
            <a:fillRect/>
          </a:stretch>
        </p:blipFill>
        <p:spPr>
          <a:xfrm flipH="false" flipV="false" rot="0">
            <a:off x="10379403" y="4240331"/>
            <a:ext cx="6879897" cy="2653310"/>
          </a:xfrm>
          <a:prstGeom prst="rect">
            <a:avLst/>
          </a:prstGeom>
        </p:spPr>
      </p:pic>
      <p:sp>
        <p:nvSpPr>
          <p:cNvPr name="TextBox 14" id="14"/>
          <p:cNvSpPr txBox="true"/>
          <p:nvPr/>
        </p:nvSpPr>
        <p:spPr>
          <a:xfrm rot="0">
            <a:off x="1028700" y="5602058"/>
            <a:ext cx="2772622" cy="661035"/>
          </a:xfrm>
          <a:prstGeom prst="rect">
            <a:avLst/>
          </a:prstGeom>
        </p:spPr>
        <p:txBody>
          <a:bodyPr anchor="t" rtlCol="false" tIns="0" lIns="0" bIns="0" rIns="0">
            <a:spAutoFit/>
          </a:bodyPr>
          <a:lstStyle/>
          <a:p>
            <a:pPr algn="ctr">
              <a:lnSpc>
                <a:spcPts val="1770"/>
              </a:lnSpc>
            </a:pPr>
            <a:r>
              <a:rPr lang="en-US" sz="1500" spc="58">
                <a:solidFill>
                  <a:srgbClr val="4F4F4F"/>
                </a:solidFill>
                <a:latin typeface="TT Chocolates"/>
                <a:ea typeface="TT Chocolates"/>
                <a:cs typeface="TT Chocolates"/>
                <a:sym typeface="TT Chocolates"/>
              </a:rPr>
              <a:t>Extended bed</a:t>
            </a:r>
          </a:p>
          <a:p>
            <a:pPr algn="ctr">
              <a:lnSpc>
                <a:spcPts val="1770"/>
              </a:lnSpc>
            </a:pPr>
            <a:r>
              <a:rPr lang="en-US" sz="1500" spc="58">
                <a:solidFill>
                  <a:srgbClr val="4F4F4F"/>
                </a:solidFill>
                <a:latin typeface="TT Chocolates"/>
                <a:ea typeface="TT Chocolates"/>
                <a:cs typeface="TT Chocolates"/>
                <a:sym typeface="TT Chocolates"/>
              </a:rPr>
              <a:t>(alternatively serving as additional storage)</a:t>
            </a:r>
          </a:p>
        </p:txBody>
      </p:sp>
      <p:sp>
        <p:nvSpPr>
          <p:cNvPr name="AutoShape 15" id="15"/>
          <p:cNvSpPr/>
          <p:nvPr/>
        </p:nvSpPr>
        <p:spPr>
          <a:xfrm flipH="true">
            <a:off x="2231891" y="3100861"/>
            <a:ext cx="146785" cy="2331075"/>
          </a:xfrm>
          <a:prstGeom prst="line">
            <a:avLst/>
          </a:prstGeom>
          <a:ln cap="flat" w="19050">
            <a:solidFill>
              <a:srgbClr val="000000"/>
            </a:solidFill>
            <a:prstDash val="sysDot"/>
            <a:headEnd type="none" len="sm" w="sm"/>
            <a:tailEnd type="none" len="sm" w="sm"/>
          </a:ln>
        </p:spPr>
      </p:sp>
    </p:spTree>
  </p:cSld>
  <p:clrMapOvr>
    <a:masterClrMapping/>
  </p:clrMapOvr>
  <p:timing>
    <p:tnLst>
      <p:par>
        <p:cTn dur="indefinite" restart="never" nodeType="tmRoot">
          <p:childTnLst>
            <p:video>
              <p:cMediaNode vol="100000">
                <p:cTn fill="hold" display="false">
                  <p:stCondLst>
                    <p:cond delay="indefinite"/>
                  </p:stCondLst>
                </p:cTn>
                <p:tgtEl>
                  <p:spTgt spid="13"/>
                </p:tgtEl>
              </p:cMediaNode>
            </p:video>
          </p:childTnLst>
        </p:cTn>
      </p:par>
    </p:tnLst>
  </p:timing>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a:hlinkClick action="ppaction://media"/>
          </p:cNvPr>
          <p:cNvPicPr>
            <a:picLocks noChangeAspect="true"/>
          </p:cNvPicPr>
          <p:nvPr>
            <a:videoFile r:link="rId3"/>
            <p:extLst>
              <p:ext uri="{DAA4B4D4-6D71-4841-9C94-3DE7FCFB9230}">
                <p14:media xmlns:p14="http://schemas.microsoft.com/office/powerpoint/2010/main" r:embed="rId4"/>
              </p:ext>
            </p:extLst>
          </p:nvPr>
        </p:nvPicPr>
        <p:blipFill>
          <a:blip r:embed="rId2"/>
          <a:srcRect l="0" t="0" r="0" b="713"/>
          <a:stretch>
            <a:fillRect/>
          </a:stretch>
        </p:blipFill>
        <p:spPr>
          <a:xfrm flipH="false" flipV="false" rot="0">
            <a:off x="10379403" y="6645199"/>
            <a:ext cx="6879897" cy="2546661"/>
          </a:xfrm>
          <a:prstGeom prst="rect">
            <a:avLst/>
          </a:prstGeom>
        </p:spPr>
      </p:pic>
      <p:pic>
        <p:nvPicPr>
          <p:cNvPr name="Picture 3" id="3">
            <a:hlinkClick action="ppaction://media"/>
          </p:cNvPr>
          <p:cNvPicPr>
            <a:picLocks noChangeAspect="true"/>
          </p:cNvPicPr>
          <p:nvPr>
            <a:videoFile r:link="rId6"/>
            <p:extLst>
              <p:ext uri="{DAA4B4D4-6D71-4841-9C94-3DE7FCFB9230}">
                <p14:media xmlns:p14="http://schemas.microsoft.com/office/powerpoint/2010/main" r:embed="rId7"/>
              </p:ext>
            </p:extLst>
          </p:nvPr>
        </p:nvPicPr>
        <p:blipFill>
          <a:blip r:embed="rId5"/>
          <a:srcRect l="0" t="0" r="0" b="1793"/>
          <a:stretch>
            <a:fillRect/>
          </a:stretch>
        </p:blipFill>
        <p:spPr>
          <a:xfrm flipH="false" flipV="false" rot="0">
            <a:off x="10456530" y="2325184"/>
            <a:ext cx="6802770" cy="2551286"/>
          </a:xfrm>
          <a:prstGeom prst="rect">
            <a:avLst/>
          </a:prstGeom>
        </p:spPr>
      </p:pic>
      <p:sp>
        <p:nvSpPr>
          <p:cNvPr name="Freeform 4" id="4"/>
          <p:cNvSpPr/>
          <p:nvPr/>
        </p:nvSpPr>
        <p:spPr>
          <a:xfrm flipH="false" flipV="false" rot="0">
            <a:off x="978838" y="2213023"/>
            <a:ext cx="4052974" cy="2726801"/>
          </a:xfrm>
          <a:custGeom>
            <a:avLst/>
            <a:gdLst/>
            <a:ahLst/>
            <a:cxnLst/>
            <a:rect r="r" b="b" t="t" l="l"/>
            <a:pathLst>
              <a:path h="2726801" w="4052974">
                <a:moveTo>
                  <a:pt x="0" y="0"/>
                </a:moveTo>
                <a:lnTo>
                  <a:pt x="4052973" y="0"/>
                </a:lnTo>
                <a:lnTo>
                  <a:pt x="4052973" y="2726801"/>
                </a:lnTo>
                <a:lnTo>
                  <a:pt x="0" y="2726801"/>
                </a:lnTo>
                <a:lnTo>
                  <a:pt x="0" y="0"/>
                </a:lnTo>
                <a:close/>
              </a:path>
            </a:pathLst>
          </a:custGeom>
          <a:blipFill>
            <a:blip r:embed="rId8"/>
            <a:stretch>
              <a:fillRect l="0" t="0" r="-97879" b="0"/>
            </a:stretch>
          </a:blipFill>
        </p:spPr>
      </p:sp>
      <p:sp>
        <p:nvSpPr>
          <p:cNvPr name="Freeform 5" id="5"/>
          <p:cNvSpPr/>
          <p:nvPr/>
        </p:nvSpPr>
        <p:spPr>
          <a:xfrm flipH="false" flipV="false" rot="0">
            <a:off x="794586" y="6543102"/>
            <a:ext cx="4010001" cy="2460857"/>
          </a:xfrm>
          <a:custGeom>
            <a:avLst/>
            <a:gdLst/>
            <a:ahLst/>
            <a:cxnLst/>
            <a:rect r="r" b="b" t="t" l="l"/>
            <a:pathLst>
              <a:path h="2460857" w="4010001">
                <a:moveTo>
                  <a:pt x="0" y="0"/>
                </a:moveTo>
                <a:lnTo>
                  <a:pt x="4010001" y="0"/>
                </a:lnTo>
                <a:lnTo>
                  <a:pt x="4010001" y="2460857"/>
                </a:lnTo>
                <a:lnTo>
                  <a:pt x="0" y="2460857"/>
                </a:lnTo>
                <a:lnTo>
                  <a:pt x="0" y="0"/>
                </a:lnTo>
                <a:close/>
              </a:path>
            </a:pathLst>
          </a:custGeom>
          <a:blipFill>
            <a:blip r:embed="rId8"/>
            <a:stretch>
              <a:fillRect l="-100000" t="0" r="0" b="-10806"/>
            </a:stretch>
          </a:blipFill>
        </p:spPr>
      </p:sp>
      <p:sp>
        <p:nvSpPr>
          <p:cNvPr name="Freeform 6" id="6"/>
          <p:cNvSpPr/>
          <p:nvPr/>
        </p:nvSpPr>
        <p:spPr>
          <a:xfrm flipH="false" flipV="false" rot="0">
            <a:off x="5212257" y="6473219"/>
            <a:ext cx="4052528" cy="2558158"/>
          </a:xfrm>
          <a:custGeom>
            <a:avLst/>
            <a:gdLst/>
            <a:ahLst/>
            <a:cxnLst/>
            <a:rect r="r" b="b" t="t" l="l"/>
            <a:pathLst>
              <a:path h="2558158" w="4052528">
                <a:moveTo>
                  <a:pt x="0" y="0"/>
                </a:moveTo>
                <a:lnTo>
                  <a:pt x="4052528" y="0"/>
                </a:lnTo>
                <a:lnTo>
                  <a:pt x="4052528" y="2558159"/>
                </a:lnTo>
                <a:lnTo>
                  <a:pt x="0" y="2558159"/>
                </a:lnTo>
                <a:lnTo>
                  <a:pt x="0" y="0"/>
                </a:lnTo>
                <a:close/>
              </a:path>
            </a:pathLst>
          </a:custGeom>
          <a:blipFill>
            <a:blip r:embed="rId9"/>
            <a:stretch>
              <a:fillRect l="0" t="0" r="0" b="0"/>
            </a:stretch>
          </a:blipFill>
        </p:spPr>
      </p:sp>
      <p:sp>
        <p:nvSpPr>
          <p:cNvPr name="TextBox 7" id="7"/>
          <p:cNvSpPr txBox="true"/>
          <p:nvPr/>
        </p:nvSpPr>
        <p:spPr>
          <a:xfrm rot="0">
            <a:off x="1067382" y="4653585"/>
            <a:ext cx="4144875" cy="222885"/>
          </a:xfrm>
          <a:prstGeom prst="rect">
            <a:avLst/>
          </a:prstGeom>
        </p:spPr>
        <p:txBody>
          <a:bodyPr anchor="t" rtlCol="false" tIns="0" lIns="0" bIns="0" rIns="0">
            <a:spAutoFit/>
          </a:bodyPr>
          <a:lstStyle/>
          <a:p>
            <a:pPr algn="l">
              <a:lnSpc>
                <a:spcPts val="1770"/>
              </a:lnSpc>
            </a:pPr>
            <a:r>
              <a:rPr lang="en-US" sz="1500" spc="58">
                <a:solidFill>
                  <a:srgbClr val="4F4F4F"/>
                </a:solidFill>
                <a:latin typeface="TT Chocolates"/>
                <a:ea typeface="TT Chocolates"/>
                <a:cs typeface="TT Chocolates"/>
                <a:sym typeface="TT Chocolates"/>
              </a:rPr>
              <a:t>Getting food/dishes from kitchen storage</a:t>
            </a:r>
          </a:p>
        </p:txBody>
      </p:sp>
      <p:sp>
        <p:nvSpPr>
          <p:cNvPr name="TextBox 8" id="8"/>
          <p:cNvSpPr txBox="true"/>
          <p:nvPr/>
        </p:nvSpPr>
        <p:spPr>
          <a:xfrm rot="0">
            <a:off x="2378676" y="987530"/>
            <a:ext cx="12947088" cy="514351"/>
          </a:xfrm>
          <a:prstGeom prst="rect">
            <a:avLst/>
          </a:prstGeom>
        </p:spPr>
        <p:txBody>
          <a:bodyPr anchor="t" rtlCol="false" tIns="0" lIns="0" bIns="0" rIns="0">
            <a:spAutoFit/>
          </a:bodyPr>
          <a:lstStyle/>
          <a:p>
            <a:pPr algn="l">
              <a:lnSpc>
                <a:spcPts val="4199"/>
              </a:lnSpc>
              <a:spcBef>
                <a:spcPct val="0"/>
              </a:spcBef>
            </a:pPr>
            <a:r>
              <a:rPr lang="en-US" b="true" sz="2999" spc="599">
                <a:solidFill>
                  <a:srgbClr val="000000"/>
                </a:solidFill>
                <a:latin typeface="TT Chocolates Bold"/>
                <a:ea typeface="TT Chocolates Bold"/>
                <a:cs typeface="TT Chocolates Bold"/>
                <a:sym typeface="TT Chocolates Bold"/>
              </a:rPr>
              <a:t>ADAPTIVE FURNISHING </a:t>
            </a:r>
            <a:r>
              <a:rPr lang="en-US" sz="2999" spc="599">
                <a:solidFill>
                  <a:srgbClr val="000000"/>
                </a:solidFill>
                <a:latin typeface="TT Chocolates"/>
                <a:ea typeface="TT Chocolates"/>
                <a:cs typeface="TT Chocolates"/>
                <a:sym typeface="TT Chocolates"/>
              </a:rPr>
              <a:t>| 24H MAPPING</a:t>
            </a:r>
          </a:p>
        </p:txBody>
      </p:sp>
      <p:sp>
        <p:nvSpPr>
          <p:cNvPr name="TextBox 9" id="9"/>
          <p:cNvSpPr txBox="true"/>
          <p:nvPr/>
        </p:nvSpPr>
        <p:spPr>
          <a:xfrm rot="0">
            <a:off x="1028700" y="1807014"/>
            <a:ext cx="6235077" cy="309880"/>
          </a:xfrm>
          <a:prstGeom prst="rect">
            <a:avLst/>
          </a:prstGeom>
        </p:spPr>
        <p:txBody>
          <a:bodyPr anchor="t" rtlCol="false" tIns="0" lIns="0" bIns="0" rIns="0">
            <a:spAutoFit/>
          </a:bodyPr>
          <a:lstStyle/>
          <a:p>
            <a:pPr algn="l">
              <a:lnSpc>
                <a:spcPts val="2359"/>
              </a:lnSpc>
            </a:pPr>
            <a:r>
              <a:rPr lang="en-US" sz="1999" spc="77" b="true">
                <a:solidFill>
                  <a:srgbClr val="4F4F4F"/>
                </a:solidFill>
                <a:latin typeface="TT Chocolates Bold"/>
                <a:ea typeface="TT Chocolates Bold"/>
                <a:cs typeface="TT Chocolates Bold"/>
                <a:sym typeface="TT Chocolates Bold"/>
              </a:rPr>
              <a:t>8.00-9.00: Individual Dining - User 2</a:t>
            </a:r>
          </a:p>
        </p:txBody>
      </p:sp>
      <p:sp>
        <p:nvSpPr>
          <p:cNvPr name="TextBox 10" id="10"/>
          <p:cNvSpPr txBox="true"/>
          <p:nvPr/>
        </p:nvSpPr>
        <p:spPr>
          <a:xfrm rot="0">
            <a:off x="1067382" y="9075697"/>
            <a:ext cx="4144875" cy="222885"/>
          </a:xfrm>
          <a:prstGeom prst="rect">
            <a:avLst/>
          </a:prstGeom>
        </p:spPr>
        <p:txBody>
          <a:bodyPr anchor="t" rtlCol="false" tIns="0" lIns="0" bIns="0" rIns="0">
            <a:spAutoFit/>
          </a:bodyPr>
          <a:lstStyle/>
          <a:p>
            <a:pPr algn="l">
              <a:lnSpc>
                <a:spcPts val="1770"/>
              </a:lnSpc>
            </a:pPr>
            <a:r>
              <a:rPr lang="en-US" sz="1500" spc="58">
                <a:solidFill>
                  <a:srgbClr val="4F4F4F"/>
                </a:solidFill>
                <a:latin typeface="TT Chocolates"/>
                <a:ea typeface="TT Chocolates"/>
                <a:cs typeface="TT Chocolates"/>
                <a:sym typeface="TT Chocolates"/>
              </a:rPr>
              <a:t>Folding out dining chair and table</a:t>
            </a:r>
          </a:p>
        </p:txBody>
      </p:sp>
      <p:sp>
        <p:nvSpPr>
          <p:cNvPr name="TextBox 11" id="11"/>
          <p:cNvSpPr txBox="true"/>
          <p:nvPr/>
        </p:nvSpPr>
        <p:spPr>
          <a:xfrm rot="0">
            <a:off x="5360221" y="9035415"/>
            <a:ext cx="5029288" cy="222885"/>
          </a:xfrm>
          <a:prstGeom prst="rect">
            <a:avLst/>
          </a:prstGeom>
        </p:spPr>
        <p:txBody>
          <a:bodyPr anchor="t" rtlCol="false" tIns="0" lIns="0" bIns="0" rIns="0">
            <a:spAutoFit/>
          </a:bodyPr>
          <a:lstStyle/>
          <a:p>
            <a:pPr algn="l">
              <a:lnSpc>
                <a:spcPts val="1770"/>
              </a:lnSpc>
            </a:pPr>
            <a:r>
              <a:rPr lang="en-US" sz="1500" spc="58">
                <a:solidFill>
                  <a:srgbClr val="4F4F4F"/>
                </a:solidFill>
                <a:latin typeface="TT Chocolates"/>
                <a:ea typeface="TT Chocolates"/>
                <a:cs typeface="TT Chocolates"/>
                <a:sym typeface="TT Chocolates"/>
              </a:rPr>
              <a:t>Having breakfast</a:t>
            </a:r>
          </a:p>
        </p:txBody>
      </p:sp>
      <p:sp>
        <p:nvSpPr>
          <p:cNvPr name="TextBox 12" id="12"/>
          <p:cNvSpPr txBox="true"/>
          <p:nvPr/>
        </p:nvSpPr>
        <p:spPr>
          <a:xfrm rot="0">
            <a:off x="1028700" y="558571"/>
            <a:ext cx="1974721" cy="1250348"/>
          </a:xfrm>
          <a:prstGeom prst="rect">
            <a:avLst/>
          </a:prstGeom>
        </p:spPr>
        <p:txBody>
          <a:bodyPr anchor="t" rtlCol="false" tIns="0" lIns="0" bIns="0" rIns="0">
            <a:spAutoFit/>
          </a:bodyPr>
          <a:lstStyle/>
          <a:p>
            <a:pPr algn="l">
              <a:lnSpc>
                <a:spcPts val="9833"/>
              </a:lnSpc>
            </a:pPr>
            <a:r>
              <a:rPr lang="en-US" sz="7023" b="true">
                <a:solidFill>
                  <a:srgbClr val="504C44">
                    <a:alpha val="19608"/>
                  </a:srgbClr>
                </a:solidFill>
                <a:latin typeface="Neutra Text Bold"/>
                <a:ea typeface="Neutra Text Bold"/>
                <a:cs typeface="Neutra Text Bold"/>
                <a:sym typeface="Neutra Text Bold"/>
              </a:rPr>
              <a:t>08</a:t>
            </a:r>
          </a:p>
        </p:txBody>
      </p:sp>
    </p:spTree>
  </p:cSld>
  <p:clrMapOvr>
    <a:masterClrMapping/>
  </p:clrMapOvr>
  <p:timing>
    <p:tnLst>
      <p:par>
        <p:cTn dur="indefinite" restart="never" nodeType="tmRoot">
          <p:childTnLst>
            <p:video>
              <p:cMediaNode vol="100000">
                <p:cTn fill="hold" display="false">
                  <p:stCondLst>
                    <p:cond delay="indefinite"/>
                  </p:stCondLst>
                </p:cTn>
                <p:tgtEl>
                  <p:spTgt spid="2"/>
                </p:tgtEl>
              </p:cMediaNode>
            </p:video>
            <p:video>
              <p:cMediaNode vol="100000">
                <p:cTn fill="hold" display="false">
                  <p:stCondLst>
                    <p:cond delay="indefinite"/>
                  </p:stCondLst>
                </p:cTn>
                <p:tgtEl>
                  <p:spTgt spid="3"/>
                </p:tgtEl>
              </p:cMediaNode>
            </p:video>
          </p:childTnLst>
        </p:cTn>
      </p:par>
    </p:tnLst>
  </p:timing>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a:hlinkClick action="ppaction://media"/>
          </p:cNvPr>
          <p:cNvPicPr>
            <a:picLocks noChangeAspect="true"/>
          </p:cNvPicPr>
          <p:nvPr>
            <a:videoFile r:link="rId3"/>
            <p:extLst>
              <p:ext uri="{DAA4B4D4-6D71-4841-9C94-3DE7FCFB9230}">
                <p14:media xmlns:p14="http://schemas.microsoft.com/office/powerpoint/2010/main" r:embed="rId4"/>
              </p:ext>
            </p:extLst>
          </p:nvPr>
        </p:nvPicPr>
        <p:blipFill>
          <a:blip r:embed="rId2"/>
          <a:srcRect l="0" t="0" r="0" b="0"/>
          <a:stretch>
            <a:fillRect/>
          </a:stretch>
        </p:blipFill>
        <p:spPr>
          <a:xfrm flipH="false" flipV="false" rot="0">
            <a:off x="10592061" y="4443566"/>
            <a:ext cx="6667239" cy="2484988"/>
          </a:xfrm>
          <a:prstGeom prst="rect">
            <a:avLst/>
          </a:prstGeom>
        </p:spPr>
      </p:pic>
      <p:sp>
        <p:nvSpPr>
          <p:cNvPr name="Freeform 3" id="3"/>
          <p:cNvSpPr/>
          <p:nvPr/>
        </p:nvSpPr>
        <p:spPr>
          <a:xfrm flipH="false" flipV="false" rot="0">
            <a:off x="973332" y="1912729"/>
            <a:ext cx="4200243" cy="2748512"/>
          </a:xfrm>
          <a:custGeom>
            <a:avLst/>
            <a:gdLst/>
            <a:ahLst/>
            <a:cxnLst/>
            <a:rect r="r" b="b" t="t" l="l"/>
            <a:pathLst>
              <a:path h="2748512" w="4200243">
                <a:moveTo>
                  <a:pt x="0" y="0"/>
                </a:moveTo>
                <a:lnTo>
                  <a:pt x="4200243" y="0"/>
                </a:lnTo>
                <a:lnTo>
                  <a:pt x="4200243" y="2748513"/>
                </a:lnTo>
                <a:lnTo>
                  <a:pt x="0" y="2748513"/>
                </a:lnTo>
                <a:lnTo>
                  <a:pt x="0" y="0"/>
                </a:lnTo>
                <a:close/>
              </a:path>
            </a:pathLst>
          </a:custGeom>
          <a:blipFill>
            <a:blip r:embed="rId5"/>
            <a:stretch>
              <a:fillRect l="0" t="0" r="-190831" b="0"/>
            </a:stretch>
          </a:blipFill>
        </p:spPr>
      </p:sp>
      <p:sp>
        <p:nvSpPr>
          <p:cNvPr name="TextBox 4" id="4"/>
          <p:cNvSpPr txBox="true"/>
          <p:nvPr/>
        </p:nvSpPr>
        <p:spPr>
          <a:xfrm rot="0">
            <a:off x="1028700" y="1807014"/>
            <a:ext cx="6235077" cy="309880"/>
          </a:xfrm>
          <a:prstGeom prst="rect">
            <a:avLst/>
          </a:prstGeom>
        </p:spPr>
        <p:txBody>
          <a:bodyPr anchor="t" rtlCol="false" tIns="0" lIns="0" bIns="0" rIns="0">
            <a:spAutoFit/>
          </a:bodyPr>
          <a:lstStyle/>
          <a:p>
            <a:pPr algn="l">
              <a:lnSpc>
                <a:spcPts val="2359"/>
              </a:lnSpc>
            </a:pPr>
            <a:r>
              <a:rPr lang="en-US" sz="1999" spc="77" b="true">
                <a:solidFill>
                  <a:srgbClr val="4F4F4F"/>
                </a:solidFill>
                <a:latin typeface="TT Chocolates Bold"/>
                <a:ea typeface="TT Chocolates Bold"/>
                <a:cs typeface="TT Chocolates Bold"/>
                <a:sym typeface="TT Chocolates Bold"/>
              </a:rPr>
              <a:t>9.00-13.00: Individual Working - User 2</a:t>
            </a:r>
          </a:p>
        </p:txBody>
      </p:sp>
      <p:sp>
        <p:nvSpPr>
          <p:cNvPr name="TextBox 5" id="5"/>
          <p:cNvSpPr txBox="true"/>
          <p:nvPr/>
        </p:nvSpPr>
        <p:spPr>
          <a:xfrm rot="0">
            <a:off x="5350114" y="4661242"/>
            <a:ext cx="4144875" cy="222885"/>
          </a:xfrm>
          <a:prstGeom prst="rect">
            <a:avLst/>
          </a:prstGeom>
        </p:spPr>
        <p:txBody>
          <a:bodyPr anchor="t" rtlCol="false" tIns="0" lIns="0" bIns="0" rIns="0">
            <a:spAutoFit/>
          </a:bodyPr>
          <a:lstStyle/>
          <a:p>
            <a:pPr algn="l">
              <a:lnSpc>
                <a:spcPts val="1770"/>
              </a:lnSpc>
            </a:pPr>
            <a:r>
              <a:rPr lang="en-US" sz="1500" spc="58">
                <a:solidFill>
                  <a:srgbClr val="4F4F4F"/>
                </a:solidFill>
                <a:latin typeface="TT Chocolates"/>
                <a:ea typeface="TT Chocolates"/>
                <a:cs typeface="TT Chocolates"/>
                <a:sym typeface="TT Chocolates"/>
              </a:rPr>
              <a:t>Working</a:t>
            </a:r>
          </a:p>
        </p:txBody>
      </p:sp>
      <p:sp>
        <p:nvSpPr>
          <p:cNvPr name="Freeform 6" id="6"/>
          <p:cNvSpPr/>
          <p:nvPr/>
        </p:nvSpPr>
        <p:spPr>
          <a:xfrm flipH="false" flipV="false" rot="0">
            <a:off x="5173575" y="2020461"/>
            <a:ext cx="4321414" cy="2863666"/>
          </a:xfrm>
          <a:custGeom>
            <a:avLst/>
            <a:gdLst/>
            <a:ahLst/>
            <a:cxnLst/>
            <a:rect r="r" b="b" t="t" l="l"/>
            <a:pathLst>
              <a:path h="2863666" w="4321414">
                <a:moveTo>
                  <a:pt x="0" y="0"/>
                </a:moveTo>
                <a:lnTo>
                  <a:pt x="4321414" y="0"/>
                </a:lnTo>
                <a:lnTo>
                  <a:pt x="4321414" y="2863666"/>
                </a:lnTo>
                <a:lnTo>
                  <a:pt x="0" y="2863666"/>
                </a:lnTo>
                <a:lnTo>
                  <a:pt x="0" y="0"/>
                </a:lnTo>
                <a:close/>
              </a:path>
            </a:pathLst>
          </a:custGeom>
          <a:blipFill>
            <a:blip r:embed="rId5"/>
            <a:stretch>
              <a:fillRect l="-99048" t="0" r="-95470" b="0"/>
            </a:stretch>
          </a:blipFill>
        </p:spPr>
      </p:sp>
      <p:sp>
        <p:nvSpPr>
          <p:cNvPr name="Freeform 7" id="7"/>
          <p:cNvSpPr/>
          <p:nvPr/>
        </p:nvSpPr>
        <p:spPr>
          <a:xfrm flipH="false" flipV="false" rot="0">
            <a:off x="771525" y="6293284"/>
            <a:ext cx="4085371" cy="2707247"/>
          </a:xfrm>
          <a:custGeom>
            <a:avLst/>
            <a:gdLst/>
            <a:ahLst/>
            <a:cxnLst/>
            <a:rect r="r" b="b" t="t" l="l"/>
            <a:pathLst>
              <a:path h="2707247" w="4085371">
                <a:moveTo>
                  <a:pt x="0" y="0"/>
                </a:moveTo>
                <a:lnTo>
                  <a:pt x="4085371" y="0"/>
                </a:lnTo>
                <a:lnTo>
                  <a:pt x="4085371" y="2707248"/>
                </a:lnTo>
                <a:lnTo>
                  <a:pt x="0" y="2707248"/>
                </a:lnTo>
                <a:lnTo>
                  <a:pt x="0" y="0"/>
                </a:lnTo>
                <a:close/>
              </a:path>
            </a:pathLst>
          </a:custGeom>
          <a:blipFill>
            <a:blip r:embed="rId5"/>
            <a:stretch>
              <a:fillRect l="-201344" t="-1158" r="0" b="-1158"/>
            </a:stretch>
          </a:blipFill>
        </p:spPr>
      </p:sp>
      <p:sp>
        <p:nvSpPr>
          <p:cNvPr name="Freeform 8" id="8"/>
          <p:cNvSpPr/>
          <p:nvPr/>
        </p:nvSpPr>
        <p:spPr>
          <a:xfrm flipH="false" flipV="false" rot="0">
            <a:off x="5173575" y="6522812"/>
            <a:ext cx="4095404" cy="2477719"/>
          </a:xfrm>
          <a:custGeom>
            <a:avLst/>
            <a:gdLst/>
            <a:ahLst/>
            <a:cxnLst/>
            <a:rect r="r" b="b" t="t" l="l"/>
            <a:pathLst>
              <a:path h="2477719" w="4095404">
                <a:moveTo>
                  <a:pt x="0" y="0"/>
                </a:moveTo>
                <a:lnTo>
                  <a:pt x="4095404" y="0"/>
                </a:lnTo>
                <a:lnTo>
                  <a:pt x="4095404" y="2477720"/>
                </a:lnTo>
                <a:lnTo>
                  <a:pt x="0" y="2477720"/>
                </a:lnTo>
                <a:lnTo>
                  <a:pt x="0" y="0"/>
                </a:lnTo>
                <a:close/>
              </a:path>
            </a:pathLst>
          </a:custGeom>
          <a:blipFill>
            <a:blip r:embed="rId6"/>
            <a:stretch>
              <a:fillRect l="0" t="0" r="0" b="0"/>
            </a:stretch>
          </a:blipFill>
        </p:spPr>
      </p:sp>
      <p:grpSp>
        <p:nvGrpSpPr>
          <p:cNvPr name="Group 9" id="9"/>
          <p:cNvGrpSpPr/>
          <p:nvPr/>
        </p:nvGrpSpPr>
        <p:grpSpPr>
          <a:xfrm rot="-4954635">
            <a:off x="11058759" y="2544706"/>
            <a:ext cx="116423" cy="200101"/>
            <a:chOff x="0" y="0"/>
            <a:chExt cx="406400" cy="698500"/>
          </a:xfrm>
        </p:grpSpPr>
        <p:sp>
          <p:nvSpPr>
            <p:cNvPr name="Freeform 10" id="10"/>
            <p:cNvSpPr/>
            <p:nvPr/>
          </p:nvSpPr>
          <p:spPr>
            <a:xfrm flipH="false" flipV="false" rot="0">
              <a:off x="0" y="0"/>
              <a:ext cx="406400" cy="698500"/>
            </a:xfrm>
            <a:custGeom>
              <a:avLst/>
              <a:gdLst/>
              <a:ahLst/>
              <a:cxnLst/>
              <a:rect r="r" b="b" t="t" l="l"/>
              <a:pathLst>
                <a:path h="698500" w="406400">
                  <a:moveTo>
                    <a:pt x="406400" y="349250"/>
                  </a:moveTo>
                  <a:lnTo>
                    <a:pt x="203200" y="698500"/>
                  </a:lnTo>
                  <a:lnTo>
                    <a:pt x="203200" y="698500"/>
                  </a:lnTo>
                  <a:lnTo>
                    <a:pt x="0" y="349250"/>
                  </a:lnTo>
                  <a:lnTo>
                    <a:pt x="203200" y="0"/>
                  </a:lnTo>
                  <a:lnTo>
                    <a:pt x="203200" y="0"/>
                  </a:lnTo>
                  <a:lnTo>
                    <a:pt x="406400" y="349250"/>
                  </a:lnTo>
                  <a:close/>
                </a:path>
              </a:pathLst>
            </a:custGeom>
            <a:gradFill rotWithShape="true">
              <a:gsLst>
                <a:gs pos="0">
                  <a:srgbClr val="F0DB9A">
                    <a:alpha val="31000"/>
                  </a:srgbClr>
                </a:gs>
                <a:gs pos="100000">
                  <a:srgbClr val="DEF9FF">
                    <a:alpha val="31000"/>
                  </a:srgbClr>
                </a:gs>
              </a:gsLst>
              <a:lin ang="5400000"/>
            </a:gradFill>
          </p:spPr>
        </p:sp>
        <p:sp>
          <p:nvSpPr>
            <p:cNvPr name="TextBox 11" id="11"/>
            <p:cNvSpPr txBox="true"/>
            <p:nvPr/>
          </p:nvSpPr>
          <p:spPr>
            <a:xfrm>
              <a:off x="114300" y="0"/>
              <a:ext cx="177800" cy="698500"/>
            </a:xfrm>
            <a:prstGeom prst="rect">
              <a:avLst/>
            </a:prstGeom>
          </p:spPr>
          <p:txBody>
            <a:bodyPr anchor="ctr" rtlCol="false" tIns="25733" lIns="25733" bIns="25733" rIns="25733"/>
            <a:lstStyle/>
            <a:p>
              <a:pPr algn="ctr">
                <a:lnSpc>
                  <a:spcPts val="1696"/>
                </a:lnSpc>
              </a:pPr>
            </a:p>
          </p:txBody>
        </p:sp>
      </p:grpSp>
      <p:grpSp>
        <p:nvGrpSpPr>
          <p:cNvPr name="Group 12" id="12"/>
          <p:cNvGrpSpPr/>
          <p:nvPr/>
        </p:nvGrpSpPr>
        <p:grpSpPr>
          <a:xfrm rot="-301339">
            <a:off x="1383075" y="2630782"/>
            <a:ext cx="254217" cy="164504"/>
            <a:chOff x="0" y="0"/>
            <a:chExt cx="855573" cy="553643"/>
          </a:xfrm>
        </p:grpSpPr>
        <p:sp>
          <p:nvSpPr>
            <p:cNvPr name="Freeform 13" id="13"/>
            <p:cNvSpPr/>
            <p:nvPr/>
          </p:nvSpPr>
          <p:spPr>
            <a:xfrm flipH="false" flipV="false" rot="0">
              <a:off x="0" y="0"/>
              <a:ext cx="855573" cy="553643"/>
            </a:xfrm>
            <a:custGeom>
              <a:avLst/>
              <a:gdLst/>
              <a:ahLst/>
              <a:cxnLst/>
              <a:rect r="r" b="b" t="t" l="l"/>
              <a:pathLst>
                <a:path h="553643" w="855573">
                  <a:moveTo>
                    <a:pt x="203200" y="0"/>
                  </a:moveTo>
                  <a:lnTo>
                    <a:pt x="652373" y="0"/>
                  </a:lnTo>
                  <a:lnTo>
                    <a:pt x="855573" y="553643"/>
                  </a:lnTo>
                  <a:lnTo>
                    <a:pt x="0" y="553643"/>
                  </a:lnTo>
                  <a:lnTo>
                    <a:pt x="203200" y="0"/>
                  </a:lnTo>
                  <a:close/>
                </a:path>
              </a:pathLst>
            </a:custGeom>
            <a:gradFill rotWithShape="true">
              <a:gsLst>
                <a:gs pos="0">
                  <a:srgbClr val="EFB606">
                    <a:alpha val="21000"/>
                  </a:srgbClr>
                </a:gs>
                <a:gs pos="50000">
                  <a:srgbClr val="FAEA93">
                    <a:alpha val="21000"/>
                  </a:srgbClr>
                </a:gs>
                <a:gs pos="100000">
                  <a:srgbClr val="FFFFFF">
                    <a:alpha val="21000"/>
                  </a:srgbClr>
                </a:gs>
              </a:gsLst>
              <a:lin ang="5400000"/>
            </a:gradFill>
          </p:spPr>
        </p:sp>
        <p:sp>
          <p:nvSpPr>
            <p:cNvPr name="TextBox 14" id="14"/>
            <p:cNvSpPr txBox="true"/>
            <p:nvPr/>
          </p:nvSpPr>
          <p:spPr>
            <a:xfrm>
              <a:off x="127000" y="0"/>
              <a:ext cx="601573" cy="553643"/>
            </a:xfrm>
            <a:prstGeom prst="rect">
              <a:avLst/>
            </a:prstGeom>
          </p:spPr>
          <p:txBody>
            <a:bodyPr anchor="ctr" rtlCol="false" tIns="25733" lIns="25733" bIns="25733" rIns="25733"/>
            <a:lstStyle/>
            <a:p>
              <a:pPr algn="ctr">
                <a:lnSpc>
                  <a:spcPts val="1696"/>
                </a:lnSpc>
              </a:pPr>
            </a:p>
          </p:txBody>
        </p:sp>
      </p:grpSp>
      <p:grpSp>
        <p:nvGrpSpPr>
          <p:cNvPr name="Group 15" id="15"/>
          <p:cNvGrpSpPr/>
          <p:nvPr/>
        </p:nvGrpSpPr>
        <p:grpSpPr>
          <a:xfrm rot="-5495991">
            <a:off x="1280521" y="2509783"/>
            <a:ext cx="191684" cy="329457"/>
            <a:chOff x="0" y="0"/>
            <a:chExt cx="406400" cy="698500"/>
          </a:xfrm>
        </p:grpSpPr>
        <p:sp>
          <p:nvSpPr>
            <p:cNvPr name="Freeform 16" id="16"/>
            <p:cNvSpPr/>
            <p:nvPr/>
          </p:nvSpPr>
          <p:spPr>
            <a:xfrm flipH="false" flipV="false" rot="0">
              <a:off x="0" y="0"/>
              <a:ext cx="406400" cy="698500"/>
            </a:xfrm>
            <a:custGeom>
              <a:avLst/>
              <a:gdLst/>
              <a:ahLst/>
              <a:cxnLst/>
              <a:rect r="r" b="b" t="t" l="l"/>
              <a:pathLst>
                <a:path h="698500" w="406400">
                  <a:moveTo>
                    <a:pt x="406400" y="349250"/>
                  </a:moveTo>
                  <a:lnTo>
                    <a:pt x="203200" y="698500"/>
                  </a:lnTo>
                  <a:lnTo>
                    <a:pt x="203200" y="698500"/>
                  </a:lnTo>
                  <a:lnTo>
                    <a:pt x="0" y="349250"/>
                  </a:lnTo>
                  <a:lnTo>
                    <a:pt x="203200" y="0"/>
                  </a:lnTo>
                  <a:lnTo>
                    <a:pt x="203200" y="0"/>
                  </a:lnTo>
                  <a:lnTo>
                    <a:pt x="406400" y="349250"/>
                  </a:lnTo>
                  <a:close/>
                </a:path>
              </a:pathLst>
            </a:custGeom>
            <a:gradFill rotWithShape="true">
              <a:gsLst>
                <a:gs pos="0">
                  <a:srgbClr val="F0DB9A">
                    <a:alpha val="31000"/>
                  </a:srgbClr>
                </a:gs>
                <a:gs pos="100000">
                  <a:srgbClr val="DEF9FF">
                    <a:alpha val="31000"/>
                  </a:srgbClr>
                </a:gs>
              </a:gsLst>
              <a:lin ang="5400000"/>
            </a:gradFill>
          </p:spPr>
        </p:sp>
        <p:sp>
          <p:nvSpPr>
            <p:cNvPr name="TextBox 17" id="17"/>
            <p:cNvSpPr txBox="true"/>
            <p:nvPr/>
          </p:nvSpPr>
          <p:spPr>
            <a:xfrm>
              <a:off x="114300" y="0"/>
              <a:ext cx="177800" cy="698500"/>
            </a:xfrm>
            <a:prstGeom prst="rect">
              <a:avLst/>
            </a:prstGeom>
          </p:spPr>
          <p:txBody>
            <a:bodyPr anchor="ctr" rtlCol="false" tIns="25733" lIns="25733" bIns="25733" rIns="25733"/>
            <a:lstStyle/>
            <a:p>
              <a:pPr algn="ctr">
                <a:lnSpc>
                  <a:spcPts val="1696"/>
                </a:lnSpc>
              </a:pPr>
            </a:p>
          </p:txBody>
        </p:sp>
      </p:grpSp>
      <p:sp>
        <p:nvSpPr>
          <p:cNvPr name="AutoShape 18" id="18"/>
          <p:cNvSpPr/>
          <p:nvPr/>
        </p:nvSpPr>
        <p:spPr>
          <a:xfrm>
            <a:off x="1908172" y="4967928"/>
            <a:ext cx="0" cy="535578"/>
          </a:xfrm>
          <a:prstGeom prst="line">
            <a:avLst/>
          </a:prstGeom>
          <a:ln cap="flat" w="19050">
            <a:solidFill>
              <a:srgbClr val="000000"/>
            </a:solidFill>
            <a:prstDash val="sysDot"/>
            <a:headEnd type="none" len="sm" w="sm"/>
            <a:tailEnd type="none" len="sm" w="sm"/>
          </a:ln>
        </p:spPr>
      </p:sp>
      <p:sp>
        <p:nvSpPr>
          <p:cNvPr name="Freeform 19" id="19"/>
          <p:cNvSpPr/>
          <p:nvPr/>
        </p:nvSpPr>
        <p:spPr>
          <a:xfrm flipH="false" flipV="false" rot="0">
            <a:off x="9959415" y="2444202"/>
            <a:ext cx="2101645" cy="1685568"/>
          </a:xfrm>
          <a:custGeom>
            <a:avLst/>
            <a:gdLst/>
            <a:ahLst/>
            <a:cxnLst/>
            <a:rect r="r" b="b" t="t" l="l"/>
            <a:pathLst>
              <a:path h="1685568" w="2101645">
                <a:moveTo>
                  <a:pt x="0" y="0"/>
                </a:moveTo>
                <a:lnTo>
                  <a:pt x="2101645" y="0"/>
                </a:lnTo>
                <a:lnTo>
                  <a:pt x="2101645" y="1685567"/>
                </a:lnTo>
                <a:lnTo>
                  <a:pt x="0" y="1685567"/>
                </a:lnTo>
                <a:lnTo>
                  <a:pt x="0" y="0"/>
                </a:lnTo>
                <a:close/>
              </a:path>
            </a:pathLst>
          </a:custGeom>
          <a:blipFill>
            <a:blip r:embed="rId7"/>
            <a:stretch>
              <a:fillRect l="0" t="0" r="0" b="0"/>
            </a:stretch>
          </a:blipFill>
        </p:spPr>
      </p:sp>
      <p:sp>
        <p:nvSpPr>
          <p:cNvPr name="TextBox 20" id="20"/>
          <p:cNvSpPr txBox="true"/>
          <p:nvPr/>
        </p:nvSpPr>
        <p:spPr>
          <a:xfrm rot="0">
            <a:off x="1028700" y="4653585"/>
            <a:ext cx="4144875" cy="222885"/>
          </a:xfrm>
          <a:prstGeom prst="rect">
            <a:avLst/>
          </a:prstGeom>
        </p:spPr>
        <p:txBody>
          <a:bodyPr anchor="t" rtlCol="false" tIns="0" lIns="0" bIns="0" rIns="0">
            <a:spAutoFit/>
          </a:bodyPr>
          <a:lstStyle/>
          <a:p>
            <a:pPr algn="l">
              <a:lnSpc>
                <a:spcPts val="1770"/>
              </a:lnSpc>
            </a:pPr>
            <a:r>
              <a:rPr lang="en-US" sz="1500" spc="58">
                <a:solidFill>
                  <a:srgbClr val="4F4F4F"/>
                </a:solidFill>
                <a:latin typeface="TT Chocolates"/>
                <a:ea typeface="TT Chocolates"/>
                <a:cs typeface="TT Chocolates"/>
                <a:sym typeface="TT Chocolates"/>
              </a:rPr>
              <a:t>Folding away bed</a:t>
            </a:r>
          </a:p>
        </p:txBody>
      </p:sp>
      <p:sp>
        <p:nvSpPr>
          <p:cNvPr name="TextBox 21" id="21"/>
          <p:cNvSpPr txBox="true"/>
          <p:nvPr/>
        </p:nvSpPr>
        <p:spPr>
          <a:xfrm rot="0">
            <a:off x="2378676" y="987530"/>
            <a:ext cx="12947088" cy="514351"/>
          </a:xfrm>
          <a:prstGeom prst="rect">
            <a:avLst/>
          </a:prstGeom>
        </p:spPr>
        <p:txBody>
          <a:bodyPr anchor="t" rtlCol="false" tIns="0" lIns="0" bIns="0" rIns="0">
            <a:spAutoFit/>
          </a:bodyPr>
          <a:lstStyle/>
          <a:p>
            <a:pPr algn="l">
              <a:lnSpc>
                <a:spcPts val="4199"/>
              </a:lnSpc>
              <a:spcBef>
                <a:spcPct val="0"/>
              </a:spcBef>
            </a:pPr>
            <a:r>
              <a:rPr lang="en-US" b="true" sz="2999" spc="599">
                <a:solidFill>
                  <a:srgbClr val="000000"/>
                </a:solidFill>
                <a:latin typeface="TT Chocolates Bold"/>
                <a:ea typeface="TT Chocolates Bold"/>
                <a:cs typeface="TT Chocolates Bold"/>
                <a:sym typeface="TT Chocolates Bold"/>
              </a:rPr>
              <a:t>ADAPTIVE FURNISHING </a:t>
            </a:r>
            <a:r>
              <a:rPr lang="en-US" sz="2999" spc="599">
                <a:solidFill>
                  <a:srgbClr val="000000"/>
                </a:solidFill>
                <a:latin typeface="TT Chocolates"/>
                <a:ea typeface="TT Chocolates"/>
                <a:cs typeface="TT Chocolates"/>
                <a:sym typeface="TT Chocolates"/>
              </a:rPr>
              <a:t>| 24H MAPPING</a:t>
            </a:r>
          </a:p>
        </p:txBody>
      </p:sp>
      <p:sp>
        <p:nvSpPr>
          <p:cNvPr name="TextBox 22" id="22"/>
          <p:cNvSpPr txBox="true"/>
          <p:nvPr/>
        </p:nvSpPr>
        <p:spPr>
          <a:xfrm rot="0">
            <a:off x="1028700" y="9035415"/>
            <a:ext cx="4144875" cy="222885"/>
          </a:xfrm>
          <a:prstGeom prst="rect">
            <a:avLst/>
          </a:prstGeom>
        </p:spPr>
        <p:txBody>
          <a:bodyPr anchor="t" rtlCol="false" tIns="0" lIns="0" bIns="0" rIns="0">
            <a:spAutoFit/>
          </a:bodyPr>
          <a:lstStyle/>
          <a:p>
            <a:pPr algn="l">
              <a:lnSpc>
                <a:spcPts val="1770"/>
              </a:lnSpc>
            </a:pPr>
            <a:r>
              <a:rPr lang="en-US" sz="1500" spc="58">
                <a:solidFill>
                  <a:srgbClr val="4F4F4F"/>
                </a:solidFill>
                <a:latin typeface="TT Chocolates"/>
                <a:ea typeface="TT Chocolates"/>
                <a:cs typeface="TT Chocolates"/>
                <a:sym typeface="TT Chocolates"/>
              </a:rPr>
              <a:t>Working</a:t>
            </a:r>
          </a:p>
        </p:txBody>
      </p:sp>
      <p:sp>
        <p:nvSpPr>
          <p:cNvPr name="TextBox 23" id="23"/>
          <p:cNvSpPr txBox="true"/>
          <p:nvPr/>
        </p:nvSpPr>
        <p:spPr>
          <a:xfrm rot="0">
            <a:off x="5350114" y="4661242"/>
            <a:ext cx="4144875" cy="222885"/>
          </a:xfrm>
          <a:prstGeom prst="rect">
            <a:avLst/>
          </a:prstGeom>
        </p:spPr>
        <p:txBody>
          <a:bodyPr anchor="t" rtlCol="false" tIns="0" lIns="0" bIns="0" rIns="0">
            <a:spAutoFit/>
          </a:bodyPr>
          <a:lstStyle/>
          <a:p>
            <a:pPr algn="l">
              <a:lnSpc>
                <a:spcPts val="1770"/>
              </a:lnSpc>
            </a:pPr>
            <a:r>
              <a:rPr lang="en-US" sz="1500" spc="58">
                <a:solidFill>
                  <a:srgbClr val="4F4F4F"/>
                </a:solidFill>
                <a:latin typeface="TT Chocolates"/>
                <a:ea typeface="TT Chocolates"/>
                <a:cs typeface="TT Chocolates"/>
                <a:sym typeface="TT Chocolates"/>
              </a:rPr>
              <a:t>Folding out desk and work bench</a:t>
            </a:r>
          </a:p>
        </p:txBody>
      </p:sp>
      <p:sp>
        <p:nvSpPr>
          <p:cNvPr name="TextBox 24" id="24"/>
          <p:cNvSpPr txBox="true"/>
          <p:nvPr/>
        </p:nvSpPr>
        <p:spPr>
          <a:xfrm rot="0">
            <a:off x="5350114" y="9035415"/>
            <a:ext cx="4144875" cy="222885"/>
          </a:xfrm>
          <a:prstGeom prst="rect">
            <a:avLst/>
          </a:prstGeom>
        </p:spPr>
        <p:txBody>
          <a:bodyPr anchor="t" rtlCol="false" tIns="0" lIns="0" bIns="0" rIns="0">
            <a:spAutoFit/>
          </a:bodyPr>
          <a:lstStyle/>
          <a:p>
            <a:pPr algn="l">
              <a:lnSpc>
                <a:spcPts val="1770"/>
              </a:lnSpc>
            </a:pPr>
            <a:r>
              <a:rPr lang="en-US" sz="1500" spc="58">
                <a:solidFill>
                  <a:srgbClr val="4F4F4F"/>
                </a:solidFill>
                <a:latin typeface="TT Chocolates"/>
                <a:ea typeface="TT Chocolates"/>
                <a:cs typeface="TT Chocolates"/>
                <a:sym typeface="TT Chocolates"/>
              </a:rPr>
              <a:t>Folding in desk and work bench</a:t>
            </a:r>
          </a:p>
        </p:txBody>
      </p:sp>
      <p:sp>
        <p:nvSpPr>
          <p:cNvPr name="TextBox 25" id="25"/>
          <p:cNvSpPr txBox="true"/>
          <p:nvPr/>
        </p:nvSpPr>
        <p:spPr>
          <a:xfrm rot="0">
            <a:off x="1028700" y="558571"/>
            <a:ext cx="1974721" cy="1250348"/>
          </a:xfrm>
          <a:prstGeom prst="rect">
            <a:avLst/>
          </a:prstGeom>
        </p:spPr>
        <p:txBody>
          <a:bodyPr anchor="t" rtlCol="false" tIns="0" lIns="0" bIns="0" rIns="0">
            <a:spAutoFit/>
          </a:bodyPr>
          <a:lstStyle/>
          <a:p>
            <a:pPr algn="l">
              <a:lnSpc>
                <a:spcPts val="9833"/>
              </a:lnSpc>
            </a:pPr>
            <a:r>
              <a:rPr lang="en-US" sz="7023" b="true">
                <a:solidFill>
                  <a:srgbClr val="504C44">
                    <a:alpha val="19608"/>
                  </a:srgbClr>
                </a:solidFill>
                <a:latin typeface="Neutra Text Bold"/>
                <a:ea typeface="Neutra Text Bold"/>
                <a:cs typeface="Neutra Text Bold"/>
                <a:sym typeface="Neutra Text Bold"/>
              </a:rPr>
              <a:t>08</a:t>
            </a:r>
          </a:p>
        </p:txBody>
      </p:sp>
      <p:sp>
        <p:nvSpPr>
          <p:cNvPr name="TextBox 26" id="26"/>
          <p:cNvSpPr txBox="true"/>
          <p:nvPr/>
        </p:nvSpPr>
        <p:spPr>
          <a:xfrm rot="0">
            <a:off x="1028700" y="5602058"/>
            <a:ext cx="3117539" cy="661035"/>
          </a:xfrm>
          <a:prstGeom prst="rect">
            <a:avLst/>
          </a:prstGeom>
        </p:spPr>
        <p:txBody>
          <a:bodyPr anchor="t" rtlCol="false" tIns="0" lIns="0" bIns="0" rIns="0">
            <a:spAutoFit/>
          </a:bodyPr>
          <a:lstStyle/>
          <a:p>
            <a:pPr algn="ctr">
              <a:lnSpc>
                <a:spcPts val="1770"/>
              </a:lnSpc>
            </a:pPr>
            <a:r>
              <a:rPr lang="en-US" sz="1500" spc="58">
                <a:solidFill>
                  <a:srgbClr val="4F4F4F"/>
                </a:solidFill>
                <a:latin typeface="TT Chocolates"/>
                <a:ea typeface="TT Chocolates"/>
                <a:cs typeface="TT Chocolates"/>
                <a:sym typeface="TT Chocolates"/>
              </a:rPr>
              <a:t>Allows fruition of larger space in heigth, natural light and view of the sky from skylight above bed</a:t>
            </a:r>
          </a:p>
        </p:txBody>
      </p:sp>
      <p:sp>
        <p:nvSpPr>
          <p:cNvPr name="TextBox 27" id="27"/>
          <p:cNvSpPr txBox="true"/>
          <p:nvPr/>
        </p:nvSpPr>
        <p:spPr>
          <a:xfrm rot="0">
            <a:off x="12366911" y="2806098"/>
            <a:ext cx="3117539" cy="441960"/>
          </a:xfrm>
          <a:prstGeom prst="rect">
            <a:avLst/>
          </a:prstGeom>
        </p:spPr>
        <p:txBody>
          <a:bodyPr anchor="t" rtlCol="false" tIns="0" lIns="0" bIns="0" rIns="0">
            <a:spAutoFit/>
          </a:bodyPr>
          <a:lstStyle/>
          <a:p>
            <a:pPr algn="ctr">
              <a:lnSpc>
                <a:spcPts val="1770"/>
              </a:lnSpc>
            </a:pPr>
            <a:r>
              <a:rPr lang="en-US" sz="1500" spc="58">
                <a:solidFill>
                  <a:srgbClr val="4F4F4F"/>
                </a:solidFill>
                <a:latin typeface="TT Chocolates"/>
                <a:ea typeface="TT Chocolates"/>
                <a:cs typeface="TT Chocolates"/>
                <a:sym typeface="TT Chocolates"/>
              </a:rPr>
              <a:t>allows fruition of window and storage</a:t>
            </a:r>
          </a:p>
        </p:txBody>
      </p:sp>
    </p:spTree>
  </p:cSld>
  <p:clrMapOvr>
    <a:masterClrMapping/>
  </p:clrMapOvr>
  <p:timing>
    <p:tnLst>
      <p:par>
        <p:cTn dur="indefinite" restart="never" nodeType="tmRoot">
          <p:childTnLst>
            <p:video>
              <p:cMediaNode vol="100000">
                <p:cTn fill="hold" display="false">
                  <p:stCondLst>
                    <p:cond delay="indefinite"/>
                  </p:stCondLst>
                </p:cTn>
                <p:tgtEl>
                  <p:spTgt spid="2"/>
                </p:tgtEl>
              </p:cMediaNode>
            </p:video>
          </p:childTnLst>
        </p:cTn>
      </p:par>
    </p:tnLst>
  </p:timing>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2378676" y="987530"/>
            <a:ext cx="12947088" cy="514351"/>
          </a:xfrm>
          <a:prstGeom prst="rect">
            <a:avLst/>
          </a:prstGeom>
        </p:spPr>
        <p:txBody>
          <a:bodyPr anchor="t" rtlCol="false" tIns="0" lIns="0" bIns="0" rIns="0">
            <a:spAutoFit/>
          </a:bodyPr>
          <a:lstStyle/>
          <a:p>
            <a:pPr algn="l">
              <a:lnSpc>
                <a:spcPts val="4199"/>
              </a:lnSpc>
              <a:spcBef>
                <a:spcPct val="0"/>
              </a:spcBef>
            </a:pPr>
            <a:r>
              <a:rPr lang="en-US" b="true" sz="2999" spc="599">
                <a:solidFill>
                  <a:srgbClr val="000000"/>
                </a:solidFill>
                <a:latin typeface="TT Chocolates Bold"/>
                <a:ea typeface="TT Chocolates Bold"/>
                <a:cs typeface="TT Chocolates Bold"/>
                <a:sym typeface="TT Chocolates Bold"/>
              </a:rPr>
              <a:t>ADAPTIVE FURNISHING </a:t>
            </a:r>
            <a:r>
              <a:rPr lang="en-US" sz="2999" spc="599">
                <a:solidFill>
                  <a:srgbClr val="000000"/>
                </a:solidFill>
                <a:latin typeface="TT Chocolates"/>
                <a:ea typeface="TT Chocolates"/>
                <a:cs typeface="TT Chocolates"/>
                <a:sym typeface="TT Chocolates"/>
              </a:rPr>
              <a:t>| 24H MAPPING</a:t>
            </a:r>
          </a:p>
        </p:txBody>
      </p:sp>
      <p:sp>
        <p:nvSpPr>
          <p:cNvPr name="TextBox 3" id="3"/>
          <p:cNvSpPr txBox="true"/>
          <p:nvPr/>
        </p:nvSpPr>
        <p:spPr>
          <a:xfrm rot="0">
            <a:off x="1028700" y="1807014"/>
            <a:ext cx="6235077" cy="309880"/>
          </a:xfrm>
          <a:prstGeom prst="rect">
            <a:avLst/>
          </a:prstGeom>
        </p:spPr>
        <p:txBody>
          <a:bodyPr anchor="t" rtlCol="false" tIns="0" lIns="0" bIns="0" rIns="0">
            <a:spAutoFit/>
          </a:bodyPr>
          <a:lstStyle/>
          <a:p>
            <a:pPr algn="l">
              <a:lnSpc>
                <a:spcPts val="2359"/>
              </a:lnSpc>
            </a:pPr>
            <a:r>
              <a:rPr lang="en-US" sz="1999" spc="77" b="true">
                <a:solidFill>
                  <a:srgbClr val="4F4F4F"/>
                </a:solidFill>
                <a:latin typeface="TT Chocolates Bold"/>
                <a:ea typeface="TT Chocolates Bold"/>
                <a:cs typeface="TT Chocolates Bold"/>
                <a:sym typeface="TT Chocolates Bold"/>
              </a:rPr>
              <a:t>13.00-14.00: Individual Dining - User 2</a:t>
            </a:r>
          </a:p>
        </p:txBody>
      </p:sp>
      <p:sp>
        <p:nvSpPr>
          <p:cNvPr name="Freeform 4" id="4"/>
          <p:cNvSpPr/>
          <p:nvPr/>
        </p:nvSpPr>
        <p:spPr>
          <a:xfrm flipH="false" flipV="false" rot="0">
            <a:off x="1046951" y="6531499"/>
            <a:ext cx="4052974" cy="2726801"/>
          </a:xfrm>
          <a:custGeom>
            <a:avLst/>
            <a:gdLst/>
            <a:ahLst/>
            <a:cxnLst/>
            <a:rect r="r" b="b" t="t" l="l"/>
            <a:pathLst>
              <a:path h="2726801" w="4052974">
                <a:moveTo>
                  <a:pt x="0" y="0"/>
                </a:moveTo>
                <a:lnTo>
                  <a:pt x="4052974" y="0"/>
                </a:lnTo>
                <a:lnTo>
                  <a:pt x="4052974" y="2726801"/>
                </a:lnTo>
                <a:lnTo>
                  <a:pt x="0" y="2726801"/>
                </a:lnTo>
                <a:lnTo>
                  <a:pt x="0" y="0"/>
                </a:lnTo>
                <a:close/>
              </a:path>
            </a:pathLst>
          </a:custGeom>
          <a:blipFill>
            <a:blip r:embed="rId2"/>
            <a:stretch>
              <a:fillRect l="0" t="0" r="-97879" b="0"/>
            </a:stretch>
          </a:blipFill>
        </p:spPr>
      </p:sp>
      <p:sp>
        <p:nvSpPr>
          <p:cNvPr name="Freeform 5" id="5"/>
          <p:cNvSpPr/>
          <p:nvPr/>
        </p:nvSpPr>
        <p:spPr>
          <a:xfrm flipH="false" flipV="false" rot="0">
            <a:off x="898987" y="2154743"/>
            <a:ext cx="4052528" cy="2558158"/>
          </a:xfrm>
          <a:custGeom>
            <a:avLst/>
            <a:gdLst/>
            <a:ahLst/>
            <a:cxnLst/>
            <a:rect r="r" b="b" t="t" l="l"/>
            <a:pathLst>
              <a:path h="2558158" w="4052528">
                <a:moveTo>
                  <a:pt x="0" y="0"/>
                </a:moveTo>
                <a:lnTo>
                  <a:pt x="4052528" y="0"/>
                </a:lnTo>
                <a:lnTo>
                  <a:pt x="4052528" y="2558159"/>
                </a:lnTo>
                <a:lnTo>
                  <a:pt x="0" y="2558159"/>
                </a:lnTo>
                <a:lnTo>
                  <a:pt x="0" y="0"/>
                </a:lnTo>
                <a:close/>
              </a:path>
            </a:pathLst>
          </a:custGeom>
          <a:blipFill>
            <a:blip r:embed="rId3"/>
            <a:stretch>
              <a:fillRect l="0" t="0" r="0" b="0"/>
            </a:stretch>
          </a:blipFill>
        </p:spPr>
      </p:sp>
      <p:sp>
        <p:nvSpPr>
          <p:cNvPr name="TextBox 6" id="6"/>
          <p:cNvSpPr txBox="true"/>
          <p:nvPr/>
        </p:nvSpPr>
        <p:spPr>
          <a:xfrm rot="0">
            <a:off x="1135496" y="8972061"/>
            <a:ext cx="4144875" cy="222885"/>
          </a:xfrm>
          <a:prstGeom prst="rect">
            <a:avLst/>
          </a:prstGeom>
        </p:spPr>
        <p:txBody>
          <a:bodyPr anchor="t" rtlCol="false" tIns="0" lIns="0" bIns="0" rIns="0">
            <a:spAutoFit/>
          </a:bodyPr>
          <a:lstStyle/>
          <a:p>
            <a:pPr algn="l">
              <a:lnSpc>
                <a:spcPts val="1770"/>
              </a:lnSpc>
            </a:pPr>
            <a:r>
              <a:rPr lang="en-US" sz="1500" spc="58">
                <a:solidFill>
                  <a:srgbClr val="4F4F4F"/>
                </a:solidFill>
                <a:latin typeface="TT Chocolates"/>
                <a:ea typeface="TT Chocolates"/>
                <a:cs typeface="TT Chocolates"/>
                <a:sym typeface="TT Chocolates"/>
              </a:rPr>
              <a:t>Putting food/dishes back in kitchen storage</a:t>
            </a:r>
          </a:p>
        </p:txBody>
      </p:sp>
      <p:sp>
        <p:nvSpPr>
          <p:cNvPr name="TextBox 7" id="7"/>
          <p:cNvSpPr txBox="true"/>
          <p:nvPr/>
        </p:nvSpPr>
        <p:spPr>
          <a:xfrm rot="0">
            <a:off x="1046951" y="4653585"/>
            <a:ext cx="3327083" cy="222885"/>
          </a:xfrm>
          <a:prstGeom prst="rect">
            <a:avLst/>
          </a:prstGeom>
        </p:spPr>
        <p:txBody>
          <a:bodyPr anchor="t" rtlCol="false" tIns="0" lIns="0" bIns="0" rIns="0">
            <a:spAutoFit/>
          </a:bodyPr>
          <a:lstStyle/>
          <a:p>
            <a:pPr algn="l">
              <a:lnSpc>
                <a:spcPts val="1770"/>
              </a:lnSpc>
            </a:pPr>
            <a:r>
              <a:rPr lang="en-US" sz="1500" spc="58">
                <a:solidFill>
                  <a:srgbClr val="4F4F4F"/>
                </a:solidFill>
                <a:latin typeface="TT Chocolates"/>
                <a:ea typeface="TT Chocolates"/>
                <a:cs typeface="TT Chocolates"/>
                <a:sym typeface="TT Chocolates"/>
              </a:rPr>
              <a:t>Having lunch</a:t>
            </a:r>
          </a:p>
        </p:txBody>
      </p:sp>
      <p:pic>
        <p:nvPicPr>
          <p:cNvPr name="Picture 8" id="8">
            <a:hlinkClick action="ppaction://media"/>
          </p:cNvPr>
          <p:cNvPicPr>
            <a:picLocks noChangeAspect="true"/>
          </p:cNvPicPr>
          <p:nvPr>
            <a:videoFile r:link="rId5"/>
            <p:extLst>
              <p:ext uri="{DAA4B4D4-6D71-4841-9C94-3DE7FCFB9230}">
                <p14:media xmlns:p14="http://schemas.microsoft.com/office/powerpoint/2010/main" r:embed="rId6"/>
              </p:ext>
            </p:extLst>
          </p:nvPr>
        </p:nvPicPr>
        <p:blipFill>
          <a:blip r:embed="rId4"/>
          <a:srcRect l="0" t="0" r="0" b="713"/>
          <a:stretch>
            <a:fillRect/>
          </a:stretch>
        </p:blipFill>
        <p:spPr>
          <a:xfrm flipH="false" flipV="false" rot="0">
            <a:off x="10379403" y="2329810"/>
            <a:ext cx="6879897" cy="2546661"/>
          </a:xfrm>
          <a:prstGeom prst="rect">
            <a:avLst/>
          </a:prstGeom>
        </p:spPr>
      </p:pic>
      <p:pic>
        <p:nvPicPr>
          <p:cNvPr name="Picture 9" id="9">
            <a:hlinkClick action="ppaction://media"/>
          </p:cNvPr>
          <p:cNvPicPr>
            <a:picLocks noChangeAspect="true"/>
          </p:cNvPicPr>
          <p:nvPr>
            <a:videoFile r:link="rId8"/>
            <p:extLst>
              <p:ext uri="{DAA4B4D4-6D71-4841-9C94-3DE7FCFB9230}">
                <p14:media xmlns:p14="http://schemas.microsoft.com/office/powerpoint/2010/main" r:embed="rId9"/>
              </p:ext>
            </p:extLst>
          </p:nvPr>
        </p:nvPicPr>
        <p:blipFill>
          <a:blip r:embed="rId7"/>
          <a:srcRect l="0" t="0" r="0" b="1793"/>
          <a:stretch>
            <a:fillRect/>
          </a:stretch>
        </p:blipFill>
        <p:spPr>
          <a:xfrm flipH="false" flipV="false" rot="0">
            <a:off x="10456530" y="6707014"/>
            <a:ext cx="6802770" cy="2551286"/>
          </a:xfrm>
          <a:prstGeom prst="rect">
            <a:avLst/>
          </a:prstGeom>
        </p:spPr>
      </p:pic>
      <p:sp>
        <p:nvSpPr>
          <p:cNvPr name="TextBox 10" id="10"/>
          <p:cNvSpPr txBox="true"/>
          <p:nvPr/>
        </p:nvSpPr>
        <p:spPr>
          <a:xfrm rot="0">
            <a:off x="1028700" y="558571"/>
            <a:ext cx="1974721" cy="1250348"/>
          </a:xfrm>
          <a:prstGeom prst="rect">
            <a:avLst/>
          </a:prstGeom>
        </p:spPr>
        <p:txBody>
          <a:bodyPr anchor="t" rtlCol="false" tIns="0" lIns="0" bIns="0" rIns="0">
            <a:spAutoFit/>
          </a:bodyPr>
          <a:lstStyle/>
          <a:p>
            <a:pPr algn="l">
              <a:lnSpc>
                <a:spcPts val="9833"/>
              </a:lnSpc>
            </a:pPr>
            <a:r>
              <a:rPr lang="en-US" sz="7023" b="true">
                <a:solidFill>
                  <a:srgbClr val="504C44">
                    <a:alpha val="19608"/>
                  </a:srgbClr>
                </a:solidFill>
                <a:latin typeface="Neutra Text Bold"/>
                <a:ea typeface="Neutra Text Bold"/>
                <a:cs typeface="Neutra Text Bold"/>
                <a:sym typeface="Neutra Text Bold"/>
              </a:rPr>
              <a:t>08</a:t>
            </a:r>
          </a:p>
        </p:txBody>
      </p:sp>
    </p:spTree>
  </p:cSld>
  <p:clrMapOvr>
    <a:masterClrMapping/>
  </p:clrMapOvr>
  <p:timing>
    <p:tnLst>
      <p:par>
        <p:cTn dur="indefinite" restart="never" nodeType="tmRoot">
          <p:childTnLst>
            <p:video>
              <p:cMediaNode vol="100000">
                <p:cTn fill="hold" display="false">
                  <p:stCondLst>
                    <p:cond delay="indefinite"/>
                  </p:stCondLst>
                </p:cTn>
                <p:tgtEl>
                  <p:spTgt spid="8"/>
                </p:tgtEl>
              </p:cMediaNode>
            </p:video>
            <p:video>
              <p:cMediaNode vol="100000">
                <p:cTn fill="hold" display="false">
                  <p:stCondLst>
                    <p:cond delay="indefinite"/>
                  </p:stCondLst>
                </p:cTn>
                <p:tgtEl>
                  <p:spTgt spid="9"/>
                </p:tgtEl>
              </p:cMediaNode>
            </p:video>
          </p:childTnLst>
        </p:cTn>
      </p:par>
    </p:tnLst>
  </p:timing>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28700" y="1807014"/>
            <a:ext cx="6235077" cy="309880"/>
          </a:xfrm>
          <a:prstGeom prst="rect">
            <a:avLst/>
          </a:prstGeom>
        </p:spPr>
        <p:txBody>
          <a:bodyPr anchor="t" rtlCol="false" tIns="0" lIns="0" bIns="0" rIns="0">
            <a:spAutoFit/>
          </a:bodyPr>
          <a:lstStyle/>
          <a:p>
            <a:pPr algn="l">
              <a:lnSpc>
                <a:spcPts val="2359"/>
              </a:lnSpc>
            </a:pPr>
            <a:r>
              <a:rPr lang="en-US" sz="1999" spc="77" b="true">
                <a:solidFill>
                  <a:srgbClr val="4F4F4F"/>
                </a:solidFill>
                <a:latin typeface="TT Chocolates Bold"/>
                <a:ea typeface="TT Chocolates Bold"/>
                <a:cs typeface="TT Chocolates Bold"/>
                <a:sym typeface="TT Chocolates Bold"/>
              </a:rPr>
              <a:t>14.00-18.00: Collective Working</a:t>
            </a:r>
          </a:p>
        </p:txBody>
      </p:sp>
      <p:pic>
        <p:nvPicPr>
          <p:cNvPr name="Picture 3" id="3">
            <a:hlinkClick action="ppaction://media"/>
          </p:cNvPr>
          <p:cNvPicPr>
            <a:picLocks noChangeAspect="true"/>
          </p:cNvPicPr>
          <p:nvPr>
            <a:videoFile r:link="rId3"/>
            <p:extLst>
              <p:ext uri="{DAA4B4D4-6D71-4841-9C94-3DE7FCFB9230}">
                <p14:media xmlns:p14="http://schemas.microsoft.com/office/powerpoint/2010/main" r:embed="rId4"/>
              </p:ext>
            </p:extLst>
          </p:nvPr>
        </p:nvPicPr>
        <p:blipFill>
          <a:blip r:embed="rId2"/>
          <a:srcRect l="0" t="0" r="0" b="0"/>
          <a:stretch>
            <a:fillRect/>
          </a:stretch>
        </p:blipFill>
        <p:spPr>
          <a:xfrm flipH="false" flipV="false" rot="0">
            <a:off x="10592061" y="4653585"/>
            <a:ext cx="6667239" cy="2510403"/>
          </a:xfrm>
          <a:prstGeom prst="rect">
            <a:avLst/>
          </a:prstGeom>
        </p:spPr>
      </p:pic>
      <p:sp>
        <p:nvSpPr>
          <p:cNvPr name="Freeform 4" id="4"/>
          <p:cNvSpPr/>
          <p:nvPr/>
        </p:nvSpPr>
        <p:spPr>
          <a:xfrm flipH="false" flipV="false" rot="0">
            <a:off x="852161" y="2057620"/>
            <a:ext cx="4281097" cy="2707408"/>
          </a:xfrm>
          <a:custGeom>
            <a:avLst/>
            <a:gdLst/>
            <a:ahLst/>
            <a:cxnLst/>
            <a:rect r="r" b="b" t="t" l="l"/>
            <a:pathLst>
              <a:path h="2707408" w="4281097">
                <a:moveTo>
                  <a:pt x="0" y="0"/>
                </a:moveTo>
                <a:lnTo>
                  <a:pt x="4281096" y="0"/>
                </a:lnTo>
                <a:lnTo>
                  <a:pt x="4281096" y="2707408"/>
                </a:lnTo>
                <a:lnTo>
                  <a:pt x="0" y="2707408"/>
                </a:lnTo>
                <a:lnTo>
                  <a:pt x="0" y="0"/>
                </a:lnTo>
                <a:close/>
              </a:path>
            </a:pathLst>
          </a:custGeom>
          <a:blipFill>
            <a:blip r:embed="rId5"/>
            <a:stretch>
              <a:fillRect l="0" t="0" r="-187459" b="0"/>
            </a:stretch>
          </a:blipFill>
        </p:spPr>
      </p:sp>
      <p:sp>
        <p:nvSpPr>
          <p:cNvPr name="Freeform 5" id="5"/>
          <p:cNvSpPr/>
          <p:nvPr/>
        </p:nvSpPr>
        <p:spPr>
          <a:xfrm flipH="false" flipV="false" rot="0">
            <a:off x="5063237" y="2040059"/>
            <a:ext cx="4472070" cy="2575426"/>
          </a:xfrm>
          <a:custGeom>
            <a:avLst/>
            <a:gdLst/>
            <a:ahLst/>
            <a:cxnLst/>
            <a:rect r="r" b="b" t="t" l="l"/>
            <a:pathLst>
              <a:path h="2575426" w="4472070">
                <a:moveTo>
                  <a:pt x="0" y="0"/>
                </a:moveTo>
                <a:lnTo>
                  <a:pt x="4472070" y="0"/>
                </a:lnTo>
                <a:lnTo>
                  <a:pt x="4472070" y="2575426"/>
                </a:lnTo>
                <a:lnTo>
                  <a:pt x="0" y="2575426"/>
                </a:lnTo>
                <a:lnTo>
                  <a:pt x="0" y="0"/>
                </a:lnTo>
                <a:close/>
              </a:path>
            </a:pathLst>
          </a:custGeom>
          <a:blipFill>
            <a:blip r:embed="rId5"/>
            <a:stretch>
              <a:fillRect l="-96074" t="0" r="-89177" b="-8970"/>
            </a:stretch>
          </a:blipFill>
        </p:spPr>
      </p:sp>
      <p:sp>
        <p:nvSpPr>
          <p:cNvPr name="Freeform 6" id="6"/>
          <p:cNvSpPr/>
          <p:nvPr/>
        </p:nvSpPr>
        <p:spPr>
          <a:xfrm flipH="false" flipV="false" rot="0">
            <a:off x="790451" y="6394634"/>
            <a:ext cx="4140467" cy="2575426"/>
          </a:xfrm>
          <a:custGeom>
            <a:avLst/>
            <a:gdLst/>
            <a:ahLst/>
            <a:cxnLst/>
            <a:rect r="r" b="b" t="t" l="l"/>
            <a:pathLst>
              <a:path h="2575426" w="4140467">
                <a:moveTo>
                  <a:pt x="0" y="0"/>
                </a:moveTo>
                <a:lnTo>
                  <a:pt x="4140467" y="0"/>
                </a:lnTo>
                <a:lnTo>
                  <a:pt x="4140467" y="2575426"/>
                </a:lnTo>
                <a:lnTo>
                  <a:pt x="0" y="2575426"/>
                </a:lnTo>
                <a:lnTo>
                  <a:pt x="0" y="0"/>
                </a:lnTo>
                <a:close/>
              </a:path>
            </a:pathLst>
          </a:custGeom>
          <a:blipFill>
            <a:blip r:embed="rId5"/>
            <a:stretch>
              <a:fillRect l="-208097" t="0" r="0" b="-8970"/>
            </a:stretch>
          </a:blipFill>
        </p:spPr>
      </p:sp>
      <p:sp>
        <p:nvSpPr>
          <p:cNvPr name="TextBox 7" id="7"/>
          <p:cNvSpPr txBox="true"/>
          <p:nvPr/>
        </p:nvSpPr>
        <p:spPr>
          <a:xfrm rot="0">
            <a:off x="2378676" y="987530"/>
            <a:ext cx="12947088" cy="514351"/>
          </a:xfrm>
          <a:prstGeom prst="rect">
            <a:avLst/>
          </a:prstGeom>
        </p:spPr>
        <p:txBody>
          <a:bodyPr anchor="t" rtlCol="false" tIns="0" lIns="0" bIns="0" rIns="0">
            <a:spAutoFit/>
          </a:bodyPr>
          <a:lstStyle/>
          <a:p>
            <a:pPr algn="l">
              <a:lnSpc>
                <a:spcPts val="4199"/>
              </a:lnSpc>
              <a:spcBef>
                <a:spcPct val="0"/>
              </a:spcBef>
            </a:pPr>
            <a:r>
              <a:rPr lang="en-US" b="true" sz="2999" spc="599">
                <a:solidFill>
                  <a:srgbClr val="000000"/>
                </a:solidFill>
                <a:latin typeface="TT Chocolates Bold"/>
                <a:ea typeface="TT Chocolates Bold"/>
                <a:cs typeface="TT Chocolates Bold"/>
                <a:sym typeface="TT Chocolates Bold"/>
              </a:rPr>
              <a:t>ADAPTIVE FURNISHING </a:t>
            </a:r>
            <a:r>
              <a:rPr lang="en-US" sz="2999" spc="599">
                <a:solidFill>
                  <a:srgbClr val="000000"/>
                </a:solidFill>
                <a:latin typeface="TT Chocolates"/>
                <a:ea typeface="TT Chocolates"/>
                <a:cs typeface="TT Chocolates"/>
                <a:sym typeface="TT Chocolates"/>
              </a:rPr>
              <a:t>| 24H MAPPING</a:t>
            </a:r>
          </a:p>
        </p:txBody>
      </p:sp>
      <p:sp>
        <p:nvSpPr>
          <p:cNvPr name="TextBox 8" id="8"/>
          <p:cNvSpPr txBox="true"/>
          <p:nvPr/>
        </p:nvSpPr>
        <p:spPr>
          <a:xfrm rot="0">
            <a:off x="1071517" y="9035415"/>
            <a:ext cx="4144875" cy="222885"/>
          </a:xfrm>
          <a:prstGeom prst="rect">
            <a:avLst/>
          </a:prstGeom>
        </p:spPr>
        <p:txBody>
          <a:bodyPr anchor="t" rtlCol="false" tIns="0" lIns="0" bIns="0" rIns="0">
            <a:spAutoFit/>
          </a:bodyPr>
          <a:lstStyle/>
          <a:p>
            <a:pPr algn="l">
              <a:lnSpc>
                <a:spcPts val="1770"/>
              </a:lnSpc>
            </a:pPr>
            <a:r>
              <a:rPr lang="en-US" sz="1500" spc="58">
                <a:solidFill>
                  <a:srgbClr val="4F4F4F"/>
                </a:solidFill>
                <a:latin typeface="TT Chocolates"/>
                <a:ea typeface="TT Chocolates"/>
                <a:cs typeface="TT Chocolates"/>
                <a:sym typeface="TT Chocolates"/>
              </a:rPr>
              <a:t>Working</a:t>
            </a:r>
          </a:p>
        </p:txBody>
      </p:sp>
      <p:sp>
        <p:nvSpPr>
          <p:cNvPr name="TextBox 9" id="9"/>
          <p:cNvSpPr txBox="true"/>
          <p:nvPr/>
        </p:nvSpPr>
        <p:spPr>
          <a:xfrm rot="0">
            <a:off x="5390432" y="4653585"/>
            <a:ext cx="4144875" cy="222885"/>
          </a:xfrm>
          <a:prstGeom prst="rect">
            <a:avLst/>
          </a:prstGeom>
        </p:spPr>
        <p:txBody>
          <a:bodyPr anchor="t" rtlCol="false" tIns="0" lIns="0" bIns="0" rIns="0">
            <a:spAutoFit/>
          </a:bodyPr>
          <a:lstStyle/>
          <a:p>
            <a:pPr algn="l">
              <a:lnSpc>
                <a:spcPts val="1770"/>
              </a:lnSpc>
            </a:pPr>
            <a:r>
              <a:rPr lang="en-US" sz="1500" spc="58">
                <a:solidFill>
                  <a:srgbClr val="4F4F4F"/>
                </a:solidFill>
                <a:latin typeface="TT Chocolates"/>
                <a:ea typeface="TT Chocolates"/>
                <a:cs typeface="TT Chocolates"/>
                <a:sym typeface="TT Chocolates"/>
              </a:rPr>
              <a:t>Folding out table and chair</a:t>
            </a:r>
          </a:p>
        </p:txBody>
      </p:sp>
      <p:sp>
        <p:nvSpPr>
          <p:cNvPr name="TextBox 10" id="10"/>
          <p:cNvSpPr txBox="true"/>
          <p:nvPr/>
        </p:nvSpPr>
        <p:spPr>
          <a:xfrm rot="0">
            <a:off x="1028700" y="4653585"/>
            <a:ext cx="4144875" cy="222885"/>
          </a:xfrm>
          <a:prstGeom prst="rect">
            <a:avLst/>
          </a:prstGeom>
        </p:spPr>
        <p:txBody>
          <a:bodyPr anchor="t" rtlCol="false" tIns="0" lIns="0" bIns="0" rIns="0">
            <a:spAutoFit/>
          </a:bodyPr>
          <a:lstStyle/>
          <a:p>
            <a:pPr algn="l">
              <a:lnSpc>
                <a:spcPts val="1770"/>
              </a:lnSpc>
            </a:pPr>
            <a:r>
              <a:rPr lang="en-US" sz="1500" spc="58">
                <a:solidFill>
                  <a:srgbClr val="4F4F4F"/>
                </a:solidFill>
                <a:latin typeface="TT Chocolates"/>
                <a:ea typeface="TT Chocolates"/>
                <a:cs typeface="TT Chocolates"/>
                <a:sym typeface="TT Chocolates"/>
              </a:rPr>
              <a:t>Reconfiguring walls</a:t>
            </a:r>
          </a:p>
        </p:txBody>
      </p:sp>
      <p:sp>
        <p:nvSpPr>
          <p:cNvPr name="TextBox 11" id="11"/>
          <p:cNvSpPr txBox="true"/>
          <p:nvPr/>
        </p:nvSpPr>
        <p:spPr>
          <a:xfrm rot="0">
            <a:off x="1028700" y="558571"/>
            <a:ext cx="1974721" cy="1250348"/>
          </a:xfrm>
          <a:prstGeom prst="rect">
            <a:avLst/>
          </a:prstGeom>
        </p:spPr>
        <p:txBody>
          <a:bodyPr anchor="t" rtlCol="false" tIns="0" lIns="0" bIns="0" rIns="0">
            <a:spAutoFit/>
          </a:bodyPr>
          <a:lstStyle/>
          <a:p>
            <a:pPr algn="l">
              <a:lnSpc>
                <a:spcPts val="9833"/>
              </a:lnSpc>
            </a:pPr>
            <a:r>
              <a:rPr lang="en-US" sz="7023" b="true">
                <a:solidFill>
                  <a:srgbClr val="504C44">
                    <a:alpha val="19608"/>
                  </a:srgbClr>
                </a:solidFill>
                <a:latin typeface="Neutra Text Bold"/>
                <a:ea typeface="Neutra Text Bold"/>
                <a:cs typeface="Neutra Text Bold"/>
                <a:sym typeface="Neutra Text Bold"/>
              </a:rPr>
              <a:t>08</a:t>
            </a:r>
          </a:p>
        </p:txBody>
      </p:sp>
    </p:spTree>
  </p:cSld>
  <p:clrMapOvr>
    <a:masterClrMapping/>
  </p:clrMapOvr>
  <p:timing>
    <p:tnLst>
      <p:par>
        <p:cTn dur="indefinite" restart="never" nodeType="tmRoot">
          <p:childTnLst>
            <p:video>
              <p:cMediaNode vol="100000">
                <p:cTn fill="hold" display="false">
                  <p:stCondLst>
                    <p:cond delay="indefinite"/>
                  </p:stCondLst>
                </p:cTn>
                <p:tgtEl>
                  <p:spTgt spid="3"/>
                </p:tgtEl>
              </p:cMediaNode>
            </p:video>
          </p:childTnLst>
        </p:cTn>
      </p:par>
    </p:tnLst>
  </p:timing>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28700" y="1807014"/>
            <a:ext cx="6235077" cy="309880"/>
          </a:xfrm>
          <a:prstGeom prst="rect">
            <a:avLst/>
          </a:prstGeom>
        </p:spPr>
        <p:txBody>
          <a:bodyPr anchor="t" rtlCol="false" tIns="0" lIns="0" bIns="0" rIns="0">
            <a:spAutoFit/>
          </a:bodyPr>
          <a:lstStyle/>
          <a:p>
            <a:pPr algn="l">
              <a:lnSpc>
                <a:spcPts val="2359"/>
              </a:lnSpc>
            </a:pPr>
            <a:r>
              <a:rPr lang="en-US" sz="1999" spc="77" b="true">
                <a:solidFill>
                  <a:srgbClr val="4F4F4F"/>
                </a:solidFill>
                <a:latin typeface="TT Chocolates Bold"/>
                <a:ea typeface="TT Chocolates Bold"/>
                <a:cs typeface="TT Chocolates Bold"/>
                <a:sym typeface="TT Chocolates Bold"/>
              </a:rPr>
              <a:t>18.00-20.00: Relaxing/Exercising</a:t>
            </a:r>
          </a:p>
        </p:txBody>
      </p:sp>
      <p:pic>
        <p:nvPicPr>
          <p:cNvPr name="Picture 3" id="3">
            <a:hlinkClick action="ppaction://media"/>
          </p:cNvPr>
          <p:cNvPicPr>
            <a:picLocks noChangeAspect="true"/>
          </p:cNvPicPr>
          <p:nvPr>
            <a:videoFile r:link="rId4"/>
            <p:extLst>
              <p:ext uri="{DAA4B4D4-6D71-4841-9C94-3DE7FCFB9230}">
                <p14:media xmlns:p14="http://schemas.microsoft.com/office/powerpoint/2010/main" r:embed="rId5"/>
              </p:ext>
            </p:extLst>
          </p:nvPr>
        </p:nvPicPr>
        <p:blipFill>
          <a:blip r:embed="rId3"/>
          <a:srcRect l="0" t="0" r="0" b="0"/>
          <a:stretch>
            <a:fillRect/>
          </a:stretch>
        </p:blipFill>
        <p:spPr>
          <a:xfrm flipH="false" flipV="false" rot="0">
            <a:off x="10300938" y="4417340"/>
            <a:ext cx="6958362" cy="2606160"/>
          </a:xfrm>
          <a:prstGeom prst="rect">
            <a:avLst/>
          </a:prstGeom>
        </p:spPr>
      </p:pic>
      <p:sp>
        <p:nvSpPr>
          <p:cNvPr name="Freeform 4" id="4"/>
          <p:cNvSpPr/>
          <p:nvPr/>
        </p:nvSpPr>
        <p:spPr>
          <a:xfrm flipH="false" flipV="false" rot="0">
            <a:off x="895226" y="2181795"/>
            <a:ext cx="4168011" cy="2405116"/>
          </a:xfrm>
          <a:custGeom>
            <a:avLst/>
            <a:gdLst/>
            <a:ahLst/>
            <a:cxnLst/>
            <a:rect r="r" b="b" t="t" l="l"/>
            <a:pathLst>
              <a:path h="2405116" w="4168011">
                <a:moveTo>
                  <a:pt x="0" y="0"/>
                </a:moveTo>
                <a:lnTo>
                  <a:pt x="4168011" y="0"/>
                </a:lnTo>
                <a:lnTo>
                  <a:pt x="4168011" y="2405115"/>
                </a:lnTo>
                <a:lnTo>
                  <a:pt x="0" y="2405115"/>
                </a:lnTo>
                <a:lnTo>
                  <a:pt x="0" y="0"/>
                </a:lnTo>
                <a:close/>
              </a:path>
            </a:pathLst>
          </a:custGeom>
          <a:blipFill>
            <a:blip r:embed="rId6"/>
            <a:stretch>
              <a:fillRect l="0" t="-16340" r="-198474" b="-1980"/>
            </a:stretch>
          </a:blipFill>
        </p:spPr>
      </p:sp>
      <p:sp>
        <p:nvSpPr>
          <p:cNvPr name="TextBox 5" id="5"/>
          <p:cNvSpPr txBox="true"/>
          <p:nvPr/>
        </p:nvSpPr>
        <p:spPr>
          <a:xfrm rot="0">
            <a:off x="1028700" y="4653585"/>
            <a:ext cx="4144875" cy="222885"/>
          </a:xfrm>
          <a:prstGeom prst="rect">
            <a:avLst/>
          </a:prstGeom>
        </p:spPr>
        <p:txBody>
          <a:bodyPr anchor="t" rtlCol="false" tIns="0" lIns="0" bIns="0" rIns="0">
            <a:spAutoFit/>
          </a:bodyPr>
          <a:lstStyle/>
          <a:p>
            <a:pPr algn="l">
              <a:lnSpc>
                <a:spcPts val="1770"/>
              </a:lnSpc>
            </a:pPr>
            <a:r>
              <a:rPr lang="en-US" sz="1500" spc="58">
                <a:solidFill>
                  <a:srgbClr val="4F4F4F"/>
                </a:solidFill>
                <a:latin typeface="TT Chocolates"/>
                <a:ea typeface="TT Chocolates"/>
                <a:cs typeface="TT Chocolates"/>
                <a:sym typeface="TT Chocolates"/>
              </a:rPr>
              <a:t>Reconfiguring walls</a:t>
            </a:r>
          </a:p>
        </p:txBody>
      </p:sp>
      <p:sp>
        <p:nvSpPr>
          <p:cNvPr name="TextBox 6" id="6"/>
          <p:cNvSpPr txBox="true"/>
          <p:nvPr/>
        </p:nvSpPr>
        <p:spPr>
          <a:xfrm rot="0">
            <a:off x="2378676" y="987530"/>
            <a:ext cx="12947088" cy="514351"/>
          </a:xfrm>
          <a:prstGeom prst="rect">
            <a:avLst/>
          </a:prstGeom>
        </p:spPr>
        <p:txBody>
          <a:bodyPr anchor="t" rtlCol="false" tIns="0" lIns="0" bIns="0" rIns="0">
            <a:spAutoFit/>
          </a:bodyPr>
          <a:lstStyle/>
          <a:p>
            <a:pPr algn="l">
              <a:lnSpc>
                <a:spcPts val="4199"/>
              </a:lnSpc>
              <a:spcBef>
                <a:spcPct val="0"/>
              </a:spcBef>
            </a:pPr>
            <a:r>
              <a:rPr lang="en-US" b="true" sz="2999" spc="599">
                <a:solidFill>
                  <a:srgbClr val="000000"/>
                </a:solidFill>
                <a:latin typeface="TT Chocolates Bold"/>
                <a:ea typeface="TT Chocolates Bold"/>
                <a:cs typeface="TT Chocolates Bold"/>
                <a:sym typeface="TT Chocolates Bold"/>
              </a:rPr>
              <a:t>ADAPTIVE FURNISHING </a:t>
            </a:r>
            <a:r>
              <a:rPr lang="en-US" sz="2999" spc="599">
                <a:solidFill>
                  <a:srgbClr val="000000"/>
                </a:solidFill>
                <a:latin typeface="TT Chocolates"/>
                <a:ea typeface="TT Chocolates"/>
                <a:cs typeface="TT Chocolates"/>
                <a:sym typeface="TT Chocolates"/>
              </a:rPr>
              <a:t>| 24H MAPPING</a:t>
            </a:r>
          </a:p>
        </p:txBody>
      </p:sp>
      <p:sp>
        <p:nvSpPr>
          <p:cNvPr name="TextBox 7" id="7"/>
          <p:cNvSpPr txBox="true"/>
          <p:nvPr/>
        </p:nvSpPr>
        <p:spPr>
          <a:xfrm rot="0">
            <a:off x="1071517" y="9035415"/>
            <a:ext cx="4144875" cy="222885"/>
          </a:xfrm>
          <a:prstGeom prst="rect">
            <a:avLst/>
          </a:prstGeom>
        </p:spPr>
        <p:txBody>
          <a:bodyPr anchor="t" rtlCol="false" tIns="0" lIns="0" bIns="0" rIns="0">
            <a:spAutoFit/>
          </a:bodyPr>
          <a:lstStyle/>
          <a:p>
            <a:pPr algn="l">
              <a:lnSpc>
                <a:spcPts val="1770"/>
              </a:lnSpc>
            </a:pPr>
            <a:r>
              <a:rPr lang="en-US" sz="1500" spc="58">
                <a:solidFill>
                  <a:srgbClr val="4F4F4F"/>
                </a:solidFill>
                <a:latin typeface="TT Chocolates"/>
                <a:ea typeface="TT Chocolates"/>
                <a:cs typeface="TT Chocolates"/>
                <a:sym typeface="TT Chocolates"/>
              </a:rPr>
              <a:t>Relaxing/exercising</a:t>
            </a:r>
          </a:p>
        </p:txBody>
      </p:sp>
      <p:sp>
        <p:nvSpPr>
          <p:cNvPr name="TextBox 8" id="8"/>
          <p:cNvSpPr txBox="true"/>
          <p:nvPr/>
        </p:nvSpPr>
        <p:spPr>
          <a:xfrm rot="0">
            <a:off x="5390432" y="4653585"/>
            <a:ext cx="4144875" cy="222885"/>
          </a:xfrm>
          <a:prstGeom prst="rect">
            <a:avLst/>
          </a:prstGeom>
        </p:spPr>
        <p:txBody>
          <a:bodyPr anchor="t" rtlCol="false" tIns="0" lIns="0" bIns="0" rIns="0">
            <a:spAutoFit/>
          </a:bodyPr>
          <a:lstStyle/>
          <a:p>
            <a:pPr algn="l">
              <a:lnSpc>
                <a:spcPts val="1770"/>
              </a:lnSpc>
            </a:pPr>
            <a:r>
              <a:rPr lang="en-US" sz="1500" spc="58">
                <a:solidFill>
                  <a:srgbClr val="4F4F4F"/>
                </a:solidFill>
                <a:latin typeface="TT Chocolates"/>
                <a:ea typeface="TT Chocolates"/>
                <a:cs typeface="TT Chocolates"/>
                <a:sym typeface="TT Chocolates"/>
              </a:rPr>
              <a:t>Folding out lounge chair</a:t>
            </a:r>
          </a:p>
        </p:txBody>
      </p:sp>
      <p:sp>
        <p:nvSpPr>
          <p:cNvPr name="Freeform 9" id="9"/>
          <p:cNvSpPr/>
          <p:nvPr/>
        </p:nvSpPr>
        <p:spPr>
          <a:xfrm flipH="false" flipV="false" rot="0">
            <a:off x="700430" y="6508878"/>
            <a:ext cx="4120756" cy="2564637"/>
          </a:xfrm>
          <a:custGeom>
            <a:avLst/>
            <a:gdLst/>
            <a:ahLst/>
            <a:cxnLst/>
            <a:rect r="r" b="b" t="t" l="l"/>
            <a:pathLst>
              <a:path h="2564637" w="4120756">
                <a:moveTo>
                  <a:pt x="0" y="0"/>
                </a:moveTo>
                <a:lnTo>
                  <a:pt x="4120755" y="0"/>
                </a:lnTo>
                <a:lnTo>
                  <a:pt x="4120755" y="2564637"/>
                </a:lnTo>
                <a:lnTo>
                  <a:pt x="0" y="2564637"/>
                </a:lnTo>
                <a:lnTo>
                  <a:pt x="0" y="0"/>
                </a:lnTo>
                <a:close/>
              </a:path>
            </a:pathLst>
          </a:custGeom>
          <a:blipFill>
            <a:blip r:embed="rId6"/>
            <a:stretch>
              <a:fillRect l="-221920" t="-16340" r="0" b="-1980"/>
            </a:stretch>
          </a:blipFill>
        </p:spPr>
      </p:sp>
      <p:sp>
        <p:nvSpPr>
          <p:cNvPr name="Freeform 10" id="10"/>
          <p:cNvSpPr/>
          <p:nvPr/>
        </p:nvSpPr>
        <p:spPr>
          <a:xfrm flipH="false" flipV="false" rot="0">
            <a:off x="5216392" y="2198095"/>
            <a:ext cx="4189151" cy="2455490"/>
          </a:xfrm>
          <a:custGeom>
            <a:avLst/>
            <a:gdLst/>
            <a:ahLst/>
            <a:cxnLst/>
            <a:rect r="r" b="b" t="t" l="l"/>
            <a:pathLst>
              <a:path h="2455490" w="4189151">
                <a:moveTo>
                  <a:pt x="0" y="0"/>
                </a:moveTo>
                <a:lnTo>
                  <a:pt x="4189151" y="0"/>
                </a:lnTo>
                <a:lnTo>
                  <a:pt x="4189151" y="2455490"/>
                </a:lnTo>
                <a:lnTo>
                  <a:pt x="0" y="2455490"/>
                </a:lnTo>
                <a:lnTo>
                  <a:pt x="0" y="0"/>
                </a:lnTo>
                <a:close/>
              </a:path>
            </a:pathLst>
          </a:custGeom>
          <a:blipFill>
            <a:blip r:embed="rId6"/>
            <a:stretch>
              <a:fillRect l="-113266" t="-17247" r="-106755" b="-7642"/>
            </a:stretch>
          </a:blipFill>
        </p:spPr>
      </p:sp>
      <p:sp>
        <p:nvSpPr>
          <p:cNvPr name="TextBox 11" id="11"/>
          <p:cNvSpPr txBox="true"/>
          <p:nvPr/>
        </p:nvSpPr>
        <p:spPr>
          <a:xfrm rot="0">
            <a:off x="1028700" y="558571"/>
            <a:ext cx="1974721" cy="1250348"/>
          </a:xfrm>
          <a:prstGeom prst="rect">
            <a:avLst/>
          </a:prstGeom>
        </p:spPr>
        <p:txBody>
          <a:bodyPr anchor="t" rtlCol="false" tIns="0" lIns="0" bIns="0" rIns="0">
            <a:spAutoFit/>
          </a:bodyPr>
          <a:lstStyle/>
          <a:p>
            <a:pPr algn="l">
              <a:lnSpc>
                <a:spcPts val="9833"/>
              </a:lnSpc>
            </a:pPr>
            <a:r>
              <a:rPr lang="en-US" sz="7023" b="true">
                <a:solidFill>
                  <a:srgbClr val="504C44">
                    <a:alpha val="19608"/>
                  </a:srgbClr>
                </a:solidFill>
                <a:latin typeface="Neutra Text Bold"/>
                <a:ea typeface="Neutra Text Bold"/>
                <a:cs typeface="Neutra Text Bold"/>
                <a:sym typeface="Neutra Text Bold"/>
              </a:rPr>
              <a:t>08</a:t>
            </a:r>
          </a:p>
        </p:txBody>
      </p:sp>
    </p:spTree>
  </p:cSld>
  <p:clrMapOvr>
    <a:masterClrMapping/>
  </p:clrMapOvr>
  <p:timing>
    <p:tnLst>
      <p:par>
        <p:cTn dur="indefinite" restart="never" nodeType="tmRoot">
          <p:childTnLst>
            <p:video>
              <p:cMediaNode vol="100000">
                <p:cTn fill="hold" display="false">
                  <p:stCondLst>
                    <p:cond delay="indefinite"/>
                  </p:stCondLst>
                </p:cTn>
                <p:tgtEl>
                  <p:spTgt spid="3"/>
                </p:tgtEl>
              </p:cMediaNode>
            </p:video>
          </p:childTnLst>
        </p:cTn>
      </p:par>
    </p:tnLst>
  </p:timing>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28700" y="1807014"/>
            <a:ext cx="6235077" cy="309880"/>
          </a:xfrm>
          <a:prstGeom prst="rect">
            <a:avLst/>
          </a:prstGeom>
        </p:spPr>
        <p:txBody>
          <a:bodyPr anchor="t" rtlCol="false" tIns="0" lIns="0" bIns="0" rIns="0">
            <a:spAutoFit/>
          </a:bodyPr>
          <a:lstStyle/>
          <a:p>
            <a:pPr algn="l">
              <a:lnSpc>
                <a:spcPts val="2359"/>
              </a:lnSpc>
            </a:pPr>
            <a:r>
              <a:rPr lang="en-US" sz="1999" spc="77" b="true">
                <a:solidFill>
                  <a:srgbClr val="4F4F4F"/>
                </a:solidFill>
                <a:latin typeface="TT Chocolates Bold"/>
                <a:ea typeface="TT Chocolates Bold"/>
                <a:cs typeface="TT Chocolates Bold"/>
                <a:sym typeface="TT Chocolates Bold"/>
              </a:rPr>
              <a:t>20.00-21.00: Collective dining</a:t>
            </a:r>
          </a:p>
        </p:txBody>
      </p:sp>
      <p:pic>
        <p:nvPicPr>
          <p:cNvPr name="Picture 3" id="3">
            <a:hlinkClick action="ppaction://media"/>
          </p:cNvPr>
          <p:cNvPicPr>
            <a:picLocks noChangeAspect="true"/>
          </p:cNvPicPr>
          <p:nvPr>
            <a:videoFile r:link="rId4"/>
            <p:extLst>
              <p:ext uri="{DAA4B4D4-6D71-4841-9C94-3DE7FCFB9230}">
                <p14:media xmlns:p14="http://schemas.microsoft.com/office/powerpoint/2010/main" r:embed="rId5"/>
              </p:ext>
            </p:extLst>
          </p:nvPr>
        </p:nvPicPr>
        <p:blipFill>
          <a:blip r:embed="rId3"/>
          <a:srcRect l="0" t="0" r="0" b="0"/>
          <a:stretch>
            <a:fillRect/>
          </a:stretch>
        </p:blipFill>
        <p:spPr>
          <a:xfrm flipH="false" flipV="false" rot="0">
            <a:off x="10592061" y="4379274"/>
            <a:ext cx="6667239" cy="2497124"/>
          </a:xfrm>
          <a:prstGeom prst="rect">
            <a:avLst/>
          </a:prstGeom>
        </p:spPr>
      </p:pic>
      <p:sp>
        <p:nvSpPr>
          <p:cNvPr name="Freeform 4" id="4"/>
          <p:cNvSpPr/>
          <p:nvPr/>
        </p:nvSpPr>
        <p:spPr>
          <a:xfrm flipH="false" flipV="false" rot="0">
            <a:off x="5244967" y="2181795"/>
            <a:ext cx="4168011" cy="2405116"/>
          </a:xfrm>
          <a:custGeom>
            <a:avLst/>
            <a:gdLst/>
            <a:ahLst/>
            <a:cxnLst/>
            <a:rect r="r" b="b" t="t" l="l"/>
            <a:pathLst>
              <a:path h="2405116" w="4168011">
                <a:moveTo>
                  <a:pt x="0" y="0"/>
                </a:moveTo>
                <a:lnTo>
                  <a:pt x="4168012" y="0"/>
                </a:lnTo>
                <a:lnTo>
                  <a:pt x="4168012" y="2405115"/>
                </a:lnTo>
                <a:lnTo>
                  <a:pt x="0" y="2405115"/>
                </a:lnTo>
                <a:lnTo>
                  <a:pt x="0" y="0"/>
                </a:lnTo>
                <a:close/>
              </a:path>
            </a:pathLst>
          </a:custGeom>
          <a:blipFill>
            <a:blip r:embed="rId6"/>
            <a:stretch>
              <a:fillRect l="0" t="-16340" r="-198474" b="-1980"/>
            </a:stretch>
          </a:blipFill>
        </p:spPr>
      </p:sp>
      <p:sp>
        <p:nvSpPr>
          <p:cNvPr name="TextBox 5" id="5"/>
          <p:cNvSpPr txBox="true"/>
          <p:nvPr/>
        </p:nvSpPr>
        <p:spPr>
          <a:xfrm rot="0">
            <a:off x="5378441" y="4653585"/>
            <a:ext cx="4144875" cy="222885"/>
          </a:xfrm>
          <a:prstGeom prst="rect">
            <a:avLst/>
          </a:prstGeom>
        </p:spPr>
        <p:txBody>
          <a:bodyPr anchor="t" rtlCol="false" tIns="0" lIns="0" bIns="0" rIns="0">
            <a:spAutoFit/>
          </a:bodyPr>
          <a:lstStyle/>
          <a:p>
            <a:pPr algn="l">
              <a:lnSpc>
                <a:spcPts val="1770"/>
              </a:lnSpc>
            </a:pPr>
            <a:r>
              <a:rPr lang="en-US" sz="1500" spc="58">
                <a:solidFill>
                  <a:srgbClr val="4F4F4F"/>
                </a:solidFill>
                <a:latin typeface="TT Chocolates"/>
                <a:ea typeface="TT Chocolates"/>
                <a:cs typeface="TT Chocolates"/>
                <a:sym typeface="TT Chocolates"/>
              </a:rPr>
              <a:t>Reconfiguring walls</a:t>
            </a:r>
          </a:p>
        </p:txBody>
      </p:sp>
      <p:sp>
        <p:nvSpPr>
          <p:cNvPr name="TextBox 6" id="6"/>
          <p:cNvSpPr txBox="true"/>
          <p:nvPr/>
        </p:nvSpPr>
        <p:spPr>
          <a:xfrm rot="0">
            <a:off x="2378676" y="987530"/>
            <a:ext cx="12947088" cy="514351"/>
          </a:xfrm>
          <a:prstGeom prst="rect">
            <a:avLst/>
          </a:prstGeom>
        </p:spPr>
        <p:txBody>
          <a:bodyPr anchor="t" rtlCol="false" tIns="0" lIns="0" bIns="0" rIns="0">
            <a:spAutoFit/>
          </a:bodyPr>
          <a:lstStyle/>
          <a:p>
            <a:pPr algn="l">
              <a:lnSpc>
                <a:spcPts val="4199"/>
              </a:lnSpc>
              <a:spcBef>
                <a:spcPct val="0"/>
              </a:spcBef>
            </a:pPr>
            <a:r>
              <a:rPr lang="en-US" b="true" sz="2999" spc="599">
                <a:solidFill>
                  <a:srgbClr val="000000"/>
                </a:solidFill>
                <a:latin typeface="TT Chocolates Bold"/>
                <a:ea typeface="TT Chocolates Bold"/>
                <a:cs typeface="TT Chocolates Bold"/>
                <a:sym typeface="TT Chocolates Bold"/>
              </a:rPr>
              <a:t>ADAPTIVE FURNISHING </a:t>
            </a:r>
            <a:r>
              <a:rPr lang="en-US" sz="2999" spc="599">
                <a:solidFill>
                  <a:srgbClr val="000000"/>
                </a:solidFill>
                <a:latin typeface="TT Chocolates"/>
                <a:ea typeface="TT Chocolates"/>
                <a:cs typeface="TT Chocolates"/>
                <a:sym typeface="TT Chocolates"/>
              </a:rPr>
              <a:t>| 24H MAPPING</a:t>
            </a:r>
          </a:p>
        </p:txBody>
      </p:sp>
      <p:sp>
        <p:nvSpPr>
          <p:cNvPr name="TextBox 7" id="7"/>
          <p:cNvSpPr txBox="true"/>
          <p:nvPr/>
        </p:nvSpPr>
        <p:spPr>
          <a:xfrm rot="0">
            <a:off x="1018004" y="4653585"/>
            <a:ext cx="4144875" cy="222885"/>
          </a:xfrm>
          <a:prstGeom prst="rect">
            <a:avLst/>
          </a:prstGeom>
        </p:spPr>
        <p:txBody>
          <a:bodyPr anchor="t" rtlCol="false" tIns="0" lIns="0" bIns="0" rIns="0">
            <a:spAutoFit/>
          </a:bodyPr>
          <a:lstStyle/>
          <a:p>
            <a:pPr algn="l">
              <a:lnSpc>
                <a:spcPts val="1770"/>
              </a:lnSpc>
            </a:pPr>
            <a:r>
              <a:rPr lang="en-US" sz="1500" spc="58">
                <a:solidFill>
                  <a:srgbClr val="4F4F4F"/>
                </a:solidFill>
                <a:latin typeface="TT Chocolates"/>
                <a:ea typeface="TT Chocolates"/>
                <a:cs typeface="TT Chocolates"/>
                <a:sym typeface="TT Chocolates"/>
              </a:rPr>
              <a:t>Folding away lounge chair</a:t>
            </a:r>
          </a:p>
        </p:txBody>
      </p:sp>
      <p:sp>
        <p:nvSpPr>
          <p:cNvPr name="Freeform 8" id="8"/>
          <p:cNvSpPr/>
          <p:nvPr/>
        </p:nvSpPr>
        <p:spPr>
          <a:xfrm flipH="false" flipV="false" rot="0">
            <a:off x="843964" y="2198095"/>
            <a:ext cx="4189151" cy="2455490"/>
          </a:xfrm>
          <a:custGeom>
            <a:avLst/>
            <a:gdLst/>
            <a:ahLst/>
            <a:cxnLst/>
            <a:rect r="r" b="b" t="t" l="l"/>
            <a:pathLst>
              <a:path h="2455490" w="4189151">
                <a:moveTo>
                  <a:pt x="0" y="0"/>
                </a:moveTo>
                <a:lnTo>
                  <a:pt x="4189151" y="0"/>
                </a:lnTo>
                <a:lnTo>
                  <a:pt x="4189151" y="2455490"/>
                </a:lnTo>
                <a:lnTo>
                  <a:pt x="0" y="2455490"/>
                </a:lnTo>
                <a:lnTo>
                  <a:pt x="0" y="0"/>
                </a:lnTo>
                <a:close/>
              </a:path>
            </a:pathLst>
          </a:custGeom>
          <a:blipFill>
            <a:blip r:embed="rId6"/>
            <a:stretch>
              <a:fillRect l="-113266" t="-17247" r="-106755" b="-7642"/>
            </a:stretch>
          </a:blipFill>
        </p:spPr>
      </p:sp>
      <p:sp>
        <p:nvSpPr>
          <p:cNvPr name="Freeform 9" id="9"/>
          <p:cNvSpPr/>
          <p:nvPr/>
        </p:nvSpPr>
        <p:spPr>
          <a:xfrm flipH="false" flipV="false" rot="0">
            <a:off x="772897" y="6394634"/>
            <a:ext cx="4472070" cy="2575426"/>
          </a:xfrm>
          <a:custGeom>
            <a:avLst/>
            <a:gdLst/>
            <a:ahLst/>
            <a:cxnLst/>
            <a:rect r="r" b="b" t="t" l="l"/>
            <a:pathLst>
              <a:path h="2575426" w="4472070">
                <a:moveTo>
                  <a:pt x="0" y="0"/>
                </a:moveTo>
                <a:lnTo>
                  <a:pt x="4472070" y="0"/>
                </a:lnTo>
                <a:lnTo>
                  <a:pt x="4472070" y="2575426"/>
                </a:lnTo>
                <a:lnTo>
                  <a:pt x="0" y="2575426"/>
                </a:lnTo>
                <a:lnTo>
                  <a:pt x="0" y="0"/>
                </a:lnTo>
                <a:close/>
              </a:path>
            </a:pathLst>
          </a:custGeom>
          <a:blipFill>
            <a:blip r:embed="rId7"/>
            <a:stretch>
              <a:fillRect l="-96074" t="0" r="-89177" b="-8970"/>
            </a:stretch>
          </a:blipFill>
        </p:spPr>
      </p:sp>
      <p:sp>
        <p:nvSpPr>
          <p:cNvPr name="TextBox 10" id="10"/>
          <p:cNvSpPr txBox="true"/>
          <p:nvPr/>
        </p:nvSpPr>
        <p:spPr>
          <a:xfrm rot="0">
            <a:off x="1028700" y="9008160"/>
            <a:ext cx="4144875" cy="222885"/>
          </a:xfrm>
          <a:prstGeom prst="rect">
            <a:avLst/>
          </a:prstGeom>
        </p:spPr>
        <p:txBody>
          <a:bodyPr anchor="t" rtlCol="false" tIns="0" lIns="0" bIns="0" rIns="0">
            <a:spAutoFit/>
          </a:bodyPr>
          <a:lstStyle/>
          <a:p>
            <a:pPr algn="l">
              <a:lnSpc>
                <a:spcPts val="1770"/>
              </a:lnSpc>
            </a:pPr>
            <a:r>
              <a:rPr lang="en-US" sz="1500" spc="58">
                <a:solidFill>
                  <a:srgbClr val="4F4F4F"/>
                </a:solidFill>
                <a:latin typeface="TT Chocolates"/>
                <a:ea typeface="TT Chocolates"/>
                <a:cs typeface="TT Chocolates"/>
                <a:sym typeface="TT Chocolates"/>
              </a:rPr>
              <a:t>Folding out table and chairs</a:t>
            </a:r>
          </a:p>
        </p:txBody>
      </p:sp>
      <p:sp>
        <p:nvSpPr>
          <p:cNvPr name="Freeform 11" id="11"/>
          <p:cNvSpPr/>
          <p:nvPr/>
        </p:nvSpPr>
        <p:spPr>
          <a:xfrm flipH="false" flipV="false" rot="0">
            <a:off x="5162879" y="6394634"/>
            <a:ext cx="4140467" cy="2575426"/>
          </a:xfrm>
          <a:custGeom>
            <a:avLst/>
            <a:gdLst/>
            <a:ahLst/>
            <a:cxnLst/>
            <a:rect r="r" b="b" t="t" l="l"/>
            <a:pathLst>
              <a:path h="2575426" w="4140467">
                <a:moveTo>
                  <a:pt x="0" y="0"/>
                </a:moveTo>
                <a:lnTo>
                  <a:pt x="4140467" y="0"/>
                </a:lnTo>
                <a:lnTo>
                  <a:pt x="4140467" y="2575426"/>
                </a:lnTo>
                <a:lnTo>
                  <a:pt x="0" y="2575426"/>
                </a:lnTo>
                <a:lnTo>
                  <a:pt x="0" y="0"/>
                </a:lnTo>
                <a:close/>
              </a:path>
            </a:pathLst>
          </a:custGeom>
          <a:blipFill>
            <a:blip r:embed="rId7"/>
            <a:stretch>
              <a:fillRect l="-208097" t="0" r="0" b="-8970"/>
            </a:stretch>
          </a:blipFill>
        </p:spPr>
      </p:sp>
      <p:sp>
        <p:nvSpPr>
          <p:cNvPr name="TextBox 12" id="12"/>
          <p:cNvSpPr txBox="true"/>
          <p:nvPr/>
        </p:nvSpPr>
        <p:spPr>
          <a:xfrm rot="0">
            <a:off x="5443945" y="9035415"/>
            <a:ext cx="4144875" cy="222885"/>
          </a:xfrm>
          <a:prstGeom prst="rect">
            <a:avLst/>
          </a:prstGeom>
        </p:spPr>
        <p:txBody>
          <a:bodyPr anchor="t" rtlCol="false" tIns="0" lIns="0" bIns="0" rIns="0">
            <a:spAutoFit/>
          </a:bodyPr>
          <a:lstStyle/>
          <a:p>
            <a:pPr algn="l">
              <a:lnSpc>
                <a:spcPts val="1770"/>
              </a:lnSpc>
            </a:pPr>
            <a:r>
              <a:rPr lang="en-US" sz="1500" spc="58">
                <a:solidFill>
                  <a:srgbClr val="4F4F4F"/>
                </a:solidFill>
                <a:latin typeface="TT Chocolates"/>
                <a:ea typeface="TT Chocolates"/>
                <a:cs typeface="TT Chocolates"/>
                <a:sym typeface="TT Chocolates"/>
              </a:rPr>
              <a:t>Dining</a:t>
            </a:r>
          </a:p>
        </p:txBody>
      </p:sp>
      <p:sp>
        <p:nvSpPr>
          <p:cNvPr name="TextBox 13" id="13"/>
          <p:cNvSpPr txBox="true"/>
          <p:nvPr/>
        </p:nvSpPr>
        <p:spPr>
          <a:xfrm rot="0">
            <a:off x="1028700" y="558571"/>
            <a:ext cx="1974721" cy="1250348"/>
          </a:xfrm>
          <a:prstGeom prst="rect">
            <a:avLst/>
          </a:prstGeom>
        </p:spPr>
        <p:txBody>
          <a:bodyPr anchor="t" rtlCol="false" tIns="0" lIns="0" bIns="0" rIns="0">
            <a:spAutoFit/>
          </a:bodyPr>
          <a:lstStyle/>
          <a:p>
            <a:pPr algn="l">
              <a:lnSpc>
                <a:spcPts val="9833"/>
              </a:lnSpc>
            </a:pPr>
            <a:r>
              <a:rPr lang="en-US" sz="7023" b="true">
                <a:solidFill>
                  <a:srgbClr val="504C44">
                    <a:alpha val="19608"/>
                  </a:srgbClr>
                </a:solidFill>
                <a:latin typeface="Neutra Text Bold"/>
                <a:ea typeface="Neutra Text Bold"/>
                <a:cs typeface="Neutra Text Bold"/>
                <a:sym typeface="Neutra Text Bold"/>
              </a:rPr>
              <a:t>08</a:t>
            </a:r>
          </a:p>
        </p:txBody>
      </p:sp>
    </p:spTree>
  </p:cSld>
  <p:clrMapOvr>
    <a:masterClrMapping/>
  </p:clrMapOvr>
  <p:timing>
    <p:tnLst>
      <p:par>
        <p:cTn dur="indefinite" restart="never" nodeType="tmRoot">
          <p:childTnLst>
            <p:video>
              <p:cMediaNode vol="100000">
                <p:cTn fill="hold" display="false">
                  <p:stCondLst>
                    <p:cond delay="indefinite"/>
                  </p:stCondLst>
                </p:cTn>
                <p:tgtEl>
                  <p:spTgt spid="3"/>
                </p:tgtEl>
              </p:cMediaNode>
            </p:video>
          </p:childTnLst>
        </p:cTn>
      </p:par>
    </p:tnLst>
  </p:timing>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28700" y="558571"/>
            <a:ext cx="1974721" cy="1250348"/>
          </a:xfrm>
          <a:prstGeom prst="rect">
            <a:avLst/>
          </a:prstGeom>
        </p:spPr>
        <p:txBody>
          <a:bodyPr anchor="t" rtlCol="false" tIns="0" lIns="0" bIns="0" rIns="0">
            <a:spAutoFit/>
          </a:bodyPr>
          <a:lstStyle/>
          <a:p>
            <a:pPr algn="l">
              <a:lnSpc>
                <a:spcPts val="9833"/>
              </a:lnSpc>
            </a:pPr>
            <a:r>
              <a:rPr lang="en-US" sz="7023" b="true">
                <a:solidFill>
                  <a:srgbClr val="504C44">
                    <a:alpha val="19608"/>
                  </a:srgbClr>
                </a:solidFill>
                <a:latin typeface="Neutra Text Bold"/>
                <a:ea typeface="Neutra Text Bold"/>
                <a:cs typeface="Neutra Text Bold"/>
                <a:sym typeface="Neutra Text Bold"/>
              </a:rPr>
              <a:t>01</a:t>
            </a:r>
          </a:p>
        </p:txBody>
      </p:sp>
      <p:sp>
        <p:nvSpPr>
          <p:cNvPr name="TextBox 3" id="3"/>
          <p:cNvSpPr txBox="true"/>
          <p:nvPr/>
        </p:nvSpPr>
        <p:spPr>
          <a:xfrm rot="0">
            <a:off x="2378676" y="987530"/>
            <a:ext cx="10482970" cy="514351"/>
          </a:xfrm>
          <a:prstGeom prst="rect">
            <a:avLst/>
          </a:prstGeom>
        </p:spPr>
        <p:txBody>
          <a:bodyPr anchor="t" rtlCol="false" tIns="0" lIns="0" bIns="0" rIns="0">
            <a:spAutoFit/>
          </a:bodyPr>
          <a:lstStyle/>
          <a:p>
            <a:pPr algn="l">
              <a:lnSpc>
                <a:spcPts val="4199"/>
              </a:lnSpc>
              <a:spcBef>
                <a:spcPct val="0"/>
              </a:spcBef>
            </a:pPr>
            <a:r>
              <a:rPr lang="en-US" b="true" sz="2999" spc="599">
                <a:solidFill>
                  <a:srgbClr val="000000"/>
                </a:solidFill>
                <a:latin typeface="TT Chocolates Bold"/>
                <a:ea typeface="TT Chocolates Bold"/>
                <a:cs typeface="TT Chocolates Bold"/>
                <a:sym typeface="TT Chocolates Bold"/>
              </a:rPr>
              <a:t>RESEARCH </a:t>
            </a:r>
            <a:r>
              <a:rPr lang="en-US" sz="2999" spc="599">
                <a:solidFill>
                  <a:srgbClr val="000000"/>
                </a:solidFill>
                <a:latin typeface="TT Chocolates"/>
                <a:ea typeface="TT Chocolates"/>
                <a:cs typeface="TT Chocolates"/>
                <a:sym typeface="TT Chocolates"/>
              </a:rPr>
              <a:t>| ACTIVITY MAPPING</a:t>
            </a:r>
          </a:p>
        </p:txBody>
      </p:sp>
      <p:grpSp>
        <p:nvGrpSpPr>
          <p:cNvPr name="Group 4" id="4"/>
          <p:cNvGrpSpPr/>
          <p:nvPr/>
        </p:nvGrpSpPr>
        <p:grpSpPr>
          <a:xfrm rot="0">
            <a:off x="1057275" y="8413657"/>
            <a:ext cx="6040728" cy="231397"/>
            <a:chOff x="0" y="0"/>
            <a:chExt cx="8054304" cy="308529"/>
          </a:xfrm>
        </p:grpSpPr>
        <p:sp>
          <p:nvSpPr>
            <p:cNvPr name="TextBox 5" id="5"/>
            <p:cNvSpPr txBox="true"/>
            <p:nvPr/>
          </p:nvSpPr>
          <p:spPr>
            <a:xfrm rot="0">
              <a:off x="689347" y="24387"/>
              <a:ext cx="4874739" cy="284141"/>
            </a:xfrm>
            <a:prstGeom prst="rect">
              <a:avLst/>
            </a:prstGeom>
          </p:spPr>
          <p:txBody>
            <a:bodyPr anchor="t" rtlCol="false" tIns="0" lIns="0" bIns="0" rIns="0">
              <a:spAutoFit/>
            </a:bodyPr>
            <a:lstStyle/>
            <a:p>
              <a:pPr algn="l">
                <a:lnSpc>
                  <a:spcPts val="1652"/>
                </a:lnSpc>
              </a:pPr>
              <a:r>
                <a:rPr lang="en-US" sz="1400" spc="54" b="true">
                  <a:solidFill>
                    <a:srgbClr val="28509B"/>
                  </a:solidFill>
                  <a:latin typeface="TT Chocolates Bold"/>
                  <a:ea typeface="TT Chocolates Bold"/>
                  <a:cs typeface="TT Chocolates Bold"/>
                  <a:sym typeface="TT Chocolates Bold"/>
                </a:rPr>
                <a:t>Individual </a:t>
              </a:r>
            </a:p>
          </p:txBody>
        </p:sp>
        <p:grpSp>
          <p:nvGrpSpPr>
            <p:cNvPr name="Group 6" id="6"/>
            <p:cNvGrpSpPr/>
            <p:nvPr/>
          </p:nvGrpSpPr>
          <p:grpSpPr>
            <a:xfrm rot="0">
              <a:off x="0" y="0"/>
              <a:ext cx="539266" cy="308529"/>
              <a:chOff x="0" y="0"/>
              <a:chExt cx="111227" cy="63636"/>
            </a:xfrm>
          </p:grpSpPr>
          <p:sp>
            <p:nvSpPr>
              <p:cNvPr name="Freeform 7" id="7"/>
              <p:cNvSpPr/>
              <p:nvPr/>
            </p:nvSpPr>
            <p:spPr>
              <a:xfrm flipH="false" flipV="false" rot="0">
                <a:off x="0" y="0"/>
                <a:ext cx="111227" cy="63636"/>
              </a:xfrm>
              <a:custGeom>
                <a:avLst/>
                <a:gdLst/>
                <a:ahLst/>
                <a:cxnLst/>
                <a:rect r="r" b="b" t="t" l="l"/>
                <a:pathLst>
                  <a:path h="63636" w="111227">
                    <a:moveTo>
                      <a:pt x="0" y="0"/>
                    </a:moveTo>
                    <a:lnTo>
                      <a:pt x="111227" y="0"/>
                    </a:lnTo>
                    <a:lnTo>
                      <a:pt x="111227" y="63636"/>
                    </a:lnTo>
                    <a:lnTo>
                      <a:pt x="0" y="63636"/>
                    </a:lnTo>
                    <a:close/>
                  </a:path>
                </a:pathLst>
              </a:custGeom>
              <a:solidFill>
                <a:srgbClr val="28509B"/>
              </a:solidFill>
            </p:spPr>
          </p:sp>
          <p:sp>
            <p:nvSpPr>
              <p:cNvPr name="TextBox 8" id="8"/>
              <p:cNvSpPr txBox="true"/>
              <p:nvPr/>
            </p:nvSpPr>
            <p:spPr>
              <a:xfrm>
                <a:off x="0" y="-28575"/>
                <a:ext cx="111227" cy="92211"/>
              </a:xfrm>
              <a:prstGeom prst="rect">
                <a:avLst/>
              </a:prstGeom>
            </p:spPr>
            <p:txBody>
              <a:bodyPr anchor="ctr" rtlCol="false" tIns="48651" lIns="48651" bIns="48651" rIns="48651"/>
              <a:lstStyle/>
              <a:p>
                <a:pPr algn="ctr">
                  <a:lnSpc>
                    <a:spcPts val="1959"/>
                  </a:lnSpc>
                </a:pPr>
              </a:p>
            </p:txBody>
          </p:sp>
        </p:grpSp>
        <p:sp>
          <p:nvSpPr>
            <p:cNvPr name="TextBox 9" id="9"/>
            <p:cNvSpPr txBox="true"/>
            <p:nvPr/>
          </p:nvSpPr>
          <p:spPr>
            <a:xfrm rot="0">
              <a:off x="1898468" y="40199"/>
              <a:ext cx="6155835" cy="242189"/>
            </a:xfrm>
            <a:prstGeom prst="rect">
              <a:avLst/>
            </a:prstGeom>
          </p:spPr>
          <p:txBody>
            <a:bodyPr anchor="t" rtlCol="false" tIns="0" lIns="0" bIns="0" rIns="0">
              <a:spAutoFit/>
            </a:bodyPr>
            <a:lstStyle/>
            <a:p>
              <a:pPr algn="just">
                <a:lnSpc>
                  <a:spcPts val="1416"/>
                </a:lnSpc>
              </a:pPr>
              <a:r>
                <a:rPr lang="en-US" sz="1200" spc="46">
                  <a:solidFill>
                    <a:srgbClr val="4F4F4F"/>
                  </a:solidFill>
                  <a:latin typeface="TT Chocolates"/>
                  <a:ea typeface="TT Chocolates"/>
                  <a:cs typeface="TT Chocolates"/>
                  <a:sym typeface="TT Chocolates"/>
                </a:rPr>
                <a:t>peripheral zones</a:t>
              </a:r>
            </a:p>
          </p:txBody>
        </p:sp>
      </p:grpSp>
      <p:grpSp>
        <p:nvGrpSpPr>
          <p:cNvPr name="Group 10" id="10"/>
          <p:cNvGrpSpPr/>
          <p:nvPr/>
        </p:nvGrpSpPr>
        <p:grpSpPr>
          <a:xfrm rot="0">
            <a:off x="1057275" y="8730779"/>
            <a:ext cx="6069303" cy="231397"/>
            <a:chOff x="0" y="0"/>
            <a:chExt cx="8092404" cy="308529"/>
          </a:xfrm>
        </p:grpSpPr>
        <p:sp>
          <p:nvSpPr>
            <p:cNvPr name="TextBox 11" id="11"/>
            <p:cNvSpPr txBox="true"/>
            <p:nvPr/>
          </p:nvSpPr>
          <p:spPr>
            <a:xfrm rot="0">
              <a:off x="689347" y="27015"/>
              <a:ext cx="1685686" cy="271429"/>
            </a:xfrm>
            <a:prstGeom prst="rect">
              <a:avLst/>
            </a:prstGeom>
          </p:spPr>
          <p:txBody>
            <a:bodyPr anchor="t" rtlCol="false" tIns="0" lIns="0" bIns="0" rIns="0">
              <a:spAutoFit/>
            </a:bodyPr>
            <a:lstStyle/>
            <a:p>
              <a:pPr algn="l">
                <a:lnSpc>
                  <a:spcPts val="1647"/>
                </a:lnSpc>
              </a:pPr>
              <a:r>
                <a:rPr lang="en-US" sz="1396" spc="54" b="true">
                  <a:solidFill>
                    <a:srgbClr val="8FC3A7"/>
                  </a:solidFill>
                  <a:latin typeface="TT Chocolates Bold"/>
                  <a:ea typeface="TT Chocolates Bold"/>
                  <a:cs typeface="TT Chocolates Bold"/>
                  <a:sym typeface="TT Chocolates Bold"/>
                </a:rPr>
                <a:t>Collective</a:t>
              </a:r>
            </a:p>
          </p:txBody>
        </p:sp>
        <p:grpSp>
          <p:nvGrpSpPr>
            <p:cNvPr name="Group 12" id="12"/>
            <p:cNvGrpSpPr/>
            <p:nvPr/>
          </p:nvGrpSpPr>
          <p:grpSpPr>
            <a:xfrm rot="0">
              <a:off x="0" y="0"/>
              <a:ext cx="539266" cy="308529"/>
              <a:chOff x="0" y="0"/>
              <a:chExt cx="111227" cy="63636"/>
            </a:xfrm>
          </p:grpSpPr>
          <p:sp>
            <p:nvSpPr>
              <p:cNvPr name="Freeform 13" id="13"/>
              <p:cNvSpPr/>
              <p:nvPr/>
            </p:nvSpPr>
            <p:spPr>
              <a:xfrm flipH="false" flipV="false" rot="0">
                <a:off x="0" y="0"/>
                <a:ext cx="111227" cy="63636"/>
              </a:xfrm>
              <a:custGeom>
                <a:avLst/>
                <a:gdLst/>
                <a:ahLst/>
                <a:cxnLst/>
                <a:rect r="r" b="b" t="t" l="l"/>
                <a:pathLst>
                  <a:path h="63636" w="111227">
                    <a:moveTo>
                      <a:pt x="0" y="0"/>
                    </a:moveTo>
                    <a:lnTo>
                      <a:pt x="111227" y="0"/>
                    </a:lnTo>
                    <a:lnTo>
                      <a:pt x="111227" y="63636"/>
                    </a:lnTo>
                    <a:lnTo>
                      <a:pt x="0" y="63636"/>
                    </a:lnTo>
                    <a:close/>
                  </a:path>
                </a:pathLst>
              </a:custGeom>
              <a:solidFill>
                <a:srgbClr val="8FC3A7"/>
              </a:solidFill>
            </p:spPr>
          </p:sp>
          <p:sp>
            <p:nvSpPr>
              <p:cNvPr name="TextBox 14" id="14"/>
              <p:cNvSpPr txBox="true"/>
              <p:nvPr/>
            </p:nvSpPr>
            <p:spPr>
              <a:xfrm>
                <a:off x="0" y="-28575"/>
                <a:ext cx="111227" cy="92211"/>
              </a:xfrm>
              <a:prstGeom prst="rect">
                <a:avLst/>
              </a:prstGeom>
            </p:spPr>
            <p:txBody>
              <a:bodyPr anchor="ctr" rtlCol="false" tIns="48651" lIns="48651" bIns="48651" rIns="48651"/>
              <a:lstStyle/>
              <a:p>
                <a:pPr algn="ctr">
                  <a:lnSpc>
                    <a:spcPts val="1959"/>
                  </a:lnSpc>
                </a:pPr>
              </a:p>
            </p:txBody>
          </p:sp>
        </p:grpSp>
        <p:sp>
          <p:nvSpPr>
            <p:cNvPr name="TextBox 15" id="15"/>
            <p:cNvSpPr txBox="true"/>
            <p:nvPr/>
          </p:nvSpPr>
          <p:spPr>
            <a:xfrm rot="0">
              <a:off x="1936568" y="38908"/>
              <a:ext cx="6155835" cy="242189"/>
            </a:xfrm>
            <a:prstGeom prst="rect">
              <a:avLst/>
            </a:prstGeom>
          </p:spPr>
          <p:txBody>
            <a:bodyPr anchor="t" rtlCol="false" tIns="0" lIns="0" bIns="0" rIns="0">
              <a:spAutoFit/>
            </a:bodyPr>
            <a:lstStyle/>
            <a:p>
              <a:pPr algn="just">
                <a:lnSpc>
                  <a:spcPts val="1416"/>
                </a:lnSpc>
              </a:pPr>
              <a:r>
                <a:rPr lang="en-US" sz="1200" spc="46">
                  <a:solidFill>
                    <a:srgbClr val="4F4F4F"/>
                  </a:solidFill>
                  <a:latin typeface="TT Chocolates"/>
                  <a:ea typeface="TT Chocolates"/>
                  <a:cs typeface="TT Chocolates"/>
                  <a:sym typeface="TT Chocolates"/>
                </a:rPr>
                <a:t>central zones</a:t>
              </a:r>
            </a:p>
          </p:txBody>
        </p:sp>
      </p:grpSp>
      <p:grpSp>
        <p:nvGrpSpPr>
          <p:cNvPr name="Group 16" id="16"/>
          <p:cNvGrpSpPr/>
          <p:nvPr/>
        </p:nvGrpSpPr>
        <p:grpSpPr>
          <a:xfrm rot="0">
            <a:off x="1057275" y="9032700"/>
            <a:ext cx="1781275" cy="236476"/>
            <a:chOff x="0" y="0"/>
            <a:chExt cx="2375034" cy="315301"/>
          </a:xfrm>
        </p:grpSpPr>
        <p:sp>
          <p:nvSpPr>
            <p:cNvPr name="TextBox 17" id="17"/>
            <p:cNvSpPr txBox="true"/>
            <p:nvPr/>
          </p:nvSpPr>
          <p:spPr>
            <a:xfrm rot="0">
              <a:off x="689347" y="43872"/>
              <a:ext cx="1685686" cy="271429"/>
            </a:xfrm>
            <a:prstGeom prst="rect">
              <a:avLst/>
            </a:prstGeom>
          </p:spPr>
          <p:txBody>
            <a:bodyPr anchor="t" rtlCol="false" tIns="0" lIns="0" bIns="0" rIns="0">
              <a:spAutoFit/>
            </a:bodyPr>
            <a:lstStyle/>
            <a:p>
              <a:pPr algn="l">
                <a:lnSpc>
                  <a:spcPts val="1647"/>
                </a:lnSpc>
              </a:pPr>
              <a:r>
                <a:rPr lang="en-US" sz="1396" spc="54" b="true">
                  <a:solidFill>
                    <a:srgbClr val="7C7FBA"/>
                  </a:solidFill>
                  <a:latin typeface="TT Chocolates Bold"/>
                  <a:ea typeface="TT Chocolates Bold"/>
                  <a:cs typeface="TT Chocolates Bold"/>
                  <a:sym typeface="TT Chocolates Bold"/>
                </a:rPr>
                <a:t>Both</a:t>
              </a:r>
            </a:p>
          </p:txBody>
        </p:sp>
        <p:grpSp>
          <p:nvGrpSpPr>
            <p:cNvPr name="Group 18" id="18"/>
            <p:cNvGrpSpPr/>
            <p:nvPr/>
          </p:nvGrpSpPr>
          <p:grpSpPr>
            <a:xfrm rot="0">
              <a:off x="0" y="0"/>
              <a:ext cx="539266" cy="308529"/>
              <a:chOff x="0" y="0"/>
              <a:chExt cx="111227" cy="63636"/>
            </a:xfrm>
          </p:grpSpPr>
          <p:sp>
            <p:nvSpPr>
              <p:cNvPr name="Freeform 19" id="19"/>
              <p:cNvSpPr/>
              <p:nvPr/>
            </p:nvSpPr>
            <p:spPr>
              <a:xfrm flipH="false" flipV="false" rot="0">
                <a:off x="0" y="0"/>
                <a:ext cx="111227" cy="63636"/>
              </a:xfrm>
              <a:custGeom>
                <a:avLst/>
                <a:gdLst/>
                <a:ahLst/>
                <a:cxnLst/>
                <a:rect r="r" b="b" t="t" l="l"/>
                <a:pathLst>
                  <a:path h="63636" w="111227">
                    <a:moveTo>
                      <a:pt x="0" y="0"/>
                    </a:moveTo>
                    <a:lnTo>
                      <a:pt x="111227" y="0"/>
                    </a:lnTo>
                    <a:lnTo>
                      <a:pt x="111227" y="63636"/>
                    </a:lnTo>
                    <a:lnTo>
                      <a:pt x="0" y="63636"/>
                    </a:lnTo>
                    <a:close/>
                  </a:path>
                </a:pathLst>
              </a:custGeom>
              <a:solidFill>
                <a:srgbClr val="7C7FBA"/>
              </a:solidFill>
            </p:spPr>
          </p:sp>
          <p:sp>
            <p:nvSpPr>
              <p:cNvPr name="TextBox 20" id="20"/>
              <p:cNvSpPr txBox="true"/>
              <p:nvPr/>
            </p:nvSpPr>
            <p:spPr>
              <a:xfrm>
                <a:off x="0" y="-28575"/>
                <a:ext cx="111227" cy="92211"/>
              </a:xfrm>
              <a:prstGeom prst="rect">
                <a:avLst/>
              </a:prstGeom>
            </p:spPr>
            <p:txBody>
              <a:bodyPr anchor="ctr" rtlCol="false" tIns="48651" lIns="48651" bIns="48651" rIns="48651"/>
              <a:lstStyle/>
              <a:p>
                <a:pPr algn="ctr">
                  <a:lnSpc>
                    <a:spcPts val="1959"/>
                  </a:lnSpc>
                </a:pPr>
              </a:p>
            </p:txBody>
          </p:sp>
        </p:grpSp>
      </p:grpSp>
      <p:grpSp>
        <p:nvGrpSpPr>
          <p:cNvPr name="Group 21" id="21"/>
          <p:cNvGrpSpPr/>
          <p:nvPr/>
        </p:nvGrpSpPr>
        <p:grpSpPr>
          <a:xfrm rot="0">
            <a:off x="12348912" y="7259259"/>
            <a:ext cx="2134847" cy="2161736"/>
            <a:chOff x="0" y="0"/>
            <a:chExt cx="2846462" cy="2882315"/>
          </a:xfrm>
        </p:grpSpPr>
        <p:sp>
          <p:nvSpPr>
            <p:cNvPr name="Freeform 22" id="22"/>
            <p:cNvSpPr/>
            <p:nvPr/>
          </p:nvSpPr>
          <p:spPr>
            <a:xfrm flipH="false" flipV="false" rot="0">
              <a:off x="0" y="0"/>
              <a:ext cx="2846462" cy="2737143"/>
            </a:xfrm>
            <a:custGeom>
              <a:avLst/>
              <a:gdLst/>
              <a:ahLst/>
              <a:cxnLst/>
              <a:rect r="r" b="b" t="t" l="l"/>
              <a:pathLst>
                <a:path h="2737143" w="2846462">
                  <a:moveTo>
                    <a:pt x="0" y="0"/>
                  </a:moveTo>
                  <a:lnTo>
                    <a:pt x="2846462" y="0"/>
                  </a:lnTo>
                  <a:lnTo>
                    <a:pt x="2846462" y="2737143"/>
                  </a:lnTo>
                  <a:lnTo>
                    <a:pt x="0" y="2737143"/>
                  </a:lnTo>
                  <a:lnTo>
                    <a:pt x="0" y="0"/>
                  </a:lnTo>
                  <a:close/>
                </a:path>
              </a:pathLst>
            </a:custGeom>
            <a:blipFill>
              <a:blip r:embed="rId3"/>
              <a:stretch>
                <a:fillRect l="-240317" t="-100000" r="-101795" b="0"/>
              </a:stretch>
            </a:blipFill>
          </p:spPr>
        </p:sp>
        <p:sp>
          <p:nvSpPr>
            <p:cNvPr name="TextBox 23" id="23"/>
            <p:cNvSpPr txBox="true"/>
            <p:nvPr/>
          </p:nvSpPr>
          <p:spPr>
            <a:xfrm rot="-1818281">
              <a:off x="1177691" y="2569377"/>
              <a:ext cx="325488" cy="147649"/>
            </a:xfrm>
            <a:prstGeom prst="rect">
              <a:avLst/>
            </a:prstGeom>
          </p:spPr>
          <p:txBody>
            <a:bodyPr anchor="t" rtlCol="false" tIns="0" lIns="0" bIns="0" rIns="0">
              <a:spAutoFit/>
            </a:bodyPr>
            <a:lstStyle/>
            <a:p>
              <a:pPr algn="ctr">
                <a:lnSpc>
                  <a:spcPts val="862"/>
                </a:lnSpc>
              </a:pPr>
              <a:r>
                <a:rPr lang="en-US" sz="731" spc="28">
                  <a:solidFill>
                    <a:srgbClr val="4F4F4F"/>
                  </a:solidFill>
                  <a:latin typeface="TT Chocolates"/>
                  <a:ea typeface="TT Chocolates"/>
                  <a:cs typeface="TT Chocolates"/>
                  <a:sym typeface="TT Chocolates"/>
                </a:rPr>
                <a:t>1.5 m</a:t>
              </a:r>
            </a:p>
          </p:txBody>
        </p:sp>
        <p:sp>
          <p:nvSpPr>
            <p:cNvPr name="TextBox 24" id="24"/>
            <p:cNvSpPr txBox="true"/>
            <p:nvPr/>
          </p:nvSpPr>
          <p:spPr>
            <a:xfrm rot="1887987">
              <a:off x="311779" y="2642271"/>
              <a:ext cx="395597" cy="147649"/>
            </a:xfrm>
            <a:prstGeom prst="rect">
              <a:avLst/>
            </a:prstGeom>
          </p:spPr>
          <p:txBody>
            <a:bodyPr anchor="t" rtlCol="false" tIns="0" lIns="0" bIns="0" rIns="0">
              <a:spAutoFit/>
            </a:bodyPr>
            <a:lstStyle/>
            <a:p>
              <a:pPr algn="ctr">
                <a:lnSpc>
                  <a:spcPts val="862"/>
                </a:lnSpc>
              </a:pPr>
              <a:r>
                <a:rPr lang="en-US" sz="731" spc="28">
                  <a:solidFill>
                    <a:srgbClr val="4F4F4F"/>
                  </a:solidFill>
                  <a:latin typeface="TT Chocolates"/>
                  <a:ea typeface="TT Chocolates"/>
                  <a:cs typeface="TT Chocolates"/>
                  <a:sym typeface="TT Chocolates"/>
                </a:rPr>
                <a:t>0.8 m</a:t>
              </a:r>
            </a:p>
          </p:txBody>
        </p:sp>
        <p:sp>
          <p:nvSpPr>
            <p:cNvPr name="TextBox 25" id="25"/>
            <p:cNvSpPr txBox="true"/>
            <p:nvPr/>
          </p:nvSpPr>
          <p:spPr>
            <a:xfrm rot="-5400000">
              <a:off x="1390188" y="1924417"/>
              <a:ext cx="325488" cy="147649"/>
            </a:xfrm>
            <a:prstGeom prst="rect">
              <a:avLst/>
            </a:prstGeom>
          </p:spPr>
          <p:txBody>
            <a:bodyPr anchor="t" rtlCol="false" tIns="0" lIns="0" bIns="0" rIns="0">
              <a:spAutoFit/>
            </a:bodyPr>
            <a:lstStyle/>
            <a:p>
              <a:pPr algn="ctr">
                <a:lnSpc>
                  <a:spcPts val="862"/>
                </a:lnSpc>
              </a:pPr>
              <a:r>
                <a:rPr lang="en-US" sz="731" spc="28">
                  <a:solidFill>
                    <a:srgbClr val="4F4F4F"/>
                  </a:solidFill>
                  <a:latin typeface="TT Chocolates"/>
                  <a:ea typeface="TT Chocolates"/>
                  <a:cs typeface="TT Chocolates"/>
                  <a:sym typeface="TT Chocolates"/>
                </a:rPr>
                <a:t>1.5 m</a:t>
              </a:r>
            </a:p>
          </p:txBody>
        </p:sp>
      </p:grpSp>
      <p:grpSp>
        <p:nvGrpSpPr>
          <p:cNvPr name="Group 26" id="26"/>
          <p:cNvGrpSpPr/>
          <p:nvPr/>
        </p:nvGrpSpPr>
        <p:grpSpPr>
          <a:xfrm rot="0">
            <a:off x="11151654" y="1159312"/>
            <a:ext cx="2450726" cy="2052857"/>
            <a:chOff x="0" y="0"/>
            <a:chExt cx="3267634" cy="2737143"/>
          </a:xfrm>
        </p:grpSpPr>
        <p:sp>
          <p:nvSpPr>
            <p:cNvPr name="Freeform 27" id="27"/>
            <p:cNvSpPr/>
            <p:nvPr/>
          </p:nvSpPr>
          <p:spPr>
            <a:xfrm flipH="false" flipV="false" rot="0">
              <a:off x="0" y="0"/>
              <a:ext cx="3267634" cy="2737143"/>
            </a:xfrm>
            <a:custGeom>
              <a:avLst/>
              <a:gdLst/>
              <a:ahLst/>
              <a:cxnLst/>
              <a:rect r="r" b="b" t="t" l="l"/>
              <a:pathLst>
                <a:path h="2737143" w="3267634">
                  <a:moveTo>
                    <a:pt x="0" y="0"/>
                  </a:moveTo>
                  <a:lnTo>
                    <a:pt x="3267634" y="0"/>
                  </a:lnTo>
                  <a:lnTo>
                    <a:pt x="3267634" y="2737143"/>
                  </a:lnTo>
                  <a:lnTo>
                    <a:pt x="0" y="2737143"/>
                  </a:lnTo>
                  <a:lnTo>
                    <a:pt x="0" y="0"/>
                  </a:lnTo>
                  <a:close/>
                </a:path>
              </a:pathLst>
            </a:custGeom>
            <a:blipFill>
              <a:blip r:embed="rId3"/>
              <a:stretch>
                <a:fillRect l="0" t="-100000" r="-285127" b="0"/>
              </a:stretch>
            </a:blipFill>
          </p:spPr>
        </p:sp>
        <p:sp>
          <p:nvSpPr>
            <p:cNvPr name="TextBox 28" id="28"/>
            <p:cNvSpPr txBox="true"/>
            <p:nvPr/>
          </p:nvSpPr>
          <p:spPr>
            <a:xfrm rot="-1818281">
              <a:off x="2585659" y="1615816"/>
              <a:ext cx="325488" cy="147649"/>
            </a:xfrm>
            <a:prstGeom prst="rect">
              <a:avLst/>
            </a:prstGeom>
          </p:spPr>
          <p:txBody>
            <a:bodyPr anchor="t" rtlCol="false" tIns="0" lIns="0" bIns="0" rIns="0">
              <a:spAutoFit/>
            </a:bodyPr>
            <a:lstStyle/>
            <a:p>
              <a:pPr algn="ctr">
                <a:lnSpc>
                  <a:spcPts val="862"/>
                </a:lnSpc>
              </a:pPr>
              <a:r>
                <a:rPr lang="en-US" sz="731" spc="28">
                  <a:solidFill>
                    <a:srgbClr val="4F4F4F"/>
                  </a:solidFill>
                  <a:latin typeface="TT Chocolates"/>
                  <a:ea typeface="TT Chocolates"/>
                  <a:cs typeface="TT Chocolates"/>
                  <a:sym typeface="TT Chocolates"/>
                </a:rPr>
                <a:t>1.5 m</a:t>
              </a:r>
            </a:p>
          </p:txBody>
        </p:sp>
        <p:sp>
          <p:nvSpPr>
            <p:cNvPr name="TextBox 29" id="29"/>
            <p:cNvSpPr txBox="true"/>
            <p:nvPr/>
          </p:nvSpPr>
          <p:spPr>
            <a:xfrm rot="1887987">
              <a:off x="1560818" y="1556432"/>
              <a:ext cx="325488" cy="147649"/>
            </a:xfrm>
            <a:prstGeom prst="rect">
              <a:avLst/>
            </a:prstGeom>
          </p:spPr>
          <p:txBody>
            <a:bodyPr anchor="t" rtlCol="false" tIns="0" lIns="0" bIns="0" rIns="0">
              <a:spAutoFit/>
            </a:bodyPr>
            <a:lstStyle/>
            <a:p>
              <a:pPr algn="ctr">
                <a:lnSpc>
                  <a:spcPts val="862"/>
                </a:lnSpc>
              </a:pPr>
              <a:r>
                <a:rPr lang="en-US" sz="731" spc="28">
                  <a:solidFill>
                    <a:srgbClr val="4F4F4F"/>
                  </a:solidFill>
                  <a:latin typeface="TT Chocolates"/>
                  <a:ea typeface="TT Chocolates"/>
                  <a:cs typeface="TT Chocolates"/>
                  <a:sym typeface="TT Chocolates"/>
                </a:rPr>
                <a:t>2 m</a:t>
              </a:r>
            </a:p>
          </p:txBody>
        </p:sp>
        <p:sp>
          <p:nvSpPr>
            <p:cNvPr name="TextBox 30" id="30"/>
            <p:cNvSpPr txBox="true"/>
            <p:nvPr/>
          </p:nvSpPr>
          <p:spPr>
            <a:xfrm rot="-5400000">
              <a:off x="2884112" y="886117"/>
              <a:ext cx="325488" cy="147649"/>
            </a:xfrm>
            <a:prstGeom prst="rect">
              <a:avLst/>
            </a:prstGeom>
          </p:spPr>
          <p:txBody>
            <a:bodyPr anchor="t" rtlCol="false" tIns="0" lIns="0" bIns="0" rIns="0">
              <a:spAutoFit/>
            </a:bodyPr>
            <a:lstStyle/>
            <a:p>
              <a:pPr algn="ctr">
                <a:lnSpc>
                  <a:spcPts val="862"/>
                </a:lnSpc>
              </a:pPr>
              <a:r>
                <a:rPr lang="en-US" sz="731" spc="28">
                  <a:solidFill>
                    <a:srgbClr val="4F4F4F"/>
                  </a:solidFill>
                  <a:latin typeface="TT Chocolates"/>
                  <a:ea typeface="TT Chocolates"/>
                  <a:cs typeface="TT Chocolates"/>
                  <a:sym typeface="TT Chocolates"/>
                </a:rPr>
                <a:t>2.5 m</a:t>
              </a:r>
            </a:p>
          </p:txBody>
        </p:sp>
      </p:grpSp>
      <p:sp>
        <p:nvSpPr>
          <p:cNvPr name="AutoShape 31" id="31"/>
          <p:cNvSpPr/>
          <p:nvPr/>
        </p:nvSpPr>
        <p:spPr>
          <a:xfrm>
            <a:off x="8227613" y="2627936"/>
            <a:ext cx="266383" cy="435983"/>
          </a:xfrm>
          <a:prstGeom prst="line">
            <a:avLst/>
          </a:prstGeom>
          <a:ln cap="flat" w="28575">
            <a:solidFill>
              <a:srgbClr val="FFFFFF"/>
            </a:solidFill>
            <a:prstDash val="solid"/>
            <a:headEnd type="none" len="sm" w="sm"/>
            <a:tailEnd type="none" len="sm" w="sm"/>
          </a:ln>
        </p:spPr>
      </p:sp>
      <p:sp>
        <p:nvSpPr>
          <p:cNvPr name="AutoShape 32" id="32"/>
          <p:cNvSpPr/>
          <p:nvPr/>
        </p:nvSpPr>
        <p:spPr>
          <a:xfrm>
            <a:off x="7955164" y="3212165"/>
            <a:ext cx="405641" cy="405641"/>
          </a:xfrm>
          <a:prstGeom prst="line">
            <a:avLst/>
          </a:prstGeom>
          <a:ln cap="flat" w="28575">
            <a:solidFill>
              <a:srgbClr val="FFFFFF"/>
            </a:solidFill>
            <a:prstDash val="solid"/>
            <a:headEnd type="none" len="sm" w="sm"/>
            <a:tailEnd type="none" len="sm" w="sm"/>
          </a:ln>
        </p:spPr>
      </p:sp>
      <p:sp>
        <p:nvSpPr>
          <p:cNvPr name="AutoShape 33" id="33"/>
          <p:cNvSpPr/>
          <p:nvPr/>
        </p:nvSpPr>
        <p:spPr>
          <a:xfrm>
            <a:off x="7693862" y="3568184"/>
            <a:ext cx="479661" cy="276932"/>
          </a:xfrm>
          <a:prstGeom prst="line">
            <a:avLst/>
          </a:prstGeom>
          <a:ln cap="flat" w="28575">
            <a:solidFill>
              <a:srgbClr val="FFFFFF"/>
            </a:solidFill>
            <a:prstDash val="solid"/>
            <a:headEnd type="none" len="sm" w="sm"/>
            <a:tailEnd type="none" len="sm" w="sm"/>
          </a:ln>
        </p:spPr>
      </p:sp>
      <p:grpSp>
        <p:nvGrpSpPr>
          <p:cNvPr name="Group 34" id="34"/>
          <p:cNvGrpSpPr/>
          <p:nvPr/>
        </p:nvGrpSpPr>
        <p:grpSpPr>
          <a:xfrm rot="0">
            <a:off x="12304788" y="4780435"/>
            <a:ext cx="2205855" cy="2009407"/>
            <a:chOff x="0" y="0"/>
            <a:chExt cx="2941140" cy="2679209"/>
          </a:xfrm>
        </p:grpSpPr>
        <p:sp>
          <p:nvSpPr>
            <p:cNvPr name="Freeform 35" id="35"/>
            <p:cNvSpPr/>
            <p:nvPr/>
          </p:nvSpPr>
          <p:spPr>
            <a:xfrm flipH="false" flipV="false" rot="0">
              <a:off x="0" y="0"/>
              <a:ext cx="2941140" cy="2679209"/>
            </a:xfrm>
            <a:custGeom>
              <a:avLst/>
              <a:gdLst/>
              <a:ahLst/>
              <a:cxnLst/>
              <a:rect r="r" b="b" t="t" l="l"/>
              <a:pathLst>
                <a:path h="2679209" w="2941140">
                  <a:moveTo>
                    <a:pt x="0" y="0"/>
                  </a:moveTo>
                  <a:lnTo>
                    <a:pt x="2941140" y="0"/>
                  </a:lnTo>
                  <a:lnTo>
                    <a:pt x="2941140" y="2679209"/>
                  </a:lnTo>
                  <a:lnTo>
                    <a:pt x="0" y="2679209"/>
                  </a:lnTo>
                  <a:lnTo>
                    <a:pt x="0" y="0"/>
                  </a:lnTo>
                  <a:close/>
                </a:path>
              </a:pathLst>
            </a:custGeom>
            <a:blipFill>
              <a:blip r:embed="rId3"/>
              <a:stretch>
                <a:fillRect l="0" t="0" r="-324505" b="-102712"/>
              </a:stretch>
            </a:blipFill>
          </p:spPr>
        </p:sp>
        <p:sp>
          <p:nvSpPr>
            <p:cNvPr name="TextBox 36" id="36"/>
            <p:cNvSpPr txBox="true"/>
            <p:nvPr/>
          </p:nvSpPr>
          <p:spPr>
            <a:xfrm rot="-1818281">
              <a:off x="1714204" y="1788906"/>
              <a:ext cx="422253" cy="201069"/>
            </a:xfrm>
            <a:prstGeom prst="rect">
              <a:avLst/>
            </a:prstGeom>
          </p:spPr>
          <p:txBody>
            <a:bodyPr anchor="t" rtlCol="false" tIns="0" lIns="0" bIns="0" rIns="0">
              <a:spAutoFit/>
            </a:bodyPr>
            <a:lstStyle/>
            <a:p>
              <a:pPr algn="ctr">
                <a:lnSpc>
                  <a:spcPts val="1119"/>
                </a:lnSpc>
              </a:pPr>
              <a:r>
                <a:rPr lang="en-US" sz="948" spc="37">
                  <a:solidFill>
                    <a:srgbClr val="4F4F4F"/>
                  </a:solidFill>
                  <a:latin typeface="TT Chocolates"/>
                  <a:ea typeface="TT Chocolates"/>
                  <a:cs typeface="TT Chocolates"/>
                  <a:sym typeface="TT Chocolates"/>
                </a:rPr>
                <a:t>1.6 m</a:t>
              </a:r>
            </a:p>
          </p:txBody>
        </p:sp>
        <p:sp>
          <p:nvSpPr>
            <p:cNvPr name="TextBox 37" id="37"/>
            <p:cNvSpPr txBox="true"/>
            <p:nvPr/>
          </p:nvSpPr>
          <p:spPr>
            <a:xfrm rot="1887987">
              <a:off x="1767952" y="1195445"/>
              <a:ext cx="422253" cy="201069"/>
            </a:xfrm>
            <a:prstGeom prst="rect">
              <a:avLst/>
            </a:prstGeom>
          </p:spPr>
          <p:txBody>
            <a:bodyPr anchor="t" rtlCol="false" tIns="0" lIns="0" bIns="0" rIns="0">
              <a:spAutoFit/>
            </a:bodyPr>
            <a:lstStyle/>
            <a:p>
              <a:pPr algn="ctr">
                <a:lnSpc>
                  <a:spcPts val="1119"/>
                </a:lnSpc>
              </a:pPr>
              <a:r>
                <a:rPr lang="en-US" sz="948" spc="37">
                  <a:solidFill>
                    <a:srgbClr val="4F4F4F"/>
                  </a:solidFill>
                  <a:latin typeface="TT Chocolates"/>
                  <a:ea typeface="TT Chocolates"/>
                  <a:cs typeface="TT Chocolates"/>
                  <a:sym typeface="TT Chocolates"/>
                </a:rPr>
                <a:t>1.6 m</a:t>
              </a:r>
            </a:p>
          </p:txBody>
        </p:sp>
        <p:sp>
          <p:nvSpPr>
            <p:cNvPr name="TextBox 38" id="38"/>
            <p:cNvSpPr txBox="true"/>
            <p:nvPr/>
          </p:nvSpPr>
          <p:spPr>
            <a:xfrm rot="-5400000">
              <a:off x="1528684" y="796486"/>
              <a:ext cx="422253" cy="201069"/>
            </a:xfrm>
            <a:prstGeom prst="rect">
              <a:avLst/>
            </a:prstGeom>
          </p:spPr>
          <p:txBody>
            <a:bodyPr anchor="t" rtlCol="false" tIns="0" lIns="0" bIns="0" rIns="0">
              <a:spAutoFit/>
            </a:bodyPr>
            <a:lstStyle/>
            <a:p>
              <a:pPr algn="ctr">
                <a:lnSpc>
                  <a:spcPts val="1119"/>
                </a:lnSpc>
              </a:pPr>
              <a:r>
                <a:rPr lang="en-US" sz="948" spc="37">
                  <a:solidFill>
                    <a:srgbClr val="4F4F4F"/>
                  </a:solidFill>
                  <a:latin typeface="TT Chocolates"/>
                  <a:ea typeface="TT Chocolates"/>
                  <a:cs typeface="TT Chocolates"/>
                  <a:sym typeface="TT Chocolates"/>
                </a:rPr>
                <a:t>1.4 m</a:t>
              </a:r>
            </a:p>
          </p:txBody>
        </p:sp>
      </p:grpSp>
      <p:pic>
        <p:nvPicPr>
          <p:cNvPr name="Picture 39" id="39"/>
          <p:cNvPicPr>
            <a:picLocks noChangeAspect="true"/>
          </p:cNvPicPr>
          <p:nvPr/>
        </p:nvPicPr>
        <p:blipFill>
          <a:blip r:embed="rId4"/>
          <a:stretch>
            <a:fillRect/>
          </a:stretch>
        </p:blipFill>
        <p:spPr>
          <a:xfrm rot="0">
            <a:off x="7157215" y="2961490"/>
            <a:ext cx="4023940" cy="4023940"/>
          </a:xfrm>
          <a:prstGeom prst="rect">
            <a:avLst/>
          </a:prstGeom>
        </p:spPr>
      </p:pic>
      <p:sp>
        <p:nvSpPr>
          <p:cNvPr name="AutoShape 40" id="40"/>
          <p:cNvSpPr/>
          <p:nvPr/>
        </p:nvSpPr>
        <p:spPr>
          <a:xfrm flipV="true">
            <a:off x="8325990" y="5973942"/>
            <a:ext cx="266383" cy="473675"/>
          </a:xfrm>
          <a:prstGeom prst="line">
            <a:avLst/>
          </a:prstGeom>
          <a:ln cap="flat" w="28575">
            <a:solidFill>
              <a:srgbClr val="FFFFFF"/>
            </a:solidFill>
            <a:prstDash val="solid"/>
            <a:headEnd type="none" len="sm" w="sm"/>
            <a:tailEnd type="none" len="sm" w="sm"/>
          </a:ln>
        </p:spPr>
      </p:sp>
      <p:sp>
        <p:nvSpPr>
          <p:cNvPr name="AutoShape 41" id="41"/>
          <p:cNvSpPr/>
          <p:nvPr/>
        </p:nvSpPr>
        <p:spPr>
          <a:xfrm>
            <a:off x="7333419" y="4975832"/>
            <a:ext cx="698335" cy="0"/>
          </a:xfrm>
          <a:prstGeom prst="line">
            <a:avLst/>
          </a:prstGeom>
          <a:ln cap="flat" w="28575">
            <a:solidFill>
              <a:srgbClr val="FFFFFF"/>
            </a:solidFill>
            <a:prstDash val="solid"/>
            <a:headEnd type="none" len="sm" w="sm"/>
            <a:tailEnd type="none" len="sm" w="sm"/>
          </a:ln>
        </p:spPr>
      </p:sp>
      <p:sp>
        <p:nvSpPr>
          <p:cNvPr name="AutoShape 42" id="42"/>
          <p:cNvSpPr/>
          <p:nvPr/>
        </p:nvSpPr>
        <p:spPr>
          <a:xfrm flipV="true">
            <a:off x="8733935" y="6078733"/>
            <a:ext cx="147229" cy="549465"/>
          </a:xfrm>
          <a:prstGeom prst="line">
            <a:avLst/>
          </a:prstGeom>
          <a:ln cap="flat" w="28575">
            <a:solidFill>
              <a:srgbClr val="FFFFFF"/>
            </a:solidFill>
            <a:prstDash val="solid"/>
            <a:headEnd type="none" len="sm" w="sm"/>
            <a:tailEnd type="none" len="sm" w="sm"/>
          </a:ln>
        </p:spPr>
      </p:sp>
      <p:sp>
        <p:nvSpPr>
          <p:cNvPr name="AutoShape 43" id="43"/>
          <p:cNvSpPr/>
          <p:nvPr/>
        </p:nvSpPr>
        <p:spPr>
          <a:xfrm flipH="true" flipV="true">
            <a:off x="9968744" y="5783976"/>
            <a:ext cx="411342" cy="411342"/>
          </a:xfrm>
          <a:prstGeom prst="line">
            <a:avLst/>
          </a:prstGeom>
          <a:ln cap="flat" w="28575">
            <a:solidFill>
              <a:srgbClr val="FFFFFF"/>
            </a:solidFill>
            <a:prstDash val="solid"/>
            <a:headEnd type="none" len="sm" w="sm"/>
            <a:tailEnd type="none" len="sm" w="sm"/>
          </a:ln>
        </p:spPr>
      </p:sp>
      <p:sp>
        <p:nvSpPr>
          <p:cNvPr name="AutoShape 44" id="44"/>
          <p:cNvSpPr/>
          <p:nvPr/>
        </p:nvSpPr>
        <p:spPr>
          <a:xfrm flipH="true" flipV="true">
            <a:off x="10147830" y="5535534"/>
            <a:ext cx="528160" cy="304933"/>
          </a:xfrm>
          <a:prstGeom prst="line">
            <a:avLst/>
          </a:prstGeom>
          <a:ln cap="flat" w="28575">
            <a:solidFill>
              <a:srgbClr val="FFFFFF"/>
            </a:solidFill>
            <a:prstDash val="solid"/>
            <a:headEnd type="none" len="sm" w="sm"/>
            <a:tailEnd type="none" len="sm" w="sm"/>
          </a:ln>
        </p:spPr>
      </p:sp>
      <p:sp>
        <p:nvSpPr>
          <p:cNvPr name="AutoShape 45" id="45"/>
          <p:cNvSpPr/>
          <p:nvPr/>
        </p:nvSpPr>
        <p:spPr>
          <a:xfrm flipH="true" flipV="true">
            <a:off x="10254209" y="5262153"/>
            <a:ext cx="561098" cy="150346"/>
          </a:xfrm>
          <a:prstGeom prst="line">
            <a:avLst/>
          </a:prstGeom>
          <a:ln cap="flat" w="28575">
            <a:solidFill>
              <a:srgbClr val="FFFFFF"/>
            </a:solidFill>
            <a:prstDash val="solid"/>
            <a:headEnd type="none" len="sm" w="sm"/>
            <a:tailEnd type="none" len="sm" w="sm"/>
          </a:ln>
        </p:spPr>
      </p:sp>
      <p:grpSp>
        <p:nvGrpSpPr>
          <p:cNvPr name="Group 46" id="46"/>
          <p:cNvGrpSpPr/>
          <p:nvPr/>
        </p:nvGrpSpPr>
        <p:grpSpPr>
          <a:xfrm rot="5400000">
            <a:off x="7994510" y="3801158"/>
            <a:ext cx="2349348" cy="2349348"/>
            <a:chOff x="0" y="0"/>
            <a:chExt cx="812800" cy="812800"/>
          </a:xfrm>
        </p:grpSpPr>
        <p:sp>
          <p:nvSpPr>
            <p:cNvPr name="Freeform 47" id="4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48" id="48"/>
            <p:cNvSpPr txBox="true"/>
            <p:nvPr/>
          </p:nvSpPr>
          <p:spPr>
            <a:xfrm>
              <a:off x="76200" y="19050"/>
              <a:ext cx="660400" cy="717550"/>
            </a:xfrm>
            <a:prstGeom prst="rect">
              <a:avLst/>
            </a:prstGeom>
          </p:spPr>
          <p:txBody>
            <a:bodyPr anchor="ctr" rtlCol="false" tIns="32381" lIns="32381" bIns="32381" rIns="32381"/>
            <a:lstStyle/>
            <a:p>
              <a:pPr algn="ctr">
                <a:lnSpc>
                  <a:spcPts val="2800"/>
                </a:lnSpc>
              </a:pPr>
            </a:p>
          </p:txBody>
        </p:sp>
      </p:grpSp>
      <p:sp>
        <p:nvSpPr>
          <p:cNvPr name="TextBox 49" id="49"/>
          <p:cNvSpPr txBox="true"/>
          <p:nvPr/>
        </p:nvSpPr>
        <p:spPr>
          <a:xfrm rot="0">
            <a:off x="10973445" y="5448189"/>
            <a:ext cx="2159277" cy="416431"/>
          </a:xfrm>
          <a:prstGeom prst="rect">
            <a:avLst/>
          </a:prstGeom>
        </p:spPr>
        <p:txBody>
          <a:bodyPr anchor="t" rtlCol="false" tIns="0" lIns="0" bIns="0" rIns="0">
            <a:spAutoFit/>
          </a:bodyPr>
          <a:lstStyle/>
          <a:p>
            <a:pPr algn="l">
              <a:lnSpc>
                <a:spcPts val="1660"/>
              </a:lnSpc>
            </a:pPr>
            <a:r>
              <a:rPr lang="en-US" sz="1407" spc="54" b="true">
                <a:solidFill>
                  <a:srgbClr val="4F4F4F">
                    <a:alpha val="29804"/>
                  </a:srgbClr>
                </a:solidFill>
                <a:latin typeface="TT Chocolates Bold"/>
                <a:ea typeface="TT Chocolates Bold"/>
                <a:cs typeface="TT Chocolates Bold"/>
                <a:sym typeface="TT Chocolates Bold"/>
              </a:rPr>
              <a:t>Hygiene</a:t>
            </a:r>
          </a:p>
          <a:p>
            <a:pPr algn="l">
              <a:lnSpc>
                <a:spcPts val="1660"/>
              </a:lnSpc>
            </a:pPr>
            <a:r>
              <a:rPr lang="en-US" sz="1407" spc="54">
                <a:solidFill>
                  <a:srgbClr val="4F4F4F">
                    <a:alpha val="29804"/>
                  </a:srgbClr>
                </a:solidFill>
                <a:latin typeface="TT Chocolates"/>
                <a:ea typeface="TT Chocolates"/>
                <a:cs typeface="TT Chocolates"/>
                <a:sym typeface="TT Chocolates"/>
              </a:rPr>
              <a:t>7.00 - 8.00</a:t>
            </a:r>
          </a:p>
        </p:txBody>
      </p:sp>
      <p:sp>
        <p:nvSpPr>
          <p:cNvPr name="Freeform 50" id="50"/>
          <p:cNvSpPr/>
          <p:nvPr/>
        </p:nvSpPr>
        <p:spPr>
          <a:xfrm flipH="false" flipV="false" rot="0">
            <a:off x="3460499" y="4651701"/>
            <a:ext cx="2499252" cy="2009407"/>
          </a:xfrm>
          <a:custGeom>
            <a:avLst/>
            <a:gdLst/>
            <a:ahLst/>
            <a:cxnLst/>
            <a:rect r="r" b="b" t="t" l="l"/>
            <a:pathLst>
              <a:path h="2009407" w="2499252">
                <a:moveTo>
                  <a:pt x="0" y="0"/>
                </a:moveTo>
                <a:lnTo>
                  <a:pt x="2499252" y="0"/>
                </a:lnTo>
                <a:lnTo>
                  <a:pt x="2499252" y="2009407"/>
                </a:lnTo>
                <a:lnTo>
                  <a:pt x="0" y="2009407"/>
                </a:lnTo>
                <a:lnTo>
                  <a:pt x="0" y="0"/>
                </a:lnTo>
                <a:close/>
              </a:path>
            </a:pathLst>
          </a:custGeom>
          <a:blipFill>
            <a:blip r:embed="rId3"/>
            <a:stretch>
              <a:fillRect l="-94277" t="0" r="-180393" b="-102712"/>
            </a:stretch>
          </a:blipFill>
        </p:spPr>
      </p:sp>
      <p:sp>
        <p:nvSpPr>
          <p:cNvPr name="TextBox 51" id="51"/>
          <p:cNvSpPr txBox="true"/>
          <p:nvPr/>
        </p:nvSpPr>
        <p:spPr>
          <a:xfrm rot="1887987">
            <a:off x="4949678" y="5591106"/>
            <a:ext cx="244116" cy="110737"/>
          </a:xfrm>
          <a:prstGeom prst="rect">
            <a:avLst/>
          </a:prstGeom>
        </p:spPr>
        <p:txBody>
          <a:bodyPr anchor="t" rtlCol="false" tIns="0" lIns="0" bIns="0" rIns="0">
            <a:spAutoFit/>
          </a:bodyPr>
          <a:lstStyle/>
          <a:p>
            <a:pPr algn="ctr">
              <a:lnSpc>
                <a:spcPts val="862"/>
              </a:lnSpc>
            </a:pPr>
            <a:r>
              <a:rPr lang="en-US" sz="731" spc="28">
                <a:solidFill>
                  <a:srgbClr val="4F4F4F"/>
                </a:solidFill>
                <a:latin typeface="TT Chocolates"/>
                <a:ea typeface="TT Chocolates"/>
                <a:cs typeface="TT Chocolates"/>
                <a:sym typeface="TT Chocolates"/>
              </a:rPr>
              <a:t>2.5 m</a:t>
            </a:r>
          </a:p>
        </p:txBody>
      </p:sp>
      <p:sp>
        <p:nvSpPr>
          <p:cNvPr name="TextBox 52" id="52"/>
          <p:cNvSpPr txBox="true"/>
          <p:nvPr/>
        </p:nvSpPr>
        <p:spPr>
          <a:xfrm rot="0">
            <a:off x="5333265" y="5694969"/>
            <a:ext cx="2159277" cy="422675"/>
          </a:xfrm>
          <a:prstGeom prst="rect">
            <a:avLst/>
          </a:prstGeom>
        </p:spPr>
        <p:txBody>
          <a:bodyPr anchor="t" rtlCol="false" tIns="0" lIns="0" bIns="0" rIns="0">
            <a:spAutoFit/>
          </a:bodyPr>
          <a:lstStyle/>
          <a:p>
            <a:pPr algn="r">
              <a:lnSpc>
                <a:spcPts val="1660"/>
              </a:lnSpc>
            </a:pPr>
            <a:r>
              <a:rPr lang="en-US" b="true" sz="1407" spc="54">
                <a:solidFill>
                  <a:srgbClr val="7C7FBA"/>
                </a:solidFill>
                <a:latin typeface="TT Chocolates Bold"/>
                <a:ea typeface="TT Chocolates Bold"/>
                <a:cs typeface="TT Chocolates Bold"/>
                <a:sym typeface="TT Chocolates Bold"/>
              </a:rPr>
              <a:t>Working</a:t>
            </a:r>
          </a:p>
          <a:p>
            <a:pPr algn="r">
              <a:lnSpc>
                <a:spcPts val="1660"/>
              </a:lnSpc>
            </a:pPr>
            <a:r>
              <a:rPr lang="en-US" sz="1407" spc="54">
                <a:solidFill>
                  <a:srgbClr val="4F4F4F"/>
                </a:solidFill>
                <a:latin typeface="TT Chocolates"/>
                <a:ea typeface="TT Chocolates"/>
                <a:cs typeface="TT Chocolates"/>
                <a:sym typeface="TT Chocolates"/>
              </a:rPr>
              <a:t>14.00 - 18.00</a:t>
            </a:r>
          </a:p>
        </p:txBody>
      </p:sp>
      <p:sp>
        <p:nvSpPr>
          <p:cNvPr name="TextBox 53" id="53"/>
          <p:cNvSpPr txBox="true"/>
          <p:nvPr/>
        </p:nvSpPr>
        <p:spPr>
          <a:xfrm rot="0">
            <a:off x="4372769" y="4323246"/>
            <a:ext cx="2159277" cy="422675"/>
          </a:xfrm>
          <a:prstGeom prst="rect">
            <a:avLst/>
          </a:prstGeom>
        </p:spPr>
        <p:txBody>
          <a:bodyPr anchor="t" rtlCol="false" tIns="0" lIns="0" bIns="0" rIns="0">
            <a:spAutoFit/>
          </a:bodyPr>
          <a:lstStyle/>
          <a:p>
            <a:pPr algn="r">
              <a:lnSpc>
                <a:spcPts val="1660"/>
              </a:lnSpc>
            </a:pPr>
            <a:r>
              <a:rPr lang="en-US" b="true" sz="1407" spc="54">
                <a:solidFill>
                  <a:srgbClr val="7C7FBA"/>
                </a:solidFill>
                <a:latin typeface="TT Chocolates Bold"/>
                <a:ea typeface="TT Chocolates Bold"/>
                <a:cs typeface="TT Chocolates Bold"/>
                <a:sym typeface="TT Chocolates Bold"/>
              </a:rPr>
              <a:t>Relaxing /  exercising</a:t>
            </a:r>
          </a:p>
          <a:p>
            <a:pPr algn="r">
              <a:lnSpc>
                <a:spcPts val="1660"/>
              </a:lnSpc>
            </a:pPr>
            <a:r>
              <a:rPr lang="en-US" sz="1407" spc="54">
                <a:solidFill>
                  <a:srgbClr val="4F4F4F"/>
                </a:solidFill>
                <a:latin typeface="TT Chocolates"/>
                <a:ea typeface="TT Chocolates"/>
                <a:cs typeface="TT Chocolates"/>
                <a:sym typeface="TT Chocolates"/>
              </a:rPr>
              <a:t>18.00 - 20.00</a:t>
            </a:r>
          </a:p>
        </p:txBody>
      </p:sp>
      <p:sp>
        <p:nvSpPr>
          <p:cNvPr name="TextBox 54" id="54"/>
          <p:cNvSpPr txBox="true"/>
          <p:nvPr/>
        </p:nvSpPr>
        <p:spPr>
          <a:xfrm rot="0">
            <a:off x="5452408" y="3583732"/>
            <a:ext cx="2159277" cy="422675"/>
          </a:xfrm>
          <a:prstGeom prst="rect">
            <a:avLst/>
          </a:prstGeom>
        </p:spPr>
        <p:txBody>
          <a:bodyPr anchor="t" rtlCol="false" tIns="0" lIns="0" bIns="0" rIns="0">
            <a:spAutoFit/>
          </a:bodyPr>
          <a:lstStyle/>
          <a:p>
            <a:pPr algn="r">
              <a:lnSpc>
                <a:spcPts val="1660"/>
              </a:lnSpc>
            </a:pPr>
            <a:r>
              <a:rPr lang="en-US" b="true" sz="1407" spc="54">
                <a:solidFill>
                  <a:srgbClr val="8FC3A7"/>
                </a:solidFill>
                <a:latin typeface="TT Chocolates Bold"/>
                <a:ea typeface="TT Chocolates Bold"/>
                <a:cs typeface="TT Chocolates Bold"/>
                <a:sym typeface="TT Chocolates Bold"/>
              </a:rPr>
              <a:t>Dining</a:t>
            </a:r>
          </a:p>
          <a:p>
            <a:pPr algn="r">
              <a:lnSpc>
                <a:spcPts val="1660"/>
              </a:lnSpc>
            </a:pPr>
            <a:r>
              <a:rPr lang="en-US" sz="1407" spc="54">
                <a:solidFill>
                  <a:srgbClr val="4F4F4F"/>
                </a:solidFill>
                <a:latin typeface="TT Chocolates"/>
                <a:ea typeface="TT Chocolates"/>
                <a:cs typeface="TT Chocolates"/>
                <a:sym typeface="TT Chocolates"/>
              </a:rPr>
              <a:t>20.00 - 21.00</a:t>
            </a:r>
          </a:p>
        </p:txBody>
      </p:sp>
      <p:sp>
        <p:nvSpPr>
          <p:cNvPr name="TextBox 55" id="55"/>
          <p:cNvSpPr txBox="true"/>
          <p:nvPr/>
        </p:nvSpPr>
        <p:spPr>
          <a:xfrm rot="0">
            <a:off x="9414457" y="5390483"/>
            <a:ext cx="2159277" cy="194756"/>
          </a:xfrm>
          <a:prstGeom prst="rect">
            <a:avLst/>
          </a:prstGeom>
        </p:spPr>
        <p:txBody>
          <a:bodyPr anchor="t" rtlCol="false" tIns="0" lIns="0" bIns="0" rIns="0">
            <a:spAutoFit/>
          </a:bodyPr>
          <a:lstStyle/>
          <a:p>
            <a:pPr algn="ctr">
              <a:lnSpc>
                <a:spcPts val="1435"/>
              </a:lnSpc>
            </a:pPr>
            <a:r>
              <a:rPr lang="en-US" b="true" sz="1216" spc="47">
                <a:solidFill>
                  <a:srgbClr val="FFFFFF"/>
                </a:solidFill>
                <a:latin typeface="TT Chocolates Bold"/>
                <a:ea typeface="TT Chocolates Bold"/>
                <a:cs typeface="TT Chocolates Bold"/>
                <a:sym typeface="TT Chocolates Bold"/>
              </a:rPr>
              <a:t>1 h</a:t>
            </a:r>
          </a:p>
        </p:txBody>
      </p:sp>
      <p:sp>
        <p:nvSpPr>
          <p:cNvPr name="TextBox 56" id="56"/>
          <p:cNvSpPr txBox="true"/>
          <p:nvPr/>
        </p:nvSpPr>
        <p:spPr>
          <a:xfrm rot="0">
            <a:off x="9264220" y="5734669"/>
            <a:ext cx="2159277" cy="194756"/>
          </a:xfrm>
          <a:prstGeom prst="rect">
            <a:avLst/>
          </a:prstGeom>
        </p:spPr>
        <p:txBody>
          <a:bodyPr anchor="t" rtlCol="false" tIns="0" lIns="0" bIns="0" rIns="0">
            <a:spAutoFit/>
          </a:bodyPr>
          <a:lstStyle/>
          <a:p>
            <a:pPr algn="ctr">
              <a:lnSpc>
                <a:spcPts val="1435"/>
              </a:lnSpc>
            </a:pPr>
            <a:r>
              <a:rPr lang="en-US" b="true" sz="1216" spc="47">
                <a:solidFill>
                  <a:srgbClr val="FFFFFF"/>
                </a:solidFill>
                <a:latin typeface="TT Chocolates Bold"/>
                <a:ea typeface="TT Chocolates Bold"/>
                <a:cs typeface="TT Chocolates Bold"/>
                <a:sym typeface="TT Chocolates Bold"/>
              </a:rPr>
              <a:t>1 h</a:t>
            </a:r>
          </a:p>
        </p:txBody>
      </p:sp>
      <p:sp>
        <p:nvSpPr>
          <p:cNvPr name="TextBox 57" id="57"/>
          <p:cNvSpPr txBox="true"/>
          <p:nvPr/>
        </p:nvSpPr>
        <p:spPr>
          <a:xfrm rot="0">
            <a:off x="7184150" y="3704221"/>
            <a:ext cx="2159277" cy="194756"/>
          </a:xfrm>
          <a:prstGeom prst="rect">
            <a:avLst/>
          </a:prstGeom>
        </p:spPr>
        <p:txBody>
          <a:bodyPr anchor="t" rtlCol="false" tIns="0" lIns="0" bIns="0" rIns="0">
            <a:spAutoFit/>
          </a:bodyPr>
          <a:lstStyle/>
          <a:p>
            <a:pPr algn="ctr">
              <a:lnSpc>
                <a:spcPts val="1435"/>
              </a:lnSpc>
            </a:pPr>
            <a:r>
              <a:rPr lang="en-US" b="true" sz="1216" spc="47">
                <a:solidFill>
                  <a:srgbClr val="FFFFFF"/>
                </a:solidFill>
                <a:latin typeface="TT Chocolates Bold"/>
                <a:ea typeface="TT Chocolates Bold"/>
                <a:cs typeface="TT Chocolates Bold"/>
                <a:sym typeface="TT Chocolates Bold"/>
              </a:rPr>
              <a:t>1 h</a:t>
            </a:r>
          </a:p>
        </p:txBody>
      </p:sp>
      <p:sp>
        <p:nvSpPr>
          <p:cNvPr name="TextBox 58" id="58"/>
          <p:cNvSpPr txBox="true"/>
          <p:nvPr/>
        </p:nvSpPr>
        <p:spPr>
          <a:xfrm rot="0">
            <a:off x="6875525" y="5589219"/>
            <a:ext cx="2159277" cy="194756"/>
          </a:xfrm>
          <a:prstGeom prst="rect">
            <a:avLst/>
          </a:prstGeom>
        </p:spPr>
        <p:txBody>
          <a:bodyPr anchor="t" rtlCol="false" tIns="0" lIns="0" bIns="0" rIns="0">
            <a:spAutoFit/>
          </a:bodyPr>
          <a:lstStyle/>
          <a:p>
            <a:pPr algn="ctr">
              <a:lnSpc>
                <a:spcPts val="1435"/>
              </a:lnSpc>
            </a:pPr>
            <a:r>
              <a:rPr lang="en-US" b="true" sz="1216" spc="47">
                <a:solidFill>
                  <a:srgbClr val="FFFFFF"/>
                </a:solidFill>
                <a:latin typeface="TT Chocolates Bold"/>
                <a:ea typeface="TT Chocolates Bold"/>
                <a:cs typeface="TT Chocolates Bold"/>
                <a:sym typeface="TT Chocolates Bold"/>
              </a:rPr>
              <a:t>4 h</a:t>
            </a:r>
          </a:p>
        </p:txBody>
      </p:sp>
      <p:sp>
        <p:nvSpPr>
          <p:cNvPr name="TextBox 59" id="59"/>
          <p:cNvSpPr txBox="true"/>
          <p:nvPr/>
        </p:nvSpPr>
        <p:spPr>
          <a:xfrm rot="0">
            <a:off x="6712226" y="4500390"/>
            <a:ext cx="2159277" cy="194756"/>
          </a:xfrm>
          <a:prstGeom prst="rect">
            <a:avLst/>
          </a:prstGeom>
        </p:spPr>
        <p:txBody>
          <a:bodyPr anchor="t" rtlCol="false" tIns="0" lIns="0" bIns="0" rIns="0">
            <a:spAutoFit/>
          </a:bodyPr>
          <a:lstStyle/>
          <a:p>
            <a:pPr algn="ctr">
              <a:lnSpc>
                <a:spcPts val="1435"/>
              </a:lnSpc>
            </a:pPr>
            <a:r>
              <a:rPr lang="en-US" b="true" sz="1216" spc="47">
                <a:solidFill>
                  <a:srgbClr val="FFFFFF"/>
                </a:solidFill>
                <a:latin typeface="TT Chocolates Bold"/>
                <a:ea typeface="TT Chocolates Bold"/>
                <a:cs typeface="TT Chocolates Bold"/>
                <a:sym typeface="TT Chocolates Bold"/>
              </a:rPr>
              <a:t>2 h</a:t>
            </a:r>
          </a:p>
        </p:txBody>
      </p:sp>
      <p:sp>
        <p:nvSpPr>
          <p:cNvPr name="AutoShape 60" id="60"/>
          <p:cNvSpPr/>
          <p:nvPr/>
        </p:nvSpPr>
        <p:spPr>
          <a:xfrm>
            <a:off x="10572335" y="6021950"/>
            <a:ext cx="515732" cy="384885"/>
          </a:xfrm>
          <a:prstGeom prst="line">
            <a:avLst/>
          </a:prstGeom>
          <a:ln cap="flat" w="19050">
            <a:solidFill>
              <a:srgbClr val="8FC3A7"/>
            </a:solidFill>
            <a:prstDash val="solid"/>
            <a:headEnd type="none" len="sm" w="sm"/>
            <a:tailEnd type="none" len="sm" w="sm"/>
          </a:ln>
        </p:spPr>
      </p:sp>
      <p:sp>
        <p:nvSpPr>
          <p:cNvPr name="AutoShape 61" id="61"/>
          <p:cNvSpPr/>
          <p:nvPr/>
        </p:nvSpPr>
        <p:spPr>
          <a:xfrm>
            <a:off x="6644028" y="4435728"/>
            <a:ext cx="848515" cy="166802"/>
          </a:xfrm>
          <a:prstGeom prst="line">
            <a:avLst/>
          </a:prstGeom>
          <a:ln cap="flat" w="19050">
            <a:solidFill>
              <a:srgbClr val="7C7FBA"/>
            </a:solidFill>
            <a:prstDash val="solid"/>
            <a:headEnd type="none" len="sm" w="sm"/>
            <a:tailEnd type="none" len="sm" w="sm"/>
          </a:ln>
        </p:spPr>
      </p:sp>
      <p:sp>
        <p:nvSpPr>
          <p:cNvPr name="AutoShape 62" id="62"/>
          <p:cNvSpPr/>
          <p:nvPr/>
        </p:nvSpPr>
        <p:spPr>
          <a:xfrm>
            <a:off x="9686904" y="6650101"/>
            <a:ext cx="1736593" cy="1994953"/>
          </a:xfrm>
          <a:prstGeom prst="line">
            <a:avLst/>
          </a:prstGeom>
          <a:ln cap="flat" w="19050">
            <a:solidFill>
              <a:srgbClr val="7C7FBA"/>
            </a:solidFill>
            <a:prstDash val="solid"/>
            <a:headEnd type="none" len="sm" w="sm"/>
            <a:tailEnd type="none" len="sm" w="sm"/>
          </a:ln>
        </p:spPr>
      </p:sp>
      <p:sp>
        <p:nvSpPr>
          <p:cNvPr name="TextBox 63" id="63"/>
          <p:cNvSpPr txBox="true"/>
          <p:nvPr/>
        </p:nvSpPr>
        <p:spPr>
          <a:xfrm rot="0">
            <a:off x="4938725" y="1848223"/>
            <a:ext cx="2159277" cy="422675"/>
          </a:xfrm>
          <a:prstGeom prst="rect">
            <a:avLst/>
          </a:prstGeom>
        </p:spPr>
        <p:txBody>
          <a:bodyPr anchor="t" rtlCol="false" tIns="0" lIns="0" bIns="0" rIns="0">
            <a:spAutoFit/>
          </a:bodyPr>
          <a:lstStyle/>
          <a:p>
            <a:pPr algn="r">
              <a:lnSpc>
                <a:spcPts val="1660"/>
              </a:lnSpc>
            </a:pPr>
            <a:r>
              <a:rPr lang="en-US" b="true" sz="1407" spc="54">
                <a:solidFill>
                  <a:srgbClr val="7C7FBA"/>
                </a:solidFill>
                <a:latin typeface="TT Chocolates Bold"/>
                <a:ea typeface="TT Chocolates Bold"/>
                <a:cs typeface="TT Chocolates Bold"/>
                <a:sym typeface="TT Chocolates Bold"/>
              </a:rPr>
              <a:t>Relaxing</a:t>
            </a:r>
          </a:p>
          <a:p>
            <a:pPr algn="r">
              <a:lnSpc>
                <a:spcPts val="1660"/>
              </a:lnSpc>
            </a:pPr>
            <a:r>
              <a:rPr lang="en-US" sz="1407" spc="54">
                <a:solidFill>
                  <a:srgbClr val="4F4F4F"/>
                </a:solidFill>
                <a:latin typeface="TT Chocolates"/>
                <a:ea typeface="TT Chocolates"/>
                <a:cs typeface="TT Chocolates"/>
                <a:sym typeface="TT Chocolates"/>
              </a:rPr>
              <a:t>21.00 - 22.00</a:t>
            </a:r>
          </a:p>
        </p:txBody>
      </p:sp>
      <p:sp>
        <p:nvSpPr>
          <p:cNvPr name="AutoShape 64" id="64"/>
          <p:cNvSpPr/>
          <p:nvPr/>
        </p:nvSpPr>
        <p:spPr>
          <a:xfrm flipV="true">
            <a:off x="10572335" y="3516036"/>
            <a:ext cx="515732" cy="328358"/>
          </a:xfrm>
          <a:prstGeom prst="line">
            <a:avLst/>
          </a:prstGeom>
          <a:ln cap="flat" w="19050">
            <a:solidFill>
              <a:srgbClr val="3654A0"/>
            </a:solidFill>
            <a:prstDash val="solid"/>
            <a:headEnd type="none" len="sm" w="sm"/>
            <a:tailEnd type="none" len="sm" w="sm"/>
          </a:ln>
        </p:spPr>
      </p:sp>
      <p:sp>
        <p:nvSpPr>
          <p:cNvPr name="AutoShape 65" id="65"/>
          <p:cNvSpPr/>
          <p:nvPr/>
        </p:nvSpPr>
        <p:spPr>
          <a:xfrm>
            <a:off x="7200517" y="2312329"/>
            <a:ext cx="873741" cy="1255855"/>
          </a:xfrm>
          <a:prstGeom prst="line">
            <a:avLst/>
          </a:prstGeom>
          <a:ln cap="flat" w="19050">
            <a:solidFill>
              <a:srgbClr val="7C7FBA"/>
            </a:solidFill>
            <a:prstDash val="solid"/>
            <a:headEnd type="none" len="sm" w="sm"/>
            <a:tailEnd type="none" len="sm" w="sm"/>
          </a:ln>
        </p:spPr>
      </p:sp>
      <p:sp>
        <p:nvSpPr>
          <p:cNvPr name="Freeform 66" id="66"/>
          <p:cNvSpPr/>
          <p:nvPr/>
        </p:nvSpPr>
        <p:spPr>
          <a:xfrm flipH="false" flipV="false" rot="0">
            <a:off x="11754710" y="7225092"/>
            <a:ext cx="2981088" cy="2278381"/>
          </a:xfrm>
          <a:custGeom>
            <a:avLst/>
            <a:gdLst/>
            <a:ahLst/>
            <a:cxnLst/>
            <a:rect r="r" b="b" t="t" l="l"/>
            <a:pathLst>
              <a:path h="2278381" w="2981088">
                <a:moveTo>
                  <a:pt x="0" y="0"/>
                </a:moveTo>
                <a:lnTo>
                  <a:pt x="2981087" y="0"/>
                </a:lnTo>
                <a:lnTo>
                  <a:pt x="2981087" y="2278381"/>
                </a:lnTo>
                <a:lnTo>
                  <a:pt x="0" y="2278381"/>
                </a:lnTo>
                <a:lnTo>
                  <a:pt x="0" y="0"/>
                </a:lnTo>
                <a:close/>
              </a:path>
            </a:pathLst>
          </a:custGeom>
          <a:blipFill>
            <a:blip r:embed="rId5"/>
            <a:stretch>
              <a:fillRect l="-89882" t="0" r="0" b="0"/>
            </a:stretch>
          </a:blipFill>
        </p:spPr>
      </p:sp>
      <p:sp>
        <p:nvSpPr>
          <p:cNvPr name="TextBox 67" id="67"/>
          <p:cNvSpPr txBox="true"/>
          <p:nvPr/>
        </p:nvSpPr>
        <p:spPr>
          <a:xfrm rot="0">
            <a:off x="11226826" y="3421719"/>
            <a:ext cx="2159277" cy="422675"/>
          </a:xfrm>
          <a:prstGeom prst="rect">
            <a:avLst/>
          </a:prstGeom>
        </p:spPr>
        <p:txBody>
          <a:bodyPr anchor="t" rtlCol="false" tIns="0" lIns="0" bIns="0" rIns="0">
            <a:spAutoFit/>
          </a:bodyPr>
          <a:lstStyle/>
          <a:p>
            <a:pPr algn="l">
              <a:lnSpc>
                <a:spcPts val="1660"/>
              </a:lnSpc>
            </a:pPr>
            <a:r>
              <a:rPr lang="en-US" sz="1407" spc="54" b="true">
                <a:solidFill>
                  <a:srgbClr val="28509B"/>
                </a:solidFill>
                <a:latin typeface="TT Chocolates Bold"/>
                <a:ea typeface="TT Chocolates Bold"/>
                <a:cs typeface="TT Chocolates Bold"/>
                <a:sym typeface="TT Chocolates Bold"/>
              </a:rPr>
              <a:t>Sleeping  </a:t>
            </a:r>
          </a:p>
          <a:p>
            <a:pPr algn="l">
              <a:lnSpc>
                <a:spcPts val="1660"/>
              </a:lnSpc>
            </a:pPr>
            <a:r>
              <a:rPr lang="en-US" sz="1407" spc="54">
                <a:solidFill>
                  <a:srgbClr val="4F4F4F"/>
                </a:solidFill>
                <a:latin typeface="TT Chocolates"/>
                <a:ea typeface="TT Chocolates"/>
                <a:cs typeface="TT Chocolates"/>
                <a:sym typeface="TT Chocolates"/>
              </a:rPr>
              <a:t>22.00 - 7.00</a:t>
            </a:r>
          </a:p>
        </p:txBody>
      </p:sp>
      <p:sp>
        <p:nvSpPr>
          <p:cNvPr name="TextBox 68" id="68"/>
          <p:cNvSpPr txBox="true"/>
          <p:nvPr/>
        </p:nvSpPr>
        <p:spPr>
          <a:xfrm rot="0">
            <a:off x="11226826" y="8840317"/>
            <a:ext cx="2159277" cy="422675"/>
          </a:xfrm>
          <a:prstGeom prst="rect">
            <a:avLst/>
          </a:prstGeom>
        </p:spPr>
        <p:txBody>
          <a:bodyPr anchor="t" rtlCol="false" tIns="0" lIns="0" bIns="0" rIns="0">
            <a:spAutoFit/>
          </a:bodyPr>
          <a:lstStyle/>
          <a:p>
            <a:pPr algn="l">
              <a:lnSpc>
                <a:spcPts val="1660"/>
              </a:lnSpc>
            </a:pPr>
            <a:r>
              <a:rPr lang="en-US" sz="1407" spc="54" b="true">
                <a:solidFill>
                  <a:srgbClr val="7C7FBA"/>
                </a:solidFill>
                <a:latin typeface="TT Chocolates Bold"/>
                <a:ea typeface="TT Chocolates Bold"/>
                <a:cs typeface="TT Chocolates Bold"/>
                <a:sym typeface="TT Chocolates Bold"/>
              </a:rPr>
              <a:t>Working</a:t>
            </a:r>
          </a:p>
          <a:p>
            <a:pPr algn="l">
              <a:lnSpc>
                <a:spcPts val="1660"/>
              </a:lnSpc>
            </a:pPr>
            <a:r>
              <a:rPr lang="en-US" sz="1407" spc="54">
                <a:solidFill>
                  <a:srgbClr val="4F4F4F"/>
                </a:solidFill>
                <a:latin typeface="TT Chocolates"/>
                <a:ea typeface="TT Chocolates"/>
                <a:cs typeface="TT Chocolates"/>
                <a:sym typeface="TT Chocolates"/>
              </a:rPr>
              <a:t>9.00 - 13.00</a:t>
            </a:r>
          </a:p>
        </p:txBody>
      </p:sp>
      <p:sp>
        <p:nvSpPr>
          <p:cNvPr name="TextBox 69" id="69"/>
          <p:cNvSpPr txBox="true"/>
          <p:nvPr/>
        </p:nvSpPr>
        <p:spPr>
          <a:xfrm rot="0">
            <a:off x="11226826" y="6349254"/>
            <a:ext cx="2159277" cy="422675"/>
          </a:xfrm>
          <a:prstGeom prst="rect">
            <a:avLst/>
          </a:prstGeom>
        </p:spPr>
        <p:txBody>
          <a:bodyPr anchor="t" rtlCol="false" tIns="0" lIns="0" bIns="0" rIns="0">
            <a:spAutoFit/>
          </a:bodyPr>
          <a:lstStyle/>
          <a:p>
            <a:pPr algn="l">
              <a:lnSpc>
                <a:spcPts val="1660"/>
              </a:lnSpc>
            </a:pPr>
            <a:r>
              <a:rPr lang="en-US" sz="1407" spc="54" b="true">
                <a:solidFill>
                  <a:srgbClr val="8FC3A7"/>
                </a:solidFill>
                <a:latin typeface="TT Chocolates Bold"/>
                <a:ea typeface="TT Chocolates Bold"/>
                <a:cs typeface="TT Chocolates Bold"/>
                <a:sym typeface="TT Chocolates Bold"/>
              </a:rPr>
              <a:t>Dining</a:t>
            </a:r>
          </a:p>
          <a:p>
            <a:pPr algn="l">
              <a:lnSpc>
                <a:spcPts val="1660"/>
              </a:lnSpc>
            </a:pPr>
            <a:r>
              <a:rPr lang="en-US" sz="1407" spc="54">
                <a:solidFill>
                  <a:srgbClr val="4F4F4F"/>
                </a:solidFill>
                <a:latin typeface="TT Chocolates"/>
                <a:ea typeface="TT Chocolates"/>
                <a:cs typeface="TT Chocolates"/>
                <a:sym typeface="TT Chocolates"/>
              </a:rPr>
              <a:t>8.00 - 9.00</a:t>
            </a:r>
          </a:p>
        </p:txBody>
      </p:sp>
      <p:sp>
        <p:nvSpPr>
          <p:cNvPr name="TextBox 70" id="70"/>
          <p:cNvSpPr txBox="true"/>
          <p:nvPr/>
        </p:nvSpPr>
        <p:spPr>
          <a:xfrm rot="0">
            <a:off x="6339510" y="6659626"/>
            <a:ext cx="2159277" cy="422675"/>
          </a:xfrm>
          <a:prstGeom prst="rect">
            <a:avLst/>
          </a:prstGeom>
        </p:spPr>
        <p:txBody>
          <a:bodyPr anchor="t" rtlCol="false" tIns="0" lIns="0" bIns="0" rIns="0">
            <a:spAutoFit/>
          </a:bodyPr>
          <a:lstStyle/>
          <a:p>
            <a:pPr algn="r">
              <a:lnSpc>
                <a:spcPts val="1660"/>
              </a:lnSpc>
            </a:pPr>
            <a:r>
              <a:rPr lang="en-US" b="true" sz="1407" spc="54">
                <a:solidFill>
                  <a:srgbClr val="8FC3A7"/>
                </a:solidFill>
                <a:latin typeface="TT Chocolates Bold"/>
                <a:ea typeface="TT Chocolates Bold"/>
                <a:cs typeface="TT Chocolates Bold"/>
                <a:sym typeface="TT Chocolates Bold"/>
              </a:rPr>
              <a:t>Dining</a:t>
            </a:r>
          </a:p>
          <a:p>
            <a:pPr algn="r">
              <a:lnSpc>
                <a:spcPts val="1660"/>
              </a:lnSpc>
            </a:pPr>
            <a:r>
              <a:rPr lang="en-US" sz="1407" spc="54">
                <a:solidFill>
                  <a:srgbClr val="4F4F4F"/>
                </a:solidFill>
                <a:latin typeface="TT Chocolates"/>
                <a:ea typeface="TT Chocolates"/>
                <a:cs typeface="TT Chocolates"/>
                <a:sym typeface="TT Chocolates"/>
              </a:rPr>
              <a:t>13.00 - 14.00</a:t>
            </a:r>
          </a:p>
        </p:txBody>
      </p:sp>
      <p:sp>
        <p:nvSpPr>
          <p:cNvPr name="TextBox 71" id="71"/>
          <p:cNvSpPr txBox="true"/>
          <p:nvPr/>
        </p:nvSpPr>
        <p:spPr>
          <a:xfrm rot="-1818281">
            <a:off x="5267285" y="6193646"/>
            <a:ext cx="244116" cy="110737"/>
          </a:xfrm>
          <a:prstGeom prst="rect">
            <a:avLst/>
          </a:prstGeom>
        </p:spPr>
        <p:txBody>
          <a:bodyPr anchor="t" rtlCol="false" tIns="0" lIns="0" bIns="0" rIns="0">
            <a:spAutoFit/>
          </a:bodyPr>
          <a:lstStyle/>
          <a:p>
            <a:pPr algn="ctr">
              <a:lnSpc>
                <a:spcPts val="862"/>
              </a:lnSpc>
            </a:pPr>
            <a:r>
              <a:rPr lang="en-US" sz="731" spc="28">
                <a:solidFill>
                  <a:srgbClr val="4F4F4F"/>
                </a:solidFill>
                <a:latin typeface="TT Chocolates"/>
                <a:ea typeface="TT Chocolates"/>
                <a:cs typeface="TT Chocolates"/>
                <a:sym typeface="TT Chocolates"/>
              </a:rPr>
              <a:t>2.5 m</a:t>
            </a:r>
          </a:p>
        </p:txBody>
      </p:sp>
      <p:sp>
        <p:nvSpPr>
          <p:cNvPr name="TextBox 72" id="72"/>
          <p:cNvSpPr txBox="true"/>
          <p:nvPr/>
        </p:nvSpPr>
        <p:spPr>
          <a:xfrm rot="-5400000">
            <a:off x="4696593" y="5116706"/>
            <a:ext cx="244116" cy="110737"/>
          </a:xfrm>
          <a:prstGeom prst="rect">
            <a:avLst/>
          </a:prstGeom>
        </p:spPr>
        <p:txBody>
          <a:bodyPr anchor="t" rtlCol="false" tIns="0" lIns="0" bIns="0" rIns="0">
            <a:spAutoFit/>
          </a:bodyPr>
          <a:lstStyle/>
          <a:p>
            <a:pPr algn="ctr">
              <a:lnSpc>
                <a:spcPts val="862"/>
              </a:lnSpc>
            </a:pPr>
            <a:r>
              <a:rPr lang="en-US" sz="731" spc="28">
                <a:solidFill>
                  <a:srgbClr val="4F4F4F"/>
                </a:solidFill>
                <a:latin typeface="TT Chocolates"/>
                <a:ea typeface="TT Chocolates"/>
                <a:cs typeface="TT Chocolates"/>
                <a:sym typeface="TT Chocolates"/>
              </a:rPr>
              <a:t>2.5 m</a:t>
            </a:r>
          </a:p>
        </p:txBody>
      </p:sp>
      <p:sp>
        <p:nvSpPr>
          <p:cNvPr name="TextBox 73" id="73"/>
          <p:cNvSpPr txBox="true"/>
          <p:nvPr/>
        </p:nvSpPr>
        <p:spPr>
          <a:xfrm rot="0">
            <a:off x="8413058" y="6219909"/>
            <a:ext cx="2159277" cy="194756"/>
          </a:xfrm>
          <a:prstGeom prst="rect">
            <a:avLst/>
          </a:prstGeom>
        </p:spPr>
        <p:txBody>
          <a:bodyPr anchor="t" rtlCol="false" tIns="0" lIns="0" bIns="0" rIns="0">
            <a:spAutoFit/>
          </a:bodyPr>
          <a:lstStyle/>
          <a:p>
            <a:pPr algn="ctr">
              <a:lnSpc>
                <a:spcPts val="1435"/>
              </a:lnSpc>
            </a:pPr>
            <a:r>
              <a:rPr lang="en-US" b="true" sz="1216" spc="47">
                <a:solidFill>
                  <a:srgbClr val="FFFFFF"/>
                </a:solidFill>
                <a:latin typeface="TT Chocolates Bold"/>
                <a:ea typeface="TT Chocolates Bold"/>
                <a:cs typeface="TT Chocolates Bold"/>
                <a:sym typeface="TT Chocolates Bold"/>
              </a:rPr>
              <a:t>4 h</a:t>
            </a:r>
          </a:p>
        </p:txBody>
      </p:sp>
      <p:sp>
        <p:nvSpPr>
          <p:cNvPr name="TextBox 74" id="74"/>
          <p:cNvSpPr txBox="true"/>
          <p:nvPr/>
        </p:nvSpPr>
        <p:spPr>
          <a:xfrm rot="0">
            <a:off x="7527626" y="6212078"/>
            <a:ext cx="2159277" cy="194756"/>
          </a:xfrm>
          <a:prstGeom prst="rect">
            <a:avLst/>
          </a:prstGeom>
        </p:spPr>
        <p:txBody>
          <a:bodyPr anchor="t" rtlCol="false" tIns="0" lIns="0" bIns="0" rIns="0">
            <a:spAutoFit/>
          </a:bodyPr>
          <a:lstStyle/>
          <a:p>
            <a:pPr algn="ctr">
              <a:lnSpc>
                <a:spcPts val="1435"/>
              </a:lnSpc>
            </a:pPr>
            <a:r>
              <a:rPr lang="en-US" b="true" sz="1216" spc="47">
                <a:solidFill>
                  <a:srgbClr val="FFFFFF"/>
                </a:solidFill>
                <a:latin typeface="TT Chocolates Bold"/>
                <a:ea typeface="TT Chocolates Bold"/>
                <a:cs typeface="TT Chocolates Bold"/>
                <a:sym typeface="TT Chocolates Bold"/>
              </a:rPr>
              <a:t>1 h</a:t>
            </a:r>
          </a:p>
        </p:txBody>
      </p:sp>
      <p:sp>
        <p:nvSpPr>
          <p:cNvPr name="TextBox 75" id="75"/>
          <p:cNvSpPr txBox="true"/>
          <p:nvPr/>
        </p:nvSpPr>
        <p:spPr>
          <a:xfrm rot="0">
            <a:off x="9191254" y="3957621"/>
            <a:ext cx="2159277" cy="194756"/>
          </a:xfrm>
          <a:prstGeom prst="rect">
            <a:avLst/>
          </a:prstGeom>
        </p:spPr>
        <p:txBody>
          <a:bodyPr anchor="t" rtlCol="false" tIns="0" lIns="0" bIns="0" rIns="0">
            <a:spAutoFit/>
          </a:bodyPr>
          <a:lstStyle/>
          <a:p>
            <a:pPr algn="ctr">
              <a:lnSpc>
                <a:spcPts val="1435"/>
              </a:lnSpc>
            </a:pPr>
            <a:r>
              <a:rPr lang="en-US" b="true" sz="1216" spc="47">
                <a:solidFill>
                  <a:srgbClr val="FFFFFF"/>
                </a:solidFill>
                <a:latin typeface="TT Chocolates Bold"/>
                <a:ea typeface="TT Chocolates Bold"/>
                <a:cs typeface="TT Chocolates Bold"/>
                <a:sym typeface="TT Chocolates Bold"/>
              </a:rPr>
              <a:t>9 h</a:t>
            </a:r>
          </a:p>
        </p:txBody>
      </p:sp>
      <p:sp>
        <p:nvSpPr>
          <p:cNvPr name="TextBox 76" id="76"/>
          <p:cNvSpPr txBox="true"/>
          <p:nvPr/>
        </p:nvSpPr>
        <p:spPr>
          <a:xfrm rot="0">
            <a:off x="6930345" y="3975177"/>
            <a:ext cx="2159277" cy="194756"/>
          </a:xfrm>
          <a:prstGeom prst="rect">
            <a:avLst/>
          </a:prstGeom>
        </p:spPr>
        <p:txBody>
          <a:bodyPr anchor="t" rtlCol="false" tIns="0" lIns="0" bIns="0" rIns="0">
            <a:spAutoFit/>
          </a:bodyPr>
          <a:lstStyle/>
          <a:p>
            <a:pPr algn="ctr">
              <a:lnSpc>
                <a:spcPts val="1435"/>
              </a:lnSpc>
            </a:pPr>
            <a:r>
              <a:rPr lang="en-US" b="true" sz="1216" spc="47">
                <a:solidFill>
                  <a:srgbClr val="FFFFFF"/>
                </a:solidFill>
                <a:latin typeface="TT Chocolates Bold"/>
                <a:ea typeface="TT Chocolates Bold"/>
                <a:cs typeface="TT Chocolates Bold"/>
                <a:sym typeface="TT Chocolates Bold"/>
              </a:rPr>
              <a:t>1 h</a:t>
            </a:r>
          </a:p>
        </p:txBody>
      </p:sp>
      <p:sp>
        <p:nvSpPr>
          <p:cNvPr name="TextBox 77" id="77"/>
          <p:cNvSpPr txBox="true"/>
          <p:nvPr/>
        </p:nvSpPr>
        <p:spPr>
          <a:xfrm rot="0">
            <a:off x="11239380" y="3905548"/>
            <a:ext cx="3155124" cy="698373"/>
          </a:xfrm>
          <a:prstGeom prst="rect">
            <a:avLst/>
          </a:prstGeom>
        </p:spPr>
        <p:txBody>
          <a:bodyPr anchor="t" rtlCol="false" tIns="0" lIns="0" bIns="0" rIns="0">
            <a:spAutoFit/>
          </a:bodyPr>
          <a:lstStyle/>
          <a:p>
            <a:pPr algn="just">
              <a:lnSpc>
                <a:spcPts val="1416"/>
              </a:lnSpc>
            </a:pPr>
            <a:r>
              <a:rPr lang="en-US" sz="1200" spc="46">
                <a:solidFill>
                  <a:srgbClr val="4F4F4F"/>
                </a:solidFill>
                <a:latin typeface="TT Chocolates"/>
                <a:ea typeface="TT Chocolates"/>
                <a:cs typeface="TT Chocolates"/>
                <a:sym typeface="TT Chocolates"/>
              </a:rPr>
              <a:t>Highest duration. Lowest frequency, hence must </a:t>
            </a:r>
            <a:r>
              <a:rPr lang="en-US" b="true" sz="1200" spc="46">
                <a:solidFill>
                  <a:srgbClr val="4F4F4F"/>
                </a:solidFill>
                <a:latin typeface="TT Chocolates Bold"/>
                <a:ea typeface="TT Chocolates Bold"/>
                <a:cs typeface="TT Chocolates Bold"/>
                <a:sym typeface="TT Chocolates Bold"/>
              </a:rPr>
              <a:t>be folded away or reconfigured</a:t>
            </a:r>
            <a:r>
              <a:rPr lang="en-US" sz="1200" spc="46">
                <a:solidFill>
                  <a:srgbClr val="4F4F4F"/>
                </a:solidFill>
                <a:latin typeface="TT Chocolates"/>
                <a:ea typeface="TT Chocolates"/>
                <a:cs typeface="TT Chocolates"/>
                <a:sym typeface="TT Chocolates"/>
              </a:rPr>
              <a:t>. At </a:t>
            </a:r>
            <a:r>
              <a:rPr lang="en-US" b="true" sz="1200" spc="46">
                <a:solidFill>
                  <a:srgbClr val="4F4F4F"/>
                </a:solidFill>
                <a:latin typeface="TT Chocolates Bold"/>
                <a:ea typeface="TT Chocolates Bold"/>
                <a:cs typeface="TT Chocolates Bold"/>
                <a:sym typeface="TT Chocolates Bold"/>
              </a:rPr>
              <a:t>extremities </a:t>
            </a:r>
            <a:r>
              <a:rPr lang="en-US" sz="1200" spc="46">
                <a:solidFill>
                  <a:srgbClr val="4F4F4F"/>
                </a:solidFill>
                <a:latin typeface="TT Chocolates"/>
                <a:ea typeface="TT Chocolates"/>
                <a:cs typeface="TT Chocolates"/>
                <a:sym typeface="TT Chocolates"/>
              </a:rPr>
              <a:t>to minimise daytime circulation interference.</a:t>
            </a:r>
          </a:p>
        </p:txBody>
      </p:sp>
      <p:sp>
        <p:nvSpPr>
          <p:cNvPr name="TextBox 78" id="78"/>
          <p:cNvSpPr txBox="true"/>
          <p:nvPr/>
        </p:nvSpPr>
        <p:spPr>
          <a:xfrm rot="0">
            <a:off x="11239380" y="6823847"/>
            <a:ext cx="3496417" cy="355473"/>
          </a:xfrm>
          <a:prstGeom prst="rect">
            <a:avLst/>
          </a:prstGeom>
        </p:spPr>
        <p:txBody>
          <a:bodyPr anchor="t" rtlCol="false" tIns="0" lIns="0" bIns="0" rIns="0">
            <a:spAutoFit/>
          </a:bodyPr>
          <a:lstStyle/>
          <a:p>
            <a:pPr algn="just">
              <a:lnSpc>
                <a:spcPts val="1416"/>
              </a:lnSpc>
            </a:pPr>
            <a:r>
              <a:rPr lang="en-US" sz="1200" spc="46">
                <a:solidFill>
                  <a:srgbClr val="4F4F4F"/>
                </a:solidFill>
                <a:latin typeface="TT Chocolates"/>
                <a:ea typeface="TT Chocolates"/>
                <a:cs typeface="TT Chocolates"/>
                <a:sym typeface="TT Chocolates"/>
              </a:rPr>
              <a:t>Highest frequency, hence must be </a:t>
            </a:r>
            <a:r>
              <a:rPr lang="en-US" b="true" sz="1200" spc="46">
                <a:solidFill>
                  <a:srgbClr val="4F4F4F"/>
                </a:solidFill>
                <a:latin typeface="TT Chocolates Bold"/>
                <a:ea typeface="TT Chocolates Bold"/>
                <a:cs typeface="TT Chocolates Bold"/>
                <a:sym typeface="TT Chocolates Bold"/>
              </a:rPr>
              <a:t>easily accessible. </a:t>
            </a:r>
          </a:p>
        </p:txBody>
      </p:sp>
      <p:sp>
        <p:nvSpPr>
          <p:cNvPr name="TextBox 79" id="79"/>
          <p:cNvSpPr txBox="true"/>
          <p:nvPr/>
        </p:nvSpPr>
        <p:spPr>
          <a:xfrm rot="0">
            <a:off x="3556646" y="6650101"/>
            <a:ext cx="4616876" cy="184023"/>
          </a:xfrm>
          <a:prstGeom prst="rect">
            <a:avLst/>
          </a:prstGeom>
        </p:spPr>
        <p:txBody>
          <a:bodyPr anchor="t" rtlCol="false" tIns="0" lIns="0" bIns="0" rIns="0">
            <a:spAutoFit/>
          </a:bodyPr>
          <a:lstStyle/>
          <a:p>
            <a:pPr algn="just">
              <a:lnSpc>
                <a:spcPts val="1416"/>
              </a:lnSpc>
            </a:pPr>
            <a:r>
              <a:rPr lang="en-US" sz="1200" spc="46">
                <a:solidFill>
                  <a:srgbClr val="4F4F4F"/>
                </a:solidFill>
                <a:latin typeface="TT Chocolates"/>
                <a:ea typeface="TT Chocolates"/>
                <a:cs typeface="TT Chocolates"/>
                <a:sym typeface="TT Chocolates"/>
              </a:rPr>
              <a:t>Demands </a:t>
            </a:r>
            <a:r>
              <a:rPr lang="en-US" b="true" sz="1200" spc="46">
                <a:solidFill>
                  <a:srgbClr val="4F4F4F"/>
                </a:solidFill>
                <a:latin typeface="TT Chocolates Bold"/>
                <a:ea typeface="TT Chocolates Bold"/>
                <a:cs typeface="TT Chocolates Bold"/>
                <a:sym typeface="TT Chocolates Bold"/>
              </a:rPr>
              <a:t>maximum clearance </a:t>
            </a:r>
            <a:r>
              <a:rPr lang="en-US" sz="1200" spc="46">
                <a:solidFill>
                  <a:srgbClr val="4F4F4F"/>
                </a:solidFill>
                <a:latin typeface="TT Chocolates"/>
                <a:ea typeface="TT Chocolates"/>
                <a:cs typeface="TT Chocolates"/>
                <a:sym typeface="TT Chocolates"/>
              </a:rPr>
              <a:t>of floor area.</a:t>
            </a:r>
          </a:p>
        </p:txBody>
      </p:sp>
      <p:sp>
        <p:nvSpPr>
          <p:cNvPr name="TextBox 80" id="80"/>
          <p:cNvSpPr txBox="true"/>
          <p:nvPr/>
        </p:nvSpPr>
        <p:spPr>
          <a:xfrm rot="0">
            <a:off x="1057275" y="8149101"/>
            <a:ext cx="2665626" cy="213106"/>
          </a:xfrm>
          <a:prstGeom prst="rect">
            <a:avLst/>
          </a:prstGeom>
        </p:spPr>
        <p:txBody>
          <a:bodyPr anchor="t" rtlCol="false" tIns="0" lIns="0" bIns="0" rIns="0">
            <a:spAutoFit/>
          </a:bodyPr>
          <a:lstStyle/>
          <a:p>
            <a:pPr algn="l">
              <a:lnSpc>
                <a:spcPts val="1652"/>
              </a:lnSpc>
            </a:pPr>
            <a:r>
              <a:rPr lang="en-US" sz="1400" spc="54" b="true">
                <a:solidFill>
                  <a:srgbClr val="4F4F4F"/>
                </a:solidFill>
                <a:latin typeface="TT Chocolates Bold"/>
                <a:ea typeface="TT Chocolates Bold"/>
                <a:cs typeface="TT Chocolates Bold"/>
                <a:sym typeface="TT Chocolates Bold"/>
              </a:rPr>
              <a:t>Legend</a:t>
            </a:r>
          </a:p>
        </p:txBody>
      </p:sp>
      <p:sp>
        <p:nvSpPr>
          <p:cNvPr name="TextBox 81" id="81"/>
          <p:cNvSpPr txBox="true"/>
          <p:nvPr/>
        </p:nvSpPr>
        <p:spPr>
          <a:xfrm rot="0">
            <a:off x="2095350" y="9075628"/>
            <a:ext cx="5859814" cy="184023"/>
          </a:xfrm>
          <a:prstGeom prst="rect">
            <a:avLst/>
          </a:prstGeom>
        </p:spPr>
        <p:txBody>
          <a:bodyPr anchor="t" rtlCol="false" tIns="0" lIns="0" bIns="0" rIns="0">
            <a:spAutoFit/>
          </a:bodyPr>
          <a:lstStyle/>
          <a:p>
            <a:pPr algn="just">
              <a:lnSpc>
                <a:spcPts val="1416"/>
              </a:lnSpc>
            </a:pPr>
            <a:r>
              <a:rPr lang="en-US" sz="1200" spc="46">
                <a:solidFill>
                  <a:srgbClr val="4F4F4F"/>
                </a:solidFill>
                <a:latin typeface="TT Chocolates"/>
                <a:ea typeface="TT Chocolates"/>
                <a:cs typeface="TT Chocolates"/>
                <a:sym typeface="TT Chocolates"/>
              </a:rPr>
              <a:t>demand two configurations, one for collective and one for private fruition</a:t>
            </a:r>
          </a:p>
        </p:txBody>
      </p:sp>
      <p:sp>
        <p:nvSpPr>
          <p:cNvPr name="Freeform 82" id="82"/>
          <p:cNvSpPr/>
          <p:nvPr/>
        </p:nvSpPr>
        <p:spPr>
          <a:xfrm flipH="false" flipV="false" rot="0">
            <a:off x="3460499" y="1721934"/>
            <a:ext cx="2339186" cy="2278381"/>
          </a:xfrm>
          <a:custGeom>
            <a:avLst/>
            <a:gdLst/>
            <a:ahLst/>
            <a:cxnLst/>
            <a:rect r="r" b="b" t="t" l="l"/>
            <a:pathLst>
              <a:path h="2278381" w="2339186">
                <a:moveTo>
                  <a:pt x="0" y="0"/>
                </a:moveTo>
                <a:lnTo>
                  <a:pt x="2339187" y="0"/>
                </a:lnTo>
                <a:lnTo>
                  <a:pt x="2339187" y="2278381"/>
                </a:lnTo>
                <a:lnTo>
                  <a:pt x="0" y="2278381"/>
                </a:lnTo>
                <a:lnTo>
                  <a:pt x="0" y="0"/>
                </a:lnTo>
                <a:close/>
              </a:path>
            </a:pathLst>
          </a:custGeom>
          <a:blipFill>
            <a:blip r:embed="rId5"/>
            <a:stretch>
              <a:fillRect l="0" t="-675" r="-145257" b="-675"/>
            </a:stretch>
          </a:blipFill>
        </p:spPr>
      </p:sp>
      <p:sp>
        <p:nvSpPr>
          <p:cNvPr name="TextBox 83" id="83"/>
          <p:cNvSpPr txBox="true"/>
          <p:nvPr/>
        </p:nvSpPr>
        <p:spPr>
          <a:xfrm rot="-1818281">
            <a:off x="13202440" y="9173099"/>
            <a:ext cx="244116" cy="110737"/>
          </a:xfrm>
          <a:prstGeom prst="rect">
            <a:avLst/>
          </a:prstGeom>
        </p:spPr>
        <p:txBody>
          <a:bodyPr anchor="t" rtlCol="false" tIns="0" lIns="0" bIns="0" rIns="0">
            <a:spAutoFit/>
          </a:bodyPr>
          <a:lstStyle/>
          <a:p>
            <a:pPr algn="ctr">
              <a:lnSpc>
                <a:spcPts val="862"/>
              </a:lnSpc>
            </a:pPr>
            <a:r>
              <a:rPr lang="en-US" sz="731" spc="28">
                <a:solidFill>
                  <a:srgbClr val="4F4F4F"/>
                </a:solidFill>
                <a:latin typeface="TT Chocolates"/>
                <a:ea typeface="TT Chocolates"/>
                <a:cs typeface="TT Chocolates"/>
                <a:sym typeface="TT Chocolates"/>
              </a:rPr>
              <a:t>1.5 m</a:t>
            </a:r>
          </a:p>
        </p:txBody>
      </p:sp>
      <p:sp>
        <p:nvSpPr>
          <p:cNvPr name="TextBox 84" id="84"/>
          <p:cNvSpPr txBox="true"/>
          <p:nvPr/>
        </p:nvSpPr>
        <p:spPr>
          <a:xfrm rot="1887987">
            <a:off x="12646597" y="9188370"/>
            <a:ext cx="296698" cy="110737"/>
          </a:xfrm>
          <a:prstGeom prst="rect">
            <a:avLst/>
          </a:prstGeom>
        </p:spPr>
        <p:txBody>
          <a:bodyPr anchor="t" rtlCol="false" tIns="0" lIns="0" bIns="0" rIns="0">
            <a:spAutoFit/>
          </a:bodyPr>
          <a:lstStyle/>
          <a:p>
            <a:pPr algn="ctr">
              <a:lnSpc>
                <a:spcPts val="862"/>
              </a:lnSpc>
            </a:pPr>
            <a:r>
              <a:rPr lang="en-US" sz="731" spc="28">
                <a:solidFill>
                  <a:srgbClr val="4F4F4F"/>
                </a:solidFill>
                <a:latin typeface="TT Chocolates"/>
                <a:ea typeface="TT Chocolates"/>
                <a:cs typeface="TT Chocolates"/>
                <a:sym typeface="TT Chocolates"/>
              </a:rPr>
              <a:t>0.8 m</a:t>
            </a:r>
          </a:p>
        </p:txBody>
      </p:sp>
      <p:sp>
        <p:nvSpPr>
          <p:cNvPr name="TextBox 85" id="85"/>
          <p:cNvSpPr txBox="true"/>
          <p:nvPr/>
        </p:nvSpPr>
        <p:spPr>
          <a:xfrm rot="-1818281">
            <a:off x="13558271" y="8640808"/>
            <a:ext cx="244116" cy="110737"/>
          </a:xfrm>
          <a:prstGeom prst="rect">
            <a:avLst/>
          </a:prstGeom>
        </p:spPr>
        <p:txBody>
          <a:bodyPr anchor="t" rtlCol="false" tIns="0" lIns="0" bIns="0" rIns="0">
            <a:spAutoFit/>
          </a:bodyPr>
          <a:lstStyle/>
          <a:p>
            <a:pPr algn="ctr">
              <a:lnSpc>
                <a:spcPts val="862"/>
              </a:lnSpc>
            </a:pPr>
            <a:r>
              <a:rPr lang="en-US" sz="731" spc="28">
                <a:solidFill>
                  <a:srgbClr val="4F4F4F"/>
                </a:solidFill>
                <a:latin typeface="TT Chocolates"/>
                <a:ea typeface="TT Chocolates"/>
                <a:cs typeface="TT Chocolates"/>
                <a:sym typeface="TT Chocolates"/>
              </a:rPr>
              <a:t>1.5 m</a:t>
            </a:r>
          </a:p>
        </p:txBody>
      </p:sp>
      <p:sp>
        <p:nvSpPr>
          <p:cNvPr name="TextBox 86" id="86"/>
          <p:cNvSpPr txBox="true"/>
          <p:nvPr/>
        </p:nvSpPr>
        <p:spPr>
          <a:xfrm rot="1887987">
            <a:off x="13609467" y="8217106"/>
            <a:ext cx="296698" cy="110737"/>
          </a:xfrm>
          <a:prstGeom prst="rect">
            <a:avLst/>
          </a:prstGeom>
        </p:spPr>
        <p:txBody>
          <a:bodyPr anchor="t" rtlCol="false" tIns="0" lIns="0" bIns="0" rIns="0">
            <a:spAutoFit/>
          </a:bodyPr>
          <a:lstStyle/>
          <a:p>
            <a:pPr algn="ctr">
              <a:lnSpc>
                <a:spcPts val="862"/>
              </a:lnSpc>
            </a:pPr>
            <a:r>
              <a:rPr lang="en-US" sz="731" spc="28">
                <a:solidFill>
                  <a:srgbClr val="4F4F4F"/>
                </a:solidFill>
                <a:latin typeface="TT Chocolates"/>
                <a:ea typeface="TT Chocolates"/>
                <a:cs typeface="TT Chocolates"/>
                <a:sym typeface="TT Chocolates"/>
              </a:rPr>
              <a:t>3.7 m</a:t>
            </a:r>
          </a:p>
        </p:txBody>
      </p:sp>
      <p:sp>
        <p:nvSpPr>
          <p:cNvPr name="TextBox 87" id="87"/>
          <p:cNvSpPr txBox="true"/>
          <p:nvPr/>
        </p:nvSpPr>
        <p:spPr>
          <a:xfrm rot="-5400000">
            <a:off x="13451747" y="7920053"/>
            <a:ext cx="244116" cy="110737"/>
          </a:xfrm>
          <a:prstGeom prst="rect">
            <a:avLst/>
          </a:prstGeom>
        </p:spPr>
        <p:txBody>
          <a:bodyPr anchor="t" rtlCol="false" tIns="0" lIns="0" bIns="0" rIns="0">
            <a:spAutoFit/>
          </a:bodyPr>
          <a:lstStyle/>
          <a:p>
            <a:pPr algn="ctr">
              <a:lnSpc>
                <a:spcPts val="862"/>
              </a:lnSpc>
            </a:pPr>
            <a:r>
              <a:rPr lang="en-US" sz="731" spc="28">
                <a:solidFill>
                  <a:srgbClr val="4F4F4F"/>
                </a:solidFill>
                <a:latin typeface="TT Chocolates"/>
                <a:ea typeface="TT Chocolates"/>
                <a:cs typeface="TT Chocolates"/>
                <a:sym typeface="TT Chocolates"/>
              </a:rPr>
              <a:t>1.4 m</a:t>
            </a:r>
          </a:p>
        </p:txBody>
      </p:sp>
      <p:sp>
        <p:nvSpPr>
          <p:cNvPr name="TextBox 88" id="88"/>
          <p:cNvSpPr txBox="true"/>
          <p:nvPr/>
        </p:nvSpPr>
        <p:spPr>
          <a:xfrm rot="-1818281">
            <a:off x="4419137" y="3739701"/>
            <a:ext cx="244116" cy="110737"/>
          </a:xfrm>
          <a:prstGeom prst="rect">
            <a:avLst/>
          </a:prstGeom>
        </p:spPr>
        <p:txBody>
          <a:bodyPr anchor="t" rtlCol="false" tIns="0" lIns="0" bIns="0" rIns="0">
            <a:spAutoFit/>
          </a:bodyPr>
          <a:lstStyle/>
          <a:p>
            <a:pPr algn="ctr">
              <a:lnSpc>
                <a:spcPts val="862"/>
              </a:lnSpc>
            </a:pPr>
            <a:r>
              <a:rPr lang="en-US" sz="731" spc="28">
                <a:solidFill>
                  <a:srgbClr val="4F4F4F"/>
                </a:solidFill>
                <a:latin typeface="TT Chocolates"/>
                <a:ea typeface="TT Chocolates"/>
                <a:cs typeface="TT Chocolates"/>
                <a:sym typeface="TT Chocolates"/>
              </a:rPr>
              <a:t>1.5 m</a:t>
            </a:r>
          </a:p>
        </p:txBody>
      </p:sp>
      <p:sp>
        <p:nvSpPr>
          <p:cNvPr name="TextBox 89" id="89"/>
          <p:cNvSpPr txBox="true"/>
          <p:nvPr/>
        </p:nvSpPr>
        <p:spPr>
          <a:xfrm rot="1887987">
            <a:off x="3788142" y="3789748"/>
            <a:ext cx="296698" cy="110737"/>
          </a:xfrm>
          <a:prstGeom prst="rect">
            <a:avLst/>
          </a:prstGeom>
        </p:spPr>
        <p:txBody>
          <a:bodyPr anchor="t" rtlCol="false" tIns="0" lIns="0" bIns="0" rIns="0">
            <a:spAutoFit/>
          </a:bodyPr>
          <a:lstStyle/>
          <a:p>
            <a:pPr algn="ctr">
              <a:lnSpc>
                <a:spcPts val="862"/>
              </a:lnSpc>
            </a:pPr>
            <a:r>
              <a:rPr lang="en-US" sz="731" spc="28">
                <a:solidFill>
                  <a:srgbClr val="4F4F4F"/>
                </a:solidFill>
                <a:latin typeface="TT Chocolates"/>
                <a:ea typeface="TT Chocolates"/>
                <a:cs typeface="TT Chocolates"/>
                <a:sym typeface="TT Chocolates"/>
              </a:rPr>
              <a:t>0.8 m</a:t>
            </a:r>
          </a:p>
        </p:txBody>
      </p:sp>
      <p:sp>
        <p:nvSpPr>
          <p:cNvPr name="TextBox 90" id="90"/>
          <p:cNvSpPr txBox="true"/>
          <p:nvPr/>
        </p:nvSpPr>
        <p:spPr>
          <a:xfrm rot="-1818281">
            <a:off x="4674475" y="3256958"/>
            <a:ext cx="244116" cy="110737"/>
          </a:xfrm>
          <a:prstGeom prst="rect">
            <a:avLst/>
          </a:prstGeom>
        </p:spPr>
        <p:txBody>
          <a:bodyPr anchor="t" rtlCol="false" tIns="0" lIns="0" bIns="0" rIns="0">
            <a:spAutoFit/>
          </a:bodyPr>
          <a:lstStyle/>
          <a:p>
            <a:pPr algn="ctr">
              <a:lnSpc>
                <a:spcPts val="862"/>
              </a:lnSpc>
            </a:pPr>
            <a:r>
              <a:rPr lang="en-US" sz="731" spc="28">
                <a:solidFill>
                  <a:srgbClr val="4F4F4F"/>
                </a:solidFill>
                <a:latin typeface="TT Chocolates"/>
                <a:ea typeface="TT Chocolates"/>
                <a:cs typeface="TT Chocolates"/>
                <a:sym typeface="TT Chocolates"/>
              </a:rPr>
              <a:t>1.6 m</a:t>
            </a:r>
          </a:p>
        </p:txBody>
      </p:sp>
      <p:sp>
        <p:nvSpPr>
          <p:cNvPr name="TextBox 91" id="91"/>
          <p:cNvSpPr txBox="true"/>
          <p:nvPr/>
        </p:nvSpPr>
        <p:spPr>
          <a:xfrm rot="1887987">
            <a:off x="4725670" y="2833255"/>
            <a:ext cx="296698" cy="110737"/>
          </a:xfrm>
          <a:prstGeom prst="rect">
            <a:avLst/>
          </a:prstGeom>
        </p:spPr>
        <p:txBody>
          <a:bodyPr anchor="t" rtlCol="false" tIns="0" lIns="0" bIns="0" rIns="0">
            <a:spAutoFit/>
          </a:bodyPr>
          <a:lstStyle/>
          <a:p>
            <a:pPr algn="ctr">
              <a:lnSpc>
                <a:spcPts val="862"/>
              </a:lnSpc>
            </a:pPr>
            <a:r>
              <a:rPr lang="en-US" sz="731" spc="28">
                <a:solidFill>
                  <a:srgbClr val="4F4F4F"/>
                </a:solidFill>
                <a:latin typeface="TT Chocolates"/>
                <a:ea typeface="TT Chocolates"/>
                <a:cs typeface="TT Chocolates"/>
                <a:sym typeface="TT Chocolates"/>
              </a:rPr>
              <a:t>1.6 m</a:t>
            </a:r>
          </a:p>
        </p:txBody>
      </p:sp>
      <p:sp>
        <p:nvSpPr>
          <p:cNvPr name="TextBox 92" id="92"/>
          <p:cNvSpPr txBox="true"/>
          <p:nvPr/>
        </p:nvSpPr>
        <p:spPr>
          <a:xfrm rot="-5400000">
            <a:off x="4567950" y="2536202"/>
            <a:ext cx="244116" cy="110737"/>
          </a:xfrm>
          <a:prstGeom prst="rect">
            <a:avLst/>
          </a:prstGeom>
        </p:spPr>
        <p:txBody>
          <a:bodyPr anchor="t" rtlCol="false" tIns="0" lIns="0" bIns="0" rIns="0">
            <a:spAutoFit/>
          </a:bodyPr>
          <a:lstStyle/>
          <a:p>
            <a:pPr algn="ctr">
              <a:lnSpc>
                <a:spcPts val="862"/>
              </a:lnSpc>
            </a:pPr>
            <a:r>
              <a:rPr lang="en-US" sz="731" spc="28">
                <a:solidFill>
                  <a:srgbClr val="4F4F4F"/>
                </a:solidFill>
                <a:latin typeface="TT Chocolates"/>
                <a:ea typeface="TT Chocolates"/>
                <a:cs typeface="TT Chocolates"/>
                <a:sym typeface="TT Chocolates"/>
              </a:rPr>
              <a:t>1.4 m</a:t>
            </a:r>
          </a:p>
        </p:txBody>
      </p:sp>
      <p:sp>
        <p:nvSpPr>
          <p:cNvPr name="TextBox 93" id="93"/>
          <p:cNvSpPr txBox="true"/>
          <p:nvPr/>
        </p:nvSpPr>
        <p:spPr>
          <a:xfrm rot="0">
            <a:off x="5200741" y="7339476"/>
            <a:ext cx="7170338" cy="213106"/>
          </a:xfrm>
          <a:prstGeom prst="rect">
            <a:avLst/>
          </a:prstGeom>
        </p:spPr>
        <p:txBody>
          <a:bodyPr anchor="t" rtlCol="false" tIns="0" lIns="0" bIns="0" rIns="0">
            <a:spAutoFit/>
          </a:bodyPr>
          <a:lstStyle/>
          <a:p>
            <a:pPr algn="l">
              <a:lnSpc>
                <a:spcPts val="1652"/>
              </a:lnSpc>
            </a:pPr>
            <a:r>
              <a:rPr lang="en-US" sz="1400" spc="54" b="true">
                <a:solidFill>
                  <a:srgbClr val="4F4F4F"/>
                </a:solidFill>
                <a:latin typeface="TT Chocolates Bold"/>
                <a:ea typeface="TT Chocolates Bold"/>
                <a:cs typeface="TT Chocolates Bold"/>
                <a:sym typeface="TT Chocolates Bold"/>
              </a:rPr>
              <a:t>+ Storage space</a:t>
            </a:r>
          </a:p>
        </p:txBody>
      </p:sp>
      <p:sp>
        <p:nvSpPr>
          <p:cNvPr name="TextBox 94" id="94"/>
          <p:cNvSpPr txBox="true"/>
          <p:nvPr/>
        </p:nvSpPr>
        <p:spPr>
          <a:xfrm rot="0">
            <a:off x="5200741" y="7562107"/>
            <a:ext cx="4616876" cy="526923"/>
          </a:xfrm>
          <a:prstGeom prst="rect">
            <a:avLst/>
          </a:prstGeom>
        </p:spPr>
        <p:txBody>
          <a:bodyPr anchor="t" rtlCol="false" tIns="0" lIns="0" bIns="0" rIns="0">
            <a:spAutoFit/>
          </a:bodyPr>
          <a:lstStyle/>
          <a:p>
            <a:pPr algn="just">
              <a:lnSpc>
                <a:spcPts val="1416"/>
              </a:lnSpc>
            </a:pPr>
            <a:r>
              <a:rPr lang="en-US" sz="1200" spc="46">
                <a:solidFill>
                  <a:srgbClr val="4F4F4F"/>
                </a:solidFill>
                <a:latin typeface="TT Chocolates"/>
                <a:ea typeface="TT Chocolates"/>
                <a:cs typeface="TT Chocolates"/>
                <a:sym typeface="TT Chocolates"/>
              </a:rPr>
              <a:t>of personal items, clothing, working equipment.</a:t>
            </a:r>
          </a:p>
          <a:p>
            <a:pPr algn="just">
              <a:lnSpc>
                <a:spcPts val="1416"/>
              </a:lnSpc>
            </a:pPr>
            <a:r>
              <a:rPr lang="en-US" sz="1200" spc="46">
                <a:solidFill>
                  <a:srgbClr val="4F4F4F"/>
                </a:solidFill>
                <a:latin typeface="TT Chocolates"/>
                <a:ea typeface="TT Chocolates"/>
                <a:cs typeface="TT Chocolates"/>
                <a:sym typeface="TT Chocolates"/>
              </a:rPr>
              <a:t> </a:t>
            </a:r>
            <a:r>
              <a:rPr lang="en-US" sz="1200" spc="46">
                <a:solidFill>
                  <a:srgbClr val="4F4F4F"/>
                </a:solidFill>
                <a:latin typeface="TT Chocolates"/>
                <a:ea typeface="TT Chocolates"/>
                <a:cs typeface="TT Chocolates"/>
                <a:sym typeface="TT Chocolates"/>
              </a:rPr>
              <a:t>Fixed. </a:t>
            </a:r>
            <a:r>
              <a:rPr lang="en-US" b="true" sz="1200" spc="46">
                <a:solidFill>
                  <a:srgbClr val="4F4F4F"/>
                </a:solidFill>
                <a:latin typeface="TT Chocolates Bold"/>
                <a:ea typeface="TT Chocolates Bold"/>
                <a:cs typeface="TT Chocolates Bold"/>
                <a:sym typeface="TT Chocolates Bold"/>
              </a:rPr>
              <a:t>Compact</a:t>
            </a:r>
            <a:r>
              <a:rPr lang="en-US" sz="1200" spc="46">
                <a:solidFill>
                  <a:srgbClr val="4F4F4F"/>
                </a:solidFill>
                <a:latin typeface="TT Chocolates"/>
                <a:ea typeface="TT Chocolates"/>
                <a:cs typeface="TT Chocolates"/>
                <a:sym typeface="TT Chocolates"/>
              </a:rPr>
              <a:t>, to maximise space clearance</a:t>
            </a:r>
          </a:p>
          <a:p>
            <a:pPr algn="just">
              <a:lnSpc>
                <a:spcPts val="1416"/>
              </a:lnSpc>
            </a:pPr>
            <a:r>
              <a:rPr lang="en-US" b="true" sz="1200" spc="46">
                <a:solidFill>
                  <a:srgbClr val="4F4F4F"/>
                </a:solidFill>
                <a:latin typeface="TT Chocolates Bold"/>
                <a:ea typeface="TT Chocolates Bold"/>
                <a:cs typeface="TT Chocolates Bold"/>
                <a:sym typeface="TT Chocolates Bold"/>
              </a:rPr>
              <a:t>at least two modules</a:t>
            </a:r>
          </a:p>
        </p:txBody>
      </p:sp>
      <p:grpSp>
        <p:nvGrpSpPr>
          <p:cNvPr name="Group 95" id="95"/>
          <p:cNvGrpSpPr/>
          <p:nvPr/>
        </p:nvGrpSpPr>
        <p:grpSpPr>
          <a:xfrm rot="5400000">
            <a:off x="8085387" y="3870578"/>
            <a:ext cx="2185408" cy="2185408"/>
            <a:chOff x="0" y="0"/>
            <a:chExt cx="812800" cy="812800"/>
          </a:xfrm>
        </p:grpSpPr>
        <p:sp>
          <p:nvSpPr>
            <p:cNvPr name="Freeform 96" id="9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true">
              <a:gsLst>
                <a:gs pos="0">
                  <a:srgbClr val="35409D">
                    <a:alpha val="100000"/>
                  </a:srgbClr>
                </a:gs>
                <a:gs pos="100000">
                  <a:srgbClr val="A7F0FF">
                    <a:alpha val="100000"/>
                  </a:srgbClr>
                </a:gs>
              </a:gsLst>
              <a:lin ang="0"/>
            </a:gradFill>
          </p:spPr>
        </p:sp>
        <p:sp>
          <p:nvSpPr>
            <p:cNvPr name="TextBox 97" id="97"/>
            <p:cNvSpPr txBox="true"/>
            <p:nvPr/>
          </p:nvSpPr>
          <p:spPr>
            <a:xfrm>
              <a:off x="76200" y="28575"/>
              <a:ext cx="660400" cy="708025"/>
            </a:xfrm>
            <a:prstGeom prst="rect">
              <a:avLst/>
            </a:prstGeom>
          </p:spPr>
          <p:txBody>
            <a:bodyPr anchor="ctr" rtlCol="false" tIns="38273" lIns="38273" bIns="38273" rIns="38273"/>
            <a:lstStyle/>
            <a:p>
              <a:pPr algn="ctr">
                <a:lnSpc>
                  <a:spcPts val="2799"/>
                </a:lnSpc>
              </a:pPr>
            </a:p>
          </p:txBody>
        </p:sp>
      </p:grpSp>
      <p:grpSp>
        <p:nvGrpSpPr>
          <p:cNvPr name="Group 98" id="98"/>
          <p:cNvGrpSpPr/>
          <p:nvPr/>
        </p:nvGrpSpPr>
        <p:grpSpPr>
          <a:xfrm rot="0">
            <a:off x="8247888" y="4056247"/>
            <a:ext cx="1860407" cy="1864273"/>
            <a:chOff x="0" y="0"/>
            <a:chExt cx="2480543" cy="2485697"/>
          </a:xfrm>
        </p:grpSpPr>
        <p:sp>
          <p:nvSpPr>
            <p:cNvPr name="TextBox 99" id="99"/>
            <p:cNvSpPr txBox="true"/>
            <p:nvPr/>
          </p:nvSpPr>
          <p:spPr>
            <a:xfrm rot="0">
              <a:off x="1675372" y="1084628"/>
              <a:ext cx="805171" cy="284924"/>
            </a:xfrm>
            <a:prstGeom prst="rect">
              <a:avLst/>
            </a:prstGeom>
          </p:spPr>
          <p:txBody>
            <a:bodyPr anchor="t" rtlCol="false" tIns="0" lIns="0" bIns="0" rIns="0">
              <a:spAutoFit/>
            </a:bodyPr>
            <a:lstStyle/>
            <a:p>
              <a:pPr algn="l">
                <a:lnSpc>
                  <a:spcPts val="1784"/>
                </a:lnSpc>
                <a:spcBef>
                  <a:spcPct val="0"/>
                </a:spcBef>
              </a:pPr>
              <a:r>
                <a:rPr lang="en-US" b="true" sz="1274" spc="254">
                  <a:solidFill>
                    <a:srgbClr val="FFFFFF"/>
                  </a:solidFill>
                  <a:latin typeface="TT Chocolates Bold"/>
                  <a:ea typeface="TT Chocolates Bold"/>
                  <a:cs typeface="TT Chocolates Bold"/>
                  <a:sym typeface="TT Chocolates Bold"/>
                </a:rPr>
                <a:t>06.00</a:t>
              </a:r>
            </a:p>
          </p:txBody>
        </p:sp>
        <p:sp>
          <p:nvSpPr>
            <p:cNvPr name="TextBox 100" id="100"/>
            <p:cNvSpPr txBox="true"/>
            <p:nvPr/>
          </p:nvSpPr>
          <p:spPr>
            <a:xfrm rot="0">
              <a:off x="860606" y="2200773"/>
              <a:ext cx="751236" cy="284924"/>
            </a:xfrm>
            <a:prstGeom prst="rect">
              <a:avLst/>
            </a:prstGeom>
          </p:spPr>
          <p:txBody>
            <a:bodyPr anchor="t" rtlCol="false" tIns="0" lIns="0" bIns="0" rIns="0">
              <a:spAutoFit/>
            </a:bodyPr>
            <a:lstStyle/>
            <a:p>
              <a:pPr algn="l">
                <a:lnSpc>
                  <a:spcPts val="1784"/>
                </a:lnSpc>
                <a:spcBef>
                  <a:spcPct val="0"/>
                </a:spcBef>
              </a:pPr>
              <a:r>
                <a:rPr lang="en-US" b="true" sz="1274" spc="254">
                  <a:solidFill>
                    <a:srgbClr val="FFFFFF"/>
                  </a:solidFill>
                  <a:latin typeface="TT Chocolates Bold"/>
                  <a:ea typeface="TT Chocolates Bold"/>
                  <a:cs typeface="TT Chocolates Bold"/>
                  <a:sym typeface="TT Chocolates Bold"/>
                </a:rPr>
                <a:t>12.00</a:t>
              </a:r>
            </a:p>
          </p:txBody>
        </p:sp>
        <p:sp>
          <p:nvSpPr>
            <p:cNvPr name="TextBox 101" id="101"/>
            <p:cNvSpPr txBox="true"/>
            <p:nvPr/>
          </p:nvSpPr>
          <p:spPr>
            <a:xfrm rot="0">
              <a:off x="0" y="1084628"/>
              <a:ext cx="754272" cy="284924"/>
            </a:xfrm>
            <a:prstGeom prst="rect">
              <a:avLst/>
            </a:prstGeom>
          </p:spPr>
          <p:txBody>
            <a:bodyPr anchor="t" rtlCol="false" tIns="0" lIns="0" bIns="0" rIns="0">
              <a:spAutoFit/>
            </a:bodyPr>
            <a:lstStyle/>
            <a:p>
              <a:pPr algn="l">
                <a:lnSpc>
                  <a:spcPts val="1784"/>
                </a:lnSpc>
                <a:spcBef>
                  <a:spcPct val="0"/>
                </a:spcBef>
              </a:pPr>
              <a:r>
                <a:rPr lang="en-US" b="true" sz="1274" spc="254">
                  <a:solidFill>
                    <a:srgbClr val="FFFFFF"/>
                  </a:solidFill>
                  <a:latin typeface="TT Chocolates Bold"/>
                  <a:ea typeface="TT Chocolates Bold"/>
                  <a:cs typeface="TT Chocolates Bold"/>
                  <a:sym typeface="TT Chocolates Bold"/>
                </a:rPr>
                <a:t>18.00</a:t>
              </a:r>
            </a:p>
          </p:txBody>
        </p:sp>
        <p:sp>
          <p:nvSpPr>
            <p:cNvPr name="TextBox 102" id="102"/>
            <p:cNvSpPr txBox="true"/>
            <p:nvPr/>
          </p:nvSpPr>
          <p:spPr>
            <a:xfrm rot="0">
              <a:off x="824210" y="-28575"/>
              <a:ext cx="819034" cy="284924"/>
            </a:xfrm>
            <a:prstGeom prst="rect">
              <a:avLst/>
            </a:prstGeom>
          </p:spPr>
          <p:txBody>
            <a:bodyPr anchor="t" rtlCol="false" tIns="0" lIns="0" bIns="0" rIns="0">
              <a:spAutoFit/>
            </a:bodyPr>
            <a:lstStyle/>
            <a:p>
              <a:pPr algn="l">
                <a:lnSpc>
                  <a:spcPts val="1784"/>
                </a:lnSpc>
                <a:spcBef>
                  <a:spcPct val="0"/>
                </a:spcBef>
              </a:pPr>
              <a:r>
                <a:rPr lang="en-US" b="true" sz="1274" spc="254">
                  <a:solidFill>
                    <a:srgbClr val="FFFFFF"/>
                  </a:solidFill>
                  <a:latin typeface="TT Chocolates Bold"/>
                  <a:ea typeface="TT Chocolates Bold"/>
                  <a:cs typeface="TT Chocolates Bold"/>
                  <a:sym typeface="TT Chocolates Bold"/>
                </a:rPr>
                <a:t>00.00</a:t>
              </a:r>
            </a:p>
          </p:txBody>
        </p:sp>
      </p:gr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71517" y="9035415"/>
            <a:ext cx="4144875" cy="222885"/>
          </a:xfrm>
          <a:prstGeom prst="rect">
            <a:avLst/>
          </a:prstGeom>
        </p:spPr>
        <p:txBody>
          <a:bodyPr anchor="t" rtlCol="false" tIns="0" lIns="0" bIns="0" rIns="0">
            <a:spAutoFit/>
          </a:bodyPr>
          <a:lstStyle/>
          <a:p>
            <a:pPr algn="l">
              <a:lnSpc>
                <a:spcPts val="1770"/>
              </a:lnSpc>
            </a:pPr>
            <a:r>
              <a:rPr lang="en-US" sz="1500" spc="58">
                <a:solidFill>
                  <a:srgbClr val="4F4F4F"/>
                </a:solidFill>
                <a:latin typeface="TT Chocolates"/>
                <a:ea typeface="TT Chocolates"/>
                <a:cs typeface="TT Chocolates"/>
                <a:sym typeface="TT Chocolates"/>
              </a:rPr>
              <a:t>Relaxing</a:t>
            </a:r>
          </a:p>
        </p:txBody>
      </p:sp>
      <p:sp>
        <p:nvSpPr>
          <p:cNvPr name="TextBox 3" id="3"/>
          <p:cNvSpPr txBox="true"/>
          <p:nvPr/>
        </p:nvSpPr>
        <p:spPr>
          <a:xfrm rot="0">
            <a:off x="5390432" y="4653585"/>
            <a:ext cx="4144875" cy="222885"/>
          </a:xfrm>
          <a:prstGeom prst="rect">
            <a:avLst/>
          </a:prstGeom>
        </p:spPr>
        <p:txBody>
          <a:bodyPr anchor="t" rtlCol="false" tIns="0" lIns="0" bIns="0" rIns="0">
            <a:spAutoFit/>
          </a:bodyPr>
          <a:lstStyle/>
          <a:p>
            <a:pPr algn="l">
              <a:lnSpc>
                <a:spcPts val="1770"/>
              </a:lnSpc>
            </a:pPr>
            <a:r>
              <a:rPr lang="en-US" sz="1500" spc="58">
                <a:solidFill>
                  <a:srgbClr val="4F4F4F"/>
                </a:solidFill>
                <a:latin typeface="TT Chocolates"/>
                <a:ea typeface="TT Chocolates"/>
                <a:cs typeface="TT Chocolates"/>
                <a:sym typeface="TT Chocolates"/>
              </a:rPr>
              <a:t>Reconfiguring wall</a:t>
            </a:r>
          </a:p>
        </p:txBody>
      </p:sp>
      <p:pic>
        <p:nvPicPr>
          <p:cNvPr name="Picture 4" id="4">
            <a:hlinkClick action="ppaction://media"/>
          </p:cNvPr>
          <p:cNvPicPr>
            <a:picLocks noChangeAspect="true"/>
          </p:cNvPicPr>
          <p:nvPr>
            <a:videoFile r:link="rId4"/>
            <p:extLst>
              <p:ext uri="{DAA4B4D4-6D71-4841-9C94-3DE7FCFB9230}">
                <p14:media xmlns:p14="http://schemas.microsoft.com/office/powerpoint/2010/main" r:embed="rId5"/>
              </p:ext>
            </p:extLst>
          </p:nvPr>
        </p:nvPicPr>
        <p:blipFill>
          <a:blip r:embed="rId3"/>
          <a:srcRect l="0" t="0" r="0" b="0"/>
          <a:stretch>
            <a:fillRect/>
          </a:stretch>
        </p:blipFill>
        <p:spPr>
          <a:xfrm flipH="false" flipV="false" rot="0">
            <a:off x="10592061" y="4653585"/>
            <a:ext cx="6667239" cy="2500215"/>
          </a:xfrm>
          <a:prstGeom prst="rect">
            <a:avLst/>
          </a:prstGeom>
        </p:spPr>
      </p:pic>
      <p:sp>
        <p:nvSpPr>
          <p:cNvPr name="Freeform 5" id="5"/>
          <p:cNvSpPr/>
          <p:nvPr/>
        </p:nvSpPr>
        <p:spPr>
          <a:xfrm flipH="false" flipV="false" rot="0">
            <a:off x="942851" y="2086275"/>
            <a:ext cx="4230724" cy="2567310"/>
          </a:xfrm>
          <a:custGeom>
            <a:avLst/>
            <a:gdLst/>
            <a:ahLst/>
            <a:cxnLst/>
            <a:rect r="r" b="b" t="t" l="l"/>
            <a:pathLst>
              <a:path h="2567310" w="4230724">
                <a:moveTo>
                  <a:pt x="0" y="0"/>
                </a:moveTo>
                <a:lnTo>
                  <a:pt x="4230724" y="0"/>
                </a:lnTo>
                <a:lnTo>
                  <a:pt x="4230724" y="2567310"/>
                </a:lnTo>
                <a:lnTo>
                  <a:pt x="0" y="2567310"/>
                </a:lnTo>
                <a:lnTo>
                  <a:pt x="0" y="0"/>
                </a:lnTo>
                <a:close/>
              </a:path>
            </a:pathLst>
          </a:custGeom>
          <a:blipFill>
            <a:blip r:embed="rId6"/>
            <a:stretch>
              <a:fillRect l="0" t="0" r="-183750" b="-2871"/>
            </a:stretch>
          </a:blipFill>
        </p:spPr>
      </p:sp>
      <p:sp>
        <p:nvSpPr>
          <p:cNvPr name="TextBox 6" id="6"/>
          <p:cNvSpPr txBox="true"/>
          <p:nvPr/>
        </p:nvSpPr>
        <p:spPr>
          <a:xfrm rot="0">
            <a:off x="1028700" y="1807014"/>
            <a:ext cx="6235077" cy="309880"/>
          </a:xfrm>
          <a:prstGeom prst="rect">
            <a:avLst/>
          </a:prstGeom>
        </p:spPr>
        <p:txBody>
          <a:bodyPr anchor="t" rtlCol="false" tIns="0" lIns="0" bIns="0" rIns="0">
            <a:spAutoFit/>
          </a:bodyPr>
          <a:lstStyle/>
          <a:p>
            <a:pPr algn="l">
              <a:lnSpc>
                <a:spcPts val="2359"/>
              </a:lnSpc>
            </a:pPr>
            <a:r>
              <a:rPr lang="en-US" sz="1999" spc="77" b="true">
                <a:solidFill>
                  <a:srgbClr val="4F4F4F"/>
                </a:solidFill>
                <a:latin typeface="TT Chocolates Bold"/>
                <a:ea typeface="TT Chocolates Bold"/>
                <a:cs typeface="TT Chocolates Bold"/>
                <a:sym typeface="TT Chocolates Bold"/>
              </a:rPr>
              <a:t>21.00-22.00: Relaxing</a:t>
            </a:r>
          </a:p>
        </p:txBody>
      </p:sp>
      <p:sp>
        <p:nvSpPr>
          <p:cNvPr name="TextBox 7" id="7"/>
          <p:cNvSpPr txBox="true"/>
          <p:nvPr/>
        </p:nvSpPr>
        <p:spPr>
          <a:xfrm rot="0">
            <a:off x="1028700" y="4653585"/>
            <a:ext cx="4144875" cy="222885"/>
          </a:xfrm>
          <a:prstGeom prst="rect">
            <a:avLst/>
          </a:prstGeom>
        </p:spPr>
        <p:txBody>
          <a:bodyPr anchor="t" rtlCol="false" tIns="0" lIns="0" bIns="0" rIns="0">
            <a:spAutoFit/>
          </a:bodyPr>
          <a:lstStyle/>
          <a:p>
            <a:pPr algn="l">
              <a:lnSpc>
                <a:spcPts val="1770"/>
              </a:lnSpc>
            </a:pPr>
            <a:r>
              <a:rPr lang="en-US" sz="1500" spc="58">
                <a:solidFill>
                  <a:srgbClr val="4F4F4F"/>
                </a:solidFill>
                <a:latin typeface="TT Chocolates"/>
                <a:ea typeface="TT Chocolates"/>
                <a:cs typeface="TT Chocolates"/>
                <a:sym typeface="TT Chocolates"/>
              </a:rPr>
              <a:t>Folding in chair and table</a:t>
            </a:r>
          </a:p>
        </p:txBody>
      </p:sp>
      <p:sp>
        <p:nvSpPr>
          <p:cNvPr name="TextBox 8" id="8"/>
          <p:cNvSpPr txBox="true"/>
          <p:nvPr/>
        </p:nvSpPr>
        <p:spPr>
          <a:xfrm rot="0">
            <a:off x="2378676" y="987530"/>
            <a:ext cx="12947088" cy="514351"/>
          </a:xfrm>
          <a:prstGeom prst="rect">
            <a:avLst/>
          </a:prstGeom>
        </p:spPr>
        <p:txBody>
          <a:bodyPr anchor="t" rtlCol="false" tIns="0" lIns="0" bIns="0" rIns="0">
            <a:spAutoFit/>
          </a:bodyPr>
          <a:lstStyle/>
          <a:p>
            <a:pPr algn="l">
              <a:lnSpc>
                <a:spcPts val="4199"/>
              </a:lnSpc>
              <a:spcBef>
                <a:spcPct val="0"/>
              </a:spcBef>
            </a:pPr>
            <a:r>
              <a:rPr lang="en-US" b="true" sz="2999" spc="599">
                <a:solidFill>
                  <a:srgbClr val="000000"/>
                </a:solidFill>
                <a:latin typeface="TT Chocolates Bold"/>
                <a:ea typeface="TT Chocolates Bold"/>
                <a:cs typeface="TT Chocolates Bold"/>
                <a:sym typeface="TT Chocolates Bold"/>
              </a:rPr>
              <a:t>ADAPTIVE FURNISHING </a:t>
            </a:r>
            <a:r>
              <a:rPr lang="en-US" sz="2999" spc="599">
                <a:solidFill>
                  <a:srgbClr val="000000"/>
                </a:solidFill>
                <a:latin typeface="TT Chocolates"/>
                <a:ea typeface="TT Chocolates"/>
                <a:cs typeface="TT Chocolates"/>
                <a:sym typeface="TT Chocolates"/>
              </a:rPr>
              <a:t>| 24H MAPPING</a:t>
            </a:r>
          </a:p>
        </p:txBody>
      </p:sp>
      <p:sp>
        <p:nvSpPr>
          <p:cNvPr name="Freeform 9" id="9"/>
          <p:cNvSpPr/>
          <p:nvPr/>
        </p:nvSpPr>
        <p:spPr>
          <a:xfrm flipH="false" flipV="false" rot="0">
            <a:off x="5173575" y="2086275"/>
            <a:ext cx="4361732" cy="2567310"/>
          </a:xfrm>
          <a:custGeom>
            <a:avLst/>
            <a:gdLst/>
            <a:ahLst/>
            <a:cxnLst/>
            <a:rect r="r" b="b" t="t" l="l"/>
            <a:pathLst>
              <a:path h="2567310" w="4361732">
                <a:moveTo>
                  <a:pt x="0" y="0"/>
                </a:moveTo>
                <a:lnTo>
                  <a:pt x="4361732" y="0"/>
                </a:lnTo>
                <a:lnTo>
                  <a:pt x="4361732" y="2567310"/>
                </a:lnTo>
                <a:lnTo>
                  <a:pt x="0" y="2567310"/>
                </a:lnTo>
                <a:lnTo>
                  <a:pt x="0" y="0"/>
                </a:lnTo>
                <a:close/>
              </a:path>
            </a:pathLst>
          </a:custGeom>
          <a:blipFill>
            <a:blip r:embed="rId6"/>
            <a:stretch>
              <a:fillRect l="-103215" t="0" r="-103081" b="-14484"/>
            </a:stretch>
          </a:blipFill>
        </p:spPr>
      </p:sp>
      <p:sp>
        <p:nvSpPr>
          <p:cNvPr name="Freeform 10" id="10"/>
          <p:cNvSpPr/>
          <p:nvPr/>
        </p:nvSpPr>
        <p:spPr>
          <a:xfrm flipH="false" flipV="false" rot="0">
            <a:off x="791579" y="6486455"/>
            <a:ext cx="4233185" cy="2366389"/>
          </a:xfrm>
          <a:custGeom>
            <a:avLst/>
            <a:gdLst/>
            <a:ahLst/>
            <a:cxnLst/>
            <a:rect r="r" b="b" t="t" l="l"/>
            <a:pathLst>
              <a:path h="2366389" w="4233185">
                <a:moveTo>
                  <a:pt x="0" y="0"/>
                </a:moveTo>
                <a:lnTo>
                  <a:pt x="4233185" y="0"/>
                </a:lnTo>
                <a:lnTo>
                  <a:pt x="4233185" y="2366390"/>
                </a:lnTo>
                <a:lnTo>
                  <a:pt x="0" y="2366390"/>
                </a:lnTo>
                <a:lnTo>
                  <a:pt x="0" y="0"/>
                </a:lnTo>
                <a:close/>
              </a:path>
            </a:pathLst>
          </a:custGeom>
          <a:blipFill>
            <a:blip r:embed="rId6"/>
            <a:stretch>
              <a:fillRect l="-187283" t="-5920" r="0" b="-7140"/>
            </a:stretch>
          </a:blipFill>
        </p:spPr>
      </p:sp>
      <p:sp>
        <p:nvSpPr>
          <p:cNvPr name="TextBox 11" id="11"/>
          <p:cNvSpPr txBox="true"/>
          <p:nvPr/>
        </p:nvSpPr>
        <p:spPr>
          <a:xfrm rot="0">
            <a:off x="1028700" y="558571"/>
            <a:ext cx="1974721" cy="1250348"/>
          </a:xfrm>
          <a:prstGeom prst="rect">
            <a:avLst/>
          </a:prstGeom>
        </p:spPr>
        <p:txBody>
          <a:bodyPr anchor="t" rtlCol="false" tIns="0" lIns="0" bIns="0" rIns="0">
            <a:spAutoFit/>
          </a:bodyPr>
          <a:lstStyle/>
          <a:p>
            <a:pPr algn="l">
              <a:lnSpc>
                <a:spcPts val="9833"/>
              </a:lnSpc>
            </a:pPr>
            <a:r>
              <a:rPr lang="en-US" sz="7023" b="true">
                <a:solidFill>
                  <a:srgbClr val="504C44">
                    <a:alpha val="19608"/>
                  </a:srgbClr>
                </a:solidFill>
                <a:latin typeface="Neutra Text Bold"/>
                <a:ea typeface="Neutra Text Bold"/>
                <a:cs typeface="Neutra Text Bold"/>
                <a:sym typeface="Neutra Text Bold"/>
              </a:rPr>
              <a:t>08</a:t>
            </a:r>
          </a:p>
        </p:txBody>
      </p:sp>
    </p:spTree>
  </p:cSld>
  <p:clrMapOvr>
    <a:masterClrMapping/>
  </p:clrMapOvr>
  <p:timing>
    <p:tnLst>
      <p:par>
        <p:cTn dur="indefinite" restart="never" nodeType="tmRoot">
          <p:childTnLst>
            <p:video>
              <p:cMediaNode vol="100000">
                <p:cTn fill="hold" display="false">
                  <p:stCondLst>
                    <p:cond delay="indefinite"/>
                  </p:stCondLst>
                </p:cTn>
                <p:tgtEl>
                  <p:spTgt spid="4"/>
                </p:tgtEl>
              </p:cMediaNode>
            </p:video>
          </p:childTnLst>
        </p:cTn>
      </p:par>
    </p:tnLst>
  </p:timing>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809803" y="1912155"/>
            <a:ext cx="4138164" cy="2964315"/>
          </a:xfrm>
          <a:custGeom>
            <a:avLst/>
            <a:gdLst/>
            <a:ahLst/>
            <a:cxnLst/>
            <a:rect r="r" b="b" t="t" l="l"/>
            <a:pathLst>
              <a:path h="2964315" w="4138164">
                <a:moveTo>
                  <a:pt x="0" y="0"/>
                </a:moveTo>
                <a:lnTo>
                  <a:pt x="4138164" y="0"/>
                </a:lnTo>
                <a:lnTo>
                  <a:pt x="4138164" y="2964315"/>
                </a:lnTo>
                <a:lnTo>
                  <a:pt x="0" y="2964315"/>
                </a:lnTo>
                <a:lnTo>
                  <a:pt x="0" y="0"/>
                </a:lnTo>
                <a:close/>
              </a:path>
            </a:pathLst>
          </a:custGeom>
          <a:blipFill>
            <a:blip r:embed="rId3"/>
            <a:stretch>
              <a:fillRect l="0" t="0" r="-287208" b="0"/>
            </a:stretch>
          </a:blipFill>
        </p:spPr>
      </p:sp>
      <p:sp>
        <p:nvSpPr>
          <p:cNvPr name="TextBox 3" id="3"/>
          <p:cNvSpPr txBox="true"/>
          <p:nvPr/>
        </p:nvSpPr>
        <p:spPr>
          <a:xfrm rot="0">
            <a:off x="5390432" y="4653585"/>
            <a:ext cx="4144875" cy="222885"/>
          </a:xfrm>
          <a:prstGeom prst="rect">
            <a:avLst/>
          </a:prstGeom>
        </p:spPr>
        <p:txBody>
          <a:bodyPr anchor="t" rtlCol="false" tIns="0" lIns="0" bIns="0" rIns="0">
            <a:spAutoFit/>
          </a:bodyPr>
          <a:lstStyle/>
          <a:p>
            <a:pPr algn="l">
              <a:lnSpc>
                <a:spcPts val="1770"/>
              </a:lnSpc>
            </a:pPr>
            <a:r>
              <a:rPr lang="en-US" sz="1500" spc="58">
                <a:solidFill>
                  <a:srgbClr val="4F4F4F"/>
                </a:solidFill>
                <a:latin typeface="TT Chocolates"/>
                <a:ea typeface="TT Chocolates"/>
                <a:cs typeface="TT Chocolates"/>
                <a:sym typeface="TT Chocolates"/>
              </a:rPr>
              <a:t>Climbing up the bed</a:t>
            </a:r>
          </a:p>
        </p:txBody>
      </p:sp>
      <p:sp>
        <p:nvSpPr>
          <p:cNvPr name="TextBox 4" id="4"/>
          <p:cNvSpPr txBox="true"/>
          <p:nvPr/>
        </p:nvSpPr>
        <p:spPr>
          <a:xfrm rot="0">
            <a:off x="1028700" y="1807014"/>
            <a:ext cx="6235077" cy="309880"/>
          </a:xfrm>
          <a:prstGeom prst="rect">
            <a:avLst/>
          </a:prstGeom>
        </p:spPr>
        <p:txBody>
          <a:bodyPr anchor="t" rtlCol="false" tIns="0" lIns="0" bIns="0" rIns="0">
            <a:spAutoFit/>
          </a:bodyPr>
          <a:lstStyle/>
          <a:p>
            <a:pPr algn="l">
              <a:lnSpc>
                <a:spcPts val="2359"/>
              </a:lnSpc>
            </a:pPr>
            <a:r>
              <a:rPr lang="en-US" sz="1999" spc="77" b="true">
                <a:solidFill>
                  <a:srgbClr val="4F4F4F"/>
                </a:solidFill>
                <a:latin typeface="TT Chocolates Bold"/>
                <a:ea typeface="TT Chocolates Bold"/>
                <a:cs typeface="TT Chocolates Bold"/>
                <a:sym typeface="TT Chocolates Bold"/>
              </a:rPr>
              <a:t>21.00-22.00: Relaxing &amp; Sleeping - User 1</a:t>
            </a:r>
          </a:p>
        </p:txBody>
      </p:sp>
      <p:sp>
        <p:nvSpPr>
          <p:cNvPr name="TextBox 5" id="5"/>
          <p:cNvSpPr txBox="true"/>
          <p:nvPr/>
        </p:nvSpPr>
        <p:spPr>
          <a:xfrm rot="0">
            <a:off x="1028700" y="4653585"/>
            <a:ext cx="4144875" cy="222885"/>
          </a:xfrm>
          <a:prstGeom prst="rect">
            <a:avLst/>
          </a:prstGeom>
        </p:spPr>
        <p:txBody>
          <a:bodyPr anchor="t" rtlCol="false" tIns="0" lIns="0" bIns="0" rIns="0">
            <a:spAutoFit/>
          </a:bodyPr>
          <a:lstStyle/>
          <a:p>
            <a:pPr algn="l">
              <a:lnSpc>
                <a:spcPts val="1770"/>
              </a:lnSpc>
            </a:pPr>
            <a:r>
              <a:rPr lang="en-US" sz="1500" spc="58">
                <a:solidFill>
                  <a:srgbClr val="4F4F4F"/>
                </a:solidFill>
                <a:latin typeface="TT Chocolates"/>
                <a:ea typeface="TT Chocolates"/>
                <a:cs typeface="TT Chocolates"/>
                <a:sym typeface="TT Chocolates"/>
              </a:rPr>
              <a:t>Folding out ladder and bed safety barrier</a:t>
            </a:r>
          </a:p>
        </p:txBody>
      </p:sp>
      <p:sp>
        <p:nvSpPr>
          <p:cNvPr name="TextBox 6" id="6"/>
          <p:cNvSpPr txBox="true"/>
          <p:nvPr/>
        </p:nvSpPr>
        <p:spPr>
          <a:xfrm rot="0">
            <a:off x="2378676" y="987530"/>
            <a:ext cx="12947088" cy="514351"/>
          </a:xfrm>
          <a:prstGeom prst="rect">
            <a:avLst/>
          </a:prstGeom>
        </p:spPr>
        <p:txBody>
          <a:bodyPr anchor="t" rtlCol="false" tIns="0" lIns="0" bIns="0" rIns="0">
            <a:spAutoFit/>
          </a:bodyPr>
          <a:lstStyle/>
          <a:p>
            <a:pPr algn="l">
              <a:lnSpc>
                <a:spcPts val="4199"/>
              </a:lnSpc>
              <a:spcBef>
                <a:spcPct val="0"/>
              </a:spcBef>
            </a:pPr>
            <a:r>
              <a:rPr lang="en-US" b="true" sz="2999" spc="599">
                <a:solidFill>
                  <a:srgbClr val="000000"/>
                </a:solidFill>
                <a:latin typeface="TT Chocolates Bold"/>
                <a:ea typeface="TT Chocolates Bold"/>
                <a:cs typeface="TT Chocolates Bold"/>
                <a:sym typeface="TT Chocolates Bold"/>
              </a:rPr>
              <a:t>ADAPTIVE FURNISHING </a:t>
            </a:r>
            <a:r>
              <a:rPr lang="en-US" sz="2999" spc="599">
                <a:solidFill>
                  <a:srgbClr val="000000"/>
                </a:solidFill>
                <a:latin typeface="TT Chocolates"/>
                <a:ea typeface="TT Chocolates"/>
                <a:cs typeface="TT Chocolates"/>
                <a:sym typeface="TT Chocolates"/>
              </a:rPr>
              <a:t>| 24H MAPPING</a:t>
            </a:r>
          </a:p>
        </p:txBody>
      </p:sp>
      <p:sp>
        <p:nvSpPr>
          <p:cNvPr name="Freeform 7" id="7"/>
          <p:cNvSpPr/>
          <p:nvPr/>
        </p:nvSpPr>
        <p:spPr>
          <a:xfrm flipH="false" flipV="false" rot="0">
            <a:off x="5216392" y="2292539"/>
            <a:ext cx="4139405" cy="2277482"/>
          </a:xfrm>
          <a:custGeom>
            <a:avLst/>
            <a:gdLst/>
            <a:ahLst/>
            <a:cxnLst/>
            <a:rect r="r" b="b" t="t" l="l"/>
            <a:pathLst>
              <a:path h="2277482" w="4139405">
                <a:moveTo>
                  <a:pt x="0" y="0"/>
                </a:moveTo>
                <a:lnTo>
                  <a:pt x="4139405" y="0"/>
                </a:lnTo>
                <a:lnTo>
                  <a:pt x="4139405" y="2277482"/>
                </a:lnTo>
                <a:lnTo>
                  <a:pt x="0" y="2277482"/>
                </a:lnTo>
                <a:lnTo>
                  <a:pt x="0" y="0"/>
                </a:lnTo>
                <a:close/>
              </a:path>
            </a:pathLst>
          </a:custGeom>
          <a:blipFill>
            <a:blip r:embed="rId3"/>
            <a:stretch>
              <a:fillRect l="-103048" t="-16701" r="-194011" b="-16807"/>
            </a:stretch>
          </a:blipFill>
        </p:spPr>
      </p:sp>
      <p:sp>
        <p:nvSpPr>
          <p:cNvPr name="Freeform 8" id="8"/>
          <p:cNvSpPr/>
          <p:nvPr/>
        </p:nvSpPr>
        <p:spPr>
          <a:xfrm flipH="false" flipV="false" rot="0">
            <a:off x="809803" y="6188106"/>
            <a:ext cx="4057946" cy="3070194"/>
          </a:xfrm>
          <a:custGeom>
            <a:avLst/>
            <a:gdLst/>
            <a:ahLst/>
            <a:cxnLst/>
            <a:rect r="r" b="b" t="t" l="l"/>
            <a:pathLst>
              <a:path h="3070194" w="4057946">
                <a:moveTo>
                  <a:pt x="0" y="0"/>
                </a:moveTo>
                <a:lnTo>
                  <a:pt x="4057945" y="0"/>
                </a:lnTo>
                <a:lnTo>
                  <a:pt x="4057945" y="3070194"/>
                </a:lnTo>
                <a:lnTo>
                  <a:pt x="0" y="3070194"/>
                </a:lnTo>
                <a:lnTo>
                  <a:pt x="0" y="0"/>
                </a:lnTo>
                <a:close/>
              </a:path>
            </a:pathLst>
          </a:custGeom>
          <a:blipFill>
            <a:blip r:embed="rId3"/>
            <a:stretch>
              <a:fillRect l="-211019" t="0" r="-97947" b="0"/>
            </a:stretch>
          </a:blipFill>
        </p:spPr>
      </p:sp>
      <p:sp>
        <p:nvSpPr>
          <p:cNvPr name="TextBox 9" id="9"/>
          <p:cNvSpPr txBox="true"/>
          <p:nvPr/>
        </p:nvSpPr>
        <p:spPr>
          <a:xfrm rot="0">
            <a:off x="5390432" y="9035415"/>
            <a:ext cx="4144875" cy="222885"/>
          </a:xfrm>
          <a:prstGeom prst="rect">
            <a:avLst/>
          </a:prstGeom>
        </p:spPr>
        <p:txBody>
          <a:bodyPr anchor="t" rtlCol="false" tIns="0" lIns="0" bIns="0" rIns="0">
            <a:spAutoFit/>
          </a:bodyPr>
          <a:lstStyle/>
          <a:p>
            <a:pPr algn="l">
              <a:lnSpc>
                <a:spcPts val="1770"/>
              </a:lnSpc>
            </a:pPr>
            <a:r>
              <a:rPr lang="en-US" sz="1500" spc="58">
                <a:solidFill>
                  <a:srgbClr val="4F4F4F"/>
                </a:solidFill>
                <a:latin typeface="TT Chocolates"/>
                <a:ea typeface="TT Chocolates"/>
                <a:cs typeface="TT Chocolates"/>
                <a:sym typeface="TT Chocolates"/>
              </a:rPr>
              <a:t>Sleeping</a:t>
            </a:r>
          </a:p>
        </p:txBody>
      </p:sp>
      <p:sp>
        <p:nvSpPr>
          <p:cNvPr name="TextBox 10" id="10"/>
          <p:cNvSpPr txBox="true"/>
          <p:nvPr/>
        </p:nvSpPr>
        <p:spPr>
          <a:xfrm rot="0">
            <a:off x="1028700" y="9035415"/>
            <a:ext cx="4144875" cy="222885"/>
          </a:xfrm>
          <a:prstGeom prst="rect">
            <a:avLst/>
          </a:prstGeom>
        </p:spPr>
        <p:txBody>
          <a:bodyPr anchor="t" rtlCol="false" tIns="0" lIns="0" bIns="0" rIns="0">
            <a:spAutoFit/>
          </a:bodyPr>
          <a:lstStyle/>
          <a:p>
            <a:pPr algn="l">
              <a:lnSpc>
                <a:spcPts val="1770"/>
              </a:lnSpc>
            </a:pPr>
            <a:r>
              <a:rPr lang="en-US" sz="1500" spc="58">
                <a:solidFill>
                  <a:srgbClr val="4F4F4F"/>
                </a:solidFill>
                <a:latin typeface="TT Chocolates"/>
                <a:ea typeface="TT Chocolates"/>
                <a:cs typeface="TT Chocolates"/>
                <a:sym typeface="TT Chocolates"/>
              </a:rPr>
              <a:t>In bed activities</a:t>
            </a:r>
          </a:p>
        </p:txBody>
      </p:sp>
      <p:sp>
        <p:nvSpPr>
          <p:cNvPr name="Freeform 11" id="11"/>
          <p:cNvSpPr/>
          <p:nvPr/>
        </p:nvSpPr>
        <p:spPr>
          <a:xfrm flipH="false" flipV="false" rot="0">
            <a:off x="5216392" y="6130273"/>
            <a:ext cx="3927608" cy="2722572"/>
          </a:xfrm>
          <a:custGeom>
            <a:avLst/>
            <a:gdLst/>
            <a:ahLst/>
            <a:cxnLst/>
            <a:rect r="r" b="b" t="t" l="l"/>
            <a:pathLst>
              <a:path h="2722572" w="3927608">
                <a:moveTo>
                  <a:pt x="0" y="0"/>
                </a:moveTo>
                <a:lnTo>
                  <a:pt x="3927608" y="0"/>
                </a:lnTo>
                <a:lnTo>
                  <a:pt x="3927608" y="2722572"/>
                </a:lnTo>
                <a:lnTo>
                  <a:pt x="0" y="2722572"/>
                </a:lnTo>
                <a:lnTo>
                  <a:pt x="0" y="0"/>
                </a:lnTo>
                <a:close/>
              </a:path>
            </a:pathLst>
          </a:custGeom>
          <a:blipFill>
            <a:blip r:embed="rId3"/>
            <a:stretch>
              <a:fillRect l="-325336" t="0" r="-3323" b="-14401"/>
            </a:stretch>
          </a:blipFill>
        </p:spPr>
      </p:sp>
      <p:pic>
        <p:nvPicPr>
          <p:cNvPr name="Picture 12" id="12">
            <a:hlinkClick action="ppaction://media"/>
          </p:cNvPr>
          <p:cNvPicPr>
            <a:picLocks noChangeAspect="true"/>
          </p:cNvPicPr>
          <p:nvPr>
            <a:videoFile r:link="rId5"/>
            <p:extLst>
              <p:ext uri="{DAA4B4D4-6D71-4841-9C94-3DE7FCFB9230}">
                <p14:media xmlns:p14="http://schemas.microsoft.com/office/powerpoint/2010/main" r:embed="rId6">
                  <p14:trim st="0.0000" end="0.0000"/>
                </p14:media>
              </p:ext>
            </p:extLst>
          </p:nvPr>
        </p:nvPicPr>
        <p:blipFill>
          <a:blip r:embed="rId4"/>
          <a:srcRect l="0" t="0" r="517" b="3184"/>
          <a:stretch>
            <a:fillRect/>
          </a:stretch>
        </p:blipFill>
        <p:spPr>
          <a:xfrm flipH="false" flipV="false" rot="0">
            <a:off x="10379403" y="4089775"/>
            <a:ext cx="6856466" cy="2451009"/>
          </a:xfrm>
          <a:prstGeom prst="rect">
            <a:avLst/>
          </a:prstGeom>
        </p:spPr>
      </p:pic>
      <p:sp>
        <p:nvSpPr>
          <p:cNvPr name="TextBox 13" id="13"/>
          <p:cNvSpPr txBox="true"/>
          <p:nvPr/>
        </p:nvSpPr>
        <p:spPr>
          <a:xfrm rot="0">
            <a:off x="1028700" y="558571"/>
            <a:ext cx="1974721" cy="1250348"/>
          </a:xfrm>
          <a:prstGeom prst="rect">
            <a:avLst/>
          </a:prstGeom>
        </p:spPr>
        <p:txBody>
          <a:bodyPr anchor="t" rtlCol="false" tIns="0" lIns="0" bIns="0" rIns="0">
            <a:spAutoFit/>
          </a:bodyPr>
          <a:lstStyle/>
          <a:p>
            <a:pPr algn="l">
              <a:lnSpc>
                <a:spcPts val="9833"/>
              </a:lnSpc>
            </a:pPr>
            <a:r>
              <a:rPr lang="en-US" sz="7023" b="true">
                <a:solidFill>
                  <a:srgbClr val="504C44">
                    <a:alpha val="19608"/>
                  </a:srgbClr>
                </a:solidFill>
                <a:latin typeface="Neutra Text Bold"/>
                <a:ea typeface="Neutra Text Bold"/>
                <a:cs typeface="Neutra Text Bold"/>
                <a:sym typeface="Neutra Text Bold"/>
              </a:rPr>
              <a:t>08</a:t>
            </a:r>
          </a:p>
        </p:txBody>
      </p:sp>
    </p:spTree>
  </p:cSld>
  <p:clrMapOvr>
    <a:masterClrMapping/>
  </p:clrMapOvr>
  <p:timing>
    <p:tnLst>
      <p:par>
        <p:cTn dur="indefinite" restart="never" nodeType="tmRoot">
          <p:childTnLst>
            <p:video>
              <p:cMediaNode vol="100000">
                <p:cTn fill="hold" display="false">
                  <p:stCondLst>
                    <p:cond delay="indefinite"/>
                  </p:stCondLst>
                </p:cTn>
                <p:tgtEl>
                  <p:spTgt spid="12"/>
                </p:tgtEl>
              </p:cMediaNode>
            </p:video>
          </p:childTnLst>
        </p:cTn>
      </p:par>
    </p:tnLst>
  </p:timing>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5240250" y="2168196"/>
            <a:ext cx="4145336" cy="2274571"/>
          </a:xfrm>
          <a:custGeom>
            <a:avLst/>
            <a:gdLst/>
            <a:ahLst/>
            <a:cxnLst/>
            <a:rect r="r" b="b" t="t" l="l"/>
            <a:pathLst>
              <a:path h="2274571" w="4145336">
                <a:moveTo>
                  <a:pt x="0" y="0"/>
                </a:moveTo>
                <a:lnTo>
                  <a:pt x="4145336" y="0"/>
                </a:lnTo>
                <a:lnTo>
                  <a:pt x="4145336" y="2274571"/>
                </a:lnTo>
                <a:lnTo>
                  <a:pt x="0" y="2274571"/>
                </a:lnTo>
                <a:lnTo>
                  <a:pt x="0" y="0"/>
                </a:lnTo>
                <a:close/>
              </a:path>
            </a:pathLst>
          </a:custGeom>
          <a:blipFill>
            <a:blip r:embed="rId2"/>
            <a:stretch>
              <a:fillRect l="-199" t="-252" r="0" b="-3836"/>
            </a:stretch>
          </a:blipFill>
        </p:spPr>
      </p:sp>
      <p:sp>
        <p:nvSpPr>
          <p:cNvPr name="Freeform 3" id="3"/>
          <p:cNvSpPr/>
          <p:nvPr/>
        </p:nvSpPr>
        <p:spPr>
          <a:xfrm flipH="false" flipV="false" rot="0">
            <a:off x="940156" y="2116894"/>
            <a:ext cx="3954173" cy="2303306"/>
          </a:xfrm>
          <a:custGeom>
            <a:avLst/>
            <a:gdLst/>
            <a:ahLst/>
            <a:cxnLst/>
            <a:rect r="r" b="b" t="t" l="l"/>
            <a:pathLst>
              <a:path h="2303306" w="3954173">
                <a:moveTo>
                  <a:pt x="0" y="0"/>
                </a:moveTo>
                <a:lnTo>
                  <a:pt x="3954173" y="0"/>
                </a:lnTo>
                <a:lnTo>
                  <a:pt x="3954173" y="2303306"/>
                </a:lnTo>
                <a:lnTo>
                  <a:pt x="0" y="2303306"/>
                </a:lnTo>
                <a:lnTo>
                  <a:pt x="0" y="0"/>
                </a:lnTo>
                <a:close/>
              </a:path>
            </a:pathLst>
          </a:custGeom>
          <a:blipFill>
            <a:blip r:embed="rId3"/>
            <a:stretch>
              <a:fillRect l="0" t="0" r="0" b="0"/>
            </a:stretch>
          </a:blipFill>
        </p:spPr>
      </p:sp>
      <p:sp>
        <p:nvSpPr>
          <p:cNvPr name="Freeform 4" id="4"/>
          <p:cNvSpPr/>
          <p:nvPr/>
        </p:nvSpPr>
        <p:spPr>
          <a:xfrm flipH="false" flipV="false" rot="0">
            <a:off x="1028700" y="6664249"/>
            <a:ext cx="3787649" cy="2357812"/>
          </a:xfrm>
          <a:custGeom>
            <a:avLst/>
            <a:gdLst/>
            <a:ahLst/>
            <a:cxnLst/>
            <a:rect r="r" b="b" t="t" l="l"/>
            <a:pathLst>
              <a:path h="2357812" w="3787649">
                <a:moveTo>
                  <a:pt x="0" y="0"/>
                </a:moveTo>
                <a:lnTo>
                  <a:pt x="3787649" y="0"/>
                </a:lnTo>
                <a:lnTo>
                  <a:pt x="3787649" y="2357812"/>
                </a:lnTo>
                <a:lnTo>
                  <a:pt x="0" y="2357812"/>
                </a:lnTo>
                <a:lnTo>
                  <a:pt x="0" y="0"/>
                </a:lnTo>
                <a:close/>
              </a:path>
            </a:pathLst>
          </a:custGeom>
          <a:blipFill>
            <a:blip r:embed="rId4"/>
            <a:stretch>
              <a:fillRect l="0" t="0" r="0" b="0"/>
            </a:stretch>
          </a:blipFill>
        </p:spPr>
      </p:sp>
      <p:sp>
        <p:nvSpPr>
          <p:cNvPr name="TextBox 5" id="5"/>
          <p:cNvSpPr txBox="true"/>
          <p:nvPr/>
        </p:nvSpPr>
        <p:spPr>
          <a:xfrm rot="0">
            <a:off x="1028700" y="9022061"/>
            <a:ext cx="4144875" cy="222885"/>
          </a:xfrm>
          <a:prstGeom prst="rect">
            <a:avLst/>
          </a:prstGeom>
        </p:spPr>
        <p:txBody>
          <a:bodyPr anchor="t" rtlCol="false" tIns="0" lIns="0" bIns="0" rIns="0">
            <a:spAutoFit/>
          </a:bodyPr>
          <a:lstStyle/>
          <a:p>
            <a:pPr algn="l">
              <a:lnSpc>
                <a:spcPts val="1770"/>
              </a:lnSpc>
            </a:pPr>
            <a:r>
              <a:rPr lang="en-US" sz="1500" spc="58">
                <a:solidFill>
                  <a:srgbClr val="4F4F4F"/>
                </a:solidFill>
                <a:latin typeface="TT Chocolates"/>
                <a:ea typeface="TT Chocolates"/>
                <a:cs typeface="TT Chocolates"/>
                <a:sym typeface="TT Chocolates"/>
              </a:rPr>
              <a:t>Sleeping</a:t>
            </a:r>
          </a:p>
        </p:txBody>
      </p:sp>
      <p:sp>
        <p:nvSpPr>
          <p:cNvPr name="TextBox 6" id="6"/>
          <p:cNvSpPr txBox="true"/>
          <p:nvPr/>
        </p:nvSpPr>
        <p:spPr>
          <a:xfrm rot="0">
            <a:off x="5350114" y="4653585"/>
            <a:ext cx="4144875" cy="222885"/>
          </a:xfrm>
          <a:prstGeom prst="rect">
            <a:avLst/>
          </a:prstGeom>
        </p:spPr>
        <p:txBody>
          <a:bodyPr anchor="t" rtlCol="false" tIns="0" lIns="0" bIns="0" rIns="0">
            <a:spAutoFit/>
          </a:bodyPr>
          <a:lstStyle/>
          <a:p>
            <a:pPr algn="l">
              <a:lnSpc>
                <a:spcPts val="1770"/>
              </a:lnSpc>
            </a:pPr>
            <a:r>
              <a:rPr lang="en-US" sz="1500" spc="58">
                <a:solidFill>
                  <a:srgbClr val="4F4F4F"/>
                </a:solidFill>
                <a:latin typeface="TT Chocolates"/>
                <a:ea typeface="TT Chocolates"/>
                <a:cs typeface="TT Chocolates"/>
                <a:sym typeface="TT Chocolates"/>
              </a:rPr>
              <a:t>Climbing up the bed</a:t>
            </a:r>
          </a:p>
        </p:txBody>
      </p:sp>
      <p:sp>
        <p:nvSpPr>
          <p:cNvPr name="TextBox 7" id="7"/>
          <p:cNvSpPr txBox="true"/>
          <p:nvPr/>
        </p:nvSpPr>
        <p:spPr>
          <a:xfrm rot="0">
            <a:off x="2378676" y="987530"/>
            <a:ext cx="12947088" cy="514351"/>
          </a:xfrm>
          <a:prstGeom prst="rect">
            <a:avLst/>
          </a:prstGeom>
        </p:spPr>
        <p:txBody>
          <a:bodyPr anchor="t" rtlCol="false" tIns="0" lIns="0" bIns="0" rIns="0">
            <a:spAutoFit/>
          </a:bodyPr>
          <a:lstStyle/>
          <a:p>
            <a:pPr algn="l">
              <a:lnSpc>
                <a:spcPts val="4199"/>
              </a:lnSpc>
              <a:spcBef>
                <a:spcPct val="0"/>
              </a:spcBef>
            </a:pPr>
            <a:r>
              <a:rPr lang="en-US" b="true" sz="2999" spc="599">
                <a:solidFill>
                  <a:srgbClr val="000000"/>
                </a:solidFill>
                <a:latin typeface="TT Chocolates Bold"/>
                <a:ea typeface="TT Chocolates Bold"/>
                <a:cs typeface="TT Chocolates Bold"/>
                <a:sym typeface="TT Chocolates Bold"/>
              </a:rPr>
              <a:t>ADAPTIVE FURNISHING </a:t>
            </a:r>
            <a:r>
              <a:rPr lang="en-US" sz="2999" spc="599">
                <a:solidFill>
                  <a:srgbClr val="000000"/>
                </a:solidFill>
                <a:latin typeface="TT Chocolates"/>
                <a:ea typeface="TT Chocolates"/>
                <a:cs typeface="TT Chocolates"/>
                <a:sym typeface="TT Chocolates"/>
              </a:rPr>
              <a:t>| 24H MAPPING</a:t>
            </a:r>
          </a:p>
        </p:txBody>
      </p:sp>
      <p:sp>
        <p:nvSpPr>
          <p:cNvPr name="TextBox 8" id="8"/>
          <p:cNvSpPr txBox="true"/>
          <p:nvPr/>
        </p:nvSpPr>
        <p:spPr>
          <a:xfrm rot="0">
            <a:off x="1028700" y="1807014"/>
            <a:ext cx="6235077" cy="309880"/>
          </a:xfrm>
          <a:prstGeom prst="rect">
            <a:avLst/>
          </a:prstGeom>
        </p:spPr>
        <p:txBody>
          <a:bodyPr anchor="t" rtlCol="false" tIns="0" lIns="0" bIns="0" rIns="0">
            <a:spAutoFit/>
          </a:bodyPr>
          <a:lstStyle/>
          <a:p>
            <a:pPr algn="l">
              <a:lnSpc>
                <a:spcPts val="2359"/>
              </a:lnSpc>
            </a:pPr>
            <a:r>
              <a:rPr lang="en-US" sz="1999" spc="77" b="true">
                <a:solidFill>
                  <a:srgbClr val="4F4F4F"/>
                </a:solidFill>
                <a:latin typeface="TT Chocolates Bold"/>
                <a:ea typeface="TT Chocolates Bold"/>
                <a:cs typeface="TT Chocolates Bold"/>
                <a:sym typeface="TT Chocolates Bold"/>
              </a:rPr>
              <a:t>22.00-23.00: Sleeping - User 2</a:t>
            </a:r>
          </a:p>
        </p:txBody>
      </p:sp>
      <p:sp>
        <p:nvSpPr>
          <p:cNvPr name="TextBox 9" id="9"/>
          <p:cNvSpPr txBox="true"/>
          <p:nvPr/>
        </p:nvSpPr>
        <p:spPr>
          <a:xfrm rot="0">
            <a:off x="1028700" y="4494211"/>
            <a:ext cx="4144875" cy="222885"/>
          </a:xfrm>
          <a:prstGeom prst="rect">
            <a:avLst/>
          </a:prstGeom>
        </p:spPr>
        <p:txBody>
          <a:bodyPr anchor="t" rtlCol="false" tIns="0" lIns="0" bIns="0" rIns="0">
            <a:spAutoFit/>
          </a:bodyPr>
          <a:lstStyle/>
          <a:p>
            <a:pPr algn="l">
              <a:lnSpc>
                <a:spcPts val="1770"/>
              </a:lnSpc>
            </a:pPr>
            <a:r>
              <a:rPr lang="en-US" sz="1500" spc="58">
                <a:solidFill>
                  <a:srgbClr val="4F4F4F"/>
                </a:solidFill>
                <a:latin typeface="TT Chocolates"/>
                <a:ea typeface="TT Chocolates"/>
                <a:cs typeface="TT Chocolates"/>
                <a:sym typeface="TT Chocolates"/>
              </a:rPr>
              <a:t>Foldinf out ladder and bed safety barrier</a:t>
            </a:r>
          </a:p>
        </p:txBody>
      </p:sp>
      <p:pic>
        <p:nvPicPr>
          <p:cNvPr name="Picture 10" id="10">
            <a:hlinkClick action="ppaction://media"/>
          </p:cNvPr>
          <p:cNvPicPr>
            <a:picLocks noChangeAspect="true"/>
          </p:cNvPicPr>
          <p:nvPr>
            <a:videoFile r:link="rId6"/>
            <p:extLst>
              <p:ext uri="{DAA4B4D4-6D71-4841-9C94-3DE7FCFB9230}">
                <p14:media xmlns:p14="http://schemas.microsoft.com/office/powerpoint/2010/main" r:embed="rId7">
                  <p14:trim st="0.0000" end="0.0000"/>
                </p14:media>
              </p:ext>
            </p:extLst>
          </p:nvPr>
        </p:nvPicPr>
        <p:blipFill>
          <a:blip r:embed="rId5"/>
          <a:srcRect l="0" t="0" r="517" b="3184"/>
          <a:stretch>
            <a:fillRect/>
          </a:stretch>
        </p:blipFill>
        <p:spPr>
          <a:xfrm flipH="false" flipV="false" rot="0">
            <a:off x="10379403" y="4089775"/>
            <a:ext cx="6856466" cy="2451009"/>
          </a:xfrm>
          <a:prstGeom prst="rect">
            <a:avLst/>
          </a:prstGeom>
        </p:spPr>
      </p:pic>
      <p:sp>
        <p:nvSpPr>
          <p:cNvPr name="TextBox 11" id="11"/>
          <p:cNvSpPr txBox="true"/>
          <p:nvPr/>
        </p:nvSpPr>
        <p:spPr>
          <a:xfrm rot="0">
            <a:off x="1028700" y="558571"/>
            <a:ext cx="1974721" cy="1250348"/>
          </a:xfrm>
          <a:prstGeom prst="rect">
            <a:avLst/>
          </a:prstGeom>
        </p:spPr>
        <p:txBody>
          <a:bodyPr anchor="t" rtlCol="false" tIns="0" lIns="0" bIns="0" rIns="0">
            <a:spAutoFit/>
          </a:bodyPr>
          <a:lstStyle/>
          <a:p>
            <a:pPr algn="l">
              <a:lnSpc>
                <a:spcPts val="9833"/>
              </a:lnSpc>
            </a:pPr>
            <a:r>
              <a:rPr lang="en-US" sz="7023" b="true">
                <a:solidFill>
                  <a:srgbClr val="504C44">
                    <a:alpha val="19608"/>
                  </a:srgbClr>
                </a:solidFill>
                <a:latin typeface="Neutra Text Bold"/>
                <a:ea typeface="Neutra Text Bold"/>
                <a:cs typeface="Neutra Text Bold"/>
                <a:sym typeface="Neutra Text Bold"/>
              </a:rPr>
              <a:t>08</a:t>
            </a:r>
          </a:p>
        </p:txBody>
      </p:sp>
    </p:spTree>
  </p:cSld>
  <p:clrMapOvr>
    <a:masterClrMapping/>
  </p:clrMapOvr>
  <p:timing>
    <p:tnLst>
      <p:par>
        <p:cTn dur="indefinite" restart="never" nodeType="tmRoot">
          <p:childTnLst>
            <p:video>
              <p:cMediaNode vol="100000">
                <p:cTn fill="hold" display="false">
                  <p:stCondLst>
                    <p:cond delay="indefinite"/>
                  </p:stCondLst>
                </p:cTn>
                <p:tgtEl>
                  <p:spTgt spid="10"/>
                </p:tgtEl>
              </p:cMediaNode>
            </p:video>
          </p:childTnLst>
        </p:cTn>
      </p:par>
    </p:tnLst>
  </p:timing>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693697" y="3721796"/>
            <a:ext cx="5298396" cy="4421191"/>
            <a:chOff x="0" y="0"/>
            <a:chExt cx="7064528" cy="5894921"/>
          </a:xfrm>
        </p:grpSpPr>
        <p:sp>
          <p:nvSpPr>
            <p:cNvPr name="Freeform 3" id="3"/>
            <p:cNvSpPr/>
            <p:nvPr/>
          </p:nvSpPr>
          <p:spPr>
            <a:xfrm flipH="false" flipV="false" rot="0">
              <a:off x="27100" y="0"/>
              <a:ext cx="7037428" cy="5894921"/>
            </a:xfrm>
            <a:custGeom>
              <a:avLst/>
              <a:gdLst/>
              <a:ahLst/>
              <a:cxnLst/>
              <a:rect r="r" b="b" t="t" l="l"/>
              <a:pathLst>
                <a:path h="5894921" w="7037428">
                  <a:moveTo>
                    <a:pt x="0" y="0"/>
                  </a:moveTo>
                  <a:lnTo>
                    <a:pt x="7037428" y="0"/>
                  </a:lnTo>
                  <a:lnTo>
                    <a:pt x="7037428" y="5894921"/>
                  </a:lnTo>
                  <a:lnTo>
                    <a:pt x="0" y="5894921"/>
                  </a:lnTo>
                  <a:lnTo>
                    <a:pt x="0" y="0"/>
                  </a:lnTo>
                  <a:close/>
                </a:path>
              </a:pathLst>
            </a:custGeom>
            <a:blipFill>
              <a:blip r:embed="rId3">
                <a:alphaModFix amt="71000"/>
              </a:blip>
              <a:stretch>
                <a:fillRect l="0" t="-100000" r="-285127" b="0"/>
              </a:stretch>
            </a:blipFill>
          </p:spPr>
        </p:sp>
        <p:grpSp>
          <p:nvGrpSpPr>
            <p:cNvPr name="Group 4" id="4"/>
            <p:cNvGrpSpPr/>
            <p:nvPr/>
          </p:nvGrpSpPr>
          <p:grpSpPr>
            <a:xfrm rot="-1796035">
              <a:off x="5173165" y="2897470"/>
              <a:ext cx="1124068" cy="537316"/>
              <a:chOff x="0" y="0"/>
              <a:chExt cx="708000" cy="338432"/>
            </a:xfrm>
          </p:grpSpPr>
          <p:sp>
            <p:nvSpPr>
              <p:cNvPr name="Freeform 5" id="5"/>
              <p:cNvSpPr/>
              <p:nvPr/>
            </p:nvSpPr>
            <p:spPr>
              <a:xfrm flipH="false" flipV="false" rot="0">
                <a:off x="0" y="0"/>
                <a:ext cx="708000" cy="338432"/>
              </a:xfrm>
              <a:custGeom>
                <a:avLst/>
                <a:gdLst/>
                <a:ahLst/>
                <a:cxnLst/>
                <a:rect r="r" b="b" t="t" l="l"/>
                <a:pathLst>
                  <a:path h="338432" w="708000">
                    <a:moveTo>
                      <a:pt x="203200" y="0"/>
                    </a:moveTo>
                    <a:lnTo>
                      <a:pt x="504800" y="0"/>
                    </a:lnTo>
                    <a:lnTo>
                      <a:pt x="708000" y="338432"/>
                    </a:lnTo>
                    <a:lnTo>
                      <a:pt x="0" y="338432"/>
                    </a:lnTo>
                    <a:lnTo>
                      <a:pt x="203200" y="0"/>
                    </a:lnTo>
                    <a:close/>
                  </a:path>
                </a:pathLst>
              </a:custGeom>
              <a:gradFill rotWithShape="true">
                <a:gsLst>
                  <a:gs pos="0">
                    <a:srgbClr val="FFDA6A">
                      <a:alpha val="60000"/>
                    </a:srgbClr>
                  </a:gs>
                  <a:gs pos="100000">
                    <a:srgbClr val="FFF7DE">
                      <a:alpha val="60000"/>
                    </a:srgbClr>
                  </a:gs>
                </a:gsLst>
                <a:lin ang="5400000"/>
              </a:gradFill>
            </p:spPr>
          </p:sp>
          <p:sp>
            <p:nvSpPr>
              <p:cNvPr name="TextBox 6" id="6"/>
              <p:cNvSpPr txBox="true"/>
              <p:nvPr/>
            </p:nvSpPr>
            <p:spPr>
              <a:xfrm>
                <a:off x="127000" y="0"/>
                <a:ext cx="454000" cy="338432"/>
              </a:xfrm>
              <a:prstGeom prst="rect">
                <a:avLst/>
              </a:prstGeom>
            </p:spPr>
            <p:txBody>
              <a:bodyPr anchor="ctr" rtlCol="false" tIns="55213" lIns="55213" bIns="55213" rIns="55213"/>
              <a:lstStyle/>
              <a:p>
                <a:pPr algn="ctr">
                  <a:lnSpc>
                    <a:spcPts val="1696"/>
                  </a:lnSpc>
                </a:pPr>
              </a:p>
            </p:txBody>
          </p:sp>
        </p:grpSp>
        <p:grpSp>
          <p:nvGrpSpPr>
            <p:cNvPr name="Group 7" id="7"/>
            <p:cNvGrpSpPr/>
            <p:nvPr/>
          </p:nvGrpSpPr>
          <p:grpSpPr>
            <a:xfrm rot="1744401">
              <a:off x="3545972" y="2646301"/>
              <a:ext cx="2176230" cy="538267"/>
              <a:chOff x="0" y="0"/>
              <a:chExt cx="1370710" cy="339030"/>
            </a:xfrm>
          </p:grpSpPr>
          <p:sp>
            <p:nvSpPr>
              <p:cNvPr name="Freeform 8" id="8"/>
              <p:cNvSpPr/>
              <p:nvPr/>
            </p:nvSpPr>
            <p:spPr>
              <a:xfrm flipH="false" flipV="false" rot="0">
                <a:off x="0" y="0"/>
                <a:ext cx="1370710" cy="339030"/>
              </a:xfrm>
              <a:custGeom>
                <a:avLst/>
                <a:gdLst/>
                <a:ahLst/>
                <a:cxnLst/>
                <a:rect r="r" b="b" t="t" l="l"/>
                <a:pathLst>
                  <a:path h="339030" w="1370710">
                    <a:moveTo>
                      <a:pt x="203200" y="0"/>
                    </a:moveTo>
                    <a:lnTo>
                      <a:pt x="1167510" y="0"/>
                    </a:lnTo>
                    <a:lnTo>
                      <a:pt x="1370710" y="339030"/>
                    </a:lnTo>
                    <a:lnTo>
                      <a:pt x="0" y="339030"/>
                    </a:lnTo>
                    <a:lnTo>
                      <a:pt x="203200" y="0"/>
                    </a:lnTo>
                    <a:close/>
                  </a:path>
                </a:pathLst>
              </a:custGeom>
              <a:gradFill rotWithShape="true">
                <a:gsLst>
                  <a:gs pos="0">
                    <a:srgbClr val="FFDA6A">
                      <a:alpha val="65000"/>
                    </a:srgbClr>
                  </a:gs>
                  <a:gs pos="100000">
                    <a:srgbClr val="FFF7DE">
                      <a:alpha val="65000"/>
                    </a:srgbClr>
                  </a:gs>
                </a:gsLst>
                <a:lin ang="5400000"/>
              </a:gradFill>
            </p:spPr>
          </p:sp>
          <p:sp>
            <p:nvSpPr>
              <p:cNvPr name="TextBox 9" id="9"/>
              <p:cNvSpPr txBox="true"/>
              <p:nvPr/>
            </p:nvSpPr>
            <p:spPr>
              <a:xfrm>
                <a:off x="127000" y="0"/>
                <a:ext cx="1116710" cy="339030"/>
              </a:xfrm>
              <a:prstGeom prst="rect">
                <a:avLst/>
              </a:prstGeom>
            </p:spPr>
            <p:txBody>
              <a:bodyPr anchor="ctr" rtlCol="false" tIns="55213" lIns="55213" bIns="55213" rIns="55213"/>
              <a:lstStyle/>
              <a:p>
                <a:pPr algn="ctr">
                  <a:lnSpc>
                    <a:spcPts val="1696"/>
                  </a:lnSpc>
                </a:pPr>
              </a:p>
            </p:txBody>
          </p:sp>
        </p:grpSp>
        <p:grpSp>
          <p:nvGrpSpPr>
            <p:cNvPr name="Group 10" id="10"/>
            <p:cNvGrpSpPr/>
            <p:nvPr/>
          </p:nvGrpSpPr>
          <p:grpSpPr>
            <a:xfrm rot="1744401">
              <a:off x="4053328" y="1806460"/>
              <a:ext cx="1575268" cy="364073"/>
              <a:chOff x="0" y="0"/>
              <a:chExt cx="644099" cy="148863"/>
            </a:xfrm>
          </p:grpSpPr>
          <p:sp>
            <p:nvSpPr>
              <p:cNvPr name="Freeform 11" id="11"/>
              <p:cNvSpPr/>
              <p:nvPr/>
            </p:nvSpPr>
            <p:spPr>
              <a:xfrm flipH="false" flipV="false" rot="0">
                <a:off x="0" y="0"/>
                <a:ext cx="644099" cy="148863"/>
              </a:xfrm>
              <a:custGeom>
                <a:avLst/>
                <a:gdLst/>
                <a:ahLst/>
                <a:cxnLst/>
                <a:rect r="r" b="b" t="t" l="l"/>
                <a:pathLst>
                  <a:path h="148863" w="644099">
                    <a:moveTo>
                      <a:pt x="10322" y="0"/>
                    </a:moveTo>
                    <a:lnTo>
                      <a:pt x="633777" y="0"/>
                    </a:lnTo>
                    <a:cubicBezTo>
                      <a:pt x="639478" y="0"/>
                      <a:pt x="644099" y="4621"/>
                      <a:pt x="644099" y="10322"/>
                    </a:cubicBezTo>
                    <a:lnTo>
                      <a:pt x="644099" y="138541"/>
                    </a:lnTo>
                    <a:cubicBezTo>
                      <a:pt x="644099" y="141279"/>
                      <a:pt x="643012" y="143904"/>
                      <a:pt x="641076" y="145840"/>
                    </a:cubicBezTo>
                    <a:cubicBezTo>
                      <a:pt x="639140" y="147776"/>
                      <a:pt x="636515" y="148863"/>
                      <a:pt x="633777" y="148863"/>
                    </a:cubicBezTo>
                    <a:lnTo>
                      <a:pt x="10322" y="148863"/>
                    </a:lnTo>
                    <a:cubicBezTo>
                      <a:pt x="7584" y="148863"/>
                      <a:pt x="4959" y="147776"/>
                      <a:pt x="3023" y="145840"/>
                    </a:cubicBezTo>
                    <a:cubicBezTo>
                      <a:pt x="1087" y="143904"/>
                      <a:pt x="0" y="141279"/>
                      <a:pt x="0" y="138541"/>
                    </a:cubicBezTo>
                    <a:lnTo>
                      <a:pt x="0" y="10322"/>
                    </a:lnTo>
                    <a:cubicBezTo>
                      <a:pt x="0" y="7584"/>
                      <a:pt x="1087" y="4959"/>
                      <a:pt x="3023" y="3023"/>
                    </a:cubicBezTo>
                    <a:cubicBezTo>
                      <a:pt x="4959" y="1087"/>
                      <a:pt x="7584" y="0"/>
                      <a:pt x="10322" y="0"/>
                    </a:cubicBezTo>
                    <a:close/>
                  </a:path>
                </a:pathLst>
              </a:custGeom>
              <a:gradFill rotWithShape="true">
                <a:gsLst>
                  <a:gs pos="0">
                    <a:srgbClr val="FFDA6A">
                      <a:alpha val="51000"/>
                    </a:srgbClr>
                  </a:gs>
                  <a:gs pos="100000">
                    <a:srgbClr val="FFF7DE">
                      <a:alpha val="51000"/>
                    </a:srgbClr>
                  </a:gs>
                </a:gsLst>
                <a:lin ang="5400000"/>
              </a:gradFill>
            </p:spPr>
          </p:sp>
          <p:sp>
            <p:nvSpPr>
              <p:cNvPr name="TextBox 12" id="12"/>
              <p:cNvSpPr txBox="true"/>
              <p:nvPr/>
            </p:nvSpPr>
            <p:spPr>
              <a:xfrm>
                <a:off x="0" y="0"/>
                <a:ext cx="644099" cy="148863"/>
              </a:xfrm>
              <a:prstGeom prst="rect">
                <a:avLst/>
              </a:prstGeom>
            </p:spPr>
            <p:txBody>
              <a:bodyPr anchor="ctr" rtlCol="false" tIns="55213" lIns="55213" bIns="55213" rIns="55213"/>
              <a:lstStyle/>
              <a:p>
                <a:pPr algn="ctr">
                  <a:lnSpc>
                    <a:spcPts val="1696"/>
                  </a:lnSpc>
                </a:pPr>
              </a:p>
            </p:txBody>
          </p:sp>
        </p:grpSp>
        <p:grpSp>
          <p:nvGrpSpPr>
            <p:cNvPr name="Group 13" id="13"/>
            <p:cNvGrpSpPr/>
            <p:nvPr/>
          </p:nvGrpSpPr>
          <p:grpSpPr>
            <a:xfrm rot="-1914028">
              <a:off x="5382795" y="1996896"/>
              <a:ext cx="745036" cy="364073"/>
              <a:chOff x="0" y="0"/>
              <a:chExt cx="304632" cy="148863"/>
            </a:xfrm>
          </p:grpSpPr>
          <p:sp>
            <p:nvSpPr>
              <p:cNvPr name="Freeform 14" id="14"/>
              <p:cNvSpPr/>
              <p:nvPr/>
            </p:nvSpPr>
            <p:spPr>
              <a:xfrm flipH="false" flipV="false" rot="0">
                <a:off x="0" y="0"/>
                <a:ext cx="304632" cy="148863"/>
              </a:xfrm>
              <a:custGeom>
                <a:avLst/>
                <a:gdLst/>
                <a:ahLst/>
                <a:cxnLst/>
                <a:rect r="r" b="b" t="t" l="l"/>
                <a:pathLst>
                  <a:path h="148863" w="304632">
                    <a:moveTo>
                      <a:pt x="21824" y="0"/>
                    </a:moveTo>
                    <a:lnTo>
                      <a:pt x="282808" y="0"/>
                    </a:lnTo>
                    <a:cubicBezTo>
                      <a:pt x="294861" y="0"/>
                      <a:pt x="304632" y="9771"/>
                      <a:pt x="304632" y="21824"/>
                    </a:cubicBezTo>
                    <a:lnTo>
                      <a:pt x="304632" y="127039"/>
                    </a:lnTo>
                    <a:cubicBezTo>
                      <a:pt x="304632" y="139092"/>
                      <a:pt x="294861" y="148863"/>
                      <a:pt x="282808" y="148863"/>
                    </a:cubicBezTo>
                    <a:lnTo>
                      <a:pt x="21824" y="148863"/>
                    </a:lnTo>
                    <a:cubicBezTo>
                      <a:pt x="9771" y="148863"/>
                      <a:pt x="0" y="139092"/>
                      <a:pt x="0" y="127039"/>
                    </a:cubicBezTo>
                    <a:lnTo>
                      <a:pt x="0" y="21824"/>
                    </a:lnTo>
                    <a:cubicBezTo>
                      <a:pt x="0" y="9771"/>
                      <a:pt x="9771" y="0"/>
                      <a:pt x="21824" y="0"/>
                    </a:cubicBezTo>
                    <a:close/>
                  </a:path>
                </a:pathLst>
              </a:custGeom>
              <a:gradFill rotWithShape="true">
                <a:gsLst>
                  <a:gs pos="0">
                    <a:srgbClr val="FFDA6A">
                      <a:alpha val="52000"/>
                    </a:srgbClr>
                  </a:gs>
                  <a:gs pos="100000">
                    <a:srgbClr val="FFF7DE">
                      <a:alpha val="52000"/>
                    </a:srgbClr>
                  </a:gs>
                </a:gsLst>
                <a:lin ang="5400000"/>
              </a:gradFill>
            </p:spPr>
          </p:sp>
          <p:sp>
            <p:nvSpPr>
              <p:cNvPr name="TextBox 15" id="15"/>
              <p:cNvSpPr txBox="true"/>
              <p:nvPr/>
            </p:nvSpPr>
            <p:spPr>
              <a:xfrm>
                <a:off x="0" y="0"/>
                <a:ext cx="304632" cy="148863"/>
              </a:xfrm>
              <a:prstGeom prst="rect">
                <a:avLst/>
              </a:prstGeom>
            </p:spPr>
            <p:txBody>
              <a:bodyPr anchor="ctr" rtlCol="false" tIns="55213" lIns="55213" bIns="55213" rIns="55213"/>
              <a:lstStyle/>
              <a:p>
                <a:pPr algn="ctr">
                  <a:lnSpc>
                    <a:spcPts val="1696"/>
                  </a:lnSpc>
                </a:pPr>
              </a:p>
            </p:txBody>
          </p:sp>
        </p:grpSp>
        <p:grpSp>
          <p:nvGrpSpPr>
            <p:cNvPr name="Group 16" id="16"/>
            <p:cNvGrpSpPr/>
            <p:nvPr/>
          </p:nvGrpSpPr>
          <p:grpSpPr>
            <a:xfrm rot="-1796298">
              <a:off x="521144" y="1210752"/>
              <a:ext cx="5480296" cy="3553751"/>
              <a:chOff x="0" y="0"/>
              <a:chExt cx="3451793" cy="2238349"/>
            </a:xfrm>
          </p:grpSpPr>
          <p:sp>
            <p:nvSpPr>
              <p:cNvPr name="Freeform 17" id="17"/>
              <p:cNvSpPr/>
              <p:nvPr/>
            </p:nvSpPr>
            <p:spPr>
              <a:xfrm flipH="false" flipV="false" rot="0">
                <a:off x="0" y="0"/>
                <a:ext cx="3451794" cy="2238349"/>
              </a:xfrm>
              <a:custGeom>
                <a:avLst/>
                <a:gdLst/>
                <a:ahLst/>
                <a:cxnLst/>
                <a:rect r="r" b="b" t="t" l="l"/>
                <a:pathLst>
                  <a:path h="2238349" w="3451794">
                    <a:moveTo>
                      <a:pt x="203200" y="0"/>
                    </a:moveTo>
                    <a:lnTo>
                      <a:pt x="3248593" y="0"/>
                    </a:lnTo>
                    <a:lnTo>
                      <a:pt x="3451794" y="2238349"/>
                    </a:lnTo>
                    <a:lnTo>
                      <a:pt x="0" y="2238349"/>
                    </a:lnTo>
                    <a:lnTo>
                      <a:pt x="203200" y="0"/>
                    </a:lnTo>
                    <a:close/>
                  </a:path>
                </a:pathLst>
              </a:custGeom>
              <a:gradFill rotWithShape="true">
                <a:gsLst>
                  <a:gs pos="0">
                    <a:srgbClr val="EFB606">
                      <a:alpha val="21000"/>
                    </a:srgbClr>
                  </a:gs>
                  <a:gs pos="50000">
                    <a:srgbClr val="FAEA93">
                      <a:alpha val="21000"/>
                    </a:srgbClr>
                  </a:gs>
                  <a:gs pos="100000">
                    <a:srgbClr val="FFFFFF">
                      <a:alpha val="21000"/>
                    </a:srgbClr>
                  </a:gs>
                </a:gsLst>
                <a:lin ang="5400000"/>
              </a:gradFill>
            </p:spPr>
          </p:sp>
          <p:sp>
            <p:nvSpPr>
              <p:cNvPr name="TextBox 18" id="18"/>
              <p:cNvSpPr txBox="true"/>
              <p:nvPr/>
            </p:nvSpPr>
            <p:spPr>
              <a:xfrm>
                <a:off x="127000" y="0"/>
                <a:ext cx="3197793" cy="2238349"/>
              </a:xfrm>
              <a:prstGeom prst="rect">
                <a:avLst/>
              </a:prstGeom>
            </p:spPr>
            <p:txBody>
              <a:bodyPr anchor="ctr" rtlCol="false" tIns="55213" lIns="55213" bIns="55213" rIns="55213"/>
              <a:lstStyle/>
              <a:p>
                <a:pPr algn="l" marL="310353" indent="-155176" lvl="1">
                  <a:lnSpc>
                    <a:spcPts val="1696"/>
                  </a:lnSpc>
                  <a:buFont typeface="Arial"/>
                  <a:buChar char="•"/>
                </a:pPr>
              </a:p>
            </p:txBody>
          </p:sp>
        </p:grpSp>
      </p:grpSp>
      <p:grpSp>
        <p:nvGrpSpPr>
          <p:cNvPr name="Group 19" id="19"/>
          <p:cNvGrpSpPr/>
          <p:nvPr/>
        </p:nvGrpSpPr>
        <p:grpSpPr>
          <a:xfrm rot="0">
            <a:off x="11677193" y="6438746"/>
            <a:ext cx="2299204" cy="1939953"/>
            <a:chOff x="0" y="0"/>
            <a:chExt cx="3065605" cy="2586605"/>
          </a:xfrm>
        </p:grpSpPr>
        <p:sp>
          <p:nvSpPr>
            <p:cNvPr name="Freeform 20" id="20"/>
            <p:cNvSpPr/>
            <p:nvPr/>
          </p:nvSpPr>
          <p:spPr>
            <a:xfrm flipH="false" flipV="false" rot="0">
              <a:off x="0" y="0"/>
              <a:ext cx="3065605" cy="2586605"/>
            </a:xfrm>
            <a:custGeom>
              <a:avLst/>
              <a:gdLst/>
              <a:ahLst/>
              <a:cxnLst/>
              <a:rect r="r" b="b" t="t" l="l"/>
              <a:pathLst>
                <a:path h="2586605" w="3065605">
                  <a:moveTo>
                    <a:pt x="0" y="0"/>
                  </a:moveTo>
                  <a:lnTo>
                    <a:pt x="3065605" y="0"/>
                  </a:lnTo>
                  <a:lnTo>
                    <a:pt x="3065605" y="2586605"/>
                  </a:lnTo>
                  <a:lnTo>
                    <a:pt x="0" y="2586605"/>
                  </a:lnTo>
                  <a:lnTo>
                    <a:pt x="0" y="0"/>
                  </a:lnTo>
                  <a:close/>
                </a:path>
              </a:pathLst>
            </a:custGeom>
            <a:blipFill>
              <a:blip r:embed="rId4"/>
              <a:stretch>
                <a:fillRect l="0" t="0" r="0" b="0"/>
              </a:stretch>
            </a:blipFill>
          </p:spPr>
        </p:sp>
        <p:grpSp>
          <p:nvGrpSpPr>
            <p:cNvPr name="Group 21" id="21"/>
            <p:cNvGrpSpPr/>
            <p:nvPr/>
          </p:nvGrpSpPr>
          <p:grpSpPr>
            <a:xfrm rot="-7091361">
              <a:off x="1674226" y="1673498"/>
              <a:ext cx="471008" cy="241287"/>
              <a:chOff x="0" y="0"/>
              <a:chExt cx="77390" cy="39645"/>
            </a:xfrm>
          </p:grpSpPr>
          <p:sp>
            <p:nvSpPr>
              <p:cNvPr name="Freeform 22" id="22"/>
              <p:cNvSpPr/>
              <p:nvPr/>
            </p:nvSpPr>
            <p:spPr>
              <a:xfrm flipH="false" flipV="false" rot="0">
                <a:off x="0" y="0"/>
                <a:ext cx="77390" cy="39645"/>
              </a:xfrm>
              <a:custGeom>
                <a:avLst/>
                <a:gdLst/>
                <a:ahLst/>
                <a:cxnLst/>
                <a:rect r="r" b="b" t="t" l="l"/>
                <a:pathLst>
                  <a:path h="39645" w="77390">
                    <a:moveTo>
                      <a:pt x="0" y="0"/>
                    </a:moveTo>
                    <a:lnTo>
                      <a:pt x="77390" y="0"/>
                    </a:lnTo>
                    <a:lnTo>
                      <a:pt x="77390" y="39645"/>
                    </a:lnTo>
                    <a:lnTo>
                      <a:pt x="0" y="39645"/>
                    </a:lnTo>
                    <a:close/>
                  </a:path>
                </a:pathLst>
              </a:custGeom>
              <a:solidFill>
                <a:srgbClr val="28509B">
                  <a:alpha val="35686"/>
                </a:srgbClr>
              </a:solidFill>
            </p:spPr>
          </p:sp>
          <p:sp>
            <p:nvSpPr>
              <p:cNvPr name="TextBox 23" id="23"/>
              <p:cNvSpPr txBox="true"/>
              <p:nvPr/>
            </p:nvSpPr>
            <p:spPr>
              <a:xfrm>
                <a:off x="0" y="0"/>
                <a:ext cx="77390" cy="39645"/>
              </a:xfrm>
              <a:prstGeom prst="rect">
                <a:avLst/>
              </a:prstGeom>
            </p:spPr>
            <p:txBody>
              <a:bodyPr anchor="ctr" rtlCol="false" tIns="31665" lIns="31665" bIns="31665" rIns="31665"/>
              <a:lstStyle/>
              <a:p>
                <a:pPr algn="ctr">
                  <a:lnSpc>
                    <a:spcPts val="1696"/>
                  </a:lnSpc>
                </a:pPr>
              </a:p>
            </p:txBody>
          </p:sp>
        </p:grpSp>
        <p:grpSp>
          <p:nvGrpSpPr>
            <p:cNvPr name="Group 24" id="24"/>
            <p:cNvGrpSpPr/>
            <p:nvPr/>
          </p:nvGrpSpPr>
          <p:grpSpPr>
            <a:xfrm rot="-1692482">
              <a:off x="1590135" y="1256784"/>
              <a:ext cx="726081" cy="235918"/>
              <a:chOff x="0" y="0"/>
              <a:chExt cx="119301" cy="38763"/>
            </a:xfrm>
          </p:grpSpPr>
          <p:sp>
            <p:nvSpPr>
              <p:cNvPr name="Freeform 25" id="25"/>
              <p:cNvSpPr/>
              <p:nvPr/>
            </p:nvSpPr>
            <p:spPr>
              <a:xfrm flipH="false" flipV="false" rot="0">
                <a:off x="0" y="0"/>
                <a:ext cx="119301" cy="38763"/>
              </a:xfrm>
              <a:custGeom>
                <a:avLst/>
                <a:gdLst/>
                <a:ahLst/>
                <a:cxnLst/>
                <a:rect r="r" b="b" t="t" l="l"/>
                <a:pathLst>
                  <a:path h="38763" w="119301">
                    <a:moveTo>
                      <a:pt x="0" y="0"/>
                    </a:moveTo>
                    <a:lnTo>
                      <a:pt x="119301" y="0"/>
                    </a:lnTo>
                    <a:lnTo>
                      <a:pt x="119301" y="38763"/>
                    </a:lnTo>
                    <a:lnTo>
                      <a:pt x="0" y="38763"/>
                    </a:lnTo>
                    <a:close/>
                  </a:path>
                </a:pathLst>
              </a:custGeom>
              <a:solidFill>
                <a:srgbClr val="28509B">
                  <a:alpha val="35686"/>
                </a:srgbClr>
              </a:solidFill>
            </p:spPr>
          </p:sp>
          <p:sp>
            <p:nvSpPr>
              <p:cNvPr name="TextBox 26" id="26"/>
              <p:cNvSpPr txBox="true"/>
              <p:nvPr/>
            </p:nvSpPr>
            <p:spPr>
              <a:xfrm>
                <a:off x="0" y="0"/>
                <a:ext cx="119301" cy="38763"/>
              </a:xfrm>
              <a:prstGeom prst="rect">
                <a:avLst/>
              </a:prstGeom>
            </p:spPr>
            <p:txBody>
              <a:bodyPr anchor="ctr" rtlCol="false" tIns="31665" lIns="31665" bIns="31665" rIns="31665"/>
              <a:lstStyle/>
              <a:p>
                <a:pPr algn="ctr">
                  <a:lnSpc>
                    <a:spcPts val="1696"/>
                  </a:lnSpc>
                </a:pPr>
              </a:p>
            </p:txBody>
          </p:sp>
        </p:grpSp>
        <p:grpSp>
          <p:nvGrpSpPr>
            <p:cNvPr name="Group 27" id="27"/>
            <p:cNvGrpSpPr/>
            <p:nvPr/>
          </p:nvGrpSpPr>
          <p:grpSpPr>
            <a:xfrm rot="-5400000">
              <a:off x="1737013" y="1953266"/>
              <a:ext cx="113411" cy="97463"/>
              <a:chOff x="0" y="0"/>
              <a:chExt cx="812800" cy="698500"/>
            </a:xfrm>
          </p:grpSpPr>
          <p:sp>
            <p:nvSpPr>
              <p:cNvPr name="Freeform 28" id="28"/>
              <p:cNvSpPr/>
              <p:nvPr/>
            </p:nvSpPr>
            <p:spPr>
              <a:xfrm flipH="false" flipV="false" rot="0">
                <a:off x="0" y="0"/>
                <a:ext cx="812800" cy="698500"/>
              </a:xfrm>
              <a:custGeom>
                <a:avLst/>
                <a:gdLst/>
                <a:ahLst/>
                <a:cxnLst/>
                <a:rect r="r" b="b" t="t" l="l"/>
                <a:pathLst>
                  <a:path h="698500" w="812800">
                    <a:moveTo>
                      <a:pt x="812800" y="349250"/>
                    </a:moveTo>
                    <a:lnTo>
                      <a:pt x="609600" y="698500"/>
                    </a:lnTo>
                    <a:lnTo>
                      <a:pt x="203200" y="698500"/>
                    </a:lnTo>
                    <a:lnTo>
                      <a:pt x="0" y="349250"/>
                    </a:lnTo>
                    <a:lnTo>
                      <a:pt x="203200" y="0"/>
                    </a:lnTo>
                    <a:lnTo>
                      <a:pt x="609600" y="0"/>
                    </a:lnTo>
                    <a:lnTo>
                      <a:pt x="812800" y="349250"/>
                    </a:lnTo>
                    <a:close/>
                  </a:path>
                </a:pathLst>
              </a:custGeom>
              <a:gradFill rotWithShape="true">
                <a:gsLst>
                  <a:gs pos="0">
                    <a:srgbClr val="EFB606">
                      <a:alpha val="81000"/>
                    </a:srgbClr>
                  </a:gs>
                  <a:gs pos="50000">
                    <a:srgbClr val="FAEA93">
                      <a:alpha val="81000"/>
                    </a:srgbClr>
                  </a:gs>
                  <a:gs pos="100000">
                    <a:srgbClr val="FFFFFF">
                      <a:alpha val="81000"/>
                    </a:srgbClr>
                  </a:gs>
                </a:gsLst>
                <a:path path="circle">
                  <a:fillToRect l="50000" r="50000" t="50000" b="50000"/>
                </a:path>
              </a:gradFill>
            </p:spPr>
          </p:sp>
          <p:sp>
            <p:nvSpPr>
              <p:cNvPr name="TextBox 29" id="29"/>
              <p:cNvSpPr txBox="true"/>
              <p:nvPr/>
            </p:nvSpPr>
            <p:spPr>
              <a:xfrm>
                <a:off x="114300" y="0"/>
                <a:ext cx="584200" cy="698500"/>
              </a:xfrm>
              <a:prstGeom prst="rect">
                <a:avLst/>
              </a:prstGeom>
            </p:spPr>
            <p:txBody>
              <a:bodyPr anchor="ctr" rtlCol="false" tIns="40845" lIns="40845" bIns="40845" rIns="40845"/>
              <a:lstStyle/>
              <a:p>
                <a:pPr algn="ctr">
                  <a:lnSpc>
                    <a:spcPts val="1696"/>
                  </a:lnSpc>
                </a:pPr>
              </a:p>
            </p:txBody>
          </p:sp>
        </p:grpSp>
        <p:grpSp>
          <p:nvGrpSpPr>
            <p:cNvPr name="Group 30" id="30"/>
            <p:cNvGrpSpPr/>
            <p:nvPr/>
          </p:nvGrpSpPr>
          <p:grpSpPr>
            <a:xfrm rot="-5400000">
              <a:off x="1569521" y="1326011"/>
              <a:ext cx="113411" cy="97463"/>
              <a:chOff x="0" y="0"/>
              <a:chExt cx="812800" cy="698500"/>
            </a:xfrm>
          </p:grpSpPr>
          <p:sp>
            <p:nvSpPr>
              <p:cNvPr name="Freeform 31" id="31"/>
              <p:cNvSpPr/>
              <p:nvPr/>
            </p:nvSpPr>
            <p:spPr>
              <a:xfrm flipH="false" flipV="false" rot="0">
                <a:off x="0" y="0"/>
                <a:ext cx="812800" cy="698500"/>
              </a:xfrm>
              <a:custGeom>
                <a:avLst/>
                <a:gdLst/>
                <a:ahLst/>
                <a:cxnLst/>
                <a:rect r="r" b="b" t="t" l="l"/>
                <a:pathLst>
                  <a:path h="698500" w="812800">
                    <a:moveTo>
                      <a:pt x="812800" y="349250"/>
                    </a:moveTo>
                    <a:lnTo>
                      <a:pt x="609600" y="698500"/>
                    </a:lnTo>
                    <a:lnTo>
                      <a:pt x="203200" y="698500"/>
                    </a:lnTo>
                    <a:lnTo>
                      <a:pt x="0" y="349250"/>
                    </a:lnTo>
                    <a:lnTo>
                      <a:pt x="203200" y="0"/>
                    </a:lnTo>
                    <a:lnTo>
                      <a:pt x="609600" y="0"/>
                    </a:lnTo>
                    <a:lnTo>
                      <a:pt x="812800" y="349250"/>
                    </a:lnTo>
                    <a:close/>
                  </a:path>
                </a:pathLst>
              </a:custGeom>
              <a:gradFill rotWithShape="true">
                <a:gsLst>
                  <a:gs pos="0">
                    <a:srgbClr val="EFB606">
                      <a:alpha val="81000"/>
                    </a:srgbClr>
                  </a:gs>
                  <a:gs pos="50000">
                    <a:srgbClr val="FAEA93">
                      <a:alpha val="81000"/>
                    </a:srgbClr>
                  </a:gs>
                  <a:gs pos="100000">
                    <a:srgbClr val="FFFFFF">
                      <a:alpha val="81000"/>
                    </a:srgbClr>
                  </a:gs>
                </a:gsLst>
                <a:path path="circle">
                  <a:fillToRect l="50000" r="50000" t="50000" b="50000"/>
                </a:path>
              </a:gradFill>
            </p:spPr>
          </p:sp>
          <p:sp>
            <p:nvSpPr>
              <p:cNvPr name="TextBox 32" id="32"/>
              <p:cNvSpPr txBox="true"/>
              <p:nvPr/>
            </p:nvSpPr>
            <p:spPr>
              <a:xfrm>
                <a:off x="114300" y="0"/>
                <a:ext cx="584200" cy="698500"/>
              </a:xfrm>
              <a:prstGeom prst="rect">
                <a:avLst/>
              </a:prstGeom>
            </p:spPr>
            <p:txBody>
              <a:bodyPr anchor="ctr" rtlCol="false" tIns="40845" lIns="40845" bIns="40845" rIns="40845"/>
              <a:lstStyle/>
              <a:p>
                <a:pPr algn="ctr">
                  <a:lnSpc>
                    <a:spcPts val="1696"/>
                  </a:lnSpc>
                </a:pPr>
              </a:p>
            </p:txBody>
          </p:sp>
        </p:grpSp>
        <p:grpSp>
          <p:nvGrpSpPr>
            <p:cNvPr name="Group 33" id="33"/>
            <p:cNvGrpSpPr/>
            <p:nvPr/>
          </p:nvGrpSpPr>
          <p:grpSpPr>
            <a:xfrm rot="-5400000">
              <a:off x="1615694" y="1708008"/>
              <a:ext cx="113411" cy="97463"/>
              <a:chOff x="0" y="0"/>
              <a:chExt cx="812800" cy="698500"/>
            </a:xfrm>
          </p:grpSpPr>
          <p:sp>
            <p:nvSpPr>
              <p:cNvPr name="Freeform 34" id="34"/>
              <p:cNvSpPr/>
              <p:nvPr/>
            </p:nvSpPr>
            <p:spPr>
              <a:xfrm flipH="false" flipV="false" rot="0">
                <a:off x="0" y="0"/>
                <a:ext cx="812800" cy="698500"/>
              </a:xfrm>
              <a:custGeom>
                <a:avLst/>
                <a:gdLst/>
                <a:ahLst/>
                <a:cxnLst/>
                <a:rect r="r" b="b" t="t" l="l"/>
                <a:pathLst>
                  <a:path h="698500" w="812800">
                    <a:moveTo>
                      <a:pt x="812800" y="349250"/>
                    </a:moveTo>
                    <a:lnTo>
                      <a:pt x="609600" y="698500"/>
                    </a:lnTo>
                    <a:lnTo>
                      <a:pt x="203200" y="698500"/>
                    </a:lnTo>
                    <a:lnTo>
                      <a:pt x="0" y="349250"/>
                    </a:lnTo>
                    <a:lnTo>
                      <a:pt x="203200" y="0"/>
                    </a:lnTo>
                    <a:lnTo>
                      <a:pt x="609600" y="0"/>
                    </a:lnTo>
                    <a:lnTo>
                      <a:pt x="812800" y="349250"/>
                    </a:lnTo>
                    <a:close/>
                  </a:path>
                </a:pathLst>
              </a:custGeom>
              <a:gradFill rotWithShape="true">
                <a:gsLst>
                  <a:gs pos="0">
                    <a:srgbClr val="EFB606">
                      <a:alpha val="81000"/>
                    </a:srgbClr>
                  </a:gs>
                  <a:gs pos="50000">
                    <a:srgbClr val="FAEA93">
                      <a:alpha val="81000"/>
                    </a:srgbClr>
                  </a:gs>
                  <a:gs pos="100000">
                    <a:srgbClr val="FFFFFF">
                      <a:alpha val="81000"/>
                    </a:srgbClr>
                  </a:gs>
                </a:gsLst>
                <a:path path="circle">
                  <a:fillToRect l="50000" r="50000" t="50000" b="50000"/>
                </a:path>
              </a:gradFill>
            </p:spPr>
          </p:sp>
          <p:sp>
            <p:nvSpPr>
              <p:cNvPr name="TextBox 35" id="35"/>
              <p:cNvSpPr txBox="true"/>
              <p:nvPr/>
            </p:nvSpPr>
            <p:spPr>
              <a:xfrm>
                <a:off x="114300" y="0"/>
                <a:ext cx="584200" cy="698500"/>
              </a:xfrm>
              <a:prstGeom prst="rect">
                <a:avLst/>
              </a:prstGeom>
            </p:spPr>
            <p:txBody>
              <a:bodyPr anchor="ctr" rtlCol="false" tIns="40845" lIns="40845" bIns="40845" rIns="40845"/>
              <a:lstStyle/>
              <a:p>
                <a:pPr algn="ctr">
                  <a:lnSpc>
                    <a:spcPts val="1696"/>
                  </a:lnSpc>
                </a:pPr>
              </a:p>
            </p:txBody>
          </p:sp>
        </p:grpSp>
        <p:grpSp>
          <p:nvGrpSpPr>
            <p:cNvPr name="Group 36" id="36"/>
            <p:cNvGrpSpPr/>
            <p:nvPr/>
          </p:nvGrpSpPr>
          <p:grpSpPr>
            <a:xfrm rot="-5400000">
              <a:off x="1967565" y="1507621"/>
              <a:ext cx="113411" cy="97463"/>
              <a:chOff x="0" y="0"/>
              <a:chExt cx="812800" cy="698500"/>
            </a:xfrm>
          </p:grpSpPr>
          <p:sp>
            <p:nvSpPr>
              <p:cNvPr name="Freeform 37" id="37"/>
              <p:cNvSpPr/>
              <p:nvPr/>
            </p:nvSpPr>
            <p:spPr>
              <a:xfrm flipH="false" flipV="false" rot="0">
                <a:off x="0" y="0"/>
                <a:ext cx="812800" cy="698500"/>
              </a:xfrm>
              <a:custGeom>
                <a:avLst/>
                <a:gdLst/>
                <a:ahLst/>
                <a:cxnLst/>
                <a:rect r="r" b="b" t="t" l="l"/>
                <a:pathLst>
                  <a:path h="698500" w="812800">
                    <a:moveTo>
                      <a:pt x="812800" y="349250"/>
                    </a:moveTo>
                    <a:lnTo>
                      <a:pt x="609600" y="698500"/>
                    </a:lnTo>
                    <a:lnTo>
                      <a:pt x="203200" y="698500"/>
                    </a:lnTo>
                    <a:lnTo>
                      <a:pt x="0" y="349250"/>
                    </a:lnTo>
                    <a:lnTo>
                      <a:pt x="203200" y="0"/>
                    </a:lnTo>
                    <a:lnTo>
                      <a:pt x="609600" y="0"/>
                    </a:lnTo>
                    <a:lnTo>
                      <a:pt x="812800" y="349250"/>
                    </a:lnTo>
                    <a:close/>
                  </a:path>
                </a:pathLst>
              </a:custGeom>
              <a:gradFill rotWithShape="true">
                <a:gsLst>
                  <a:gs pos="0">
                    <a:srgbClr val="EFB606">
                      <a:alpha val="81000"/>
                    </a:srgbClr>
                  </a:gs>
                  <a:gs pos="50000">
                    <a:srgbClr val="FAEA93">
                      <a:alpha val="81000"/>
                    </a:srgbClr>
                  </a:gs>
                  <a:gs pos="100000">
                    <a:srgbClr val="FFFFFF">
                      <a:alpha val="81000"/>
                    </a:srgbClr>
                  </a:gs>
                </a:gsLst>
                <a:path path="circle">
                  <a:fillToRect l="50000" r="50000" t="50000" b="50000"/>
                </a:path>
              </a:gradFill>
            </p:spPr>
          </p:sp>
          <p:sp>
            <p:nvSpPr>
              <p:cNvPr name="TextBox 38" id="38"/>
              <p:cNvSpPr txBox="true"/>
              <p:nvPr/>
            </p:nvSpPr>
            <p:spPr>
              <a:xfrm>
                <a:off x="114300" y="0"/>
                <a:ext cx="584200" cy="698500"/>
              </a:xfrm>
              <a:prstGeom prst="rect">
                <a:avLst/>
              </a:prstGeom>
            </p:spPr>
            <p:txBody>
              <a:bodyPr anchor="ctr" rtlCol="false" tIns="40845" lIns="40845" bIns="40845" rIns="40845"/>
              <a:lstStyle/>
              <a:p>
                <a:pPr algn="ctr">
                  <a:lnSpc>
                    <a:spcPts val="1696"/>
                  </a:lnSpc>
                </a:pPr>
              </a:p>
            </p:txBody>
          </p:sp>
        </p:grpSp>
        <p:grpSp>
          <p:nvGrpSpPr>
            <p:cNvPr name="Group 39" id="39"/>
            <p:cNvGrpSpPr/>
            <p:nvPr/>
          </p:nvGrpSpPr>
          <p:grpSpPr>
            <a:xfrm rot="-5400000">
              <a:off x="2216801" y="1370789"/>
              <a:ext cx="113411" cy="97463"/>
              <a:chOff x="0" y="0"/>
              <a:chExt cx="812800" cy="698500"/>
            </a:xfrm>
          </p:grpSpPr>
          <p:sp>
            <p:nvSpPr>
              <p:cNvPr name="Freeform 40" id="40"/>
              <p:cNvSpPr/>
              <p:nvPr/>
            </p:nvSpPr>
            <p:spPr>
              <a:xfrm flipH="false" flipV="false" rot="0">
                <a:off x="0" y="0"/>
                <a:ext cx="812800" cy="698500"/>
              </a:xfrm>
              <a:custGeom>
                <a:avLst/>
                <a:gdLst/>
                <a:ahLst/>
                <a:cxnLst/>
                <a:rect r="r" b="b" t="t" l="l"/>
                <a:pathLst>
                  <a:path h="698500" w="812800">
                    <a:moveTo>
                      <a:pt x="812800" y="349250"/>
                    </a:moveTo>
                    <a:lnTo>
                      <a:pt x="609600" y="698500"/>
                    </a:lnTo>
                    <a:lnTo>
                      <a:pt x="203200" y="698500"/>
                    </a:lnTo>
                    <a:lnTo>
                      <a:pt x="0" y="349250"/>
                    </a:lnTo>
                    <a:lnTo>
                      <a:pt x="203200" y="0"/>
                    </a:lnTo>
                    <a:lnTo>
                      <a:pt x="609600" y="0"/>
                    </a:lnTo>
                    <a:lnTo>
                      <a:pt x="812800" y="349250"/>
                    </a:lnTo>
                    <a:close/>
                  </a:path>
                </a:pathLst>
              </a:custGeom>
              <a:gradFill rotWithShape="true">
                <a:gsLst>
                  <a:gs pos="0">
                    <a:srgbClr val="EFB606">
                      <a:alpha val="81000"/>
                    </a:srgbClr>
                  </a:gs>
                  <a:gs pos="50000">
                    <a:srgbClr val="FAEA93">
                      <a:alpha val="81000"/>
                    </a:srgbClr>
                  </a:gs>
                  <a:gs pos="100000">
                    <a:srgbClr val="FFFFFF">
                      <a:alpha val="81000"/>
                    </a:srgbClr>
                  </a:gs>
                </a:gsLst>
                <a:path path="circle">
                  <a:fillToRect l="50000" r="50000" t="50000" b="50000"/>
                </a:path>
              </a:gradFill>
            </p:spPr>
          </p:sp>
          <p:sp>
            <p:nvSpPr>
              <p:cNvPr name="TextBox 41" id="41"/>
              <p:cNvSpPr txBox="true"/>
              <p:nvPr/>
            </p:nvSpPr>
            <p:spPr>
              <a:xfrm>
                <a:off x="114300" y="0"/>
                <a:ext cx="584200" cy="698500"/>
              </a:xfrm>
              <a:prstGeom prst="rect">
                <a:avLst/>
              </a:prstGeom>
            </p:spPr>
            <p:txBody>
              <a:bodyPr anchor="ctr" rtlCol="false" tIns="40845" lIns="40845" bIns="40845" rIns="40845"/>
              <a:lstStyle/>
              <a:p>
                <a:pPr algn="ctr">
                  <a:lnSpc>
                    <a:spcPts val="1696"/>
                  </a:lnSpc>
                </a:pPr>
              </a:p>
            </p:txBody>
          </p:sp>
        </p:grpSp>
        <p:grpSp>
          <p:nvGrpSpPr>
            <p:cNvPr name="Group 42" id="42"/>
            <p:cNvGrpSpPr/>
            <p:nvPr/>
          </p:nvGrpSpPr>
          <p:grpSpPr>
            <a:xfrm rot="-5400000">
              <a:off x="1472058" y="1472272"/>
              <a:ext cx="113411" cy="97463"/>
              <a:chOff x="0" y="0"/>
              <a:chExt cx="812800" cy="698500"/>
            </a:xfrm>
          </p:grpSpPr>
          <p:sp>
            <p:nvSpPr>
              <p:cNvPr name="Freeform 43" id="43"/>
              <p:cNvSpPr/>
              <p:nvPr/>
            </p:nvSpPr>
            <p:spPr>
              <a:xfrm flipH="false" flipV="false" rot="0">
                <a:off x="0" y="0"/>
                <a:ext cx="812800" cy="698500"/>
              </a:xfrm>
              <a:custGeom>
                <a:avLst/>
                <a:gdLst/>
                <a:ahLst/>
                <a:cxnLst/>
                <a:rect r="r" b="b" t="t" l="l"/>
                <a:pathLst>
                  <a:path h="698500" w="812800">
                    <a:moveTo>
                      <a:pt x="812800" y="349250"/>
                    </a:moveTo>
                    <a:lnTo>
                      <a:pt x="609600" y="698500"/>
                    </a:lnTo>
                    <a:lnTo>
                      <a:pt x="203200" y="698500"/>
                    </a:lnTo>
                    <a:lnTo>
                      <a:pt x="0" y="349250"/>
                    </a:lnTo>
                    <a:lnTo>
                      <a:pt x="203200" y="0"/>
                    </a:lnTo>
                    <a:lnTo>
                      <a:pt x="609600" y="0"/>
                    </a:lnTo>
                    <a:lnTo>
                      <a:pt x="812800" y="349250"/>
                    </a:lnTo>
                    <a:close/>
                  </a:path>
                </a:pathLst>
              </a:custGeom>
              <a:gradFill rotWithShape="true">
                <a:gsLst>
                  <a:gs pos="0">
                    <a:srgbClr val="EFB606">
                      <a:alpha val="81000"/>
                    </a:srgbClr>
                  </a:gs>
                  <a:gs pos="50000">
                    <a:srgbClr val="FAEA93">
                      <a:alpha val="81000"/>
                    </a:srgbClr>
                  </a:gs>
                  <a:gs pos="100000">
                    <a:srgbClr val="FFFFFF">
                      <a:alpha val="81000"/>
                    </a:srgbClr>
                  </a:gs>
                </a:gsLst>
                <a:path path="circle">
                  <a:fillToRect l="50000" r="50000" t="50000" b="50000"/>
                </a:path>
              </a:gradFill>
            </p:spPr>
          </p:sp>
          <p:sp>
            <p:nvSpPr>
              <p:cNvPr name="TextBox 44" id="44"/>
              <p:cNvSpPr txBox="true"/>
              <p:nvPr/>
            </p:nvSpPr>
            <p:spPr>
              <a:xfrm>
                <a:off x="114300" y="0"/>
                <a:ext cx="584200" cy="698500"/>
              </a:xfrm>
              <a:prstGeom prst="rect">
                <a:avLst/>
              </a:prstGeom>
            </p:spPr>
            <p:txBody>
              <a:bodyPr anchor="ctr" rtlCol="false" tIns="40845" lIns="40845" bIns="40845" rIns="40845"/>
              <a:lstStyle/>
              <a:p>
                <a:pPr algn="ctr">
                  <a:lnSpc>
                    <a:spcPts val="1696"/>
                  </a:lnSpc>
                </a:pPr>
              </a:p>
            </p:txBody>
          </p:sp>
        </p:grpSp>
        <p:grpSp>
          <p:nvGrpSpPr>
            <p:cNvPr name="Group 45" id="45"/>
            <p:cNvGrpSpPr/>
            <p:nvPr/>
          </p:nvGrpSpPr>
          <p:grpSpPr>
            <a:xfrm rot="-5400000">
              <a:off x="1822548" y="1171556"/>
              <a:ext cx="113411" cy="97463"/>
              <a:chOff x="0" y="0"/>
              <a:chExt cx="812800" cy="698500"/>
            </a:xfrm>
          </p:grpSpPr>
          <p:sp>
            <p:nvSpPr>
              <p:cNvPr name="Freeform 46" id="46"/>
              <p:cNvSpPr/>
              <p:nvPr/>
            </p:nvSpPr>
            <p:spPr>
              <a:xfrm flipH="false" flipV="false" rot="0">
                <a:off x="0" y="0"/>
                <a:ext cx="812800" cy="698500"/>
              </a:xfrm>
              <a:custGeom>
                <a:avLst/>
                <a:gdLst/>
                <a:ahLst/>
                <a:cxnLst/>
                <a:rect r="r" b="b" t="t" l="l"/>
                <a:pathLst>
                  <a:path h="698500" w="812800">
                    <a:moveTo>
                      <a:pt x="812800" y="349250"/>
                    </a:moveTo>
                    <a:lnTo>
                      <a:pt x="609600" y="698500"/>
                    </a:lnTo>
                    <a:lnTo>
                      <a:pt x="203200" y="698500"/>
                    </a:lnTo>
                    <a:lnTo>
                      <a:pt x="0" y="349250"/>
                    </a:lnTo>
                    <a:lnTo>
                      <a:pt x="203200" y="0"/>
                    </a:lnTo>
                    <a:lnTo>
                      <a:pt x="609600" y="0"/>
                    </a:lnTo>
                    <a:lnTo>
                      <a:pt x="812800" y="349250"/>
                    </a:lnTo>
                    <a:close/>
                  </a:path>
                </a:pathLst>
              </a:custGeom>
              <a:gradFill rotWithShape="true">
                <a:gsLst>
                  <a:gs pos="0">
                    <a:srgbClr val="EFB606">
                      <a:alpha val="81000"/>
                    </a:srgbClr>
                  </a:gs>
                  <a:gs pos="50000">
                    <a:srgbClr val="FAEA93">
                      <a:alpha val="81000"/>
                    </a:srgbClr>
                  </a:gs>
                  <a:gs pos="100000">
                    <a:srgbClr val="FFFFFF">
                      <a:alpha val="81000"/>
                    </a:srgbClr>
                  </a:gs>
                </a:gsLst>
                <a:path path="circle">
                  <a:fillToRect l="50000" r="50000" t="50000" b="50000"/>
                </a:path>
              </a:gradFill>
            </p:spPr>
          </p:sp>
          <p:sp>
            <p:nvSpPr>
              <p:cNvPr name="TextBox 47" id="47"/>
              <p:cNvSpPr txBox="true"/>
              <p:nvPr/>
            </p:nvSpPr>
            <p:spPr>
              <a:xfrm>
                <a:off x="114300" y="0"/>
                <a:ext cx="584200" cy="698500"/>
              </a:xfrm>
              <a:prstGeom prst="rect">
                <a:avLst/>
              </a:prstGeom>
            </p:spPr>
            <p:txBody>
              <a:bodyPr anchor="ctr" rtlCol="false" tIns="40845" lIns="40845" bIns="40845" rIns="40845"/>
              <a:lstStyle/>
              <a:p>
                <a:pPr algn="ctr">
                  <a:lnSpc>
                    <a:spcPts val="1696"/>
                  </a:lnSpc>
                </a:pPr>
              </a:p>
            </p:txBody>
          </p:sp>
        </p:grpSp>
        <p:grpSp>
          <p:nvGrpSpPr>
            <p:cNvPr name="Group 48" id="48"/>
            <p:cNvGrpSpPr/>
            <p:nvPr/>
          </p:nvGrpSpPr>
          <p:grpSpPr>
            <a:xfrm rot="-5400000">
              <a:off x="2046751" y="1050462"/>
              <a:ext cx="113411" cy="97463"/>
              <a:chOff x="0" y="0"/>
              <a:chExt cx="812800" cy="698500"/>
            </a:xfrm>
          </p:grpSpPr>
          <p:sp>
            <p:nvSpPr>
              <p:cNvPr name="Freeform 49" id="49"/>
              <p:cNvSpPr/>
              <p:nvPr/>
            </p:nvSpPr>
            <p:spPr>
              <a:xfrm flipH="false" flipV="false" rot="0">
                <a:off x="0" y="0"/>
                <a:ext cx="812800" cy="698500"/>
              </a:xfrm>
              <a:custGeom>
                <a:avLst/>
                <a:gdLst/>
                <a:ahLst/>
                <a:cxnLst/>
                <a:rect r="r" b="b" t="t" l="l"/>
                <a:pathLst>
                  <a:path h="698500" w="812800">
                    <a:moveTo>
                      <a:pt x="812800" y="349250"/>
                    </a:moveTo>
                    <a:lnTo>
                      <a:pt x="609600" y="698500"/>
                    </a:lnTo>
                    <a:lnTo>
                      <a:pt x="203200" y="698500"/>
                    </a:lnTo>
                    <a:lnTo>
                      <a:pt x="0" y="349250"/>
                    </a:lnTo>
                    <a:lnTo>
                      <a:pt x="203200" y="0"/>
                    </a:lnTo>
                    <a:lnTo>
                      <a:pt x="609600" y="0"/>
                    </a:lnTo>
                    <a:lnTo>
                      <a:pt x="812800" y="349250"/>
                    </a:lnTo>
                    <a:close/>
                  </a:path>
                </a:pathLst>
              </a:custGeom>
              <a:gradFill rotWithShape="true">
                <a:gsLst>
                  <a:gs pos="0">
                    <a:srgbClr val="EFB606">
                      <a:alpha val="81000"/>
                    </a:srgbClr>
                  </a:gs>
                  <a:gs pos="50000">
                    <a:srgbClr val="FAEA93">
                      <a:alpha val="81000"/>
                    </a:srgbClr>
                  </a:gs>
                  <a:gs pos="100000">
                    <a:srgbClr val="FFFFFF">
                      <a:alpha val="81000"/>
                    </a:srgbClr>
                  </a:gs>
                </a:gsLst>
                <a:path path="circle">
                  <a:fillToRect l="50000" r="50000" t="50000" b="50000"/>
                </a:path>
              </a:gradFill>
            </p:spPr>
          </p:sp>
          <p:sp>
            <p:nvSpPr>
              <p:cNvPr name="TextBox 50" id="50"/>
              <p:cNvSpPr txBox="true"/>
              <p:nvPr/>
            </p:nvSpPr>
            <p:spPr>
              <a:xfrm>
                <a:off x="114300" y="0"/>
                <a:ext cx="584200" cy="698500"/>
              </a:xfrm>
              <a:prstGeom prst="rect">
                <a:avLst/>
              </a:prstGeom>
            </p:spPr>
            <p:txBody>
              <a:bodyPr anchor="ctr" rtlCol="false" tIns="40845" lIns="40845" bIns="40845" rIns="40845"/>
              <a:lstStyle/>
              <a:p>
                <a:pPr algn="ctr">
                  <a:lnSpc>
                    <a:spcPts val="1696"/>
                  </a:lnSpc>
                </a:pPr>
              </a:p>
            </p:txBody>
          </p:sp>
        </p:grpSp>
        <p:grpSp>
          <p:nvGrpSpPr>
            <p:cNvPr name="Group 51" id="51"/>
            <p:cNvGrpSpPr/>
            <p:nvPr/>
          </p:nvGrpSpPr>
          <p:grpSpPr>
            <a:xfrm rot="-5400000">
              <a:off x="2095482" y="1774137"/>
              <a:ext cx="113411" cy="97463"/>
              <a:chOff x="0" y="0"/>
              <a:chExt cx="812800" cy="698500"/>
            </a:xfrm>
          </p:grpSpPr>
          <p:sp>
            <p:nvSpPr>
              <p:cNvPr name="Freeform 52" id="52"/>
              <p:cNvSpPr/>
              <p:nvPr/>
            </p:nvSpPr>
            <p:spPr>
              <a:xfrm flipH="false" flipV="false" rot="0">
                <a:off x="0" y="0"/>
                <a:ext cx="812800" cy="698500"/>
              </a:xfrm>
              <a:custGeom>
                <a:avLst/>
                <a:gdLst/>
                <a:ahLst/>
                <a:cxnLst/>
                <a:rect r="r" b="b" t="t" l="l"/>
                <a:pathLst>
                  <a:path h="698500" w="812800">
                    <a:moveTo>
                      <a:pt x="812800" y="349250"/>
                    </a:moveTo>
                    <a:lnTo>
                      <a:pt x="609600" y="698500"/>
                    </a:lnTo>
                    <a:lnTo>
                      <a:pt x="203200" y="698500"/>
                    </a:lnTo>
                    <a:lnTo>
                      <a:pt x="0" y="349250"/>
                    </a:lnTo>
                    <a:lnTo>
                      <a:pt x="203200" y="0"/>
                    </a:lnTo>
                    <a:lnTo>
                      <a:pt x="609600" y="0"/>
                    </a:lnTo>
                    <a:lnTo>
                      <a:pt x="812800" y="349250"/>
                    </a:lnTo>
                    <a:close/>
                  </a:path>
                </a:pathLst>
              </a:custGeom>
              <a:gradFill rotWithShape="true">
                <a:gsLst>
                  <a:gs pos="0">
                    <a:srgbClr val="EFB606">
                      <a:alpha val="81000"/>
                    </a:srgbClr>
                  </a:gs>
                  <a:gs pos="50000">
                    <a:srgbClr val="FAEA93">
                      <a:alpha val="81000"/>
                    </a:srgbClr>
                  </a:gs>
                  <a:gs pos="100000">
                    <a:srgbClr val="FFFFFF">
                      <a:alpha val="81000"/>
                    </a:srgbClr>
                  </a:gs>
                </a:gsLst>
                <a:path path="circle">
                  <a:fillToRect l="50000" r="50000" t="50000" b="50000"/>
                </a:path>
              </a:gradFill>
            </p:spPr>
          </p:sp>
          <p:sp>
            <p:nvSpPr>
              <p:cNvPr name="TextBox 53" id="53"/>
              <p:cNvSpPr txBox="true"/>
              <p:nvPr/>
            </p:nvSpPr>
            <p:spPr>
              <a:xfrm>
                <a:off x="114300" y="0"/>
                <a:ext cx="584200" cy="698500"/>
              </a:xfrm>
              <a:prstGeom prst="rect">
                <a:avLst/>
              </a:prstGeom>
            </p:spPr>
            <p:txBody>
              <a:bodyPr anchor="ctr" rtlCol="false" tIns="40845" lIns="40845" bIns="40845" rIns="40845"/>
              <a:lstStyle/>
              <a:p>
                <a:pPr algn="ctr">
                  <a:lnSpc>
                    <a:spcPts val="1696"/>
                  </a:lnSpc>
                </a:pPr>
              </a:p>
            </p:txBody>
          </p:sp>
        </p:grpSp>
        <p:grpSp>
          <p:nvGrpSpPr>
            <p:cNvPr name="Group 54" id="54"/>
            <p:cNvGrpSpPr/>
            <p:nvPr/>
          </p:nvGrpSpPr>
          <p:grpSpPr>
            <a:xfrm rot="-7235356">
              <a:off x="1322304" y="1585298"/>
              <a:ext cx="853030" cy="255569"/>
              <a:chOff x="0" y="0"/>
              <a:chExt cx="2502926" cy="749879"/>
            </a:xfrm>
          </p:grpSpPr>
          <p:sp>
            <p:nvSpPr>
              <p:cNvPr name="Freeform 55" id="55"/>
              <p:cNvSpPr/>
              <p:nvPr/>
            </p:nvSpPr>
            <p:spPr>
              <a:xfrm flipH="false" flipV="false" rot="0">
                <a:off x="0" y="0"/>
                <a:ext cx="2502926" cy="749879"/>
              </a:xfrm>
              <a:custGeom>
                <a:avLst/>
                <a:gdLst/>
                <a:ahLst/>
                <a:cxnLst/>
                <a:rect r="r" b="b" t="t" l="l"/>
                <a:pathLst>
                  <a:path h="749879" w="2502926">
                    <a:moveTo>
                      <a:pt x="203200" y="0"/>
                    </a:moveTo>
                    <a:lnTo>
                      <a:pt x="2299726" y="0"/>
                    </a:lnTo>
                    <a:lnTo>
                      <a:pt x="2502926" y="749879"/>
                    </a:lnTo>
                    <a:lnTo>
                      <a:pt x="0" y="749879"/>
                    </a:lnTo>
                    <a:lnTo>
                      <a:pt x="203200" y="0"/>
                    </a:lnTo>
                    <a:close/>
                  </a:path>
                </a:pathLst>
              </a:custGeom>
              <a:gradFill rotWithShape="true">
                <a:gsLst>
                  <a:gs pos="0">
                    <a:srgbClr val="FFDA6A">
                      <a:alpha val="30000"/>
                    </a:srgbClr>
                  </a:gs>
                  <a:gs pos="100000">
                    <a:srgbClr val="FFFFFF">
                      <a:alpha val="30000"/>
                    </a:srgbClr>
                  </a:gs>
                </a:gsLst>
                <a:lin ang="5400000"/>
              </a:gradFill>
            </p:spPr>
          </p:sp>
          <p:sp>
            <p:nvSpPr>
              <p:cNvPr name="TextBox 56" id="56"/>
              <p:cNvSpPr txBox="true"/>
              <p:nvPr/>
            </p:nvSpPr>
            <p:spPr>
              <a:xfrm>
                <a:off x="127000" y="0"/>
                <a:ext cx="2248926" cy="749879"/>
              </a:xfrm>
              <a:prstGeom prst="rect">
                <a:avLst/>
              </a:prstGeom>
            </p:spPr>
            <p:txBody>
              <a:bodyPr anchor="ctr" rtlCol="false" tIns="25460" lIns="25460" bIns="25460" rIns="25460"/>
              <a:lstStyle/>
              <a:p>
                <a:pPr algn="ctr">
                  <a:lnSpc>
                    <a:spcPts val="1696"/>
                  </a:lnSpc>
                </a:pPr>
              </a:p>
            </p:txBody>
          </p:sp>
        </p:grpSp>
        <p:grpSp>
          <p:nvGrpSpPr>
            <p:cNvPr name="Group 57" id="57"/>
            <p:cNvGrpSpPr/>
            <p:nvPr/>
          </p:nvGrpSpPr>
          <p:grpSpPr>
            <a:xfrm rot="-1685544">
              <a:off x="1634221" y="1155545"/>
              <a:ext cx="680022" cy="204088"/>
              <a:chOff x="0" y="0"/>
              <a:chExt cx="1995294" cy="598826"/>
            </a:xfrm>
          </p:grpSpPr>
          <p:sp>
            <p:nvSpPr>
              <p:cNvPr name="Freeform 58" id="58"/>
              <p:cNvSpPr/>
              <p:nvPr/>
            </p:nvSpPr>
            <p:spPr>
              <a:xfrm flipH="false" flipV="false" rot="0">
                <a:off x="0" y="0"/>
                <a:ext cx="1995294" cy="598826"/>
              </a:xfrm>
              <a:custGeom>
                <a:avLst/>
                <a:gdLst/>
                <a:ahLst/>
                <a:cxnLst/>
                <a:rect r="r" b="b" t="t" l="l"/>
                <a:pathLst>
                  <a:path h="598826" w="1995294">
                    <a:moveTo>
                      <a:pt x="203200" y="0"/>
                    </a:moveTo>
                    <a:lnTo>
                      <a:pt x="1792094" y="0"/>
                    </a:lnTo>
                    <a:lnTo>
                      <a:pt x="1995294" y="598826"/>
                    </a:lnTo>
                    <a:lnTo>
                      <a:pt x="0" y="598826"/>
                    </a:lnTo>
                    <a:lnTo>
                      <a:pt x="203200" y="0"/>
                    </a:lnTo>
                    <a:close/>
                  </a:path>
                </a:pathLst>
              </a:custGeom>
              <a:gradFill rotWithShape="true">
                <a:gsLst>
                  <a:gs pos="0">
                    <a:srgbClr val="FFDA6A">
                      <a:alpha val="30000"/>
                    </a:srgbClr>
                  </a:gs>
                  <a:gs pos="100000">
                    <a:srgbClr val="FFFFFF">
                      <a:alpha val="30000"/>
                    </a:srgbClr>
                  </a:gs>
                </a:gsLst>
                <a:lin ang="5400000"/>
              </a:gradFill>
            </p:spPr>
          </p:sp>
          <p:sp>
            <p:nvSpPr>
              <p:cNvPr name="TextBox 59" id="59"/>
              <p:cNvSpPr txBox="true"/>
              <p:nvPr/>
            </p:nvSpPr>
            <p:spPr>
              <a:xfrm>
                <a:off x="127000" y="0"/>
                <a:ext cx="1741294" cy="598826"/>
              </a:xfrm>
              <a:prstGeom prst="rect">
                <a:avLst/>
              </a:prstGeom>
            </p:spPr>
            <p:txBody>
              <a:bodyPr anchor="ctr" rtlCol="false" tIns="25460" lIns="25460" bIns="25460" rIns="25460"/>
              <a:lstStyle/>
              <a:p>
                <a:pPr algn="ctr">
                  <a:lnSpc>
                    <a:spcPts val="1696"/>
                  </a:lnSpc>
                </a:pPr>
              </a:p>
            </p:txBody>
          </p:sp>
        </p:grpSp>
        <p:grpSp>
          <p:nvGrpSpPr>
            <p:cNvPr name="Group 60" id="60"/>
            <p:cNvGrpSpPr/>
            <p:nvPr/>
          </p:nvGrpSpPr>
          <p:grpSpPr>
            <a:xfrm rot="9118889">
              <a:off x="1763474" y="1329405"/>
              <a:ext cx="624783" cy="204088"/>
              <a:chOff x="0" y="0"/>
              <a:chExt cx="1833213" cy="598826"/>
            </a:xfrm>
          </p:grpSpPr>
          <p:sp>
            <p:nvSpPr>
              <p:cNvPr name="Freeform 61" id="61"/>
              <p:cNvSpPr/>
              <p:nvPr/>
            </p:nvSpPr>
            <p:spPr>
              <a:xfrm flipH="false" flipV="false" rot="0">
                <a:off x="0" y="0"/>
                <a:ext cx="1833213" cy="598826"/>
              </a:xfrm>
              <a:custGeom>
                <a:avLst/>
                <a:gdLst/>
                <a:ahLst/>
                <a:cxnLst/>
                <a:rect r="r" b="b" t="t" l="l"/>
                <a:pathLst>
                  <a:path h="598826" w="1833213">
                    <a:moveTo>
                      <a:pt x="203200" y="0"/>
                    </a:moveTo>
                    <a:lnTo>
                      <a:pt x="1630013" y="0"/>
                    </a:lnTo>
                    <a:lnTo>
                      <a:pt x="1833213" y="598826"/>
                    </a:lnTo>
                    <a:lnTo>
                      <a:pt x="0" y="598826"/>
                    </a:lnTo>
                    <a:lnTo>
                      <a:pt x="203200" y="0"/>
                    </a:lnTo>
                    <a:close/>
                  </a:path>
                </a:pathLst>
              </a:custGeom>
              <a:gradFill rotWithShape="true">
                <a:gsLst>
                  <a:gs pos="0">
                    <a:srgbClr val="FFDA6A">
                      <a:alpha val="30000"/>
                    </a:srgbClr>
                  </a:gs>
                  <a:gs pos="100000">
                    <a:srgbClr val="FFFFFF">
                      <a:alpha val="30000"/>
                    </a:srgbClr>
                  </a:gs>
                </a:gsLst>
                <a:lin ang="5400000"/>
              </a:gradFill>
            </p:spPr>
          </p:sp>
          <p:sp>
            <p:nvSpPr>
              <p:cNvPr name="TextBox 62" id="62"/>
              <p:cNvSpPr txBox="true"/>
              <p:nvPr/>
            </p:nvSpPr>
            <p:spPr>
              <a:xfrm>
                <a:off x="127000" y="0"/>
                <a:ext cx="1579213" cy="598826"/>
              </a:xfrm>
              <a:prstGeom prst="rect">
                <a:avLst/>
              </a:prstGeom>
            </p:spPr>
            <p:txBody>
              <a:bodyPr anchor="ctr" rtlCol="false" tIns="25460" lIns="25460" bIns="25460" rIns="25460"/>
              <a:lstStyle/>
              <a:p>
                <a:pPr algn="ctr">
                  <a:lnSpc>
                    <a:spcPts val="1696"/>
                  </a:lnSpc>
                </a:pPr>
              </a:p>
            </p:txBody>
          </p:sp>
        </p:grpSp>
        <p:grpSp>
          <p:nvGrpSpPr>
            <p:cNvPr name="Group 63" id="63"/>
            <p:cNvGrpSpPr/>
            <p:nvPr/>
          </p:nvGrpSpPr>
          <p:grpSpPr>
            <a:xfrm rot="3528901">
              <a:off x="1756554" y="1628430"/>
              <a:ext cx="521365" cy="206980"/>
              <a:chOff x="0" y="0"/>
              <a:chExt cx="1529767" cy="607313"/>
            </a:xfrm>
          </p:grpSpPr>
          <p:sp>
            <p:nvSpPr>
              <p:cNvPr name="Freeform 64" id="64"/>
              <p:cNvSpPr/>
              <p:nvPr/>
            </p:nvSpPr>
            <p:spPr>
              <a:xfrm flipH="false" flipV="false" rot="0">
                <a:off x="0" y="0"/>
                <a:ext cx="1529767" cy="607313"/>
              </a:xfrm>
              <a:custGeom>
                <a:avLst/>
                <a:gdLst/>
                <a:ahLst/>
                <a:cxnLst/>
                <a:rect r="r" b="b" t="t" l="l"/>
                <a:pathLst>
                  <a:path h="607313" w="1529767">
                    <a:moveTo>
                      <a:pt x="203200" y="0"/>
                    </a:moveTo>
                    <a:lnTo>
                      <a:pt x="1326567" y="0"/>
                    </a:lnTo>
                    <a:lnTo>
                      <a:pt x="1529767" y="607313"/>
                    </a:lnTo>
                    <a:lnTo>
                      <a:pt x="0" y="607313"/>
                    </a:lnTo>
                    <a:lnTo>
                      <a:pt x="203200" y="0"/>
                    </a:lnTo>
                    <a:close/>
                  </a:path>
                </a:pathLst>
              </a:custGeom>
              <a:gradFill rotWithShape="true">
                <a:gsLst>
                  <a:gs pos="0">
                    <a:srgbClr val="FFDA6A">
                      <a:alpha val="30000"/>
                    </a:srgbClr>
                  </a:gs>
                  <a:gs pos="100000">
                    <a:srgbClr val="FFFFFF">
                      <a:alpha val="30000"/>
                    </a:srgbClr>
                  </a:gs>
                </a:gsLst>
                <a:lin ang="5400000"/>
              </a:gradFill>
            </p:spPr>
          </p:sp>
          <p:sp>
            <p:nvSpPr>
              <p:cNvPr name="TextBox 65" id="65"/>
              <p:cNvSpPr txBox="true"/>
              <p:nvPr/>
            </p:nvSpPr>
            <p:spPr>
              <a:xfrm>
                <a:off x="127000" y="0"/>
                <a:ext cx="1275767" cy="607313"/>
              </a:xfrm>
              <a:prstGeom prst="rect">
                <a:avLst/>
              </a:prstGeom>
            </p:spPr>
            <p:txBody>
              <a:bodyPr anchor="ctr" rtlCol="false" tIns="25460" lIns="25460" bIns="25460" rIns="25460"/>
              <a:lstStyle/>
              <a:p>
                <a:pPr algn="ctr">
                  <a:lnSpc>
                    <a:spcPts val="1696"/>
                  </a:lnSpc>
                </a:pPr>
              </a:p>
            </p:txBody>
          </p:sp>
        </p:grpSp>
      </p:grpSp>
      <p:sp>
        <p:nvSpPr>
          <p:cNvPr name="Freeform 66" id="66"/>
          <p:cNvSpPr/>
          <p:nvPr/>
        </p:nvSpPr>
        <p:spPr>
          <a:xfrm flipH="false" flipV="false" rot="0">
            <a:off x="11845388" y="1865638"/>
            <a:ext cx="2479725" cy="2415267"/>
          </a:xfrm>
          <a:custGeom>
            <a:avLst/>
            <a:gdLst/>
            <a:ahLst/>
            <a:cxnLst/>
            <a:rect r="r" b="b" t="t" l="l"/>
            <a:pathLst>
              <a:path h="2415267" w="2479725">
                <a:moveTo>
                  <a:pt x="0" y="0"/>
                </a:moveTo>
                <a:lnTo>
                  <a:pt x="2479726" y="0"/>
                </a:lnTo>
                <a:lnTo>
                  <a:pt x="2479726" y="2415267"/>
                </a:lnTo>
                <a:lnTo>
                  <a:pt x="0" y="2415267"/>
                </a:lnTo>
                <a:lnTo>
                  <a:pt x="0" y="0"/>
                </a:lnTo>
                <a:close/>
              </a:path>
            </a:pathLst>
          </a:custGeom>
          <a:blipFill>
            <a:blip r:embed="rId5"/>
            <a:stretch>
              <a:fillRect l="0" t="-675" r="-145257" b="-675"/>
            </a:stretch>
          </a:blipFill>
        </p:spPr>
      </p:sp>
      <p:sp>
        <p:nvSpPr>
          <p:cNvPr name="Freeform 67" id="67"/>
          <p:cNvSpPr/>
          <p:nvPr/>
        </p:nvSpPr>
        <p:spPr>
          <a:xfrm flipH="false" flipV="false" rot="0">
            <a:off x="15072585" y="1865638"/>
            <a:ext cx="2479725" cy="2415267"/>
          </a:xfrm>
          <a:custGeom>
            <a:avLst/>
            <a:gdLst/>
            <a:ahLst/>
            <a:cxnLst/>
            <a:rect r="r" b="b" t="t" l="l"/>
            <a:pathLst>
              <a:path h="2415267" w="2479725">
                <a:moveTo>
                  <a:pt x="0" y="0"/>
                </a:moveTo>
                <a:lnTo>
                  <a:pt x="2479725" y="0"/>
                </a:lnTo>
                <a:lnTo>
                  <a:pt x="2479725" y="2415267"/>
                </a:lnTo>
                <a:lnTo>
                  <a:pt x="0" y="2415267"/>
                </a:lnTo>
                <a:lnTo>
                  <a:pt x="0" y="0"/>
                </a:lnTo>
                <a:close/>
              </a:path>
            </a:pathLst>
          </a:custGeom>
          <a:blipFill>
            <a:blip r:embed="rId5"/>
            <a:stretch>
              <a:fillRect l="0" t="-675" r="-145257" b="-675"/>
            </a:stretch>
          </a:blipFill>
        </p:spPr>
      </p:sp>
      <p:grpSp>
        <p:nvGrpSpPr>
          <p:cNvPr name="Group 68" id="68"/>
          <p:cNvGrpSpPr/>
          <p:nvPr/>
        </p:nvGrpSpPr>
        <p:grpSpPr>
          <a:xfrm rot="-1395601">
            <a:off x="12989363" y="2351705"/>
            <a:ext cx="130401" cy="112063"/>
            <a:chOff x="0" y="0"/>
            <a:chExt cx="812800" cy="698500"/>
          </a:xfrm>
        </p:grpSpPr>
        <p:sp>
          <p:nvSpPr>
            <p:cNvPr name="Freeform 69" id="69"/>
            <p:cNvSpPr/>
            <p:nvPr/>
          </p:nvSpPr>
          <p:spPr>
            <a:xfrm flipH="false" flipV="false" rot="0">
              <a:off x="0" y="0"/>
              <a:ext cx="812800" cy="698500"/>
            </a:xfrm>
            <a:custGeom>
              <a:avLst/>
              <a:gdLst/>
              <a:ahLst/>
              <a:cxnLst/>
              <a:rect r="r" b="b" t="t" l="l"/>
              <a:pathLst>
                <a:path h="698500" w="812800">
                  <a:moveTo>
                    <a:pt x="812800" y="349250"/>
                  </a:moveTo>
                  <a:lnTo>
                    <a:pt x="609600" y="698500"/>
                  </a:lnTo>
                  <a:lnTo>
                    <a:pt x="203200" y="698500"/>
                  </a:lnTo>
                  <a:lnTo>
                    <a:pt x="0" y="349250"/>
                  </a:lnTo>
                  <a:lnTo>
                    <a:pt x="203200" y="0"/>
                  </a:lnTo>
                  <a:lnTo>
                    <a:pt x="609600" y="0"/>
                  </a:lnTo>
                  <a:lnTo>
                    <a:pt x="812800" y="349250"/>
                  </a:lnTo>
                  <a:close/>
                </a:path>
              </a:pathLst>
            </a:custGeom>
            <a:gradFill rotWithShape="true">
              <a:gsLst>
                <a:gs pos="0">
                  <a:srgbClr val="FFDA6A">
                    <a:alpha val="88000"/>
                  </a:srgbClr>
                </a:gs>
                <a:gs pos="100000">
                  <a:srgbClr val="FFF7DE">
                    <a:alpha val="88000"/>
                  </a:srgbClr>
                </a:gs>
              </a:gsLst>
              <a:lin ang="5400000"/>
            </a:gradFill>
          </p:spPr>
        </p:sp>
        <p:sp>
          <p:nvSpPr>
            <p:cNvPr name="TextBox 70" id="70"/>
            <p:cNvSpPr txBox="true"/>
            <p:nvPr/>
          </p:nvSpPr>
          <p:spPr>
            <a:xfrm>
              <a:off x="114300" y="0"/>
              <a:ext cx="584200" cy="698500"/>
            </a:xfrm>
            <a:prstGeom prst="rect">
              <a:avLst/>
            </a:prstGeom>
          </p:spPr>
          <p:txBody>
            <a:bodyPr anchor="ctr" rtlCol="false" tIns="25733" lIns="25733" bIns="25733" rIns="25733"/>
            <a:lstStyle/>
            <a:p>
              <a:pPr algn="ctr">
                <a:lnSpc>
                  <a:spcPts val="1696"/>
                </a:lnSpc>
              </a:pPr>
            </a:p>
          </p:txBody>
        </p:sp>
      </p:grpSp>
      <p:grpSp>
        <p:nvGrpSpPr>
          <p:cNvPr name="Group 71" id="71"/>
          <p:cNvGrpSpPr/>
          <p:nvPr/>
        </p:nvGrpSpPr>
        <p:grpSpPr>
          <a:xfrm rot="-816748">
            <a:off x="13113320" y="2379027"/>
            <a:ext cx="130401" cy="112063"/>
            <a:chOff x="0" y="0"/>
            <a:chExt cx="812800" cy="698500"/>
          </a:xfrm>
        </p:grpSpPr>
        <p:sp>
          <p:nvSpPr>
            <p:cNvPr name="Freeform 72" id="72"/>
            <p:cNvSpPr/>
            <p:nvPr/>
          </p:nvSpPr>
          <p:spPr>
            <a:xfrm flipH="false" flipV="false" rot="0">
              <a:off x="0" y="0"/>
              <a:ext cx="812800" cy="698500"/>
            </a:xfrm>
            <a:custGeom>
              <a:avLst/>
              <a:gdLst/>
              <a:ahLst/>
              <a:cxnLst/>
              <a:rect r="r" b="b" t="t" l="l"/>
              <a:pathLst>
                <a:path h="698500" w="812800">
                  <a:moveTo>
                    <a:pt x="812800" y="349250"/>
                  </a:moveTo>
                  <a:lnTo>
                    <a:pt x="609600" y="698500"/>
                  </a:lnTo>
                  <a:lnTo>
                    <a:pt x="203200" y="698500"/>
                  </a:lnTo>
                  <a:lnTo>
                    <a:pt x="0" y="349250"/>
                  </a:lnTo>
                  <a:lnTo>
                    <a:pt x="203200" y="0"/>
                  </a:lnTo>
                  <a:lnTo>
                    <a:pt x="609600" y="0"/>
                  </a:lnTo>
                  <a:lnTo>
                    <a:pt x="812800" y="349250"/>
                  </a:lnTo>
                  <a:close/>
                </a:path>
              </a:pathLst>
            </a:custGeom>
            <a:gradFill rotWithShape="true">
              <a:gsLst>
                <a:gs pos="0">
                  <a:srgbClr val="FFDA6A">
                    <a:alpha val="88000"/>
                  </a:srgbClr>
                </a:gs>
                <a:gs pos="100000">
                  <a:srgbClr val="FFF7DE">
                    <a:alpha val="88000"/>
                  </a:srgbClr>
                </a:gs>
              </a:gsLst>
              <a:lin ang="5400000"/>
            </a:gradFill>
          </p:spPr>
        </p:sp>
        <p:sp>
          <p:nvSpPr>
            <p:cNvPr name="TextBox 73" id="73"/>
            <p:cNvSpPr txBox="true"/>
            <p:nvPr/>
          </p:nvSpPr>
          <p:spPr>
            <a:xfrm>
              <a:off x="114300" y="0"/>
              <a:ext cx="584200" cy="698500"/>
            </a:xfrm>
            <a:prstGeom prst="rect">
              <a:avLst/>
            </a:prstGeom>
          </p:spPr>
          <p:txBody>
            <a:bodyPr anchor="ctr" rtlCol="false" tIns="25733" lIns="25733" bIns="25733" rIns="25733"/>
            <a:lstStyle/>
            <a:p>
              <a:pPr algn="ctr">
                <a:lnSpc>
                  <a:spcPts val="1696"/>
                </a:lnSpc>
              </a:pPr>
            </a:p>
          </p:txBody>
        </p:sp>
      </p:grpSp>
      <p:grpSp>
        <p:nvGrpSpPr>
          <p:cNvPr name="Group 74" id="74"/>
          <p:cNvGrpSpPr/>
          <p:nvPr/>
        </p:nvGrpSpPr>
        <p:grpSpPr>
          <a:xfrm rot="-816748">
            <a:off x="13036763" y="2478833"/>
            <a:ext cx="130401" cy="112063"/>
            <a:chOff x="0" y="0"/>
            <a:chExt cx="812800" cy="698500"/>
          </a:xfrm>
        </p:grpSpPr>
        <p:sp>
          <p:nvSpPr>
            <p:cNvPr name="Freeform 75" id="75"/>
            <p:cNvSpPr/>
            <p:nvPr/>
          </p:nvSpPr>
          <p:spPr>
            <a:xfrm flipH="false" flipV="false" rot="0">
              <a:off x="0" y="0"/>
              <a:ext cx="812800" cy="698500"/>
            </a:xfrm>
            <a:custGeom>
              <a:avLst/>
              <a:gdLst/>
              <a:ahLst/>
              <a:cxnLst/>
              <a:rect r="r" b="b" t="t" l="l"/>
              <a:pathLst>
                <a:path h="698500" w="812800">
                  <a:moveTo>
                    <a:pt x="812800" y="349250"/>
                  </a:moveTo>
                  <a:lnTo>
                    <a:pt x="609600" y="698500"/>
                  </a:lnTo>
                  <a:lnTo>
                    <a:pt x="203200" y="698500"/>
                  </a:lnTo>
                  <a:lnTo>
                    <a:pt x="0" y="349250"/>
                  </a:lnTo>
                  <a:lnTo>
                    <a:pt x="203200" y="0"/>
                  </a:lnTo>
                  <a:lnTo>
                    <a:pt x="609600" y="0"/>
                  </a:lnTo>
                  <a:lnTo>
                    <a:pt x="812800" y="349250"/>
                  </a:lnTo>
                  <a:close/>
                </a:path>
              </a:pathLst>
            </a:custGeom>
            <a:gradFill rotWithShape="true">
              <a:gsLst>
                <a:gs pos="0">
                  <a:srgbClr val="FFDA6A">
                    <a:alpha val="88000"/>
                  </a:srgbClr>
                </a:gs>
                <a:gs pos="100000">
                  <a:srgbClr val="FFF7DE">
                    <a:alpha val="88000"/>
                  </a:srgbClr>
                </a:gs>
              </a:gsLst>
              <a:lin ang="5400000"/>
            </a:gradFill>
          </p:spPr>
        </p:sp>
        <p:sp>
          <p:nvSpPr>
            <p:cNvPr name="TextBox 76" id="76"/>
            <p:cNvSpPr txBox="true"/>
            <p:nvPr/>
          </p:nvSpPr>
          <p:spPr>
            <a:xfrm>
              <a:off x="114300" y="0"/>
              <a:ext cx="584200" cy="698500"/>
            </a:xfrm>
            <a:prstGeom prst="rect">
              <a:avLst/>
            </a:prstGeom>
          </p:spPr>
          <p:txBody>
            <a:bodyPr anchor="ctr" rtlCol="false" tIns="25733" lIns="25733" bIns="25733" rIns="25733"/>
            <a:lstStyle/>
            <a:p>
              <a:pPr algn="ctr">
                <a:lnSpc>
                  <a:spcPts val="1696"/>
                </a:lnSpc>
              </a:pPr>
            </a:p>
          </p:txBody>
        </p:sp>
      </p:grpSp>
      <p:grpSp>
        <p:nvGrpSpPr>
          <p:cNvPr name="Group 77" id="77"/>
          <p:cNvGrpSpPr/>
          <p:nvPr/>
        </p:nvGrpSpPr>
        <p:grpSpPr>
          <a:xfrm rot="-1395601">
            <a:off x="13153420" y="2488783"/>
            <a:ext cx="130401" cy="112063"/>
            <a:chOff x="0" y="0"/>
            <a:chExt cx="812800" cy="698500"/>
          </a:xfrm>
        </p:grpSpPr>
        <p:sp>
          <p:nvSpPr>
            <p:cNvPr name="Freeform 78" id="78"/>
            <p:cNvSpPr/>
            <p:nvPr/>
          </p:nvSpPr>
          <p:spPr>
            <a:xfrm flipH="false" flipV="false" rot="0">
              <a:off x="0" y="0"/>
              <a:ext cx="812800" cy="698500"/>
            </a:xfrm>
            <a:custGeom>
              <a:avLst/>
              <a:gdLst/>
              <a:ahLst/>
              <a:cxnLst/>
              <a:rect r="r" b="b" t="t" l="l"/>
              <a:pathLst>
                <a:path h="698500" w="812800">
                  <a:moveTo>
                    <a:pt x="812800" y="349250"/>
                  </a:moveTo>
                  <a:lnTo>
                    <a:pt x="609600" y="698500"/>
                  </a:lnTo>
                  <a:lnTo>
                    <a:pt x="203200" y="698500"/>
                  </a:lnTo>
                  <a:lnTo>
                    <a:pt x="0" y="349250"/>
                  </a:lnTo>
                  <a:lnTo>
                    <a:pt x="203200" y="0"/>
                  </a:lnTo>
                  <a:lnTo>
                    <a:pt x="609600" y="0"/>
                  </a:lnTo>
                  <a:lnTo>
                    <a:pt x="812800" y="349250"/>
                  </a:lnTo>
                  <a:close/>
                </a:path>
              </a:pathLst>
            </a:custGeom>
            <a:gradFill rotWithShape="true">
              <a:gsLst>
                <a:gs pos="0">
                  <a:srgbClr val="FFDA6A">
                    <a:alpha val="88000"/>
                  </a:srgbClr>
                </a:gs>
                <a:gs pos="100000">
                  <a:srgbClr val="FFF7DE">
                    <a:alpha val="88000"/>
                  </a:srgbClr>
                </a:gs>
              </a:gsLst>
              <a:lin ang="5400000"/>
            </a:gradFill>
          </p:spPr>
        </p:sp>
        <p:sp>
          <p:nvSpPr>
            <p:cNvPr name="TextBox 79" id="79"/>
            <p:cNvSpPr txBox="true"/>
            <p:nvPr/>
          </p:nvSpPr>
          <p:spPr>
            <a:xfrm>
              <a:off x="114300" y="0"/>
              <a:ext cx="584200" cy="698500"/>
            </a:xfrm>
            <a:prstGeom prst="rect">
              <a:avLst/>
            </a:prstGeom>
          </p:spPr>
          <p:txBody>
            <a:bodyPr anchor="ctr" rtlCol="false" tIns="25733" lIns="25733" bIns="25733" rIns="25733"/>
            <a:lstStyle/>
            <a:p>
              <a:pPr algn="ctr">
                <a:lnSpc>
                  <a:spcPts val="1696"/>
                </a:lnSpc>
              </a:pPr>
            </a:p>
          </p:txBody>
        </p:sp>
      </p:grpSp>
      <p:grpSp>
        <p:nvGrpSpPr>
          <p:cNvPr name="Group 80" id="80"/>
          <p:cNvGrpSpPr/>
          <p:nvPr/>
        </p:nvGrpSpPr>
        <p:grpSpPr>
          <a:xfrm rot="-816748">
            <a:off x="13277377" y="2516106"/>
            <a:ext cx="130401" cy="112063"/>
            <a:chOff x="0" y="0"/>
            <a:chExt cx="812800" cy="698500"/>
          </a:xfrm>
        </p:grpSpPr>
        <p:sp>
          <p:nvSpPr>
            <p:cNvPr name="Freeform 81" id="81"/>
            <p:cNvSpPr/>
            <p:nvPr/>
          </p:nvSpPr>
          <p:spPr>
            <a:xfrm flipH="false" flipV="false" rot="0">
              <a:off x="0" y="0"/>
              <a:ext cx="812800" cy="698500"/>
            </a:xfrm>
            <a:custGeom>
              <a:avLst/>
              <a:gdLst/>
              <a:ahLst/>
              <a:cxnLst/>
              <a:rect r="r" b="b" t="t" l="l"/>
              <a:pathLst>
                <a:path h="698500" w="812800">
                  <a:moveTo>
                    <a:pt x="812800" y="349250"/>
                  </a:moveTo>
                  <a:lnTo>
                    <a:pt x="609600" y="698500"/>
                  </a:lnTo>
                  <a:lnTo>
                    <a:pt x="203200" y="698500"/>
                  </a:lnTo>
                  <a:lnTo>
                    <a:pt x="0" y="349250"/>
                  </a:lnTo>
                  <a:lnTo>
                    <a:pt x="203200" y="0"/>
                  </a:lnTo>
                  <a:lnTo>
                    <a:pt x="609600" y="0"/>
                  </a:lnTo>
                  <a:lnTo>
                    <a:pt x="812800" y="349250"/>
                  </a:lnTo>
                  <a:close/>
                </a:path>
              </a:pathLst>
            </a:custGeom>
            <a:gradFill rotWithShape="true">
              <a:gsLst>
                <a:gs pos="0">
                  <a:srgbClr val="FFDA6A">
                    <a:alpha val="88000"/>
                  </a:srgbClr>
                </a:gs>
                <a:gs pos="100000">
                  <a:srgbClr val="FFF7DE">
                    <a:alpha val="88000"/>
                  </a:srgbClr>
                </a:gs>
              </a:gsLst>
              <a:lin ang="5400000"/>
            </a:gradFill>
          </p:spPr>
        </p:sp>
        <p:sp>
          <p:nvSpPr>
            <p:cNvPr name="TextBox 82" id="82"/>
            <p:cNvSpPr txBox="true"/>
            <p:nvPr/>
          </p:nvSpPr>
          <p:spPr>
            <a:xfrm>
              <a:off x="114300" y="0"/>
              <a:ext cx="584200" cy="698500"/>
            </a:xfrm>
            <a:prstGeom prst="rect">
              <a:avLst/>
            </a:prstGeom>
          </p:spPr>
          <p:txBody>
            <a:bodyPr anchor="ctr" rtlCol="false" tIns="25733" lIns="25733" bIns="25733" rIns="25733"/>
            <a:lstStyle/>
            <a:p>
              <a:pPr algn="ctr">
                <a:lnSpc>
                  <a:spcPts val="1696"/>
                </a:lnSpc>
              </a:pPr>
            </a:p>
          </p:txBody>
        </p:sp>
      </p:grpSp>
      <p:grpSp>
        <p:nvGrpSpPr>
          <p:cNvPr name="Group 83" id="83"/>
          <p:cNvGrpSpPr/>
          <p:nvPr/>
        </p:nvGrpSpPr>
        <p:grpSpPr>
          <a:xfrm rot="-816748">
            <a:off x="13200820" y="2615912"/>
            <a:ext cx="130401" cy="112063"/>
            <a:chOff x="0" y="0"/>
            <a:chExt cx="812800" cy="698500"/>
          </a:xfrm>
        </p:grpSpPr>
        <p:sp>
          <p:nvSpPr>
            <p:cNvPr name="Freeform 84" id="84"/>
            <p:cNvSpPr/>
            <p:nvPr/>
          </p:nvSpPr>
          <p:spPr>
            <a:xfrm flipH="false" flipV="false" rot="0">
              <a:off x="0" y="0"/>
              <a:ext cx="812800" cy="698500"/>
            </a:xfrm>
            <a:custGeom>
              <a:avLst/>
              <a:gdLst/>
              <a:ahLst/>
              <a:cxnLst/>
              <a:rect r="r" b="b" t="t" l="l"/>
              <a:pathLst>
                <a:path h="698500" w="812800">
                  <a:moveTo>
                    <a:pt x="812800" y="349250"/>
                  </a:moveTo>
                  <a:lnTo>
                    <a:pt x="609600" y="698500"/>
                  </a:lnTo>
                  <a:lnTo>
                    <a:pt x="203200" y="698500"/>
                  </a:lnTo>
                  <a:lnTo>
                    <a:pt x="0" y="349250"/>
                  </a:lnTo>
                  <a:lnTo>
                    <a:pt x="203200" y="0"/>
                  </a:lnTo>
                  <a:lnTo>
                    <a:pt x="609600" y="0"/>
                  </a:lnTo>
                  <a:lnTo>
                    <a:pt x="812800" y="349250"/>
                  </a:lnTo>
                  <a:close/>
                </a:path>
              </a:pathLst>
            </a:custGeom>
            <a:gradFill rotWithShape="true">
              <a:gsLst>
                <a:gs pos="0">
                  <a:srgbClr val="FFDA6A">
                    <a:alpha val="88000"/>
                  </a:srgbClr>
                </a:gs>
                <a:gs pos="100000">
                  <a:srgbClr val="FFF7DE">
                    <a:alpha val="88000"/>
                  </a:srgbClr>
                </a:gs>
              </a:gsLst>
              <a:lin ang="5400000"/>
            </a:gradFill>
          </p:spPr>
        </p:sp>
        <p:sp>
          <p:nvSpPr>
            <p:cNvPr name="TextBox 85" id="85"/>
            <p:cNvSpPr txBox="true"/>
            <p:nvPr/>
          </p:nvSpPr>
          <p:spPr>
            <a:xfrm>
              <a:off x="114300" y="0"/>
              <a:ext cx="584200" cy="698500"/>
            </a:xfrm>
            <a:prstGeom prst="rect">
              <a:avLst/>
            </a:prstGeom>
          </p:spPr>
          <p:txBody>
            <a:bodyPr anchor="ctr" rtlCol="false" tIns="25733" lIns="25733" bIns="25733" rIns="25733"/>
            <a:lstStyle/>
            <a:p>
              <a:pPr algn="ctr">
                <a:lnSpc>
                  <a:spcPts val="1696"/>
                </a:lnSpc>
              </a:pPr>
            </a:p>
          </p:txBody>
        </p:sp>
      </p:grpSp>
      <p:grpSp>
        <p:nvGrpSpPr>
          <p:cNvPr name="Group 86" id="86"/>
          <p:cNvGrpSpPr/>
          <p:nvPr/>
        </p:nvGrpSpPr>
        <p:grpSpPr>
          <a:xfrm rot="-1395601">
            <a:off x="13195886" y="2281902"/>
            <a:ext cx="130401" cy="112063"/>
            <a:chOff x="0" y="0"/>
            <a:chExt cx="812800" cy="698500"/>
          </a:xfrm>
        </p:grpSpPr>
        <p:sp>
          <p:nvSpPr>
            <p:cNvPr name="Freeform 87" id="87"/>
            <p:cNvSpPr/>
            <p:nvPr/>
          </p:nvSpPr>
          <p:spPr>
            <a:xfrm flipH="false" flipV="false" rot="0">
              <a:off x="0" y="0"/>
              <a:ext cx="812800" cy="698500"/>
            </a:xfrm>
            <a:custGeom>
              <a:avLst/>
              <a:gdLst/>
              <a:ahLst/>
              <a:cxnLst/>
              <a:rect r="r" b="b" t="t" l="l"/>
              <a:pathLst>
                <a:path h="698500" w="812800">
                  <a:moveTo>
                    <a:pt x="812800" y="349250"/>
                  </a:moveTo>
                  <a:lnTo>
                    <a:pt x="609600" y="698500"/>
                  </a:lnTo>
                  <a:lnTo>
                    <a:pt x="203200" y="698500"/>
                  </a:lnTo>
                  <a:lnTo>
                    <a:pt x="0" y="349250"/>
                  </a:lnTo>
                  <a:lnTo>
                    <a:pt x="203200" y="0"/>
                  </a:lnTo>
                  <a:lnTo>
                    <a:pt x="609600" y="0"/>
                  </a:lnTo>
                  <a:lnTo>
                    <a:pt x="812800" y="349250"/>
                  </a:lnTo>
                  <a:close/>
                </a:path>
              </a:pathLst>
            </a:custGeom>
            <a:gradFill rotWithShape="true">
              <a:gsLst>
                <a:gs pos="0">
                  <a:srgbClr val="FFDA6A">
                    <a:alpha val="88000"/>
                  </a:srgbClr>
                </a:gs>
                <a:gs pos="100000">
                  <a:srgbClr val="FFF7DE">
                    <a:alpha val="88000"/>
                  </a:srgbClr>
                </a:gs>
              </a:gsLst>
              <a:lin ang="5400000"/>
            </a:gradFill>
          </p:spPr>
        </p:sp>
        <p:sp>
          <p:nvSpPr>
            <p:cNvPr name="TextBox 88" id="88"/>
            <p:cNvSpPr txBox="true"/>
            <p:nvPr/>
          </p:nvSpPr>
          <p:spPr>
            <a:xfrm>
              <a:off x="114300" y="0"/>
              <a:ext cx="584200" cy="698500"/>
            </a:xfrm>
            <a:prstGeom prst="rect">
              <a:avLst/>
            </a:prstGeom>
          </p:spPr>
          <p:txBody>
            <a:bodyPr anchor="ctr" rtlCol="false" tIns="25733" lIns="25733" bIns="25733" rIns="25733"/>
            <a:lstStyle/>
            <a:p>
              <a:pPr algn="ctr">
                <a:lnSpc>
                  <a:spcPts val="1696"/>
                </a:lnSpc>
              </a:pPr>
            </a:p>
          </p:txBody>
        </p:sp>
      </p:grpSp>
      <p:grpSp>
        <p:nvGrpSpPr>
          <p:cNvPr name="Group 89" id="89"/>
          <p:cNvGrpSpPr/>
          <p:nvPr/>
        </p:nvGrpSpPr>
        <p:grpSpPr>
          <a:xfrm rot="-816748">
            <a:off x="13319843" y="2309224"/>
            <a:ext cx="130401" cy="112063"/>
            <a:chOff x="0" y="0"/>
            <a:chExt cx="812800" cy="698500"/>
          </a:xfrm>
        </p:grpSpPr>
        <p:sp>
          <p:nvSpPr>
            <p:cNvPr name="Freeform 90" id="90"/>
            <p:cNvSpPr/>
            <p:nvPr/>
          </p:nvSpPr>
          <p:spPr>
            <a:xfrm flipH="false" flipV="false" rot="0">
              <a:off x="0" y="0"/>
              <a:ext cx="812800" cy="698500"/>
            </a:xfrm>
            <a:custGeom>
              <a:avLst/>
              <a:gdLst/>
              <a:ahLst/>
              <a:cxnLst/>
              <a:rect r="r" b="b" t="t" l="l"/>
              <a:pathLst>
                <a:path h="698500" w="812800">
                  <a:moveTo>
                    <a:pt x="812800" y="349250"/>
                  </a:moveTo>
                  <a:lnTo>
                    <a:pt x="609600" y="698500"/>
                  </a:lnTo>
                  <a:lnTo>
                    <a:pt x="203200" y="698500"/>
                  </a:lnTo>
                  <a:lnTo>
                    <a:pt x="0" y="349250"/>
                  </a:lnTo>
                  <a:lnTo>
                    <a:pt x="203200" y="0"/>
                  </a:lnTo>
                  <a:lnTo>
                    <a:pt x="609600" y="0"/>
                  </a:lnTo>
                  <a:lnTo>
                    <a:pt x="812800" y="349250"/>
                  </a:lnTo>
                  <a:close/>
                </a:path>
              </a:pathLst>
            </a:custGeom>
            <a:gradFill rotWithShape="true">
              <a:gsLst>
                <a:gs pos="0">
                  <a:srgbClr val="FFDA6A">
                    <a:alpha val="88000"/>
                  </a:srgbClr>
                </a:gs>
                <a:gs pos="100000">
                  <a:srgbClr val="FFF7DE">
                    <a:alpha val="88000"/>
                  </a:srgbClr>
                </a:gs>
              </a:gsLst>
              <a:lin ang="5400000"/>
            </a:gradFill>
          </p:spPr>
        </p:sp>
        <p:sp>
          <p:nvSpPr>
            <p:cNvPr name="TextBox 91" id="91"/>
            <p:cNvSpPr txBox="true"/>
            <p:nvPr/>
          </p:nvSpPr>
          <p:spPr>
            <a:xfrm>
              <a:off x="114300" y="0"/>
              <a:ext cx="584200" cy="698500"/>
            </a:xfrm>
            <a:prstGeom prst="rect">
              <a:avLst/>
            </a:prstGeom>
          </p:spPr>
          <p:txBody>
            <a:bodyPr anchor="ctr" rtlCol="false" tIns="25733" lIns="25733" bIns="25733" rIns="25733"/>
            <a:lstStyle/>
            <a:p>
              <a:pPr algn="ctr">
                <a:lnSpc>
                  <a:spcPts val="1696"/>
                </a:lnSpc>
              </a:pPr>
            </a:p>
          </p:txBody>
        </p:sp>
      </p:grpSp>
      <p:grpSp>
        <p:nvGrpSpPr>
          <p:cNvPr name="Group 92" id="92"/>
          <p:cNvGrpSpPr/>
          <p:nvPr/>
        </p:nvGrpSpPr>
        <p:grpSpPr>
          <a:xfrm rot="-1796298">
            <a:off x="15300883" y="2363530"/>
            <a:ext cx="2023128" cy="1250408"/>
            <a:chOff x="0" y="0"/>
            <a:chExt cx="3451793" cy="2133403"/>
          </a:xfrm>
        </p:grpSpPr>
        <p:sp>
          <p:nvSpPr>
            <p:cNvPr name="Freeform 93" id="93"/>
            <p:cNvSpPr/>
            <p:nvPr/>
          </p:nvSpPr>
          <p:spPr>
            <a:xfrm flipH="false" flipV="false" rot="0">
              <a:off x="0" y="0"/>
              <a:ext cx="3451794" cy="2133403"/>
            </a:xfrm>
            <a:custGeom>
              <a:avLst/>
              <a:gdLst/>
              <a:ahLst/>
              <a:cxnLst/>
              <a:rect r="r" b="b" t="t" l="l"/>
              <a:pathLst>
                <a:path h="2133403" w="3451794">
                  <a:moveTo>
                    <a:pt x="203200" y="0"/>
                  </a:moveTo>
                  <a:lnTo>
                    <a:pt x="3248593" y="0"/>
                  </a:lnTo>
                  <a:lnTo>
                    <a:pt x="3451794" y="2133403"/>
                  </a:lnTo>
                  <a:lnTo>
                    <a:pt x="0" y="2133403"/>
                  </a:lnTo>
                  <a:lnTo>
                    <a:pt x="203200" y="0"/>
                  </a:lnTo>
                  <a:close/>
                </a:path>
              </a:pathLst>
            </a:custGeom>
            <a:gradFill rotWithShape="true">
              <a:gsLst>
                <a:gs pos="0">
                  <a:srgbClr val="FFDA6A">
                    <a:alpha val="6000"/>
                  </a:srgbClr>
                </a:gs>
                <a:gs pos="100000">
                  <a:srgbClr val="FFFFFF">
                    <a:alpha val="6000"/>
                  </a:srgbClr>
                </a:gs>
              </a:gsLst>
              <a:lin ang="5400000"/>
            </a:gradFill>
          </p:spPr>
        </p:sp>
        <p:sp>
          <p:nvSpPr>
            <p:cNvPr name="TextBox 94" id="94"/>
            <p:cNvSpPr txBox="true"/>
            <p:nvPr/>
          </p:nvSpPr>
          <p:spPr>
            <a:xfrm>
              <a:off x="127000" y="0"/>
              <a:ext cx="3197793" cy="2133403"/>
            </a:xfrm>
            <a:prstGeom prst="rect">
              <a:avLst/>
            </a:prstGeom>
          </p:spPr>
          <p:txBody>
            <a:bodyPr anchor="ctr" rtlCol="false" tIns="25733" lIns="25733" bIns="25733" rIns="25733"/>
            <a:lstStyle/>
            <a:p>
              <a:pPr algn="ctr">
                <a:lnSpc>
                  <a:spcPts val="1696"/>
                </a:lnSpc>
              </a:pPr>
            </a:p>
          </p:txBody>
        </p:sp>
      </p:grpSp>
      <p:grpSp>
        <p:nvGrpSpPr>
          <p:cNvPr name="Group 95" id="95"/>
          <p:cNvGrpSpPr/>
          <p:nvPr/>
        </p:nvGrpSpPr>
        <p:grpSpPr>
          <a:xfrm rot="-816748">
            <a:off x="13243286" y="2409030"/>
            <a:ext cx="130401" cy="112063"/>
            <a:chOff x="0" y="0"/>
            <a:chExt cx="812800" cy="698500"/>
          </a:xfrm>
        </p:grpSpPr>
        <p:sp>
          <p:nvSpPr>
            <p:cNvPr name="Freeform 96" id="96"/>
            <p:cNvSpPr/>
            <p:nvPr/>
          </p:nvSpPr>
          <p:spPr>
            <a:xfrm flipH="false" flipV="false" rot="0">
              <a:off x="0" y="0"/>
              <a:ext cx="812800" cy="698500"/>
            </a:xfrm>
            <a:custGeom>
              <a:avLst/>
              <a:gdLst/>
              <a:ahLst/>
              <a:cxnLst/>
              <a:rect r="r" b="b" t="t" l="l"/>
              <a:pathLst>
                <a:path h="698500" w="812800">
                  <a:moveTo>
                    <a:pt x="812800" y="349250"/>
                  </a:moveTo>
                  <a:lnTo>
                    <a:pt x="609600" y="698500"/>
                  </a:lnTo>
                  <a:lnTo>
                    <a:pt x="203200" y="698500"/>
                  </a:lnTo>
                  <a:lnTo>
                    <a:pt x="0" y="349250"/>
                  </a:lnTo>
                  <a:lnTo>
                    <a:pt x="203200" y="0"/>
                  </a:lnTo>
                  <a:lnTo>
                    <a:pt x="609600" y="0"/>
                  </a:lnTo>
                  <a:lnTo>
                    <a:pt x="812800" y="349250"/>
                  </a:lnTo>
                  <a:close/>
                </a:path>
              </a:pathLst>
            </a:custGeom>
            <a:gradFill rotWithShape="true">
              <a:gsLst>
                <a:gs pos="0">
                  <a:srgbClr val="FFDA6A">
                    <a:alpha val="88000"/>
                  </a:srgbClr>
                </a:gs>
                <a:gs pos="100000">
                  <a:srgbClr val="FFF7DE">
                    <a:alpha val="88000"/>
                  </a:srgbClr>
                </a:gs>
              </a:gsLst>
              <a:lin ang="5400000"/>
            </a:gradFill>
          </p:spPr>
        </p:sp>
        <p:sp>
          <p:nvSpPr>
            <p:cNvPr name="TextBox 97" id="97"/>
            <p:cNvSpPr txBox="true"/>
            <p:nvPr/>
          </p:nvSpPr>
          <p:spPr>
            <a:xfrm>
              <a:off x="114300" y="0"/>
              <a:ext cx="584200" cy="698500"/>
            </a:xfrm>
            <a:prstGeom prst="rect">
              <a:avLst/>
            </a:prstGeom>
          </p:spPr>
          <p:txBody>
            <a:bodyPr anchor="ctr" rtlCol="false" tIns="25733" lIns="25733" bIns="25733" rIns="25733"/>
            <a:lstStyle/>
            <a:p>
              <a:pPr algn="ctr">
                <a:lnSpc>
                  <a:spcPts val="1696"/>
                </a:lnSpc>
              </a:pPr>
            </a:p>
          </p:txBody>
        </p:sp>
      </p:grpSp>
      <p:grpSp>
        <p:nvGrpSpPr>
          <p:cNvPr name="Group 98" id="98"/>
          <p:cNvGrpSpPr/>
          <p:nvPr/>
        </p:nvGrpSpPr>
        <p:grpSpPr>
          <a:xfrm rot="-816748">
            <a:off x="12907335" y="2450126"/>
            <a:ext cx="130401" cy="112063"/>
            <a:chOff x="0" y="0"/>
            <a:chExt cx="812800" cy="698500"/>
          </a:xfrm>
        </p:grpSpPr>
        <p:sp>
          <p:nvSpPr>
            <p:cNvPr name="Freeform 99" id="99"/>
            <p:cNvSpPr/>
            <p:nvPr/>
          </p:nvSpPr>
          <p:spPr>
            <a:xfrm flipH="false" flipV="false" rot="0">
              <a:off x="0" y="0"/>
              <a:ext cx="812800" cy="698500"/>
            </a:xfrm>
            <a:custGeom>
              <a:avLst/>
              <a:gdLst/>
              <a:ahLst/>
              <a:cxnLst/>
              <a:rect r="r" b="b" t="t" l="l"/>
              <a:pathLst>
                <a:path h="698500" w="812800">
                  <a:moveTo>
                    <a:pt x="812800" y="349250"/>
                  </a:moveTo>
                  <a:lnTo>
                    <a:pt x="609600" y="698500"/>
                  </a:lnTo>
                  <a:lnTo>
                    <a:pt x="203200" y="698500"/>
                  </a:lnTo>
                  <a:lnTo>
                    <a:pt x="0" y="349250"/>
                  </a:lnTo>
                  <a:lnTo>
                    <a:pt x="203200" y="0"/>
                  </a:lnTo>
                  <a:lnTo>
                    <a:pt x="609600" y="0"/>
                  </a:lnTo>
                  <a:lnTo>
                    <a:pt x="812800" y="349250"/>
                  </a:lnTo>
                  <a:close/>
                </a:path>
              </a:pathLst>
            </a:custGeom>
            <a:gradFill rotWithShape="true">
              <a:gsLst>
                <a:gs pos="0">
                  <a:srgbClr val="FFDA6A">
                    <a:alpha val="88000"/>
                  </a:srgbClr>
                </a:gs>
                <a:gs pos="100000">
                  <a:srgbClr val="FFF7DE">
                    <a:alpha val="88000"/>
                  </a:srgbClr>
                </a:gs>
              </a:gsLst>
              <a:lin ang="5400000"/>
            </a:gradFill>
          </p:spPr>
        </p:sp>
        <p:sp>
          <p:nvSpPr>
            <p:cNvPr name="TextBox 100" id="100"/>
            <p:cNvSpPr txBox="true"/>
            <p:nvPr/>
          </p:nvSpPr>
          <p:spPr>
            <a:xfrm>
              <a:off x="114300" y="0"/>
              <a:ext cx="584200" cy="698500"/>
            </a:xfrm>
            <a:prstGeom prst="rect">
              <a:avLst/>
            </a:prstGeom>
          </p:spPr>
          <p:txBody>
            <a:bodyPr anchor="ctr" rtlCol="false" tIns="25733" lIns="25733" bIns="25733" rIns="25733"/>
            <a:lstStyle/>
            <a:p>
              <a:pPr algn="ctr">
                <a:lnSpc>
                  <a:spcPts val="1696"/>
                </a:lnSpc>
              </a:pPr>
            </a:p>
          </p:txBody>
        </p:sp>
      </p:grpSp>
      <p:grpSp>
        <p:nvGrpSpPr>
          <p:cNvPr name="Group 101" id="101"/>
          <p:cNvGrpSpPr/>
          <p:nvPr/>
        </p:nvGrpSpPr>
        <p:grpSpPr>
          <a:xfrm rot="0">
            <a:off x="7888237" y="2101264"/>
            <a:ext cx="3160192" cy="2415267"/>
            <a:chOff x="0" y="0"/>
            <a:chExt cx="4213589" cy="3220356"/>
          </a:xfrm>
        </p:grpSpPr>
        <p:sp>
          <p:nvSpPr>
            <p:cNvPr name="Freeform 102" id="102"/>
            <p:cNvSpPr/>
            <p:nvPr/>
          </p:nvSpPr>
          <p:spPr>
            <a:xfrm flipH="false" flipV="false" rot="0">
              <a:off x="0" y="0"/>
              <a:ext cx="4213589" cy="3220356"/>
            </a:xfrm>
            <a:custGeom>
              <a:avLst/>
              <a:gdLst/>
              <a:ahLst/>
              <a:cxnLst/>
              <a:rect r="r" b="b" t="t" l="l"/>
              <a:pathLst>
                <a:path h="3220356" w="4213589">
                  <a:moveTo>
                    <a:pt x="0" y="0"/>
                  </a:moveTo>
                  <a:lnTo>
                    <a:pt x="4213589" y="0"/>
                  </a:lnTo>
                  <a:lnTo>
                    <a:pt x="4213589" y="3220356"/>
                  </a:lnTo>
                  <a:lnTo>
                    <a:pt x="0" y="3220356"/>
                  </a:lnTo>
                  <a:lnTo>
                    <a:pt x="0" y="0"/>
                  </a:lnTo>
                  <a:close/>
                </a:path>
              </a:pathLst>
            </a:custGeom>
            <a:blipFill>
              <a:blip r:embed="rId6"/>
              <a:stretch>
                <a:fillRect l="-89882" t="0" r="0" b="0"/>
              </a:stretch>
            </a:blipFill>
          </p:spPr>
        </p:sp>
        <p:grpSp>
          <p:nvGrpSpPr>
            <p:cNvPr name="Group 103" id="103"/>
            <p:cNvGrpSpPr/>
            <p:nvPr/>
          </p:nvGrpSpPr>
          <p:grpSpPr>
            <a:xfrm rot="-1796298">
              <a:off x="1031035" y="557789"/>
              <a:ext cx="2697505" cy="1728594"/>
              <a:chOff x="0" y="0"/>
              <a:chExt cx="3451793" cy="2211952"/>
            </a:xfrm>
          </p:grpSpPr>
          <p:sp>
            <p:nvSpPr>
              <p:cNvPr name="Freeform 104" id="104"/>
              <p:cNvSpPr/>
              <p:nvPr/>
            </p:nvSpPr>
            <p:spPr>
              <a:xfrm flipH="false" flipV="false" rot="0">
                <a:off x="0" y="0"/>
                <a:ext cx="3451794" cy="2211952"/>
              </a:xfrm>
              <a:custGeom>
                <a:avLst/>
                <a:gdLst/>
                <a:ahLst/>
                <a:cxnLst/>
                <a:rect r="r" b="b" t="t" l="l"/>
                <a:pathLst>
                  <a:path h="2211952" w="3451794">
                    <a:moveTo>
                      <a:pt x="203200" y="0"/>
                    </a:moveTo>
                    <a:lnTo>
                      <a:pt x="3248593" y="0"/>
                    </a:lnTo>
                    <a:lnTo>
                      <a:pt x="3451794" y="2211952"/>
                    </a:lnTo>
                    <a:lnTo>
                      <a:pt x="0" y="2211952"/>
                    </a:lnTo>
                    <a:lnTo>
                      <a:pt x="203200" y="0"/>
                    </a:lnTo>
                    <a:close/>
                  </a:path>
                </a:pathLst>
              </a:custGeom>
              <a:gradFill rotWithShape="true">
                <a:gsLst>
                  <a:gs pos="0">
                    <a:srgbClr val="EFB606">
                      <a:alpha val="12000"/>
                    </a:srgbClr>
                  </a:gs>
                  <a:gs pos="50000">
                    <a:srgbClr val="FAEA93">
                      <a:alpha val="12000"/>
                    </a:srgbClr>
                  </a:gs>
                  <a:gs pos="100000">
                    <a:srgbClr val="FFFFFF">
                      <a:alpha val="12000"/>
                    </a:srgbClr>
                  </a:gs>
                </a:gsLst>
                <a:lin ang="5400000"/>
              </a:gradFill>
            </p:spPr>
          </p:sp>
          <p:sp>
            <p:nvSpPr>
              <p:cNvPr name="TextBox 105" id="105"/>
              <p:cNvSpPr txBox="true"/>
              <p:nvPr/>
            </p:nvSpPr>
            <p:spPr>
              <a:xfrm>
                <a:off x="127000" y="0"/>
                <a:ext cx="3197793" cy="2211952"/>
              </a:xfrm>
              <a:prstGeom prst="rect">
                <a:avLst/>
              </a:prstGeom>
            </p:spPr>
            <p:txBody>
              <a:bodyPr anchor="ctr" rtlCol="false" tIns="38183" lIns="38183" bIns="38183" rIns="38183"/>
              <a:lstStyle/>
              <a:p>
                <a:pPr algn="ctr">
                  <a:lnSpc>
                    <a:spcPts val="1696"/>
                  </a:lnSpc>
                </a:pPr>
              </a:p>
            </p:txBody>
          </p:sp>
        </p:grpSp>
        <p:grpSp>
          <p:nvGrpSpPr>
            <p:cNvPr name="Group 106" id="106"/>
            <p:cNvGrpSpPr/>
            <p:nvPr/>
          </p:nvGrpSpPr>
          <p:grpSpPr>
            <a:xfrm rot="0">
              <a:off x="1194902" y="1233254"/>
              <a:ext cx="402267" cy="615752"/>
              <a:chOff x="0" y="0"/>
              <a:chExt cx="587043" cy="898589"/>
            </a:xfrm>
          </p:grpSpPr>
          <p:sp>
            <p:nvSpPr>
              <p:cNvPr name="Freeform 107" id="107"/>
              <p:cNvSpPr/>
              <p:nvPr/>
            </p:nvSpPr>
            <p:spPr>
              <a:xfrm flipH="false" flipV="false" rot="0">
                <a:off x="0" y="0"/>
                <a:ext cx="587043" cy="898589"/>
              </a:xfrm>
              <a:custGeom>
                <a:avLst/>
                <a:gdLst/>
                <a:ahLst/>
                <a:cxnLst/>
                <a:rect r="r" b="b" t="t" l="l"/>
                <a:pathLst>
                  <a:path h="898589" w="587043">
                    <a:moveTo>
                      <a:pt x="203200" y="0"/>
                    </a:moveTo>
                    <a:lnTo>
                      <a:pt x="383843" y="0"/>
                    </a:lnTo>
                    <a:lnTo>
                      <a:pt x="587043" y="898589"/>
                    </a:lnTo>
                    <a:lnTo>
                      <a:pt x="0" y="898589"/>
                    </a:lnTo>
                    <a:lnTo>
                      <a:pt x="203200" y="0"/>
                    </a:lnTo>
                    <a:close/>
                  </a:path>
                </a:pathLst>
              </a:custGeom>
              <a:gradFill rotWithShape="true">
                <a:gsLst>
                  <a:gs pos="0">
                    <a:srgbClr val="EFB606">
                      <a:alpha val="53000"/>
                    </a:srgbClr>
                  </a:gs>
                  <a:gs pos="50000">
                    <a:srgbClr val="FAEA93">
                      <a:alpha val="53000"/>
                    </a:srgbClr>
                  </a:gs>
                  <a:gs pos="100000">
                    <a:srgbClr val="FFFFFF">
                      <a:alpha val="53000"/>
                    </a:srgbClr>
                  </a:gs>
                </a:gsLst>
                <a:lin ang="5400000"/>
              </a:gradFill>
            </p:spPr>
          </p:sp>
          <p:sp>
            <p:nvSpPr>
              <p:cNvPr name="TextBox 108" id="108"/>
              <p:cNvSpPr txBox="true"/>
              <p:nvPr/>
            </p:nvSpPr>
            <p:spPr>
              <a:xfrm>
                <a:off x="127000" y="0"/>
                <a:ext cx="333043" cy="898589"/>
              </a:xfrm>
              <a:prstGeom prst="rect">
                <a:avLst/>
              </a:prstGeom>
            </p:spPr>
            <p:txBody>
              <a:bodyPr anchor="ctr" rtlCol="false" tIns="38183" lIns="38183" bIns="38183" rIns="38183"/>
              <a:lstStyle/>
              <a:p>
                <a:pPr algn="ctr">
                  <a:lnSpc>
                    <a:spcPts val="1696"/>
                  </a:lnSpc>
                </a:pPr>
              </a:p>
            </p:txBody>
          </p:sp>
        </p:grpSp>
        <p:grpSp>
          <p:nvGrpSpPr>
            <p:cNvPr name="Group 109" id="109"/>
            <p:cNvGrpSpPr/>
            <p:nvPr/>
          </p:nvGrpSpPr>
          <p:grpSpPr>
            <a:xfrm rot="0">
              <a:off x="1905661" y="700618"/>
              <a:ext cx="666486" cy="909560"/>
              <a:chOff x="0" y="0"/>
              <a:chExt cx="852852" cy="1163895"/>
            </a:xfrm>
          </p:grpSpPr>
          <p:sp>
            <p:nvSpPr>
              <p:cNvPr name="Freeform 110" id="110"/>
              <p:cNvSpPr/>
              <p:nvPr/>
            </p:nvSpPr>
            <p:spPr>
              <a:xfrm flipH="false" flipV="false" rot="0">
                <a:off x="0" y="0"/>
                <a:ext cx="852852" cy="1163895"/>
              </a:xfrm>
              <a:custGeom>
                <a:avLst/>
                <a:gdLst/>
                <a:ahLst/>
                <a:cxnLst/>
                <a:rect r="r" b="b" t="t" l="l"/>
                <a:pathLst>
                  <a:path h="1163895" w="852852">
                    <a:moveTo>
                      <a:pt x="203200" y="0"/>
                    </a:moveTo>
                    <a:lnTo>
                      <a:pt x="649652" y="0"/>
                    </a:lnTo>
                    <a:lnTo>
                      <a:pt x="852852" y="1163895"/>
                    </a:lnTo>
                    <a:lnTo>
                      <a:pt x="0" y="1163895"/>
                    </a:lnTo>
                    <a:lnTo>
                      <a:pt x="203200" y="0"/>
                    </a:lnTo>
                    <a:close/>
                  </a:path>
                </a:pathLst>
              </a:custGeom>
              <a:gradFill rotWithShape="true">
                <a:gsLst>
                  <a:gs pos="0">
                    <a:srgbClr val="EFB606">
                      <a:alpha val="43000"/>
                    </a:srgbClr>
                  </a:gs>
                  <a:gs pos="50000">
                    <a:srgbClr val="FAEA93">
                      <a:alpha val="43000"/>
                    </a:srgbClr>
                  </a:gs>
                  <a:gs pos="100000">
                    <a:srgbClr val="FFFFFF">
                      <a:alpha val="43000"/>
                    </a:srgbClr>
                  </a:gs>
                </a:gsLst>
                <a:lin ang="5400000"/>
              </a:gradFill>
            </p:spPr>
          </p:sp>
          <p:sp>
            <p:nvSpPr>
              <p:cNvPr name="TextBox 111" id="111"/>
              <p:cNvSpPr txBox="true"/>
              <p:nvPr/>
            </p:nvSpPr>
            <p:spPr>
              <a:xfrm>
                <a:off x="127000" y="0"/>
                <a:ext cx="598852" cy="1163895"/>
              </a:xfrm>
              <a:prstGeom prst="rect">
                <a:avLst/>
              </a:prstGeom>
            </p:spPr>
            <p:txBody>
              <a:bodyPr anchor="ctr" rtlCol="false" tIns="38183" lIns="38183" bIns="38183" rIns="38183"/>
              <a:lstStyle/>
              <a:p>
                <a:pPr algn="ctr">
                  <a:lnSpc>
                    <a:spcPts val="1696"/>
                  </a:lnSpc>
                </a:pPr>
              </a:p>
            </p:txBody>
          </p:sp>
        </p:grpSp>
        <p:grpSp>
          <p:nvGrpSpPr>
            <p:cNvPr name="Group 112" id="112"/>
            <p:cNvGrpSpPr/>
            <p:nvPr/>
          </p:nvGrpSpPr>
          <p:grpSpPr>
            <a:xfrm rot="0">
              <a:off x="1836637" y="1610178"/>
              <a:ext cx="402267" cy="653899"/>
              <a:chOff x="0" y="0"/>
              <a:chExt cx="587043" cy="954259"/>
            </a:xfrm>
          </p:grpSpPr>
          <p:sp>
            <p:nvSpPr>
              <p:cNvPr name="Freeform 113" id="113"/>
              <p:cNvSpPr/>
              <p:nvPr/>
            </p:nvSpPr>
            <p:spPr>
              <a:xfrm flipH="false" flipV="false" rot="0">
                <a:off x="0" y="0"/>
                <a:ext cx="587043" cy="954259"/>
              </a:xfrm>
              <a:custGeom>
                <a:avLst/>
                <a:gdLst/>
                <a:ahLst/>
                <a:cxnLst/>
                <a:rect r="r" b="b" t="t" l="l"/>
                <a:pathLst>
                  <a:path h="954259" w="587043">
                    <a:moveTo>
                      <a:pt x="203200" y="0"/>
                    </a:moveTo>
                    <a:lnTo>
                      <a:pt x="383843" y="0"/>
                    </a:lnTo>
                    <a:lnTo>
                      <a:pt x="587043" y="954259"/>
                    </a:lnTo>
                    <a:lnTo>
                      <a:pt x="0" y="954259"/>
                    </a:lnTo>
                    <a:lnTo>
                      <a:pt x="203200" y="0"/>
                    </a:lnTo>
                    <a:close/>
                  </a:path>
                </a:pathLst>
              </a:custGeom>
              <a:gradFill rotWithShape="true">
                <a:gsLst>
                  <a:gs pos="0">
                    <a:srgbClr val="EFB606">
                      <a:alpha val="53000"/>
                    </a:srgbClr>
                  </a:gs>
                  <a:gs pos="50000">
                    <a:srgbClr val="FAEA93">
                      <a:alpha val="53000"/>
                    </a:srgbClr>
                  </a:gs>
                  <a:gs pos="100000">
                    <a:srgbClr val="FFFFFF">
                      <a:alpha val="53000"/>
                    </a:srgbClr>
                  </a:gs>
                </a:gsLst>
                <a:lin ang="5400000"/>
              </a:gradFill>
            </p:spPr>
          </p:sp>
          <p:sp>
            <p:nvSpPr>
              <p:cNvPr name="TextBox 114" id="114"/>
              <p:cNvSpPr txBox="true"/>
              <p:nvPr/>
            </p:nvSpPr>
            <p:spPr>
              <a:xfrm>
                <a:off x="127000" y="0"/>
                <a:ext cx="333043" cy="954259"/>
              </a:xfrm>
              <a:prstGeom prst="rect">
                <a:avLst/>
              </a:prstGeom>
            </p:spPr>
            <p:txBody>
              <a:bodyPr anchor="ctr" rtlCol="false" tIns="38183" lIns="38183" bIns="38183" rIns="38183"/>
              <a:lstStyle/>
              <a:p>
                <a:pPr algn="ctr">
                  <a:lnSpc>
                    <a:spcPts val="1696"/>
                  </a:lnSpc>
                </a:pPr>
              </a:p>
            </p:txBody>
          </p:sp>
        </p:grpSp>
      </p:grpSp>
      <p:grpSp>
        <p:nvGrpSpPr>
          <p:cNvPr name="Group 115" id="115"/>
          <p:cNvGrpSpPr/>
          <p:nvPr/>
        </p:nvGrpSpPr>
        <p:grpSpPr>
          <a:xfrm rot="-1981349">
            <a:off x="12460615" y="2690118"/>
            <a:ext cx="723465" cy="260710"/>
            <a:chOff x="0" y="0"/>
            <a:chExt cx="812800" cy="292903"/>
          </a:xfrm>
        </p:grpSpPr>
        <p:sp>
          <p:nvSpPr>
            <p:cNvPr name="Freeform 116" id="116"/>
            <p:cNvSpPr/>
            <p:nvPr/>
          </p:nvSpPr>
          <p:spPr>
            <a:xfrm flipH="false" flipV="false" rot="0">
              <a:off x="0" y="0"/>
              <a:ext cx="812800" cy="292903"/>
            </a:xfrm>
            <a:custGeom>
              <a:avLst/>
              <a:gdLst/>
              <a:ahLst/>
              <a:cxnLst/>
              <a:rect r="r" b="b" t="t" l="l"/>
              <a:pathLst>
                <a:path h="292903" w="812800">
                  <a:moveTo>
                    <a:pt x="203200" y="0"/>
                  </a:moveTo>
                  <a:lnTo>
                    <a:pt x="812800" y="0"/>
                  </a:lnTo>
                  <a:lnTo>
                    <a:pt x="609600" y="292903"/>
                  </a:lnTo>
                  <a:lnTo>
                    <a:pt x="0" y="292903"/>
                  </a:lnTo>
                  <a:lnTo>
                    <a:pt x="203200" y="0"/>
                  </a:lnTo>
                  <a:close/>
                </a:path>
              </a:pathLst>
            </a:custGeom>
            <a:solidFill>
              <a:srgbClr val="99E6F1">
                <a:alpha val="43922"/>
              </a:srgbClr>
            </a:solidFill>
            <a:ln w="9525" cap="sq">
              <a:solidFill>
                <a:srgbClr val="4F4F4F">
                  <a:alpha val="43922"/>
                </a:srgbClr>
              </a:solidFill>
              <a:prstDash val="solid"/>
              <a:miter/>
            </a:ln>
          </p:spPr>
        </p:sp>
        <p:sp>
          <p:nvSpPr>
            <p:cNvPr name="TextBox 117" id="117"/>
            <p:cNvSpPr txBox="true"/>
            <p:nvPr/>
          </p:nvSpPr>
          <p:spPr>
            <a:xfrm>
              <a:off x="101600" y="0"/>
              <a:ext cx="609600" cy="292903"/>
            </a:xfrm>
            <a:prstGeom prst="rect">
              <a:avLst/>
            </a:prstGeom>
          </p:spPr>
          <p:txBody>
            <a:bodyPr anchor="ctr" rtlCol="false" tIns="50800" lIns="50800" bIns="50800" rIns="50800"/>
            <a:lstStyle/>
            <a:p>
              <a:pPr algn="ctr">
                <a:lnSpc>
                  <a:spcPts val="2165"/>
                </a:lnSpc>
              </a:pPr>
            </a:p>
          </p:txBody>
        </p:sp>
      </p:grpSp>
      <p:grpSp>
        <p:nvGrpSpPr>
          <p:cNvPr name="Group 118" id="118"/>
          <p:cNvGrpSpPr/>
          <p:nvPr/>
        </p:nvGrpSpPr>
        <p:grpSpPr>
          <a:xfrm rot="-1981349">
            <a:off x="15751204" y="2622243"/>
            <a:ext cx="723465" cy="260710"/>
            <a:chOff x="0" y="0"/>
            <a:chExt cx="812800" cy="292903"/>
          </a:xfrm>
        </p:grpSpPr>
        <p:sp>
          <p:nvSpPr>
            <p:cNvPr name="Freeform 119" id="119"/>
            <p:cNvSpPr/>
            <p:nvPr/>
          </p:nvSpPr>
          <p:spPr>
            <a:xfrm flipH="false" flipV="false" rot="0">
              <a:off x="0" y="0"/>
              <a:ext cx="812800" cy="292903"/>
            </a:xfrm>
            <a:custGeom>
              <a:avLst/>
              <a:gdLst/>
              <a:ahLst/>
              <a:cxnLst/>
              <a:rect r="r" b="b" t="t" l="l"/>
              <a:pathLst>
                <a:path h="292903" w="812800">
                  <a:moveTo>
                    <a:pt x="203200" y="0"/>
                  </a:moveTo>
                  <a:lnTo>
                    <a:pt x="812800" y="0"/>
                  </a:lnTo>
                  <a:lnTo>
                    <a:pt x="609600" y="292903"/>
                  </a:lnTo>
                  <a:lnTo>
                    <a:pt x="0" y="292903"/>
                  </a:lnTo>
                  <a:lnTo>
                    <a:pt x="203200" y="0"/>
                  </a:lnTo>
                  <a:close/>
                </a:path>
              </a:pathLst>
            </a:custGeom>
            <a:solidFill>
              <a:srgbClr val="99E6F1">
                <a:alpha val="58824"/>
              </a:srgbClr>
            </a:solidFill>
            <a:ln w="9525" cap="sq">
              <a:solidFill>
                <a:srgbClr val="4F4F4F">
                  <a:alpha val="58824"/>
                </a:srgbClr>
              </a:solidFill>
              <a:prstDash val="solid"/>
              <a:miter/>
            </a:ln>
          </p:spPr>
        </p:sp>
        <p:sp>
          <p:nvSpPr>
            <p:cNvPr name="TextBox 120" id="120"/>
            <p:cNvSpPr txBox="true"/>
            <p:nvPr/>
          </p:nvSpPr>
          <p:spPr>
            <a:xfrm>
              <a:off x="101600" y="0"/>
              <a:ext cx="609600" cy="292903"/>
            </a:xfrm>
            <a:prstGeom prst="rect">
              <a:avLst/>
            </a:prstGeom>
          </p:spPr>
          <p:txBody>
            <a:bodyPr anchor="ctr" rtlCol="false" tIns="50800" lIns="50800" bIns="50800" rIns="50800"/>
            <a:lstStyle/>
            <a:p>
              <a:pPr algn="ctr">
                <a:lnSpc>
                  <a:spcPts val="2165"/>
                </a:lnSpc>
              </a:pPr>
            </a:p>
          </p:txBody>
        </p:sp>
      </p:grpSp>
      <p:grpSp>
        <p:nvGrpSpPr>
          <p:cNvPr name="Group 121" id="121"/>
          <p:cNvGrpSpPr/>
          <p:nvPr/>
        </p:nvGrpSpPr>
        <p:grpSpPr>
          <a:xfrm rot="-1796298">
            <a:off x="15980475" y="2518635"/>
            <a:ext cx="765478" cy="1013771"/>
            <a:chOff x="0" y="0"/>
            <a:chExt cx="1306033" cy="1729662"/>
          </a:xfrm>
        </p:grpSpPr>
        <p:sp>
          <p:nvSpPr>
            <p:cNvPr name="Freeform 122" id="122"/>
            <p:cNvSpPr/>
            <p:nvPr/>
          </p:nvSpPr>
          <p:spPr>
            <a:xfrm flipH="false" flipV="false" rot="0">
              <a:off x="0" y="0"/>
              <a:ext cx="1306033" cy="1729662"/>
            </a:xfrm>
            <a:custGeom>
              <a:avLst/>
              <a:gdLst/>
              <a:ahLst/>
              <a:cxnLst/>
              <a:rect r="r" b="b" t="t" l="l"/>
              <a:pathLst>
                <a:path h="1729662" w="1306033">
                  <a:moveTo>
                    <a:pt x="203200" y="0"/>
                  </a:moveTo>
                  <a:lnTo>
                    <a:pt x="1102833" y="0"/>
                  </a:lnTo>
                  <a:lnTo>
                    <a:pt x="1306033" y="1729662"/>
                  </a:lnTo>
                  <a:lnTo>
                    <a:pt x="0" y="1729662"/>
                  </a:lnTo>
                  <a:lnTo>
                    <a:pt x="203200" y="0"/>
                  </a:lnTo>
                  <a:close/>
                </a:path>
              </a:pathLst>
            </a:custGeom>
            <a:gradFill rotWithShape="true">
              <a:gsLst>
                <a:gs pos="0">
                  <a:srgbClr val="FFDA6A">
                    <a:alpha val="38000"/>
                  </a:srgbClr>
                </a:gs>
                <a:gs pos="100000">
                  <a:srgbClr val="FFFFFF">
                    <a:alpha val="38000"/>
                  </a:srgbClr>
                </a:gs>
              </a:gsLst>
              <a:lin ang="5400000"/>
            </a:gradFill>
          </p:spPr>
        </p:sp>
        <p:sp>
          <p:nvSpPr>
            <p:cNvPr name="TextBox 123" id="123"/>
            <p:cNvSpPr txBox="true"/>
            <p:nvPr/>
          </p:nvSpPr>
          <p:spPr>
            <a:xfrm>
              <a:off x="127000" y="0"/>
              <a:ext cx="1052033" cy="1729662"/>
            </a:xfrm>
            <a:prstGeom prst="rect">
              <a:avLst/>
            </a:prstGeom>
          </p:spPr>
          <p:txBody>
            <a:bodyPr anchor="ctr" rtlCol="false" tIns="25733" lIns="25733" bIns="25733" rIns="25733"/>
            <a:lstStyle/>
            <a:p>
              <a:pPr algn="ctr">
                <a:lnSpc>
                  <a:spcPts val="1696"/>
                </a:lnSpc>
              </a:pPr>
            </a:p>
          </p:txBody>
        </p:sp>
      </p:grpSp>
      <p:grpSp>
        <p:nvGrpSpPr>
          <p:cNvPr name="Group 124" id="124"/>
          <p:cNvGrpSpPr/>
          <p:nvPr/>
        </p:nvGrpSpPr>
        <p:grpSpPr>
          <a:xfrm rot="-1791576">
            <a:off x="12319493" y="7100577"/>
            <a:ext cx="632420" cy="227901"/>
            <a:chOff x="0" y="0"/>
            <a:chExt cx="812800" cy="292903"/>
          </a:xfrm>
        </p:grpSpPr>
        <p:sp>
          <p:nvSpPr>
            <p:cNvPr name="Freeform 125" id="125"/>
            <p:cNvSpPr/>
            <p:nvPr/>
          </p:nvSpPr>
          <p:spPr>
            <a:xfrm flipH="false" flipV="false" rot="0">
              <a:off x="0" y="0"/>
              <a:ext cx="812800" cy="292903"/>
            </a:xfrm>
            <a:custGeom>
              <a:avLst/>
              <a:gdLst/>
              <a:ahLst/>
              <a:cxnLst/>
              <a:rect r="r" b="b" t="t" l="l"/>
              <a:pathLst>
                <a:path h="292903" w="812800">
                  <a:moveTo>
                    <a:pt x="203200" y="0"/>
                  </a:moveTo>
                  <a:lnTo>
                    <a:pt x="812800" y="0"/>
                  </a:lnTo>
                  <a:lnTo>
                    <a:pt x="609600" y="292903"/>
                  </a:lnTo>
                  <a:lnTo>
                    <a:pt x="0" y="292903"/>
                  </a:lnTo>
                  <a:lnTo>
                    <a:pt x="203200" y="0"/>
                  </a:lnTo>
                  <a:close/>
                </a:path>
              </a:pathLst>
            </a:custGeom>
            <a:solidFill>
              <a:srgbClr val="28509B">
                <a:alpha val="43922"/>
              </a:srgbClr>
            </a:solidFill>
            <a:ln w="9525" cap="sq">
              <a:solidFill>
                <a:srgbClr val="4F4F4F">
                  <a:alpha val="43922"/>
                </a:srgbClr>
              </a:solidFill>
              <a:prstDash val="solid"/>
              <a:miter/>
            </a:ln>
          </p:spPr>
        </p:sp>
        <p:sp>
          <p:nvSpPr>
            <p:cNvPr name="TextBox 126" id="126"/>
            <p:cNvSpPr txBox="true"/>
            <p:nvPr/>
          </p:nvSpPr>
          <p:spPr>
            <a:xfrm>
              <a:off x="101600" y="0"/>
              <a:ext cx="609600" cy="292903"/>
            </a:xfrm>
            <a:prstGeom prst="rect">
              <a:avLst/>
            </a:prstGeom>
          </p:spPr>
          <p:txBody>
            <a:bodyPr anchor="ctr" rtlCol="false" tIns="50800" lIns="50800" bIns="50800" rIns="50800"/>
            <a:lstStyle/>
            <a:p>
              <a:pPr algn="ctr">
                <a:lnSpc>
                  <a:spcPts val="2165"/>
                </a:lnSpc>
              </a:pPr>
            </a:p>
          </p:txBody>
        </p:sp>
      </p:grpSp>
      <p:grpSp>
        <p:nvGrpSpPr>
          <p:cNvPr name="Group 127" id="127"/>
          <p:cNvGrpSpPr/>
          <p:nvPr/>
        </p:nvGrpSpPr>
        <p:grpSpPr>
          <a:xfrm rot="-1791576">
            <a:off x="2995260" y="5152053"/>
            <a:ext cx="1453296" cy="523714"/>
            <a:chOff x="0" y="0"/>
            <a:chExt cx="812800" cy="292903"/>
          </a:xfrm>
        </p:grpSpPr>
        <p:sp>
          <p:nvSpPr>
            <p:cNvPr name="Freeform 128" id="128"/>
            <p:cNvSpPr/>
            <p:nvPr/>
          </p:nvSpPr>
          <p:spPr>
            <a:xfrm flipH="false" flipV="false" rot="0">
              <a:off x="0" y="0"/>
              <a:ext cx="812800" cy="292903"/>
            </a:xfrm>
            <a:custGeom>
              <a:avLst/>
              <a:gdLst/>
              <a:ahLst/>
              <a:cxnLst/>
              <a:rect r="r" b="b" t="t" l="l"/>
              <a:pathLst>
                <a:path h="292903" w="812800">
                  <a:moveTo>
                    <a:pt x="203200" y="0"/>
                  </a:moveTo>
                  <a:lnTo>
                    <a:pt x="812800" y="0"/>
                  </a:lnTo>
                  <a:lnTo>
                    <a:pt x="609600" y="292903"/>
                  </a:lnTo>
                  <a:lnTo>
                    <a:pt x="0" y="292903"/>
                  </a:lnTo>
                  <a:lnTo>
                    <a:pt x="203200" y="0"/>
                  </a:lnTo>
                  <a:close/>
                </a:path>
              </a:pathLst>
            </a:custGeom>
            <a:solidFill>
              <a:srgbClr val="7C7FBA">
                <a:alpha val="43922"/>
              </a:srgbClr>
            </a:solidFill>
            <a:ln w="9525" cap="sq">
              <a:solidFill>
                <a:srgbClr val="4F4F4F">
                  <a:alpha val="43922"/>
                </a:srgbClr>
              </a:solidFill>
              <a:prstDash val="solid"/>
              <a:miter/>
            </a:ln>
          </p:spPr>
        </p:sp>
        <p:sp>
          <p:nvSpPr>
            <p:cNvPr name="TextBox 129" id="129"/>
            <p:cNvSpPr txBox="true"/>
            <p:nvPr/>
          </p:nvSpPr>
          <p:spPr>
            <a:xfrm>
              <a:off x="101600" y="0"/>
              <a:ext cx="609600" cy="292903"/>
            </a:xfrm>
            <a:prstGeom prst="rect">
              <a:avLst/>
            </a:prstGeom>
          </p:spPr>
          <p:txBody>
            <a:bodyPr anchor="ctr" rtlCol="false" tIns="50800" lIns="50800" bIns="50800" rIns="50800"/>
            <a:lstStyle/>
            <a:p>
              <a:pPr algn="ctr">
                <a:lnSpc>
                  <a:spcPts val="2165"/>
                </a:lnSpc>
              </a:pPr>
            </a:p>
          </p:txBody>
        </p:sp>
      </p:grpSp>
      <p:grpSp>
        <p:nvGrpSpPr>
          <p:cNvPr name="Group 130" id="130"/>
          <p:cNvGrpSpPr/>
          <p:nvPr/>
        </p:nvGrpSpPr>
        <p:grpSpPr>
          <a:xfrm rot="-1981349">
            <a:off x="9022885" y="2672143"/>
            <a:ext cx="723465" cy="260710"/>
            <a:chOff x="0" y="0"/>
            <a:chExt cx="812800" cy="292903"/>
          </a:xfrm>
        </p:grpSpPr>
        <p:sp>
          <p:nvSpPr>
            <p:cNvPr name="Freeform 131" id="131"/>
            <p:cNvSpPr/>
            <p:nvPr/>
          </p:nvSpPr>
          <p:spPr>
            <a:xfrm flipH="false" flipV="false" rot="0">
              <a:off x="0" y="0"/>
              <a:ext cx="812800" cy="292903"/>
            </a:xfrm>
            <a:custGeom>
              <a:avLst/>
              <a:gdLst/>
              <a:ahLst/>
              <a:cxnLst/>
              <a:rect r="r" b="b" t="t" l="l"/>
              <a:pathLst>
                <a:path h="292903" w="812800">
                  <a:moveTo>
                    <a:pt x="203200" y="0"/>
                  </a:moveTo>
                  <a:lnTo>
                    <a:pt x="812800" y="0"/>
                  </a:lnTo>
                  <a:lnTo>
                    <a:pt x="609600" y="292903"/>
                  </a:lnTo>
                  <a:lnTo>
                    <a:pt x="0" y="292903"/>
                  </a:lnTo>
                  <a:lnTo>
                    <a:pt x="203200" y="0"/>
                  </a:lnTo>
                  <a:close/>
                </a:path>
              </a:pathLst>
            </a:custGeom>
            <a:solidFill>
              <a:srgbClr val="99E6F1">
                <a:alpha val="43922"/>
              </a:srgbClr>
            </a:solidFill>
            <a:ln w="9525" cap="sq">
              <a:solidFill>
                <a:srgbClr val="4F4F4F">
                  <a:alpha val="43922"/>
                </a:srgbClr>
              </a:solidFill>
              <a:prstDash val="solid"/>
              <a:miter/>
            </a:ln>
          </p:spPr>
        </p:sp>
        <p:sp>
          <p:nvSpPr>
            <p:cNvPr name="TextBox 132" id="132"/>
            <p:cNvSpPr txBox="true"/>
            <p:nvPr/>
          </p:nvSpPr>
          <p:spPr>
            <a:xfrm>
              <a:off x="101600" y="0"/>
              <a:ext cx="609600" cy="292903"/>
            </a:xfrm>
            <a:prstGeom prst="rect">
              <a:avLst/>
            </a:prstGeom>
          </p:spPr>
          <p:txBody>
            <a:bodyPr anchor="ctr" rtlCol="false" tIns="50800" lIns="50800" bIns="50800" rIns="50800"/>
            <a:lstStyle/>
            <a:p>
              <a:pPr algn="ctr">
                <a:lnSpc>
                  <a:spcPts val="2165"/>
                </a:lnSpc>
              </a:pPr>
            </a:p>
          </p:txBody>
        </p:sp>
      </p:grpSp>
      <p:sp>
        <p:nvSpPr>
          <p:cNvPr name="TextBox 133" id="133"/>
          <p:cNvSpPr txBox="true"/>
          <p:nvPr/>
        </p:nvSpPr>
        <p:spPr>
          <a:xfrm rot="0">
            <a:off x="2514140" y="8126220"/>
            <a:ext cx="4735922" cy="1173559"/>
          </a:xfrm>
          <a:prstGeom prst="rect">
            <a:avLst/>
          </a:prstGeom>
        </p:spPr>
        <p:txBody>
          <a:bodyPr anchor="t" rtlCol="false" tIns="0" lIns="0" bIns="0" rIns="0">
            <a:spAutoFit/>
          </a:bodyPr>
          <a:lstStyle/>
          <a:p>
            <a:pPr algn="l">
              <a:lnSpc>
                <a:spcPts val="9234"/>
              </a:lnSpc>
            </a:pPr>
            <a:r>
              <a:rPr lang="en-US" b="true" sz="6596">
                <a:solidFill>
                  <a:srgbClr val="28509B">
                    <a:alpha val="55686"/>
                  </a:srgbClr>
                </a:solidFill>
                <a:latin typeface="Neutra Text Bold"/>
                <a:ea typeface="Neutra Text Bold"/>
                <a:cs typeface="Neutra Text Bold"/>
                <a:sym typeface="Neutra Text Bold"/>
              </a:rPr>
              <a:t>Primary</a:t>
            </a:r>
          </a:p>
        </p:txBody>
      </p:sp>
      <p:sp>
        <p:nvSpPr>
          <p:cNvPr name="TextBox 134" id="134"/>
          <p:cNvSpPr txBox="true"/>
          <p:nvPr/>
        </p:nvSpPr>
        <p:spPr>
          <a:xfrm rot="0">
            <a:off x="2378676" y="987530"/>
            <a:ext cx="7896840" cy="514351"/>
          </a:xfrm>
          <a:prstGeom prst="rect">
            <a:avLst/>
          </a:prstGeom>
        </p:spPr>
        <p:txBody>
          <a:bodyPr anchor="t" rtlCol="false" tIns="0" lIns="0" bIns="0" rIns="0">
            <a:spAutoFit/>
          </a:bodyPr>
          <a:lstStyle/>
          <a:p>
            <a:pPr algn="l">
              <a:lnSpc>
                <a:spcPts val="4199"/>
              </a:lnSpc>
              <a:spcBef>
                <a:spcPct val="0"/>
              </a:spcBef>
            </a:pPr>
            <a:r>
              <a:rPr lang="en-US" b="true" sz="2999" spc="599">
                <a:solidFill>
                  <a:srgbClr val="000000"/>
                </a:solidFill>
                <a:latin typeface="TT Chocolates Bold"/>
                <a:ea typeface="TT Chocolates Bold"/>
                <a:cs typeface="TT Chocolates Bold"/>
                <a:sym typeface="TT Chocolates Bold"/>
              </a:rPr>
              <a:t>LIGHTING </a:t>
            </a:r>
            <a:r>
              <a:rPr lang="en-US" sz="2999" spc="599">
                <a:solidFill>
                  <a:srgbClr val="000000"/>
                </a:solidFill>
                <a:latin typeface="TT Chocolates"/>
                <a:ea typeface="TT Chocolates"/>
                <a:cs typeface="TT Chocolates"/>
                <a:sym typeface="TT Chocolates"/>
              </a:rPr>
              <a:t>| NEEDS  </a:t>
            </a:r>
          </a:p>
        </p:txBody>
      </p:sp>
      <p:sp>
        <p:nvSpPr>
          <p:cNvPr name="TextBox 135" id="135"/>
          <p:cNvSpPr txBox="true"/>
          <p:nvPr/>
        </p:nvSpPr>
        <p:spPr>
          <a:xfrm rot="0">
            <a:off x="12289966" y="1425893"/>
            <a:ext cx="1590570" cy="245084"/>
          </a:xfrm>
          <a:prstGeom prst="rect">
            <a:avLst/>
          </a:prstGeom>
        </p:spPr>
        <p:txBody>
          <a:bodyPr anchor="t" rtlCol="false" tIns="0" lIns="0" bIns="0" rIns="0">
            <a:spAutoFit/>
          </a:bodyPr>
          <a:lstStyle/>
          <a:p>
            <a:pPr algn="ctr">
              <a:lnSpc>
                <a:spcPts val="1978"/>
              </a:lnSpc>
              <a:spcBef>
                <a:spcPct val="0"/>
              </a:spcBef>
            </a:pPr>
            <a:r>
              <a:rPr lang="en-US" sz="1676" spc="65">
                <a:solidFill>
                  <a:srgbClr val="000000"/>
                </a:solidFill>
                <a:latin typeface="TT Chocolates"/>
                <a:ea typeface="TT Chocolates"/>
                <a:cs typeface="TT Chocolates"/>
                <a:sym typeface="TT Chocolates"/>
              </a:rPr>
              <a:t>Ambient</a:t>
            </a:r>
            <a:r>
              <a:rPr lang="en-US" sz="1676" spc="65">
                <a:solidFill>
                  <a:srgbClr val="000000"/>
                </a:solidFill>
                <a:latin typeface="TT Chocolates"/>
                <a:ea typeface="TT Chocolates"/>
                <a:cs typeface="TT Chocolates"/>
                <a:sym typeface="TT Chocolates"/>
              </a:rPr>
              <a:t> lighting</a:t>
            </a:r>
          </a:p>
        </p:txBody>
      </p:sp>
      <p:sp>
        <p:nvSpPr>
          <p:cNvPr name="TextBox 136" id="136"/>
          <p:cNvSpPr txBox="true"/>
          <p:nvPr/>
        </p:nvSpPr>
        <p:spPr>
          <a:xfrm rot="0">
            <a:off x="3664733" y="2752598"/>
            <a:ext cx="2299454" cy="474694"/>
          </a:xfrm>
          <a:prstGeom prst="rect">
            <a:avLst/>
          </a:prstGeom>
        </p:spPr>
        <p:txBody>
          <a:bodyPr anchor="t" rtlCol="false" tIns="0" lIns="0" bIns="0" rIns="0">
            <a:spAutoFit/>
          </a:bodyPr>
          <a:lstStyle/>
          <a:p>
            <a:pPr algn="ctr">
              <a:lnSpc>
                <a:spcPts val="3702"/>
              </a:lnSpc>
              <a:spcBef>
                <a:spcPct val="0"/>
              </a:spcBef>
            </a:pPr>
            <a:r>
              <a:rPr lang="en-US" sz="3137" spc="122">
                <a:solidFill>
                  <a:srgbClr val="000000"/>
                </a:solidFill>
                <a:latin typeface="TT Chocolates"/>
                <a:ea typeface="TT Chocolates"/>
                <a:cs typeface="TT Chocolates"/>
                <a:sym typeface="TT Chocolates"/>
              </a:rPr>
              <a:t>Base</a:t>
            </a:r>
            <a:r>
              <a:rPr lang="en-US" sz="3137" spc="122">
                <a:solidFill>
                  <a:srgbClr val="000000"/>
                </a:solidFill>
                <a:latin typeface="TT Chocolates"/>
                <a:ea typeface="TT Chocolates"/>
                <a:cs typeface="TT Chocolates"/>
                <a:sym typeface="TT Chocolates"/>
              </a:rPr>
              <a:t> lighting</a:t>
            </a:r>
          </a:p>
        </p:txBody>
      </p:sp>
      <p:sp>
        <p:nvSpPr>
          <p:cNvPr name="TextBox 137" id="137"/>
          <p:cNvSpPr txBox="true"/>
          <p:nvPr/>
        </p:nvSpPr>
        <p:spPr>
          <a:xfrm rot="0">
            <a:off x="12057154" y="5991225"/>
            <a:ext cx="1539282" cy="216881"/>
          </a:xfrm>
          <a:prstGeom prst="rect">
            <a:avLst/>
          </a:prstGeom>
        </p:spPr>
        <p:txBody>
          <a:bodyPr anchor="t" rtlCol="false" tIns="0" lIns="0" bIns="0" rIns="0">
            <a:spAutoFit/>
          </a:bodyPr>
          <a:lstStyle/>
          <a:p>
            <a:pPr algn="ctr">
              <a:lnSpc>
                <a:spcPts val="1694"/>
              </a:lnSpc>
              <a:spcBef>
                <a:spcPct val="0"/>
              </a:spcBef>
            </a:pPr>
            <a:r>
              <a:rPr lang="en-US" sz="1435" spc="56">
                <a:solidFill>
                  <a:srgbClr val="000000"/>
                </a:solidFill>
                <a:latin typeface="TT Chocolates"/>
                <a:ea typeface="TT Chocolates"/>
                <a:cs typeface="TT Chocolates"/>
                <a:sym typeface="TT Chocolates"/>
              </a:rPr>
              <a:t>Navigating </a:t>
            </a:r>
            <a:r>
              <a:rPr lang="en-US" sz="1435" spc="56">
                <a:solidFill>
                  <a:srgbClr val="000000"/>
                </a:solidFill>
                <a:latin typeface="TT Chocolates"/>
                <a:ea typeface="TT Chocolates"/>
                <a:cs typeface="TT Chocolates"/>
                <a:sym typeface="TT Chocolates"/>
              </a:rPr>
              <a:t>lighting</a:t>
            </a:r>
          </a:p>
        </p:txBody>
      </p:sp>
      <p:sp>
        <p:nvSpPr>
          <p:cNvPr name="TextBox 138" id="138"/>
          <p:cNvSpPr txBox="true"/>
          <p:nvPr/>
        </p:nvSpPr>
        <p:spPr>
          <a:xfrm rot="0">
            <a:off x="9078098" y="1407984"/>
            <a:ext cx="1200400" cy="245084"/>
          </a:xfrm>
          <a:prstGeom prst="rect">
            <a:avLst/>
          </a:prstGeom>
        </p:spPr>
        <p:txBody>
          <a:bodyPr anchor="t" rtlCol="false" tIns="0" lIns="0" bIns="0" rIns="0">
            <a:spAutoFit/>
          </a:bodyPr>
          <a:lstStyle/>
          <a:p>
            <a:pPr algn="ctr">
              <a:lnSpc>
                <a:spcPts val="1978"/>
              </a:lnSpc>
              <a:spcBef>
                <a:spcPct val="0"/>
              </a:spcBef>
            </a:pPr>
            <a:r>
              <a:rPr lang="en-US" sz="1676" spc="65">
                <a:solidFill>
                  <a:srgbClr val="000000"/>
                </a:solidFill>
                <a:latin typeface="TT Chocolates"/>
                <a:ea typeface="TT Chocolates"/>
                <a:cs typeface="TT Chocolates"/>
                <a:sym typeface="TT Chocolates"/>
              </a:rPr>
              <a:t>Task lighting</a:t>
            </a:r>
          </a:p>
        </p:txBody>
      </p:sp>
      <p:sp>
        <p:nvSpPr>
          <p:cNvPr name="TextBox 139" id="139"/>
          <p:cNvSpPr txBox="true"/>
          <p:nvPr/>
        </p:nvSpPr>
        <p:spPr>
          <a:xfrm rot="0">
            <a:off x="8247781" y="4384322"/>
            <a:ext cx="2963026" cy="741269"/>
          </a:xfrm>
          <a:prstGeom prst="rect">
            <a:avLst/>
          </a:prstGeom>
        </p:spPr>
        <p:txBody>
          <a:bodyPr anchor="t" rtlCol="false" tIns="0" lIns="0" bIns="0" rIns="0">
            <a:spAutoFit/>
          </a:bodyPr>
          <a:lstStyle/>
          <a:p>
            <a:pPr algn="l">
              <a:lnSpc>
                <a:spcPts val="5777"/>
              </a:lnSpc>
            </a:pPr>
            <a:r>
              <a:rPr lang="en-US" sz="4126" b="true">
                <a:solidFill>
                  <a:srgbClr val="28509B">
                    <a:alpha val="36863"/>
                  </a:srgbClr>
                </a:solidFill>
                <a:latin typeface="Neutra Text Bold"/>
                <a:ea typeface="Neutra Text Bold"/>
                <a:cs typeface="Neutra Text Bold"/>
                <a:sym typeface="Neutra Text Bold"/>
              </a:rPr>
              <a:t>Second</a:t>
            </a:r>
            <a:r>
              <a:rPr lang="en-US" b="true" sz="4126">
                <a:solidFill>
                  <a:srgbClr val="28509B">
                    <a:alpha val="36863"/>
                  </a:srgbClr>
                </a:solidFill>
                <a:latin typeface="Neutra Text Bold"/>
                <a:ea typeface="Neutra Text Bold"/>
                <a:cs typeface="Neutra Text Bold"/>
                <a:sym typeface="Neutra Text Bold"/>
              </a:rPr>
              <a:t>ary</a:t>
            </a:r>
          </a:p>
        </p:txBody>
      </p:sp>
      <p:sp>
        <p:nvSpPr>
          <p:cNvPr name="TextBox 140" id="140"/>
          <p:cNvSpPr txBox="true"/>
          <p:nvPr/>
        </p:nvSpPr>
        <p:spPr>
          <a:xfrm rot="0">
            <a:off x="11757134" y="4402231"/>
            <a:ext cx="2963026" cy="741269"/>
          </a:xfrm>
          <a:prstGeom prst="rect">
            <a:avLst/>
          </a:prstGeom>
        </p:spPr>
        <p:txBody>
          <a:bodyPr anchor="t" rtlCol="false" tIns="0" lIns="0" bIns="0" rIns="0">
            <a:spAutoFit/>
          </a:bodyPr>
          <a:lstStyle/>
          <a:p>
            <a:pPr algn="l">
              <a:lnSpc>
                <a:spcPts val="5777"/>
              </a:lnSpc>
            </a:pPr>
            <a:r>
              <a:rPr lang="en-US" sz="4126" b="true">
                <a:solidFill>
                  <a:srgbClr val="28509B">
                    <a:alpha val="36863"/>
                  </a:srgbClr>
                </a:solidFill>
                <a:latin typeface="Neutra Text Bold"/>
                <a:ea typeface="Neutra Text Bold"/>
                <a:cs typeface="Neutra Text Bold"/>
                <a:sym typeface="Neutra Text Bold"/>
              </a:rPr>
              <a:t>Second</a:t>
            </a:r>
            <a:r>
              <a:rPr lang="en-US" b="true" sz="4126">
                <a:solidFill>
                  <a:srgbClr val="28509B">
                    <a:alpha val="36863"/>
                  </a:srgbClr>
                </a:solidFill>
                <a:latin typeface="Neutra Text Bold"/>
                <a:ea typeface="Neutra Text Bold"/>
                <a:cs typeface="Neutra Text Bold"/>
                <a:sym typeface="Neutra Text Bold"/>
              </a:rPr>
              <a:t>ary</a:t>
            </a:r>
          </a:p>
        </p:txBody>
      </p:sp>
      <p:sp>
        <p:nvSpPr>
          <p:cNvPr name="TextBox 141" id="141"/>
          <p:cNvSpPr txBox="true"/>
          <p:nvPr/>
        </p:nvSpPr>
        <p:spPr>
          <a:xfrm rot="0">
            <a:off x="15123844" y="4384322"/>
            <a:ext cx="2963026" cy="741269"/>
          </a:xfrm>
          <a:prstGeom prst="rect">
            <a:avLst/>
          </a:prstGeom>
        </p:spPr>
        <p:txBody>
          <a:bodyPr anchor="t" rtlCol="false" tIns="0" lIns="0" bIns="0" rIns="0">
            <a:spAutoFit/>
          </a:bodyPr>
          <a:lstStyle/>
          <a:p>
            <a:pPr algn="l">
              <a:lnSpc>
                <a:spcPts val="5777"/>
              </a:lnSpc>
            </a:pPr>
            <a:r>
              <a:rPr lang="en-US" sz="4126" b="true">
                <a:solidFill>
                  <a:srgbClr val="28509B">
                    <a:alpha val="36863"/>
                  </a:srgbClr>
                </a:solidFill>
                <a:latin typeface="Neutra Text Bold"/>
                <a:ea typeface="Neutra Text Bold"/>
                <a:cs typeface="Neutra Text Bold"/>
                <a:sym typeface="Neutra Text Bold"/>
              </a:rPr>
              <a:t>Second</a:t>
            </a:r>
            <a:r>
              <a:rPr lang="en-US" b="true" sz="4126">
                <a:solidFill>
                  <a:srgbClr val="28509B">
                    <a:alpha val="36863"/>
                  </a:srgbClr>
                </a:solidFill>
                <a:latin typeface="Neutra Text Bold"/>
                <a:ea typeface="Neutra Text Bold"/>
                <a:cs typeface="Neutra Text Bold"/>
                <a:sym typeface="Neutra Text Bold"/>
              </a:rPr>
              <a:t>ary</a:t>
            </a:r>
          </a:p>
        </p:txBody>
      </p:sp>
      <p:sp>
        <p:nvSpPr>
          <p:cNvPr name="TextBox 142" id="142"/>
          <p:cNvSpPr txBox="true"/>
          <p:nvPr/>
        </p:nvSpPr>
        <p:spPr>
          <a:xfrm rot="0">
            <a:off x="12064081" y="8679390"/>
            <a:ext cx="2356909" cy="593966"/>
          </a:xfrm>
          <a:prstGeom prst="rect">
            <a:avLst/>
          </a:prstGeom>
        </p:spPr>
        <p:txBody>
          <a:bodyPr anchor="t" rtlCol="false" tIns="0" lIns="0" bIns="0" rIns="0">
            <a:spAutoFit/>
          </a:bodyPr>
          <a:lstStyle/>
          <a:p>
            <a:pPr algn="l">
              <a:lnSpc>
                <a:spcPts val="4595"/>
              </a:lnSpc>
            </a:pPr>
            <a:r>
              <a:rPr lang="en-US" sz="3282" b="true">
                <a:solidFill>
                  <a:srgbClr val="28509B">
                    <a:alpha val="23922"/>
                  </a:srgbClr>
                </a:solidFill>
                <a:latin typeface="Neutra Text Bold"/>
                <a:ea typeface="Neutra Text Bold"/>
                <a:cs typeface="Neutra Text Bold"/>
                <a:sym typeface="Neutra Text Bold"/>
              </a:rPr>
              <a:t>Tertiary</a:t>
            </a:r>
          </a:p>
        </p:txBody>
      </p:sp>
      <p:sp>
        <p:nvSpPr>
          <p:cNvPr name="TextBox 143" id="143"/>
          <p:cNvSpPr txBox="true"/>
          <p:nvPr/>
        </p:nvSpPr>
        <p:spPr>
          <a:xfrm rot="0">
            <a:off x="1028700" y="558571"/>
            <a:ext cx="1974721" cy="1250348"/>
          </a:xfrm>
          <a:prstGeom prst="rect">
            <a:avLst/>
          </a:prstGeom>
        </p:spPr>
        <p:txBody>
          <a:bodyPr anchor="t" rtlCol="false" tIns="0" lIns="0" bIns="0" rIns="0">
            <a:spAutoFit/>
          </a:bodyPr>
          <a:lstStyle/>
          <a:p>
            <a:pPr algn="l">
              <a:lnSpc>
                <a:spcPts val="9833"/>
              </a:lnSpc>
            </a:pPr>
            <a:r>
              <a:rPr lang="en-US" sz="7023" b="true">
                <a:solidFill>
                  <a:srgbClr val="504C44">
                    <a:alpha val="19608"/>
                  </a:srgbClr>
                </a:solidFill>
                <a:latin typeface="Neutra Text Bold"/>
                <a:ea typeface="Neutra Text Bold"/>
                <a:cs typeface="Neutra Text Bold"/>
                <a:sym typeface="Neutra Text Bold"/>
              </a:rPr>
              <a:t>09</a:t>
            </a:r>
          </a:p>
        </p:txBody>
      </p:sp>
      <p:sp>
        <p:nvSpPr>
          <p:cNvPr name="TextBox 144" id="144"/>
          <p:cNvSpPr txBox="true"/>
          <p:nvPr/>
        </p:nvSpPr>
        <p:spPr>
          <a:xfrm rot="0">
            <a:off x="15738600" y="1407984"/>
            <a:ext cx="1190169" cy="245084"/>
          </a:xfrm>
          <a:prstGeom prst="rect">
            <a:avLst/>
          </a:prstGeom>
        </p:spPr>
        <p:txBody>
          <a:bodyPr anchor="t" rtlCol="false" tIns="0" lIns="0" bIns="0" rIns="0">
            <a:spAutoFit/>
          </a:bodyPr>
          <a:lstStyle/>
          <a:p>
            <a:pPr algn="ctr">
              <a:lnSpc>
                <a:spcPts val="1978"/>
              </a:lnSpc>
              <a:spcBef>
                <a:spcPct val="0"/>
              </a:spcBef>
            </a:pPr>
            <a:r>
              <a:rPr lang="en-US" sz="1676" spc="65">
                <a:solidFill>
                  <a:srgbClr val="000000"/>
                </a:solidFill>
                <a:latin typeface="TT Chocolates"/>
                <a:ea typeface="TT Chocolates"/>
                <a:cs typeface="TT Chocolates"/>
                <a:sym typeface="TT Chocolates"/>
              </a:rPr>
              <a:t>Natural</a:t>
            </a:r>
            <a:r>
              <a:rPr lang="en-US" sz="1676" spc="65">
                <a:solidFill>
                  <a:srgbClr val="000000"/>
                </a:solidFill>
                <a:latin typeface="TT Chocolates"/>
                <a:ea typeface="TT Chocolates"/>
                <a:cs typeface="TT Chocolates"/>
                <a:sym typeface="TT Chocolates"/>
              </a:rPr>
              <a:t> light</a:t>
            </a:r>
          </a:p>
        </p:txBody>
      </p:sp>
      <p:grpSp>
        <p:nvGrpSpPr>
          <p:cNvPr name="Group 145" id="145"/>
          <p:cNvGrpSpPr/>
          <p:nvPr/>
        </p:nvGrpSpPr>
        <p:grpSpPr>
          <a:xfrm rot="-1796298">
            <a:off x="12090400" y="2363530"/>
            <a:ext cx="2023128" cy="1250408"/>
            <a:chOff x="0" y="0"/>
            <a:chExt cx="3451793" cy="2133403"/>
          </a:xfrm>
        </p:grpSpPr>
        <p:sp>
          <p:nvSpPr>
            <p:cNvPr name="Freeform 146" id="146"/>
            <p:cNvSpPr/>
            <p:nvPr/>
          </p:nvSpPr>
          <p:spPr>
            <a:xfrm flipH="false" flipV="false" rot="0">
              <a:off x="0" y="0"/>
              <a:ext cx="3451794" cy="2133403"/>
            </a:xfrm>
            <a:custGeom>
              <a:avLst/>
              <a:gdLst/>
              <a:ahLst/>
              <a:cxnLst/>
              <a:rect r="r" b="b" t="t" l="l"/>
              <a:pathLst>
                <a:path h="2133403" w="3451794">
                  <a:moveTo>
                    <a:pt x="203200" y="0"/>
                  </a:moveTo>
                  <a:lnTo>
                    <a:pt x="3248593" y="0"/>
                  </a:lnTo>
                  <a:lnTo>
                    <a:pt x="3451794" y="2133403"/>
                  </a:lnTo>
                  <a:lnTo>
                    <a:pt x="0" y="2133403"/>
                  </a:lnTo>
                  <a:lnTo>
                    <a:pt x="203200" y="0"/>
                  </a:lnTo>
                  <a:close/>
                </a:path>
              </a:pathLst>
            </a:custGeom>
            <a:gradFill rotWithShape="true">
              <a:gsLst>
                <a:gs pos="0">
                  <a:srgbClr val="FFDA6A">
                    <a:alpha val="18000"/>
                  </a:srgbClr>
                </a:gs>
                <a:gs pos="100000">
                  <a:srgbClr val="FFFFFF">
                    <a:alpha val="18000"/>
                  </a:srgbClr>
                </a:gs>
              </a:gsLst>
              <a:lin ang="5400000"/>
            </a:gradFill>
          </p:spPr>
        </p:sp>
        <p:sp>
          <p:nvSpPr>
            <p:cNvPr name="TextBox 147" id="147"/>
            <p:cNvSpPr txBox="true"/>
            <p:nvPr/>
          </p:nvSpPr>
          <p:spPr>
            <a:xfrm>
              <a:off x="127000" y="0"/>
              <a:ext cx="3197793" cy="2133403"/>
            </a:xfrm>
            <a:prstGeom prst="rect">
              <a:avLst/>
            </a:prstGeom>
          </p:spPr>
          <p:txBody>
            <a:bodyPr anchor="ctr" rtlCol="false" tIns="25733" lIns="25733" bIns="25733" rIns="25733"/>
            <a:lstStyle/>
            <a:p>
              <a:pPr algn="ctr">
                <a:lnSpc>
                  <a:spcPts val="1696"/>
                </a:lnSpc>
              </a:pPr>
            </a:p>
          </p:txBody>
        </p:sp>
      </p:gr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true" rot="-7868061">
            <a:off x="8519569" y="3061744"/>
            <a:ext cx="1797822" cy="1418032"/>
          </a:xfrm>
          <a:custGeom>
            <a:avLst/>
            <a:gdLst/>
            <a:ahLst/>
            <a:cxnLst/>
            <a:rect r="r" b="b" t="t" l="l"/>
            <a:pathLst>
              <a:path h="1418032" w="1797822">
                <a:moveTo>
                  <a:pt x="0" y="1418032"/>
                </a:moveTo>
                <a:lnTo>
                  <a:pt x="1797822" y="1418032"/>
                </a:lnTo>
                <a:lnTo>
                  <a:pt x="1797822" y="0"/>
                </a:lnTo>
                <a:lnTo>
                  <a:pt x="0" y="0"/>
                </a:lnTo>
                <a:lnTo>
                  <a:pt x="0" y="1418032"/>
                </a:lnTo>
                <a:close/>
              </a:path>
            </a:pathLst>
          </a:custGeom>
          <a:blipFill>
            <a:blip r:embed="rId3">
              <a:alphaModFix amt="35000"/>
            </a:blip>
            <a:stretch>
              <a:fillRect l="-54400" t="-54400" r="0" b="0"/>
            </a:stretch>
          </a:blipFill>
        </p:spPr>
      </p:sp>
      <p:sp>
        <p:nvSpPr>
          <p:cNvPr name="Freeform 3" id="3"/>
          <p:cNvSpPr/>
          <p:nvPr/>
        </p:nvSpPr>
        <p:spPr>
          <a:xfrm flipH="false" flipV="false" rot="0">
            <a:off x="886272" y="4980579"/>
            <a:ext cx="5647452" cy="2708899"/>
          </a:xfrm>
          <a:custGeom>
            <a:avLst/>
            <a:gdLst/>
            <a:ahLst/>
            <a:cxnLst/>
            <a:rect r="r" b="b" t="t" l="l"/>
            <a:pathLst>
              <a:path h="2708899" w="5647452">
                <a:moveTo>
                  <a:pt x="0" y="0"/>
                </a:moveTo>
                <a:lnTo>
                  <a:pt x="5647452" y="0"/>
                </a:lnTo>
                <a:lnTo>
                  <a:pt x="5647452" y="2708899"/>
                </a:lnTo>
                <a:lnTo>
                  <a:pt x="0" y="2708899"/>
                </a:lnTo>
                <a:lnTo>
                  <a:pt x="0" y="0"/>
                </a:lnTo>
                <a:close/>
              </a:path>
            </a:pathLst>
          </a:custGeom>
          <a:blipFill>
            <a:blip r:embed="rId4"/>
            <a:stretch>
              <a:fillRect l="-8622" t="-32640" r="-5866" b="-26481"/>
            </a:stretch>
          </a:blipFill>
        </p:spPr>
      </p:sp>
      <p:sp>
        <p:nvSpPr>
          <p:cNvPr name="Freeform 4" id="4"/>
          <p:cNvSpPr/>
          <p:nvPr/>
        </p:nvSpPr>
        <p:spPr>
          <a:xfrm flipH="false" flipV="false" rot="0">
            <a:off x="6874416" y="4914202"/>
            <a:ext cx="4942689" cy="2775276"/>
          </a:xfrm>
          <a:custGeom>
            <a:avLst/>
            <a:gdLst/>
            <a:ahLst/>
            <a:cxnLst/>
            <a:rect r="r" b="b" t="t" l="l"/>
            <a:pathLst>
              <a:path h="2775276" w="4942689">
                <a:moveTo>
                  <a:pt x="0" y="0"/>
                </a:moveTo>
                <a:lnTo>
                  <a:pt x="4942689" y="0"/>
                </a:lnTo>
                <a:lnTo>
                  <a:pt x="4942689" y="2775276"/>
                </a:lnTo>
                <a:lnTo>
                  <a:pt x="0" y="2775276"/>
                </a:lnTo>
                <a:lnTo>
                  <a:pt x="0" y="0"/>
                </a:lnTo>
                <a:close/>
              </a:path>
            </a:pathLst>
          </a:custGeom>
          <a:blipFill>
            <a:blip r:embed="rId5"/>
            <a:stretch>
              <a:fillRect l="-15126" t="-30081" r="-12825" b="-21743"/>
            </a:stretch>
          </a:blipFill>
        </p:spPr>
      </p:sp>
      <p:sp>
        <p:nvSpPr>
          <p:cNvPr name="TextBox 5" id="5"/>
          <p:cNvSpPr txBox="true"/>
          <p:nvPr/>
        </p:nvSpPr>
        <p:spPr>
          <a:xfrm rot="0">
            <a:off x="2378676" y="987530"/>
            <a:ext cx="8871715" cy="514351"/>
          </a:xfrm>
          <a:prstGeom prst="rect">
            <a:avLst/>
          </a:prstGeom>
        </p:spPr>
        <p:txBody>
          <a:bodyPr anchor="t" rtlCol="false" tIns="0" lIns="0" bIns="0" rIns="0">
            <a:spAutoFit/>
          </a:bodyPr>
          <a:lstStyle/>
          <a:p>
            <a:pPr algn="l">
              <a:lnSpc>
                <a:spcPts val="4199"/>
              </a:lnSpc>
              <a:spcBef>
                <a:spcPct val="0"/>
              </a:spcBef>
            </a:pPr>
            <a:r>
              <a:rPr lang="en-US" b="true" sz="2999" spc="599">
                <a:solidFill>
                  <a:srgbClr val="000000"/>
                </a:solidFill>
                <a:latin typeface="TT Chocolates Bold"/>
                <a:ea typeface="TT Chocolates Bold"/>
                <a:cs typeface="TT Chocolates Bold"/>
                <a:sym typeface="TT Chocolates Bold"/>
              </a:rPr>
              <a:t>LIGHTING </a:t>
            </a:r>
            <a:r>
              <a:rPr lang="en-US" sz="2999" spc="599">
                <a:solidFill>
                  <a:srgbClr val="000000"/>
                </a:solidFill>
                <a:latin typeface="TT Chocolates"/>
                <a:ea typeface="TT Chocolates"/>
                <a:cs typeface="TT Chocolates"/>
                <a:sym typeface="TT Chocolates"/>
              </a:rPr>
              <a:t>|  ARCTIC AND CIRCADIAN</a:t>
            </a:r>
          </a:p>
        </p:txBody>
      </p:sp>
      <p:sp>
        <p:nvSpPr>
          <p:cNvPr name="TextBox 6" id="6"/>
          <p:cNvSpPr txBox="true"/>
          <p:nvPr/>
        </p:nvSpPr>
        <p:spPr>
          <a:xfrm rot="0">
            <a:off x="1147697" y="2340799"/>
            <a:ext cx="7145446" cy="3290500"/>
          </a:xfrm>
          <a:prstGeom prst="rect">
            <a:avLst/>
          </a:prstGeom>
        </p:spPr>
        <p:txBody>
          <a:bodyPr anchor="t" rtlCol="false" tIns="0" lIns="0" bIns="0" rIns="0">
            <a:spAutoFit/>
          </a:bodyPr>
          <a:lstStyle/>
          <a:p>
            <a:pPr algn="l" marL="390741" indent="-195371" lvl="1">
              <a:lnSpc>
                <a:spcPts val="2135"/>
              </a:lnSpc>
              <a:buFont typeface="Arial"/>
              <a:buChar char="•"/>
            </a:pPr>
            <a:r>
              <a:rPr lang="en-US" b="true" sz="1809" spc="70">
                <a:solidFill>
                  <a:srgbClr val="4F4F4F"/>
                </a:solidFill>
                <a:latin typeface="TT Chocolates Bold"/>
                <a:ea typeface="TT Chocolates Bold"/>
                <a:cs typeface="TT Chocolates Bold"/>
                <a:sym typeface="TT Chocolates Bold"/>
              </a:rPr>
              <a:t>Arctic winter</a:t>
            </a:r>
            <a:r>
              <a:rPr lang="en-US" sz="1809" spc="70">
                <a:solidFill>
                  <a:srgbClr val="4F4F4F"/>
                </a:solidFill>
                <a:latin typeface="TT Chocolates"/>
                <a:ea typeface="TT Chocolates"/>
                <a:cs typeface="TT Chocolates"/>
                <a:sym typeface="TT Chocolates"/>
              </a:rPr>
              <a:t>: the sun never rises above the horizon-&gt; no direct sunlight, dim light 1-50lux and very cool blue twilight</a:t>
            </a:r>
          </a:p>
          <a:p>
            <a:pPr algn="l" marL="390741" indent="-195371" lvl="1">
              <a:lnSpc>
                <a:spcPts val="2135"/>
              </a:lnSpc>
              <a:buFont typeface="Arial"/>
              <a:buChar char="•"/>
            </a:pPr>
            <a:r>
              <a:rPr lang="en-US" b="true" sz="1809" spc="70">
                <a:solidFill>
                  <a:srgbClr val="4F4F4F"/>
                </a:solidFill>
                <a:latin typeface="TT Chocolates Bold"/>
                <a:ea typeface="TT Chocolates Bold"/>
                <a:cs typeface="TT Chocolates Bold"/>
                <a:sym typeface="TT Chocolates Bold"/>
              </a:rPr>
              <a:t>Arctic summer</a:t>
            </a:r>
            <a:r>
              <a:rPr lang="en-US" sz="1809" spc="70">
                <a:solidFill>
                  <a:srgbClr val="4F4F4F"/>
                </a:solidFill>
                <a:latin typeface="TT Chocolates"/>
                <a:ea typeface="TT Chocolates"/>
                <a:cs typeface="TT Chocolates"/>
                <a:sym typeface="TT Chocolates"/>
              </a:rPr>
              <a:t>: the sun never sets, moves circular in the sky --&gt; low angle warm light, 5-20,000 and 20.000-100.000 lux </a:t>
            </a:r>
          </a:p>
          <a:p>
            <a:pPr algn="l">
              <a:lnSpc>
                <a:spcPts val="2135"/>
              </a:lnSpc>
            </a:pPr>
          </a:p>
          <a:p>
            <a:pPr algn="l" marL="390741" indent="-195371" lvl="1">
              <a:lnSpc>
                <a:spcPts val="2135"/>
              </a:lnSpc>
              <a:buFont typeface="Arial"/>
              <a:buChar char="•"/>
            </a:pPr>
            <a:r>
              <a:rPr lang="en-US" b="true" sz="1809" spc="70">
                <a:solidFill>
                  <a:srgbClr val="4F4F4F"/>
                </a:solidFill>
                <a:latin typeface="TT Chocolates Bold"/>
                <a:ea typeface="TT Chocolates Bold"/>
                <a:cs typeface="TT Chocolates Bold"/>
                <a:sym typeface="TT Chocolates Bold"/>
              </a:rPr>
              <a:t>Circadian cycle</a:t>
            </a:r>
            <a:r>
              <a:rPr lang="en-US" sz="1809" spc="70">
                <a:solidFill>
                  <a:srgbClr val="4F4F4F"/>
                </a:solidFill>
                <a:latin typeface="TT Chocolates"/>
                <a:ea typeface="TT Chocolates"/>
                <a:cs typeface="TT Chocolates"/>
                <a:sym typeface="TT Chocolates"/>
              </a:rPr>
              <a:t>: Bright daytime light, dark nights and regular 24h cycles</a:t>
            </a:r>
          </a:p>
          <a:p>
            <a:pPr algn="l">
              <a:lnSpc>
                <a:spcPts val="2135"/>
              </a:lnSpc>
            </a:pPr>
          </a:p>
          <a:p>
            <a:pPr algn="l">
              <a:lnSpc>
                <a:spcPts val="1620"/>
              </a:lnSpc>
            </a:pPr>
          </a:p>
          <a:p>
            <a:pPr algn="l">
              <a:lnSpc>
                <a:spcPts val="1929"/>
              </a:lnSpc>
            </a:pPr>
          </a:p>
          <a:p>
            <a:pPr algn="l">
              <a:lnSpc>
                <a:spcPts val="1929"/>
              </a:lnSpc>
            </a:pPr>
          </a:p>
          <a:p>
            <a:pPr algn="l">
              <a:lnSpc>
                <a:spcPts val="1929"/>
              </a:lnSpc>
            </a:pPr>
          </a:p>
          <a:p>
            <a:pPr algn="l">
              <a:lnSpc>
                <a:spcPts val="1929"/>
              </a:lnSpc>
            </a:pPr>
          </a:p>
        </p:txBody>
      </p:sp>
      <p:sp>
        <p:nvSpPr>
          <p:cNvPr name="TextBox 7" id="7"/>
          <p:cNvSpPr txBox="true"/>
          <p:nvPr/>
        </p:nvSpPr>
        <p:spPr>
          <a:xfrm rot="0">
            <a:off x="1028700" y="558571"/>
            <a:ext cx="1974721" cy="1250348"/>
          </a:xfrm>
          <a:prstGeom prst="rect">
            <a:avLst/>
          </a:prstGeom>
        </p:spPr>
        <p:txBody>
          <a:bodyPr anchor="t" rtlCol="false" tIns="0" lIns="0" bIns="0" rIns="0">
            <a:spAutoFit/>
          </a:bodyPr>
          <a:lstStyle/>
          <a:p>
            <a:pPr algn="l">
              <a:lnSpc>
                <a:spcPts val="9833"/>
              </a:lnSpc>
            </a:pPr>
            <a:r>
              <a:rPr lang="en-US" sz="7023" b="true">
                <a:solidFill>
                  <a:srgbClr val="504C44">
                    <a:alpha val="19608"/>
                  </a:srgbClr>
                </a:solidFill>
                <a:latin typeface="Neutra Text Bold"/>
                <a:ea typeface="Neutra Text Bold"/>
                <a:cs typeface="Neutra Text Bold"/>
                <a:sym typeface="Neutra Text Bold"/>
              </a:rPr>
              <a:t>10</a:t>
            </a:r>
          </a:p>
        </p:txBody>
      </p:sp>
      <p:sp>
        <p:nvSpPr>
          <p:cNvPr name="TextBox 8" id="8"/>
          <p:cNvSpPr txBox="true"/>
          <p:nvPr/>
        </p:nvSpPr>
        <p:spPr>
          <a:xfrm rot="0">
            <a:off x="10080156" y="2945228"/>
            <a:ext cx="4497834" cy="825532"/>
          </a:xfrm>
          <a:prstGeom prst="rect">
            <a:avLst/>
          </a:prstGeom>
        </p:spPr>
        <p:txBody>
          <a:bodyPr anchor="t" rtlCol="false" tIns="0" lIns="0" bIns="0" rIns="0">
            <a:spAutoFit/>
          </a:bodyPr>
          <a:lstStyle/>
          <a:p>
            <a:pPr algn="l">
              <a:lnSpc>
                <a:spcPts val="6473"/>
              </a:lnSpc>
            </a:pPr>
            <a:r>
              <a:rPr lang="en-US" sz="4623" b="true">
                <a:solidFill>
                  <a:srgbClr val="504C44">
                    <a:alpha val="19608"/>
                  </a:srgbClr>
                </a:solidFill>
                <a:latin typeface="Neutra Text Bold"/>
                <a:ea typeface="Neutra Text Bold"/>
                <a:cs typeface="Neutra Text Bold"/>
                <a:sym typeface="Neutra Text Bold"/>
              </a:rPr>
              <a:t>Problem:</a:t>
            </a:r>
          </a:p>
        </p:txBody>
      </p:sp>
      <p:sp>
        <p:nvSpPr>
          <p:cNvPr name="TextBox 9" id="9"/>
          <p:cNvSpPr txBox="true"/>
          <p:nvPr/>
        </p:nvSpPr>
        <p:spPr>
          <a:xfrm rot="0">
            <a:off x="12808795" y="3069053"/>
            <a:ext cx="7145446" cy="2109654"/>
          </a:xfrm>
          <a:prstGeom prst="rect">
            <a:avLst/>
          </a:prstGeom>
        </p:spPr>
        <p:txBody>
          <a:bodyPr anchor="t" rtlCol="false" tIns="0" lIns="0" bIns="0" rIns="0">
            <a:spAutoFit/>
          </a:bodyPr>
          <a:lstStyle/>
          <a:p>
            <a:pPr algn="l">
              <a:lnSpc>
                <a:spcPts val="2253"/>
              </a:lnSpc>
            </a:pPr>
            <a:r>
              <a:rPr lang="en-US" sz="1909" spc="74">
                <a:solidFill>
                  <a:srgbClr val="4F4F4F"/>
                </a:solidFill>
                <a:latin typeface="TT Chocolates"/>
                <a:ea typeface="TT Chocolates"/>
                <a:cs typeface="TT Chocolates"/>
                <a:sym typeface="TT Chocolates"/>
              </a:rPr>
              <a:t>Arctic conditions provide either</a:t>
            </a:r>
          </a:p>
          <a:p>
            <a:pPr algn="l" marL="412331" indent="-206165" lvl="1">
              <a:lnSpc>
                <a:spcPts val="2253"/>
              </a:lnSpc>
              <a:buFont typeface="Arial"/>
              <a:buChar char="•"/>
            </a:pPr>
            <a:r>
              <a:rPr lang="en-US" b="true" sz="1909" spc="74">
                <a:solidFill>
                  <a:srgbClr val="4F4F4F"/>
                </a:solidFill>
                <a:latin typeface="TT Chocolates Bold"/>
                <a:ea typeface="TT Chocolates Bold"/>
                <a:cs typeface="TT Chocolates Bold"/>
                <a:sym typeface="TT Chocolates Bold"/>
              </a:rPr>
              <a:t>Too much light ⟶ Summer</a:t>
            </a:r>
          </a:p>
          <a:p>
            <a:pPr algn="l" marL="412331" indent="-206165" lvl="1">
              <a:lnSpc>
                <a:spcPts val="2253"/>
              </a:lnSpc>
              <a:buFont typeface="Arial"/>
              <a:buChar char="•"/>
            </a:pPr>
            <a:r>
              <a:rPr lang="en-US" b="true" sz="1909" spc="74">
                <a:solidFill>
                  <a:srgbClr val="4F4F4F"/>
                </a:solidFill>
                <a:latin typeface="TT Chocolates Bold"/>
                <a:ea typeface="TT Chocolates Bold"/>
                <a:cs typeface="TT Chocolates Bold"/>
                <a:sym typeface="TT Chocolates Bold"/>
              </a:rPr>
              <a:t>Too little light ⟶ Winter</a:t>
            </a:r>
          </a:p>
          <a:p>
            <a:pPr algn="l">
              <a:lnSpc>
                <a:spcPts val="1738"/>
              </a:lnSpc>
            </a:pPr>
          </a:p>
          <a:p>
            <a:pPr algn="l">
              <a:lnSpc>
                <a:spcPts val="2047"/>
              </a:lnSpc>
            </a:pPr>
          </a:p>
          <a:p>
            <a:pPr algn="l">
              <a:lnSpc>
                <a:spcPts val="2047"/>
              </a:lnSpc>
            </a:pPr>
          </a:p>
          <a:p>
            <a:pPr algn="l">
              <a:lnSpc>
                <a:spcPts val="2047"/>
              </a:lnSpc>
            </a:pPr>
          </a:p>
          <a:p>
            <a:pPr algn="l">
              <a:lnSpc>
                <a:spcPts val="2047"/>
              </a:lnSpc>
            </a:pPr>
          </a:p>
        </p:txBody>
      </p:sp>
      <p:sp>
        <p:nvSpPr>
          <p:cNvPr name="TextBox 10" id="10"/>
          <p:cNvSpPr txBox="true"/>
          <p:nvPr/>
        </p:nvSpPr>
        <p:spPr>
          <a:xfrm rot="0">
            <a:off x="13666352" y="5408948"/>
            <a:ext cx="4497834" cy="825532"/>
          </a:xfrm>
          <a:prstGeom prst="rect">
            <a:avLst/>
          </a:prstGeom>
        </p:spPr>
        <p:txBody>
          <a:bodyPr anchor="t" rtlCol="false" tIns="0" lIns="0" bIns="0" rIns="0">
            <a:spAutoFit/>
          </a:bodyPr>
          <a:lstStyle/>
          <a:p>
            <a:pPr algn="l">
              <a:lnSpc>
                <a:spcPts val="6473"/>
              </a:lnSpc>
            </a:pPr>
            <a:r>
              <a:rPr lang="en-US" sz="4623" b="true">
                <a:solidFill>
                  <a:srgbClr val="504C44">
                    <a:alpha val="19608"/>
                  </a:srgbClr>
                </a:solidFill>
                <a:latin typeface="Neutra Text Bold"/>
                <a:ea typeface="Neutra Text Bold"/>
                <a:cs typeface="Neutra Text Bold"/>
                <a:sym typeface="Neutra Text Bold"/>
              </a:rPr>
              <a:t>Solution:</a:t>
            </a:r>
          </a:p>
        </p:txBody>
      </p:sp>
      <p:sp>
        <p:nvSpPr>
          <p:cNvPr name="Freeform 11" id="11"/>
          <p:cNvSpPr/>
          <p:nvPr/>
        </p:nvSpPr>
        <p:spPr>
          <a:xfrm flipH="false" flipV="true" rot="-3786904">
            <a:off x="13286698" y="4266054"/>
            <a:ext cx="1797822" cy="1418032"/>
          </a:xfrm>
          <a:custGeom>
            <a:avLst/>
            <a:gdLst/>
            <a:ahLst/>
            <a:cxnLst/>
            <a:rect r="r" b="b" t="t" l="l"/>
            <a:pathLst>
              <a:path h="1418032" w="1797822">
                <a:moveTo>
                  <a:pt x="0" y="1418032"/>
                </a:moveTo>
                <a:lnTo>
                  <a:pt x="1797822" y="1418032"/>
                </a:lnTo>
                <a:lnTo>
                  <a:pt x="1797822" y="0"/>
                </a:lnTo>
                <a:lnTo>
                  <a:pt x="0" y="0"/>
                </a:lnTo>
                <a:lnTo>
                  <a:pt x="0" y="1418032"/>
                </a:lnTo>
                <a:close/>
              </a:path>
            </a:pathLst>
          </a:custGeom>
          <a:blipFill>
            <a:blip r:embed="rId3">
              <a:alphaModFix amt="35000"/>
            </a:blip>
            <a:stretch>
              <a:fillRect l="-54400" t="-54400" r="0" b="0"/>
            </a:stretch>
          </a:blipFill>
        </p:spPr>
      </p:sp>
      <p:sp>
        <p:nvSpPr>
          <p:cNvPr name="TextBox 12" id="12"/>
          <p:cNvSpPr txBox="true"/>
          <p:nvPr/>
        </p:nvSpPr>
        <p:spPr>
          <a:xfrm rot="0">
            <a:off x="12808795" y="6455944"/>
            <a:ext cx="5120142" cy="2678728"/>
          </a:xfrm>
          <a:prstGeom prst="rect">
            <a:avLst/>
          </a:prstGeom>
        </p:spPr>
        <p:txBody>
          <a:bodyPr anchor="t" rtlCol="false" tIns="0" lIns="0" bIns="0" rIns="0">
            <a:spAutoFit/>
          </a:bodyPr>
          <a:lstStyle/>
          <a:p>
            <a:pPr algn="l">
              <a:lnSpc>
                <a:spcPts val="2520"/>
              </a:lnSpc>
            </a:pPr>
            <a:r>
              <a:rPr lang="en-US" sz="2135" spc="83" b="true">
                <a:solidFill>
                  <a:srgbClr val="4F4F4F"/>
                </a:solidFill>
                <a:latin typeface="TT Chocolates Bold"/>
                <a:ea typeface="TT Chocolates Bold"/>
                <a:cs typeface="TT Chocolates Bold"/>
                <a:sym typeface="TT Chocolates Bold"/>
              </a:rPr>
              <a:t>Permanent Circadian sleep/wake light cyle</a:t>
            </a:r>
          </a:p>
          <a:p>
            <a:pPr algn="l" marL="461100" indent="-230550" lvl="1">
              <a:lnSpc>
                <a:spcPts val="2520"/>
              </a:lnSpc>
              <a:buFont typeface="Arial"/>
              <a:buChar char="•"/>
            </a:pPr>
            <a:r>
              <a:rPr lang="en-US" sz="2135" spc="83">
                <a:solidFill>
                  <a:srgbClr val="4F4F4F"/>
                </a:solidFill>
                <a:latin typeface="TT Chocolates"/>
                <a:ea typeface="TT Chocolates"/>
                <a:cs typeface="TT Chocolates"/>
                <a:sym typeface="TT Chocolates"/>
              </a:rPr>
              <a:t>artificially managed</a:t>
            </a:r>
          </a:p>
          <a:p>
            <a:pPr algn="l">
              <a:lnSpc>
                <a:spcPts val="2520"/>
              </a:lnSpc>
            </a:pPr>
            <a:r>
              <a:rPr lang="en-US" sz="2135" spc="83">
                <a:solidFill>
                  <a:srgbClr val="4F4F4F"/>
                </a:solidFill>
                <a:latin typeface="TT Chocolates"/>
                <a:ea typeface="TT Chocolates"/>
                <a:cs typeface="TT Chocolates"/>
                <a:sym typeface="TT Chocolates"/>
              </a:rPr>
              <a:t> </a:t>
            </a:r>
          </a:p>
          <a:p>
            <a:pPr algn="l">
              <a:lnSpc>
                <a:spcPts val="1943"/>
              </a:lnSpc>
            </a:pPr>
          </a:p>
          <a:p>
            <a:pPr algn="l">
              <a:lnSpc>
                <a:spcPts val="2289"/>
              </a:lnSpc>
            </a:pPr>
          </a:p>
          <a:p>
            <a:pPr algn="l">
              <a:lnSpc>
                <a:spcPts val="2289"/>
              </a:lnSpc>
            </a:pPr>
          </a:p>
          <a:p>
            <a:pPr algn="l">
              <a:lnSpc>
                <a:spcPts val="2289"/>
              </a:lnSpc>
            </a:pPr>
          </a:p>
          <a:p>
            <a:pPr algn="l">
              <a:lnSpc>
                <a:spcPts val="2289"/>
              </a:lnSpc>
            </a:pPr>
          </a:p>
        </p:txBody>
      </p:sp>
      <p:sp>
        <p:nvSpPr>
          <p:cNvPr name="TextBox 13" id="13"/>
          <p:cNvSpPr txBox="true"/>
          <p:nvPr/>
        </p:nvSpPr>
        <p:spPr>
          <a:xfrm rot="0">
            <a:off x="3309979" y="8309140"/>
            <a:ext cx="11668043" cy="825532"/>
          </a:xfrm>
          <a:prstGeom prst="rect">
            <a:avLst/>
          </a:prstGeom>
        </p:spPr>
        <p:txBody>
          <a:bodyPr anchor="t" rtlCol="false" tIns="0" lIns="0" bIns="0" rIns="0">
            <a:spAutoFit/>
          </a:bodyPr>
          <a:lstStyle/>
          <a:p>
            <a:pPr algn="l">
              <a:lnSpc>
                <a:spcPts val="6473"/>
              </a:lnSpc>
            </a:pPr>
            <a:r>
              <a:rPr lang="en-US" sz="4623" b="true">
                <a:solidFill>
                  <a:srgbClr val="28509B">
                    <a:alpha val="23922"/>
                  </a:srgbClr>
                </a:solidFill>
                <a:latin typeface="Neutra Text Bold"/>
                <a:ea typeface="Neutra Text Bold"/>
                <a:cs typeface="Neutra Text Bold"/>
                <a:sym typeface="Neutra Text Bold"/>
              </a:rPr>
              <a:t>Is there any way to use the Arctic light? </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180057" y="1808919"/>
            <a:ext cx="2251971" cy="2251971"/>
          </a:xfrm>
          <a:custGeom>
            <a:avLst/>
            <a:gdLst/>
            <a:ahLst/>
            <a:cxnLst/>
            <a:rect r="r" b="b" t="t" l="l"/>
            <a:pathLst>
              <a:path h="2251971" w="2251971">
                <a:moveTo>
                  <a:pt x="0" y="0"/>
                </a:moveTo>
                <a:lnTo>
                  <a:pt x="2251971" y="0"/>
                </a:lnTo>
                <a:lnTo>
                  <a:pt x="2251971" y="2251972"/>
                </a:lnTo>
                <a:lnTo>
                  <a:pt x="0" y="2251972"/>
                </a:lnTo>
                <a:lnTo>
                  <a:pt x="0" y="0"/>
                </a:lnTo>
                <a:close/>
              </a:path>
            </a:pathLst>
          </a:custGeom>
          <a:blipFill>
            <a:blip r:embed="rId3"/>
            <a:stretch>
              <a:fillRect l="0" t="0" r="0" b="0"/>
            </a:stretch>
          </a:blipFill>
        </p:spPr>
      </p:sp>
      <p:sp>
        <p:nvSpPr>
          <p:cNvPr name="Freeform 3" id="3"/>
          <p:cNvSpPr/>
          <p:nvPr/>
        </p:nvSpPr>
        <p:spPr>
          <a:xfrm flipH="false" flipV="false" rot="0">
            <a:off x="12029903" y="1830679"/>
            <a:ext cx="2230212" cy="2230212"/>
          </a:xfrm>
          <a:custGeom>
            <a:avLst/>
            <a:gdLst/>
            <a:ahLst/>
            <a:cxnLst/>
            <a:rect r="r" b="b" t="t" l="l"/>
            <a:pathLst>
              <a:path h="2230212" w="2230212">
                <a:moveTo>
                  <a:pt x="0" y="0"/>
                </a:moveTo>
                <a:lnTo>
                  <a:pt x="2230212" y="0"/>
                </a:lnTo>
                <a:lnTo>
                  <a:pt x="2230212" y="2230212"/>
                </a:lnTo>
                <a:lnTo>
                  <a:pt x="0" y="2230212"/>
                </a:lnTo>
                <a:lnTo>
                  <a:pt x="0" y="0"/>
                </a:lnTo>
                <a:close/>
              </a:path>
            </a:pathLst>
          </a:custGeom>
          <a:blipFill>
            <a:blip r:embed="rId4"/>
            <a:stretch>
              <a:fillRect l="0" t="0" r="0" b="0"/>
            </a:stretch>
          </a:blipFill>
        </p:spPr>
      </p:sp>
      <p:sp>
        <p:nvSpPr>
          <p:cNvPr name="Freeform 4" id="4"/>
          <p:cNvSpPr/>
          <p:nvPr/>
        </p:nvSpPr>
        <p:spPr>
          <a:xfrm flipH="false" flipV="false" rot="0">
            <a:off x="4220488" y="6774699"/>
            <a:ext cx="6397860" cy="3512301"/>
          </a:xfrm>
          <a:custGeom>
            <a:avLst/>
            <a:gdLst/>
            <a:ahLst/>
            <a:cxnLst/>
            <a:rect r="r" b="b" t="t" l="l"/>
            <a:pathLst>
              <a:path h="3512301" w="6397860">
                <a:moveTo>
                  <a:pt x="0" y="0"/>
                </a:moveTo>
                <a:lnTo>
                  <a:pt x="6397861" y="0"/>
                </a:lnTo>
                <a:lnTo>
                  <a:pt x="6397861" y="3512301"/>
                </a:lnTo>
                <a:lnTo>
                  <a:pt x="0" y="3512301"/>
                </a:lnTo>
                <a:lnTo>
                  <a:pt x="0" y="0"/>
                </a:lnTo>
                <a:close/>
              </a:path>
            </a:pathLst>
          </a:custGeom>
          <a:blipFill>
            <a:blip r:embed="rId5"/>
            <a:stretch>
              <a:fillRect l="0" t="-21361" r="0" b="0"/>
            </a:stretch>
          </a:blipFill>
        </p:spPr>
      </p:sp>
      <p:sp>
        <p:nvSpPr>
          <p:cNvPr name="Freeform 5" id="5"/>
          <p:cNvSpPr/>
          <p:nvPr/>
        </p:nvSpPr>
        <p:spPr>
          <a:xfrm flipH="false" flipV="false" rot="0">
            <a:off x="7419418" y="7850589"/>
            <a:ext cx="361411" cy="1062973"/>
          </a:xfrm>
          <a:custGeom>
            <a:avLst/>
            <a:gdLst/>
            <a:ahLst/>
            <a:cxnLst/>
            <a:rect r="r" b="b" t="t" l="l"/>
            <a:pathLst>
              <a:path h="1062973" w="361411">
                <a:moveTo>
                  <a:pt x="0" y="0"/>
                </a:moveTo>
                <a:lnTo>
                  <a:pt x="361411" y="0"/>
                </a:lnTo>
                <a:lnTo>
                  <a:pt x="361411" y="1062973"/>
                </a:lnTo>
                <a:lnTo>
                  <a:pt x="0" y="1062973"/>
                </a:lnTo>
                <a:lnTo>
                  <a:pt x="0" y="0"/>
                </a:lnTo>
                <a:close/>
              </a:path>
            </a:pathLst>
          </a:custGeom>
          <a:blipFill>
            <a:blip r:embed="rId6">
              <a:alphaModFix amt="51000"/>
            </a:blip>
            <a:stretch>
              <a:fillRect l="0" t="0" r="0" b="0"/>
            </a:stretch>
          </a:blipFill>
        </p:spPr>
      </p:sp>
      <p:sp>
        <p:nvSpPr>
          <p:cNvPr name="TextBox 6" id="6"/>
          <p:cNvSpPr txBox="true"/>
          <p:nvPr/>
        </p:nvSpPr>
        <p:spPr>
          <a:xfrm rot="0">
            <a:off x="2378676" y="987530"/>
            <a:ext cx="8871715" cy="514351"/>
          </a:xfrm>
          <a:prstGeom prst="rect">
            <a:avLst/>
          </a:prstGeom>
        </p:spPr>
        <p:txBody>
          <a:bodyPr anchor="t" rtlCol="false" tIns="0" lIns="0" bIns="0" rIns="0">
            <a:spAutoFit/>
          </a:bodyPr>
          <a:lstStyle/>
          <a:p>
            <a:pPr algn="l">
              <a:lnSpc>
                <a:spcPts val="4199"/>
              </a:lnSpc>
              <a:spcBef>
                <a:spcPct val="0"/>
              </a:spcBef>
            </a:pPr>
            <a:r>
              <a:rPr lang="en-US" b="true" sz="2999" spc="599">
                <a:solidFill>
                  <a:srgbClr val="000000"/>
                </a:solidFill>
                <a:latin typeface="TT Chocolates Bold"/>
                <a:ea typeface="TT Chocolates Bold"/>
                <a:cs typeface="TT Chocolates Bold"/>
                <a:sym typeface="TT Chocolates Bold"/>
              </a:rPr>
              <a:t>LIGHTING </a:t>
            </a:r>
            <a:r>
              <a:rPr lang="en-US" sz="2999" spc="599">
                <a:solidFill>
                  <a:srgbClr val="000000"/>
                </a:solidFill>
                <a:latin typeface="TT Chocolates"/>
                <a:ea typeface="TT Chocolates"/>
                <a:cs typeface="TT Chocolates"/>
                <a:sym typeface="TT Chocolates"/>
              </a:rPr>
              <a:t>|  ARCTIC AND CIRCADIAN</a:t>
            </a:r>
          </a:p>
        </p:txBody>
      </p:sp>
      <p:sp>
        <p:nvSpPr>
          <p:cNvPr name="TextBox 7" id="7"/>
          <p:cNvSpPr txBox="true"/>
          <p:nvPr/>
        </p:nvSpPr>
        <p:spPr>
          <a:xfrm rot="0">
            <a:off x="1028700" y="558571"/>
            <a:ext cx="1974721" cy="1250348"/>
          </a:xfrm>
          <a:prstGeom prst="rect">
            <a:avLst/>
          </a:prstGeom>
        </p:spPr>
        <p:txBody>
          <a:bodyPr anchor="t" rtlCol="false" tIns="0" lIns="0" bIns="0" rIns="0">
            <a:spAutoFit/>
          </a:bodyPr>
          <a:lstStyle/>
          <a:p>
            <a:pPr algn="l">
              <a:lnSpc>
                <a:spcPts val="9833"/>
              </a:lnSpc>
            </a:pPr>
            <a:r>
              <a:rPr lang="en-US" sz="7023" b="true">
                <a:solidFill>
                  <a:srgbClr val="504C44">
                    <a:alpha val="19608"/>
                  </a:srgbClr>
                </a:solidFill>
                <a:latin typeface="Neutra Text Bold"/>
                <a:ea typeface="Neutra Text Bold"/>
                <a:cs typeface="Neutra Text Bold"/>
                <a:sym typeface="Neutra Text Bold"/>
              </a:rPr>
              <a:t>10</a:t>
            </a:r>
          </a:p>
        </p:txBody>
      </p:sp>
      <p:sp>
        <p:nvSpPr>
          <p:cNvPr name="TextBox 8" id="8"/>
          <p:cNvSpPr txBox="true"/>
          <p:nvPr/>
        </p:nvSpPr>
        <p:spPr>
          <a:xfrm rot="0">
            <a:off x="15180057" y="4268538"/>
            <a:ext cx="2323071" cy="409067"/>
          </a:xfrm>
          <a:prstGeom prst="rect">
            <a:avLst/>
          </a:prstGeom>
        </p:spPr>
        <p:txBody>
          <a:bodyPr anchor="t" rtlCol="false" tIns="0" lIns="0" bIns="0" rIns="0">
            <a:spAutoFit/>
          </a:bodyPr>
          <a:lstStyle/>
          <a:p>
            <a:pPr algn="l">
              <a:lnSpc>
                <a:spcPts val="3178"/>
              </a:lnSpc>
            </a:pPr>
            <a:r>
              <a:rPr lang="en-US" sz="2270">
                <a:solidFill>
                  <a:srgbClr val="000000">
                    <a:alpha val="32941"/>
                  </a:srgbClr>
                </a:solidFill>
                <a:latin typeface="Neutra Text Light"/>
                <a:ea typeface="Neutra Text Light"/>
                <a:cs typeface="Neutra Text Light"/>
                <a:sym typeface="Neutra Text Light"/>
              </a:rPr>
              <a:t>Arctic winter</a:t>
            </a:r>
          </a:p>
        </p:txBody>
      </p:sp>
      <p:sp>
        <p:nvSpPr>
          <p:cNvPr name="TextBox 9" id="9"/>
          <p:cNvSpPr txBox="true"/>
          <p:nvPr/>
        </p:nvSpPr>
        <p:spPr>
          <a:xfrm rot="0">
            <a:off x="12061887" y="4268538"/>
            <a:ext cx="2323071" cy="409067"/>
          </a:xfrm>
          <a:prstGeom prst="rect">
            <a:avLst/>
          </a:prstGeom>
        </p:spPr>
        <p:txBody>
          <a:bodyPr anchor="t" rtlCol="false" tIns="0" lIns="0" bIns="0" rIns="0">
            <a:spAutoFit/>
          </a:bodyPr>
          <a:lstStyle/>
          <a:p>
            <a:pPr algn="l">
              <a:lnSpc>
                <a:spcPts val="3178"/>
              </a:lnSpc>
            </a:pPr>
            <a:r>
              <a:rPr lang="en-US" sz="2270">
                <a:solidFill>
                  <a:srgbClr val="000000">
                    <a:alpha val="32941"/>
                  </a:srgbClr>
                </a:solidFill>
                <a:latin typeface="Neutra Text Light"/>
                <a:ea typeface="Neutra Text Light"/>
                <a:cs typeface="Neutra Text Light"/>
                <a:sym typeface="Neutra Text Light"/>
              </a:rPr>
              <a:t>Arctic summer</a:t>
            </a:r>
          </a:p>
        </p:txBody>
      </p:sp>
      <p:sp>
        <p:nvSpPr>
          <p:cNvPr name="TextBox 10" id="10"/>
          <p:cNvSpPr txBox="true"/>
          <p:nvPr/>
        </p:nvSpPr>
        <p:spPr>
          <a:xfrm rot="0">
            <a:off x="2378676" y="1808919"/>
            <a:ext cx="9062431" cy="919662"/>
          </a:xfrm>
          <a:prstGeom prst="rect">
            <a:avLst/>
          </a:prstGeom>
        </p:spPr>
        <p:txBody>
          <a:bodyPr anchor="t" rtlCol="false" tIns="0" lIns="0" bIns="0" rIns="0">
            <a:spAutoFit/>
          </a:bodyPr>
          <a:lstStyle/>
          <a:p>
            <a:pPr algn="l">
              <a:lnSpc>
                <a:spcPts val="2444"/>
              </a:lnSpc>
            </a:pPr>
            <a:r>
              <a:rPr lang="en-US" sz="2071" spc="80">
                <a:solidFill>
                  <a:srgbClr val="4F4F4F"/>
                </a:solidFill>
                <a:latin typeface="TT Chocolates"/>
                <a:ea typeface="TT Chocolates"/>
                <a:cs typeface="TT Chocolates"/>
                <a:sym typeface="TT Chocolates"/>
              </a:rPr>
              <a:t>Windows are</a:t>
            </a:r>
            <a:r>
              <a:rPr lang="en-US" sz="2071" spc="80" b="true">
                <a:solidFill>
                  <a:srgbClr val="4F4F4F"/>
                </a:solidFill>
                <a:latin typeface="TT Chocolates Bold"/>
                <a:ea typeface="TT Chocolates Bold"/>
                <a:cs typeface="TT Chocolates Bold"/>
                <a:sym typeface="TT Chocolates Bold"/>
              </a:rPr>
              <a:t> not a reliable primary light source</a:t>
            </a:r>
            <a:r>
              <a:rPr lang="en-US" sz="2071" spc="80">
                <a:solidFill>
                  <a:srgbClr val="4F4F4F"/>
                </a:solidFill>
                <a:latin typeface="TT Chocolates"/>
                <a:ea typeface="TT Chocolates"/>
                <a:cs typeface="TT Chocolates"/>
                <a:sym typeface="TT Chocolates"/>
              </a:rPr>
              <a:t> in the Arctic environment</a:t>
            </a:r>
          </a:p>
          <a:p>
            <a:pPr algn="l">
              <a:lnSpc>
                <a:spcPts val="2444"/>
              </a:lnSpc>
            </a:pPr>
            <a:r>
              <a:rPr lang="en-US" sz="2071" spc="80">
                <a:solidFill>
                  <a:srgbClr val="4F4F4F"/>
                </a:solidFill>
                <a:latin typeface="TT Chocolates"/>
                <a:ea typeface="TT Chocolates"/>
                <a:cs typeface="TT Chocolates"/>
                <a:sym typeface="TT Chocolates"/>
              </a:rPr>
              <a:t>But provide </a:t>
            </a:r>
            <a:r>
              <a:rPr lang="en-US" sz="2071" spc="80" b="true">
                <a:solidFill>
                  <a:srgbClr val="4F4F4F"/>
                </a:solidFill>
                <a:latin typeface="TT Chocolates Bold"/>
                <a:ea typeface="TT Chocolates Bold"/>
                <a:cs typeface="TT Chocolates Bold"/>
                <a:sym typeface="TT Chocolates Bold"/>
              </a:rPr>
              <a:t>essential phycophysiological benefits </a:t>
            </a:r>
          </a:p>
          <a:p>
            <a:pPr algn="l">
              <a:lnSpc>
                <a:spcPts val="2444"/>
              </a:lnSpc>
            </a:pPr>
          </a:p>
        </p:txBody>
      </p:sp>
      <p:sp>
        <p:nvSpPr>
          <p:cNvPr name="TextBox 11" id="11"/>
          <p:cNvSpPr txBox="true"/>
          <p:nvPr/>
        </p:nvSpPr>
        <p:spPr>
          <a:xfrm rot="0">
            <a:off x="6727793" y="3456914"/>
            <a:ext cx="3066336" cy="550004"/>
          </a:xfrm>
          <a:prstGeom prst="rect">
            <a:avLst/>
          </a:prstGeom>
        </p:spPr>
        <p:txBody>
          <a:bodyPr anchor="t" rtlCol="false" tIns="0" lIns="0" bIns="0" rIns="0">
            <a:spAutoFit/>
          </a:bodyPr>
          <a:lstStyle/>
          <a:p>
            <a:pPr algn="l">
              <a:lnSpc>
                <a:spcPts val="4334"/>
              </a:lnSpc>
            </a:pPr>
            <a:r>
              <a:rPr lang="en-US" sz="3096" b="true">
                <a:solidFill>
                  <a:srgbClr val="28509B">
                    <a:alpha val="32941"/>
                  </a:srgbClr>
                </a:solidFill>
                <a:latin typeface="Neutra Text Bold"/>
                <a:ea typeface="Neutra Text Bold"/>
                <a:cs typeface="Neutra Text Bold"/>
                <a:sym typeface="Neutra Text Bold"/>
              </a:rPr>
              <a:t>Skylight window</a:t>
            </a:r>
          </a:p>
        </p:txBody>
      </p:sp>
      <p:sp>
        <p:nvSpPr>
          <p:cNvPr name="TextBox 12" id="12"/>
          <p:cNvSpPr txBox="true"/>
          <p:nvPr/>
        </p:nvSpPr>
        <p:spPr>
          <a:xfrm rot="0">
            <a:off x="1898658" y="3456914"/>
            <a:ext cx="3066336" cy="550004"/>
          </a:xfrm>
          <a:prstGeom prst="rect">
            <a:avLst/>
          </a:prstGeom>
        </p:spPr>
        <p:txBody>
          <a:bodyPr anchor="t" rtlCol="false" tIns="0" lIns="0" bIns="0" rIns="0">
            <a:spAutoFit/>
          </a:bodyPr>
          <a:lstStyle/>
          <a:p>
            <a:pPr algn="l">
              <a:lnSpc>
                <a:spcPts val="4334"/>
              </a:lnSpc>
            </a:pPr>
            <a:r>
              <a:rPr lang="en-US" sz="3096" b="true">
                <a:solidFill>
                  <a:srgbClr val="28509B">
                    <a:alpha val="32941"/>
                  </a:srgbClr>
                </a:solidFill>
                <a:latin typeface="Neutra Text Bold"/>
                <a:ea typeface="Neutra Text Bold"/>
                <a:cs typeface="Neutra Text Bold"/>
                <a:sym typeface="Neutra Text Bold"/>
              </a:rPr>
              <a:t>Window eye level</a:t>
            </a:r>
          </a:p>
        </p:txBody>
      </p:sp>
      <p:sp>
        <p:nvSpPr>
          <p:cNvPr name="TextBox 13" id="13"/>
          <p:cNvSpPr txBox="true"/>
          <p:nvPr/>
        </p:nvSpPr>
        <p:spPr>
          <a:xfrm rot="0">
            <a:off x="1898658" y="3997394"/>
            <a:ext cx="4421677" cy="3148004"/>
          </a:xfrm>
          <a:prstGeom prst="rect">
            <a:avLst/>
          </a:prstGeom>
        </p:spPr>
        <p:txBody>
          <a:bodyPr anchor="t" rtlCol="false" tIns="0" lIns="0" bIns="0" rIns="0">
            <a:spAutoFit/>
          </a:bodyPr>
          <a:lstStyle/>
          <a:p>
            <a:pPr algn="l">
              <a:lnSpc>
                <a:spcPts val="2208"/>
              </a:lnSpc>
            </a:pPr>
            <a:r>
              <a:rPr lang="en-US" sz="1871" spc="72">
                <a:solidFill>
                  <a:srgbClr val="000000"/>
                </a:solidFill>
                <a:latin typeface="TT Chocolates"/>
                <a:ea typeface="TT Chocolates"/>
                <a:cs typeface="TT Chocolates"/>
                <a:sym typeface="TT Chocolates"/>
              </a:rPr>
              <a:t>For </a:t>
            </a:r>
            <a:r>
              <a:rPr lang="en-US" b="true" sz="1871" spc="72">
                <a:solidFill>
                  <a:srgbClr val="000000"/>
                </a:solidFill>
                <a:latin typeface="TT Chocolates Bold"/>
                <a:ea typeface="TT Chocolates Bold"/>
                <a:cs typeface="TT Chocolates Bold"/>
                <a:sym typeface="TT Chocolates Bold"/>
              </a:rPr>
              <a:t>orientation</a:t>
            </a:r>
            <a:r>
              <a:rPr lang="en-US" sz="1871" spc="72">
                <a:solidFill>
                  <a:srgbClr val="000000"/>
                </a:solidFill>
                <a:latin typeface="TT Chocolates"/>
                <a:ea typeface="TT Chocolates"/>
                <a:cs typeface="TT Chocolates"/>
                <a:sym typeface="TT Chocolates"/>
              </a:rPr>
              <a:t>:</a:t>
            </a:r>
          </a:p>
          <a:p>
            <a:pPr algn="l" marL="404085" indent="-202043" lvl="1">
              <a:lnSpc>
                <a:spcPts val="2208"/>
              </a:lnSpc>
              <a:buFont typeface="Arial"/>
              <a:buChar char="•"/>
            </a:pPr>
            <a:r>
              <a:rPr lang="en-US" sz="1871" spc="72">
                <a:solidFill>
                  <a:srgbClr val="000000"/>
                </a:solidFill>
                <a:latin typeface="TT Chocolates"/>
                <a:ea typeface="TT Chocolates"/>
                <a:cs typeface="TT Chocolates"/>
                <a:sym typeface="TT Chocolates"/>
              </a:rPr>
              <a:t>seeing the outside</a:t>
            </a:r>
            <a:r>
              <a:rPr lang="en-US" sz="1871" spc="72">
                <a:solidFill>
                  <a:srgbClr val="000000"/>
                </a:solidFill>
                <a:latin typeface="TT Chocolates"/>
                <a:ea typeface="TT Chocolates"/>
                <a:cs typeface="TT Chocolates"/>
                <a:sym typeface="TT Chocolates"/>
              </a:rPr>
              <a:t> ⟶ </a:t>
            </a:r>
          </a:p>
          <a:p>
            <a:pPr algn="l">
              <a:lnSpc>
                <a:spcPts val="2208"/>
              </a:lnSpc>
            </a:pPr>
            <a:r>
              <a:rPr lang="en-US" sz="1871" spc="72">
                <a:solidFill>
                  <a:srgbClr val="000000"/>
                </a:solidFill>
                <a:latin typeface="TT Chocolates"/>
                <a:ea typeface="TT Chocolates"/>
                <a:cs typeface="TT Chocolates"/>
                <a:sym typeface="TT Chocolates"/>
              </a:rPr>
              <a:t>improves wellbeing through visual connection</a:t>
            </a:r>
          </a:p>
          <a:p>
            <a:pPr algn="l" marL="404085" indent="-202043" lvl="1">
              <a:lnSpc>
                <a:spcPts val="2208"/>
              </a:lnSpc>
              <a:buFont typeface="Arial"/>
              <a:buChar char="•"/>
            </a:pPr>
            <a:r>
              <a:rPr lang="en-US" sz="1871" spc="72">
                <a:solidFill>
                  <a:srgbClr val="000000"/>
                </a:solidFill>
                <a:latin typeface="TT Chocolates"/>
                <a:ea typeface="TT Chocolates"/>
                <a:cs typeface="TT Chocolates"/>
                <a:sym typeface="TT Chocolates"/>
              </a:rPr>
              <a:t>make the space ‘feel’ wider &amp; less isolated </a:t>
            </a:r>
          </a:p>
          <a:p>
            <a:pPr algn="l" marL="468854" indent="-234427" lvl="1">
              <a:lnSpc>
                <a:spcPts val="2562"/>
              </a:lnSpc>
              <a:buFont typeface="Arial"/>
              <a:buChar char="•"/>
            </a:pPr>
            <a:r>
              <a:rPr lang="en-US" b="true" sz="2171" spc="84">
                <a:solidFill>
                  <a:srgbClr val="000000"/>
                </a:solidFill>
                <a:latin typeface="TT Chocolates Bold"/>
                <a:ea typeface="TT Chocolates Bold"/>
                <a:cs typeface="TT Chocolates Bold"/>
                <a:sym typeface="TT Chocolates Bold"/>
              </a:rPr>
              <a:t>helps to stay connected to outside world</a:t>
            </a:r>
          </a:p>
          <a:p>
            <a:pPr algn="l">
              <a:lnSpc>
                <a:spcPts val="2208"/>
              </a:lnSpc>
            </a:pPr>
          </a:p>
          <a:p>
            <a:pPr algn="l">
              <a:lnSpc>
                <a:spcPts val="2208"/>
              </a:lnSpc>
            </a:pPr>
          </a:p>
          <a:p>
            <a:pPr algn="l">
              <a:lnSpc>
                <a:spcPts val="2208"/>
              </a:lnSpc>
            </a:pPr>
          </a:p>
        </p:txBody>
      </p:sp>
      <p:sp>
        <p:nvSpPr>
          <p:cNvPr name="TextBox 14" id="14"/>
          <p:cNvSpPr txBox="true"/>
          <p:nvPr/>
        </p:nvSpPr>
        <p:spPr>
          <a:xfrm rot="0">
            <a:off x="6860387" y="3997394"/>
            <a:ext cx="4580720" cy="2319329"/>
          </a:xfrm>
          <a:prstGeom prst="rect">
            <a:avLst/>
          </a:prstGeom>
        </p:spPr>
        <p:txBody>
          <a:bodyPr anchor="t" rtlCol="false" tIns="0" lIns="0" bIns="0" rIns="0">
            <a:spAutoFit/>
          </a:bodyPr>
          <a:lstStyle/>
          <a:p>
            <a:pPr algn="l">
              <a:lnSpc>
                <a:spcPts val="2208"/>
              </a:lnSpc>
            </a:pPr>
            <a:r>
              <a:rPr lang="en-US" sz="1871" spc="72">
                <a:solidFill>
                  <a:srgbClr val="000000"/>
                </a:solidFill>
                <a:latin typeface="TT Chocolates"/>
                <a:ea typeface="TT Chocolates"/>
                <a:cs typeface="TT Chocolates"/>
                <a:sym typeface="TT Chocolates"/>
              </a:rPr>
              <a:t>For </a:t>
            </a:r>
            <a:r>
              <a:rPr lang="en-US" b="true" sz="1871" spc="72">
                <a:solidFill>
                  <a:srgbClr val="000000"/>
                </a:solidFill>
                <a:latin typeface="TT Chocolates Bold"/>
                <a:ea typeface="TT Chocolates Bold"/>
                <a:cs typeface="TT Chocolates Bold"/>
                <a:sym typeface="TT Chocolates Bold"/>
              </a:rPr>
              <a:t>light</a:t>
            </a:r>
            <a:r>
              <a:rPr lang="en-US" sz="1871" spc="72">
                <a:solidFill>
                  <a:srgbClr val="000000"/>
                </a:solidFill>
                <a:latin typeface="TT Chocolates"/>
                <a:ea typeface="TT Chocolates"/>
                <a:cs typeface="TT Chocolates"/>
                <a:sym typeface="TT Chocolates"/>
              </a:rPr>
              <a:t>:</a:t>
            </a:r>
          </a:p>
          <a:p>
            <a:pPr algn="l" marL="404085" indent="-202043" lvl="1">
              <a:lnSpc>
                <a:spcPts val="2208"/>
              </a:lnSpc>
              <a:buFont typeface="Arial"/>
              <a:buChar char="•"/>
            </a:pPr>
            <a:r>
              <a:rPr lang="en-US" sz="1871" spc="72">
                <a:solidFill>
                  <a:srgbClr val="000000"/>
                </a:solidFill>
                <a:latin typeface="TT Chocolates"/>
                <a:ea typeface="TT Chocolates"/>
                <a:cs typeface="TT Chocolates"/>
                <a:sym typeface="TT Chocolates"/>
              </a:rPr>
              <a:t>gives a stronger ‘feeling’ of daylight</a:t>
            </a:r>
          </a:p>
          <a:p>
            <a:pPr algn="l" marL="404085" indent="-202043" lvl="1">
              <a:lnSpc>
                <a:spcPts val="2208"/>
              </a:lnSpc>
              <a:buFont typeface="Arial"/>
              <a:buChar char="•"/>
            </a:pPr>
            <a:r>
              <a:rPr lang="en-US" sz="1871" spc="72">
                <a:solidFill>
                  <a:srgbClr val="000000"/>
                </a:solidFill>
                <a:latin typeface="TT Chocolates"/>
                <a:ea typeface="TT Chocolates"/>
                <a:cs typeface="TT Chocolates"/>
                <a:sym typeface="TT Chocolates"/>
              </a:rPr>
              <a:t>help space feel less enclosed</a:t>
            </a:r>
          </a:p>
          <a:p>
            <a:pPr algn="l" marL="468854" indent="-234427" lvl="1">
              <a:lnSpc>
                <a:spcPts val="2562"/>
              </a:lnSpc>
              <a:buFont typeface="Arial"/>
              <a:buChar char="•"/>
            </a:pPr>
            <a:r>
              <a:rPr lang="en-US" b="true" sz="2171" spc="84">
                <a:solidFill>
                  <a:srgbClr val="000000"/>
                </a:solidFill>
                <a:latin typeface="TT Chocolates Bold"/>
                <a:ea typeface="TT Chocolates Bold"/>
                <a:cs typeface="TT Chocolates Bold"/>
                <a:sym typeface="TT Chocolates Bold"/>
              </a:rPr>
              <a:t>works well together with artificial circadian lighting</a:t>
            </a:r>
          </a:p>
          <a:p>
            <a:pPr algn="l">
              <a:lnSpc>
                <a:spcPts val="2208"/>
              </a:lnSpc>
            </a:pPr>
          </a:p>
          <a:p>
            <a:pPr algn="l">
              <a:lnSpc>
                <a:spcPts val="2208"/>
              </a:lnSpc>
            </a:pPr>
          </a:p>
          <a:p>
            <a:pPr algn="l">
              <a:lnSpc>
                <a:spcPts val="2208"/>
              </a:lnSpc>
            </a:pP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2378676" y="987530"/>
            <a:ext cx="8871715" cy="514351"/>
          </a:xfrm>
          <a:prstGeom prst="rect">
            <a:avLst/>
          </a:prstGeom>
        </p:spPr>
        <p:txBody>
          <a:bodyPr anchor="t" rtlCol="false" tIns="0" lIns="0" bIns="0" rIns="0">
            <a:spAutoFit/>
          </a:bodyPr>
          <a:lstStyle/>
          <a:p>
            <a:pPr algn="l">
              <a:lnSpc>
                <a:spcPts val="4199"/>
              </a:lnSpc>
              <a:spcBef>
                <a:spcPct val="0"/>
              </a:spcBef>
            </a:pPr>
            <a:r>
              <a:rPr lang="en-US" b="true" sz="2999" spc="599">
                <a:solidFill>
                  <a:srgbClr val="000000"/>
                </a:solidFill>
                <a:latin typeface="TT Chocolates Bold"/>
                <a:ea typeface="TT Chocolates Bold"/>
                <a:cs typeface="TT Chocolates Bold"/>
                <a:sym typeface="TT Chocolates Bold"/>
              </a:rPr>
              <a:t>LIGHTING </a:t>
            </a:r>
            <a:r>
              <a:rPr lang="en-US" sz="2999" spc="599">
                <a:solidFill>
                  <a:srgbClr val="000000"/>
                </a:solidFill>
                <a:latin typeface="TT Chocolates"/>
                <a:ea typeface="TT Chocolates"/>
                <a:cs typeface="TT Chocolates"/>
                <a:sym typeface="TT Chocolates"/>
              </a:rPr>
              <a:t>|  ARCTIC AND CIRCADIAN</a:t>
            </a:r>
          </a:p>
        </p:txBody>
      </p:sp>
      <p:sp>
        <p:nvSpPr>
          <p:cNvPr name="TextBox 3" id="3"/>
          <p:cNvSpPr txBox="true"/>
          <p:nvPr/>
        </p:nvSpPr>
        <p:spPr>
          <a:xfrm rot="0">
            <a:off x="1028700" y="558571"/>
            <a:ext cx="1974721" cy="1250348"/>
          </a:xfrm>
          <a:prstGeom prst="rect">
            <a:avLst/>
          </a:prstGeom>
        </p:spPr>
        <p:txBody>
          <a:bodyPr anchor="t" rtlCol="false" tIns="0" lIns="0" bIns="0" rIns="0">
            <a:spAutoFit/>
          </a:bodyPr>
          <a:lstStyle/>
          <a:p>
            <a:pPr algn="l">
              <a:lnSpc>
                <a:spcPts val="9833"/>
              </a:lnSpc>
            </a:pPr>
            <a:r>
              <a:rPr lang="en-US" sz="7023" b="true">
                <a:solidFill>
                  <a:srgbClr val="504C44">
                    <a:alpha val="19608"/>
                  </a:srgbClr>
                </a:solidFill>
                <a:latin typeface="Neutra Text Bold"/>
                <a:ea typeface="Neutra Text Bold"/>
                <a:cs typeface="Neutra Text Bold"/>
                <a:sym typeface="Neutra Text Bold"/>
              </a:rPr>
              <a:t>10</a:t>
            </a:r>
          </a:p>
        </p:txBody>
      </p:sp>
      <p:sp>
        <p:nvSpPr>
          <p:cNvPr name="TextBox 4" id="4"/>
          <p:cNvSpPr txBox="true"/>
          <p:nvPr/>
        </p:nvSpPr>
        <p:spPr>
          <a:xfrm rot="0">
            <a:off x="2378676" y="1808919"/>
            <a:ext cx="8582413" cy="919662"/>
          </a:xfrm>
          <a:prstGeom prst="rect">
            <a:avLst/>
          </a:prstGeom>
        </p:spPr>
        <p:txBody>
          <a:bodyPr anchor="t" rtlCol="false" tIns="0" lIns="0" bIns="0" rIns="0">
            <a:spAutoFit/>
          </a:bodyPr>
          <a:lstStyle/>
          <a:p>
            <a:pPr algn="l">
              <a:lnSpc>
                <a:spcPts val="2444"/>
              </a:lnSpc>
            </a:pPr>
            <a:r>
              <a:rPr lang="en-US" sz="2071" spc="80" b="true">
                <a:solidFill>
                  <a:srgbClr val="4F4F4F"/>
                </a:solidFill>
                <a:latin typeface="TT Chocolates Bold"/>
                <a:ea typeface="TT Chocolates Bold"/>
                <a:cs typeface="TT Chocolates Bold"/>
                <a:sym typeface="TT Chocolates Bold"/>
              </a:rPr>
              <a:t>Windows </a:t>
            </a:r>
            <a:r>
              <a:rPr lang="en-US" sz="2071" spc="80">
                <a:solidFill>
                  <a:srgbClr val="4F4F4F"/>
                </a:solidFill>
                <a:latin typeface="TT Chocolates"/>
                <a:ea typeface="TT Chocolates"/>
                <a:cs typeface="TT Chocolates"/>
                <a:sym typeface="TT Chocolates"/>
              </a:rPr>
              <a:t>can support the circadian light cycle inside the container</a:t>
            </a:r>
          </a:p>
          <a:p>
            <a:pPr algn="l">
              <a:lnSpc>
                <a:spcPts val="2444"/>
              </a:lnSpc>
            </a:pPr>
            <a:r>
              <a:rPr lang="en-US" sz="2071" spc="80">
                <a:solidFill>
                  <a:srgbClr val="4F4F4F"/>
                </a:solidFill>
                <a:latin typeface="TT Chocolates"/>
                <a:ea typeface="TT Chocolates"/>
                <a:cs typeface="TT Chocolates"/>
                <a:sym typeface="TT Chocolates"/>
              </a:rPr>
              <a:t>but </a:t>
            </a:r>
            <a:r>
              <a:rPr lang="en-US" sz="2071" spc="80" b="true">
                <a:solidFill>
                  <a:srgbClr val="4F4F4F"/>
                </a:solidFill>
                <a:latin typeface="TT Chocolates Bold"/>
                <a:ea typeface="TT Chocolates Bold"/>
                <a:cs typeface="TT Chocolates Bold"/>
                <a:sym typeface="TT Chocolates Bold"/>
              </a:rPr>
              <a:t>must be controlled to support the system </a:t>
            </a:r>
          </a:p>
          <a:p>
            <a:pPr algn="l">
              <a:lnSpc>
                <a:spcPts val="2444"/>
              </a:lnSpc>
            </a:pPr>
          </a:p>
        </p:txBody>
      </p:sp>
      <p:sp>
        <p:nvSpPr>
          <p:cNvPr name="TextBox 5" id="5"/>
          <p:cNvSpPr txBox="true"/>
          <p:nvPr/>
        </p:nvSpPr>
        <p:spPr>
          <a:xfrm rot="0">
            <a:off x="7366335" y="3152114"/>
            <a:ext cx="3066336" cy="550004"/>
          </a:xfrm>
          <a:prstGeom prst="rect">
            <a:avLst/>
          </a:prstGeom>
        </p:spPr>
        <p:txBody>
          <a:bodyPr anchor="t" rtlCol="false" tIns="0" lIns="0" bIns="0" rIns="0">
            <a:spAutoFit/>
          </a:bodyPr>
          <a:lstStyle/>
          <a:p>
            <a:pPr algn="l">
              <a:lnSpc>
                <a:spcPts val="4334"/>
              </a:lnSpc>
            </a:pPr>
            <a:r>
              <a:rPr lang="en-US" sz="3096" b="true">
                <a:solidFill>
                  <a:srgbClr val="28509B">
                    <a:alpha val="32941"/>
                  </a:srgbClr>
                </a:solidFill>
                <a:latin typeface="Neutra Text Bold"/>
                <a:ea typeface="Neutra Text Bold"/>
                <a:cs typeface="Neutra Text Bold"/>
                <a:sym typeface="Neutra Text Bold"/>
              </a:rPr>
              <a:t>Arctic winter</a:t>
            </a:r>
          </a:p>
        </p:txBody>
      </p:sp>
      <p:sp>
        <p:nvSpPr>
          <p:cNvPr name="TextBox 6" id="6"/>
          <p:cNvSpPr txBox="true"/>
          <p:nvPr/>
        </p:nvSpPr>
        <p:spPr>
          <a:xfrm rot="0">
            <a:off x="1898658" y="3152114"/>
            <a:ext cx="3066336" cy="550004"/>
          </a:xfrm>
          <a:prstGeom prst="rect">
            <a:avLst/>
          </a:prstGeom>
        </p:spPr>
        <p:txBody>
          <a:bodyPr anchor="t" rtlCol="false" tIns="0" lIns="0" bIns="0" rIns="0">
            <a:spAutoFit/>
          </a:bodyPr>
          <a:lstStyle/>
          <a:p>
            <a:pPr algn="l">
              <a:lnSpc>
                <a:spcPts val="4334"/>
              </a:lnSpc>
            </a:pPr>
            <a:r>
              <a:rPr lang="en-US" sz="3096" b="true">
                <a:solidFill>
                  <a:srgbClr val="28509B">
                    <a:alpha val="32941"/>
                  </a:srgbClr>
                </a:solidFill>
                <a:latin typeface="Neutra Text Bold"/>
                <a:ea typeface="Neutra Text Bold"/>
                <a:cs typeface="Neutra Text Bold"/>
                <a:sym typeface="Neutra Text Bold"/>
              </a:rPr>
              <a:t>Arctic summer</a:t>
            </a:r>
          </a:p>
        </p:txBody>
      </p:sp>
      <p:sp>
        <p:nvSpPr>
          <p:cNvPr name="TextBox 7" id="7"/>
          <p:cNvSpPr txBox="true"/>
          <p:nvPr/>
        </p:nvSpPr>
        <p:spPr>
          <a:xfrm rot="0">
            <a:off x="1898658" y="3997394"/>
            <a:ext cx="4961728" cy="3605204"/>
          </a:xfrm>
          <a:prstGeom prst="rect">
            <a:avLst/>
          </a:prstGeom>
        </p:spPr>
        <p:txBody>
          <a:bodyPr anchor="t" rtlCol="false" tIns="0" lIns="0" bIns="0" rIns="0">
            <a:spAutoFit/>
          </a:bodyPr>
          <a:lstStyle/>
          <a:p>
            <a:pPr algn="l">
              <a:lnSpc>
                <a:spcPts val="2208"/>
              </a:lnSpc>
            </a:pPr>
            <a:r>
              <a:rPr lang="en-US" sz="1871" spc="72">
                <a:solidFill>
                  <a:srgbClr val="4F4F4F"/>
                </a:solidFill>
                <a:latin typeface="TT Chocolates"/>
                <a:ea typeface="TT Chocolates"/>
                <a:cs typeface="TT Chocolates"/>
                <a:sym typeface="TT Chocolates"/>
              </a:rPr>
              <a:t>There is </a:t>
            </a:r>
            <a:r>
              <a:rPr lang="en-US" sz="1871" spc="72" u="sng">
                <a:solidFill>
                  <a:srgbClr val="4F4F4F"/>
                </a:solidFill>
                <a:latin typeface="TT Chocolates"/>
                <a:ea typeface="TT Chocolates"/>
                <a:cs typeface="TT Chocolates"/>
                <a:sym typeface="TT Chocolates"/>
              </a:rPr>
              <a:t>too much light</a:t>
            </a:r>
            <a:r>
              <a:rPr lang="en-US" sz="1871" spc="72">
                <a:solidFill>
                  <a:srgbClr val="4F4F4F"/>
                </a:solidFill>
                <a:latin typeface="TT Chocolates"/>
                <a:ea typeface="TT Chocolates"/>
                <a:cs typeface="TT Chocolates"/>
                <a:sym typeface="TT Chocolates"/>
              </a:rPr>
              <a:t> from the window</a:t>
            </a:r>
          </a:p>
          <a:p>
            <a:pPr algn="l">
              <a:lnSpc>
                <a:spcPts val="2208"/>
              </a:lnSpc>
            </a:pPr>
          </a:p>
          <a:p>
            <a:pPr algn="l" marL="404085" indent="-202043" lvl="1">
              <a:lnSpc>
                <a:spcPts val="2208"/>
              </a:lnSpc>
              <a:buFont typeface="Arial"/>
              <a:buChar char="•"/>
            </a:pPr>
            <a:r>
              <a:rPr lang="en-US" sz="1871" spc="72">
                <a:solidFill>
                  <a:srgbClr val="4F4F4F"/>
                </a:solidFill>
                <a:latin typeface="TT Chocolates"/>
                <a:ea typeface="TT Chocolates"/>
                <a:cs typeface="TT Chocolates"/>
                <a:sym typeface="TT Chocolates"/>
              </a:rPr>
              <a:t>Solar-control glass, filters brightness</a:t>
            </a:r>
          </a:p>
          <a:p>
            <a:pPr algn="l" marL="404085" indent="-202043" lvl="1">
              <a:lnSpc>
                <a:spcPts val="2208"/>
              </a:lnSpc>
              <a:buFont typeface="Arial"/>
              <a:buChar char="•"/>
            </a:pPr>
            <a:r>
              <a:rPr lang="en-US" sz="1871" spc="72">
                <a:solidFill>
                  <a:srgbClr val="4F4F4F"/>
                </a:solidFill>
                <a:latin typeface="TT Chocolates"/>
                <a:ea typeface="TT Chocolates"/>
                <a:cs typeface="TT Chocolates"/>
                <a:sym typeface="TT Chocolates"/>
              </a:rPr>
              <a:t>Diffusion, softens glare</a:t>
            </a:r>
          </a:p>
          <a:p>
            <a:pPr algn="l" marL="404085" indent="-202043" lvl="1">
              <a:lnSpc>
                <a:spcPts val="2208"/>
              </a:lnSpc>
              <a:buFont typeface="Arial"/>
              <a:buChar char="•"/>
            </a:pPr>
            <a:r>
              <a:rPr lang="en-US" sz="1871" spc="72">
                <a:solidFill>
                  <a:srgbClr val="4F4F4F"/>
                </a:solidFill>
                <a:latin typeface="TT Chocolates"/>
                <a:ea typeface="TT Chocolates"/>
                <a:cs typeface="TT Chocolates"/>
                <a:sym typeface="TT Chocolates"/>
              </a:rPr>
              <a:t>Shading, blocks excess light (lux-sensors)</a:t>
            </a:r>
          </a:p>
          <a:p>
            <a:pPr algn="l" marL="404085" indent="-202043" lvl="1">
              <a:lnSpc>
                <a:spcPts val="2208"/>
              </a:lnSpc>
              <a:buFont typeface="Arial"/>
              <a:buChar char="•"/>
            </a:pPr>
            <a:r>
              <a:rPr lang="en-US" sz="1871" spc="72">
                <a:solidFill>
                  <a:srgbClr val="4F4F4F"/>
                </a:solidFill>
                <a:latin typeface="TT Chocolates"/>
                <a:ea typeface="TT Chocolates"/>
                <a:cs typeface="TT Chocolates"/>
                <a:sym typeface="TT Chocolates"/>
              </a:rPr>
              <a:t>Artificial night, shading blocks all natural light</a:t>
            </a:r>
          </a:p>
          <a:p>
            <a:pPr algn="l" marL="404085" indent="-202043" lvl="1">
              <a:lnSpc>
                <a:spcPts val="2208"/>
              </a:lnSpc>
              <a:buFont typeface="Arial"/>
              <a:buChar char="•"/>
            </a:pPr>
            <a:r>
              <a:rPr lang="en-US" b="true" sz="1871" spc="72">
                <a:solidFill>
                  <a:srgbClr val="4F4F4F"/>
                </a:solidFill>
                <a:latin typeface="TT Chocolates Bold"/>
                <a:ea typeface="TT Chocolates Bold"/>
                <a:cs typeface="TT Chocolates Bold"/>
                <a:sym typeface="TT Chocolates Bold"/>
              </a:rPr>
              <a:t>Artificial lighting dims to maintain circadian schedule inside with AI (lux- &amp; CCT-sensors)</a:t>
            </a:r>
          </a:p>
          <a:p>
            <a:pPr algn="l">
              <a:lnSpc>
                <a:spcPts val="2208"/>
              </a:lnSpc>
            </a:pPr>
          </a:p>
          <a:p>
            <a:pPr algn="l">
              <a:lnSpc>
                <a:spcPts val="2208"/>
              </a:lnSpc>
            </a:pPr>
          </a:p>
          <a:p>
            <a:pPr algn="l">
              <a:lnSpc>
                <a:spcPts val="2208"/>
              </a:lnSpc>
            </a:pPr>
          </a:p>
        </p:txBody>
      </p:sp>
      <p:sp>
        <p:nvSpPr>
          <p:cNvPr name="Freeform 8" id="8"/>
          <p:cNvSpPr/>
          <p:nvPr/>
        </p:nvSpPr>
        <p:spPr>
          <a:xfrm flipH="false" flipV="true" rot="-2328542">
            <a:off x="5770971" y="6893581"/>
            <a:ext cx="1797822" cy="1418032"/>
          </a:xfrm>
          <a:custGeom>
            <a:avLst/>
            <a:gdLst/>
            <a:ahLst/>
            <a:cxnLst/>
            <a:rect r="r" b="b" t="t" l="l"/>
            <a:pathLst>
              <a:path h="1418032" w="1797822">
                <a:moveTo>
                  <a:pt x="0" y="1418033"/>
                </a:moveTo>
                <a:lnTo>
                  <a:pt x="1797822" y="1418033"/>
                </a:lnTo>
                <a:lnTo>
                  <a:pt x="1797822" y="0"/>
                </a:lnTo>
                <a:lnTo>
                  <a:pt x="0" y="0"/>
                </a:lnTo>
                <a:lnTo>
                  <a:pt x="0" y="1418033"/>
                </a:lnTo>
                <a:close/>
              </a:path>
            </a:pathLst>
          </a:custGeom>
          <a:blipFill>
            <a:blip r:embed="rId3">
              <a:alphaModFix amt="35000"/>
            </a:blip>
            <a:stretch>
              <a:fillRect l="-54400" t="-54400" r="0" b="0"/>
            </a:stretch>
          </a:blipFill>
        </p:spPr>
      </p:sp>
      <p:sp>
        <p:nvSpPr>
          <p:cNvPr name="TextBox 9" id="9"/>
          <p:cNvSpPr txBox="true"/>
          <p:nvPr/>
        </p:nvSpPr>
        <p:spPr>
          <a:xfrm rot="0">
            <a:off x="7175830" y="3997394"/>
            <a:ext cx="5179729" cy="2500304"/>
          </a:xfrm>
          <a:prstGeom prst="rect">
            <a:avLst/>
          </a:prstGeom>
        </p:spPr>
        <p:txBody>
          <a:bodyPr anchor="t" rtlCol="false" tIns="0" lIns="0" bIns="0" rIns="0">
            <a:spAutoFit/>
          </a:bodyPr>
          <a:lstStyle/>
          <a:p>
            <a:pPr algn="l">
              <a:lnSpc>
                <a:spcPts val="2208"/>
              </a:lnSpc>
            </a:pPr>
            <a:r>
              <a:rPr lang="en-US" sz="1871" spc="72">
                <a:solidFill>
                  <a:srgbClr val="4F4F4F"/>
                </a:solidFill>
                <a:latin typeface="TT Chocolates"/>
                <a:ea typeface="TT Chocolates"/>
                <a:cs typeface="TT Chocolates"/>
                <a:sym typeface="TT Chocolates"/>
              </a:rPr>
              <a:t>There is </a:t>
            </a:r>
            <a:r>
              <a:rPr lang="en-US" sz="1871" spc="72" u="sng">
                <a:solidFill>
                  <a:srgbClr val="4F4F4F"/>
                </a:solidFill>
                <a:latin typeface="TT Chocolates"/>
                <a:ea typeface="TT Chocolates"/>
                <a:cs typeface="TT Chocolates"/>
                <a:sym typeface="TT Chocolates"/>
              </a:rPr>
              <a:t>too little light</a:t>
            </a:r>
            <a:r>
              <a:rPr lang="en-US" sz="1871" spc="72">
                <a:solidFill>
                  <a:srgbClr val="4F4F4F"/>
                </a:solidFill>
                <a:latin typeface="TT Chocolates"/>
                <a:ea typeface="TT Chocolates"/>
                <a:cs typeface="TT Chocolates"/>
                <a:sym typeface="TT Chocolates"/>
              </a:rPr>
              <a:t> from the window</a:t>
            </a:r>
          </a:p>
          <a:p>
            <a:pPr algn="l">
              <a:lnSpc>
                <a:spcPts val="2208"/>
              </a:lnSpc>
            </a:pPr>
          </a:p>
          <a:p>
            <a:pPr algn="l" marL="404085" indent="-202043" lvl="1">
              <a:lnSpc>
                <a:spcPts val="2208"/>
              </a:lnSpc>
              <a:buFont typeface="Arial"/>
              <a:buChar char="•"/>
            </a:pPr>
            <a:r>
              <a:rPr lang="en-US" sz="1871" spc="72">
                <a:solidFill>
                  <a:srgbClr val="4F4F4F"/>
                </a:solidFill>
                <a:latin typeface="TT Chocolates"/>
                <a:ea typeface="TT Chocolates"/>
                <a:cs typeface="TT Chocolates"/>
                <a:sym typeface="TT Chocolates"/>
              </a:rPr>
              <a:t>Circadian daylight cycle as primary light provider</a:t>
            </a:r>
          </a:p>
          <a:p>
            <a:pPr algn="l" marL="404085" indent="-202043" lvl="1">
              <a:lnSpc>
                <a:spcPts val="2208"/>
              </a:lnSpc>
              <a:buFont typeface="Arial"/>
              <a:buChar char="•"/>
            </a:pPr>
            <a:r>
              <a:rPr lang="en-US" sz="1871" spc="72">
                <a:solidFill>
                  <a:srgbClr val="4F4F4F"/>
                </a:solidFill>
                <a:latin typeface="TT Chocolates"/>
                <a:ea typeface="TT Chocolates"/>
                <a:cs typeface="TT Chocolates"/>
                <a:sym typeface="TT Chocolates"/>
              </a:rPr>
              <a:t>is about perception an information not light</a:t>
            </a:r>
          </a:p>
          <a:p>
            <a:pPr algn="l" marL="404085" indent="-202043" lvl="1">
              <a:lnSpc>
                <a:spcPts val="2208"/>
              </a:lnSpc>
              <a:buFont typeface="Arial"/>
              <a:buChar char="•"/>
            </a:pPr>
            <a:r>
              <a:rPr lang="en-US" b="true" sz="1871" spc="72">
                <a:solidFill>
                  <a:srgbClr val="4F4F4F"/>
                </a:solidFill>
                <a:latin typeface="TT Chocolates Bold"/>
                <a:ea typeface="TT Chocolates Bold"/>
                <a:cs typeface="TT Chocolates Bold"/>
                <a:sym typeface="TT Chocolates Bold"/>
              </a:rPr>
              <a:t>Artificial lighting adjusts color to maintain circadian schedule inside with AI ( CCT-sensors)</a:t>
            </a:r>
          </a:p>
          <a:p>
            <a:pPr algn="l">
              <a:lnSpc>
                <a:spcPts val="2208"/>
              </a:lnSpc>
            </a:pPr>
          </a:p>
        </p:txBody>
      </p:sp>
      <p:sp>
        <p:nvSpPr>
          <p:cNvPr name="TextBox 10" id="10"/>
          <p:cNvSpPr txBox="true"/>
          <p:nvPr/>
        </p:nvSpPr>
        <p:spPr>
          <a:xfrm rot="0">
            <a:off x="2884624" y="8258631"/>
            <a:ext cx="8582413" cy="919662"/>
          </a:xfrm>
          <a:prstGeom prst="rect">
            <a:avLst/>
          </a:prstGeom>
        </p:spPr>
        <p:txBody>
          <a:bodyPr anchor="t" rtlCol="false" tIns="0" lIns="0" bIns="0" rIns="0">
            <a:spAutoFit/>
          </a:bodyPr>
          <a:lstStyle/>
          <a:p>
            <a:pPr algn="l">
              <a:lnSpc>
                <a:spcPts val="2444"/>
              </a:lnSpc>
            </a:pPr>
            <a:r>
              <a:rPr lang="en-US" sz="2071" spc="80">
                <a:solidFill>
                  <a:srgbClr val="4F4F4F"/>
                </a:solidFill>
                <a:latin typeface="TT Chocolates"/>
                <a:ea typeface="TT Chocolates"/>
                <a:cs typeface="TT Chocolates"/>
                <a:sym typeface="TT Chocolates"/>
              </a:rPr>
              <a:t>The AI system</a:t>
            </a:r>
            <a:r>
              <a:rPr lang="en-US" sz="2071" spc="80" b="true">
                <a:solidFill>
                  <a:srgbClr val="4F4F4F"/>
                </a:solidFill>
                <a:latin typeface="TT Chocolates Bold"/>
                <a:ea typeface="TT Chocolates Bold"/>
                <a:cs typeface="TT Chocolates Bold"/>
                <a:sym typeface="TT Chocolates Bold"/>
              </a:rPr>
              <a:t> dynamically adjusts intensity and CCT  </a:t>
            </a:r>
            <a:r>
              <a:rPr lang="en-US" sz="2071" spc="80">
                <a:solidFill>
                  <a:srgbClr val="4F4F4F"/>
                </a:solidFill>
                <a:latin typeface="TT Chocolates"/>
                <a:ea typeface="TT Chocolates"/>
                <a:cs typeface="TT Chocolates"/>
                <a:sym typeface="TT Chocolates"/>
              </a:rPr>
              <a:t>in relation to outside to maintain the “controlled artificial day” despite changing external lighting conditions.</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aphicFrame>
        <p:nvGraphicFramePr>
          <p:cNvPr name="Object 2" id="2"/>
          <p:cNvGraphicFramePr/>
          <p:nvPr/>
        </p:nvGraphicFramePr>
        <p:xfrm>
          <a:off x="1028700" y="5875277"/>
          <a:ext cx="3389425" cy="942975"/>
        </p:xfrm>
        <a:graphic>
          <a:graphicData uri="http://schemas.openxmlformats.org/presentationml/2006/ole">
            <p:oleObj imgW="4064000" imgH="1612900" r:id="rId4" progId="Excel.Sheet.12" name="Worksheet">
              <p:embed/>
              <p:pic>
                <p:nvPicPr>
                  <p:cNvPr name="" id="0"/>
                  <p:cNvPicPr/>
                  <p:nvPr/>
                </p:nvPicPr>
                <p:blipFill>
                  <a:blip r:embed="rId3"/>
                  <a:stretch>
                    <a:fillRect/>
                  </a:stretch>
                </p:blipFill>
                <p:spPr>
                  <a:xfrm>
                    <a:off x="1270000" y="1270000"/>
                    <a:ext cx="1270000" cy="1270000"/>
                  </a:xfrm>
                  <a:prstGeom prst="rect"/>
                </p:spPr>
              </p:pic>
            </p:oleObj>
          </a:graphicData>
        </a:graphic>
      </p:graphicFrame>
      <p:sp>
        <p:nvSpPr>
          <p:cNvPr name="TextBox 3" id="3"/>
          <p:cNvSpPr txBox="true"/>
          <p:nvPr/>
        </p:nvSpPr>
        <p:spPr>
          <a:xfrm rot="0">
            <a:off x="8012282" y="3493661"/>
            <a:ext cx="544519" cy="459394"/>
          </a:xfrm>
          <a:prstGeom prst="rect">
            <a:avLst/>
          </a:prstGeom>
        </p:spPr>
        <p:txBody>
          <a:bodyPr anchor="t" rtlCol="false" tIns="0" lIns="0" bIns="0" rIns="0">
            <a:spAutoFit/>
          </a:bodyPr>
          <a:lstStyle/>
          <a:p>
            <a:pPr algn="l">
              <a:lnSpc>
                <a:spcPts val="3695"/>
              </a:lnSpc>
              <a:spcBef>
                <a:spcPct val="0"/>
              </a:spcBef>
            </a:pPr>
            <a:r>
              <a:rPr lang="en-US" b="true" sz="2639" spc="527">
                <a:solidFill>
                  <a:srgbClr val="FF66C4"/>
                </a:solidFill>
                <a:latin typeface="TT Chocolates Bold"/>
                <a:ea typeface="TT Chocolates Bold"/>
                <a:cs typeface="TT Chocolates Bold"/>
                <a:sym typeface="TT Chocolates Bold"/>
              </a:rPr>
              <a:t>1</a:t>
            </a:r>
          </a:p>
        </p:txBody>
      </p:sp>
      <p:sp>
        <p:nvSpPr>
          <p:cNvPr name="Freeform 4" id="4"/>
          <p:cNvSpPr/>
          <p:nvPr/>
        </p:nvSpPr>
        <p:spPr>
          <a:xfrm flipH="false" flipV="false" rot="0">
            <a:off x="6622141" y="1879383"/>
            <a:ext cx="6520798" cy="3762755"/>
          </a:xfrm>
          <a:custGeom>
            <a:avLst/>
            <a:gdLst/>
            <a:ahLst/>
            <a:cxnLst/>
            <a:rect r="r" b="b" t="t" l="l"/>
            <a:pathLst>
              <a:path h="3762755" w="6520798">
                <a:moveTo>
                  <a:pt x="0" y="0"/>
                </a:moveTo>
                <a:lnTo>
                  <a:pt x="6520798" y="0"/>
                </a:lnTo>
                <a:lnTo>
                  <a:pt x="6520798" y="3762755"/>
                </a:lnTo>
                <a:lnTo>
                  <a:pt x="0" y="3762755"/>
                </a:lnTo>
                <a:lnTo>
                  <a:pt x="0" y="0"/>
                </a:lnTo>
                <a:close/>
              </a:path>
            </a:pathLst>
          </a:custGeom>
          <a:blipFill>
            <a:blip r:embed="rId5"/>
            <a:stretch>
              <a:fillRect l="0" t="0" r="0" b="-946"/>
            </a:stretch>
          </a:blipFill>
        </p:spPr>
      </p:sp>
      <p:grpSp>
        <p:nvGrpSpPr>
          <p:cNvPr name="Group 5" id="5"/>
          <p:cNvGrpSpPr/>
          <p:nvPr/>
        </p:nvGrpSpPr>
        <p:grpSpPr>
          <a:xfrm rot="-210207">
            <a:off x="10964562" y="3312284"/>
            <a:ext cx="1104713" cy="93942"/>
            <a:chOff x="0" y="0"/>
            <a:chExt cx="682704" cy="58056"/>
          </a:xfrm>
        </p:grpSpPr>
        <p:sp>
          <p:nvSpPr>
            <p:cNvPr name="Freeform 6" id="6"/>
            <p:cNvSpPr/>
            <p:nvPr/>
          </p:nvSpPr>
          <p:spPr>
            <a:xfrm flipH="false" flipV="false" rot="0">
              <a:off x="0" y="0"/>
              <a:ext cx="682704" cy="58056"/>
            </a:xfrm>
            <a:custGeom>
              <a:avLst/>
              <a:gdLst/>
              <a:ahLst/>
              <a:cxnLst/>
              <a:rect r="r" b="b" t="t" l="l"/>
              <a:pathLst>
                <a:path h="58056" w="682704">
                  <a:moveTo>
                    <a:pt x="0" y="0"/>
                  </a:moveTo>
                  <a:lnTo>
                    <a:pt x="682704" y="0"/>
                  </a:lnTo>
                  <a:lnTo>
                    <a:pt x="682704" y="58056"/>
                  </a:lnTo>
                  <a:lnTo>
                    <a:pt x="0" y="58056"/>
                  </a:lnTo>
                  <a:close/>
                </a:path>
              </a:pathLst>
            </a:custGeom>
            <a:gradFill rotWithShape="true">
              <a:gsLst>
                <a:gs pos="0">
                  <a:srgbClr val="FFDA6A">
                    <a:alpha val="52000"/>
                  </a:srgbClr>
                </a:gs>
                <a:gs pos="100000">
                  <a:srgbClr val="FFF7DE">
                    <a:alpha val="35620"/>
                  </a:srgbClr>
                </a:gs>
              </a:gsLst>
              <a:lin ang="5400000"/>
            </a:gradFill>
          </p:spPr>
        </p:sp>
        <p:sp>
          <p:nvSpPr>
            <p:cNvPr name="TextBox 7" id="7"/>
            <p:cNvSpPr txBox="true"/>
            <p:nvPr/>
          </p:nvSpPr>
          <p:spPr>
            <a:xfrm>
              <a:off x="0" y="0"/>
              <a:ext cx="682704" cy="58056"/>
            </a:xfrm>
            <a:prstGeom prst="rect">
              <a:avLst/>
            </a:prstGeom>
          </p:spPr>
          <p:txBody>
            <a:bodyPr anchor="ctr" rtlCol="false" tIns="41130" lIns="41130" bIns="41130" rIns="41130"/>
            <a:lstStyle/>
            <a:p>
              <a:pPr algn="ctr">
                <a:lnSpc>
                  <a:spcPts val="1696"/>
                </a:lnSpc>
              </a:pPr>
            </a:p>
          </p:txBody>
        </p:sp>
      </p:grpSp>
      <p:grpSp>
        <p:nvGrpSpPr>
          <p:cNvPr name="Group 8" id="8"/>
          <p:cNvGrpSpPr/>
          <p:nvPr/>
        </p:nvGrpSpPr>
        <p:grpSpPr>
          <a:xfrm rot="-351627">
            <a:off x="7927108" y="3571951"/>
            <a:ext cx="866594" cy="99199"/>
            <a:chOff x="0" y="0"/>
            <a:chExt cx="535548" cy="61304"/>
          </a:xfrm>
        </p:grpSpPr>
        <p:sp>
          <p:nvSpPr>
            <p:cNvPr name="Freeform 9" id="9"/>
            <p:cNvSpPr/>
            <p:nvPr/>
          </p:nvSpPr>
          <p:spPr>
            <a:xfrm flipH="false" flipV="false" rot="0">
              <a:off x="0" y="0"/>
              <a:ext cx="535548" cy="61304"/>
            </a:xfrm>
            <a:custGeom>
              <a:avLst/>
              <a:gdLst/>
              <a:ahLst/>
              <a:cxnLst/>
              <a:rect r="r" b="b" t="t" l="l"/>
              <a:pathLst>
                <a:path h="61304" w="535548">
                  <a:moveTo>
                    <a:pt x="0" y="0"/>
                  </a:moveTo>
                  <a:lnTo>
                    <a:pt x="535548" y="0"/>
                  </a:lnTo>
                  <a:lnTo>
                    <a:pt x="535548" y="61304"/>
                  </a:lnTo>
                  <a:lnTo>
                    <a:pt x="0" y="61304"/>
                  </a:lnTo>
                  <a:close/>
                </a:path>
              </a:pathLst>
            </a:custGeom>
            <a:gradFill rotWithShape="true">
              <a:gsLst>
                <a:gs pos="0">
                  <a:srgbClr val="FFDA6A">
                    <a:alpha val="52000"/>
                  </a:srgbClr>
                </a:gs>
                <a:gs pos="100000">
                  <a:srgbClr val="FFF7DE">
                    <a:alpha val="35620"/>
                  </a:srgbClr>
                </a:gs>
              </a:gsLst>
              <a:lin ang="5400000"/>
            </a:gradFill>
          </p:spPr>
        </p:sp>
        <p:sp>
          <p:nvSpPr>
            <p:cNvPr name="TextBox 10" id="10"/>
            <p:cNvSpPr txBox="true"/>
            <p:nvPr/>
          </p:nvSpPr>
          <p:spPr>
            <a:xfrm>
              <a:off x="0" y="0"/>
              <a:ext cx="535548" cy="61304"/>
            </a:xfrm>
            <a:prstGeom prst="rect">
              <a:avLst/>
            </a:prstGeom>
          </p:spPr>
          <p:txBody>
            <a:bodyPr anchor="ctr" rtlCol="false" tIns="41130" lIns="41130" bIns="41130" rIns="41130"/>
            <a:lstStyle/>
            <a:p>
              <a:pPr algn="ctr">
                <a:lnSpc>
                  <a:spcPts val="1696"/>
                </a:lnSpc>
              </a:pPr>
            </a:p>
          </p:txBody>
        </p:sp>
      </p:grpSp>
      <p:grpSp>
        <p:nvGrpSpPr>
          <p:cNvPr name="Group 11" id="11"/>
          <p:cNvGrpSpPr/>
          <p:nvPr/>
        </p:nvGrpSpPr>
        <p:grpSpPr>
          <a:xfrm rot="-301339">
            <a:off x="12104284" y="2155900"/>
            <a:ext cx="346216" cy="224037"/>
            <a:chOff x="0" y="0"/>
            <a:chExt cx="855573" cy="553643"/>
          </a:xfrm>
        </p:grpSpPr>
        <p:sp>
          <p:nvSpPr>
            <p:cNvPr name="Freeform 12" id="12"/>
            <p:cNvSpPr/>
            <p:nvPr/>
          </p:nvSpPr>
          <p:spPr>
            <a:xfrm flipH="false" flipV="false" rot="0">
              <a:off x="0" y="0"/>
              <a:ext cx="855573" cy="553643"/>
            </a:xfrm>
            <a:custGeom>
              <a:avLst/>
              <a:gdLst/>
              <a:ahLst/>
              <a:cxnLst/>
              <a:rect r="r" b="b" t="t" l="l"/>
              <a:pathLst>
                <a:path h="553643" w="855573">
                  <a:moveTo>
                    <a:pt x="203200" y="0"/>
                  </a:moveTo>
                  <a:lnTo>
                    <a:pt x="652373" y="0"/>
                  </a:lnTo>
                  <a:lnTo>
                    <a:pt x="855573" y="553643"/>
                  </a:lnTo>
                  <a:lnTo>
                    <a:pt x="0" y="553643"/>
                  </a:lnTo>
                  <a:lnTo>
                    <a:pt x="203200" y="0"/>
                  </a:lnTo>
                  <a:close/>
                </a:path>
              </a:pathLst>
            </a:custGeom>
            <a:gradFill rotWithShape="true">
              <a:gsLst>
                <a:gs pos="0">
                  <a:srgbClr val="EFB606">
                    <a:alpha val="21000"/>
                  </a:srgbClr>
                </a:gs>
                <a:gs pos="50000">
                  <a:srgbClr val="FAEA93">
                    <a:alpha val="21000"/>
                  </a:srgbClr>
                </a:gs>
                <a:gs pos="100000">
                  <a:srgbClr val="FFFFFF">
                    <a:alpha val="21000"/>
                  </a:srgbClr>
                </a:gs>
              </a:gsLst>
              <a:lin ang="5400000"/>
            </a:gradFill>
          </p:spPr>
        </p:sp>
        <p:sp>
          <p:nvSpPr>
            <p:cNvPr name="TextBox 13" id="13"/>
            <p:cNvSpPr txBox="true"/>
            <p:nvPr/>
          </p:nvSpPr>
          <p:spPr>
            <a:xfrm>
              <a:off x="127000" y="0"/>
              <a:ext cx="601573" cy="553643"/>
            </a:xfrm>
            <a:prstGeom prst="rect">
              <a:avLst/>
            </a:prstGeom>
          </p:spPr>
          <p:txBody>
            <a:bodyPr anchor="ctr" rtlCol="false" tIns="25733" lIns="25733" bIns="25733" rIns="25733"/>
            <a:lstStyle/>
            <a:p>
              <a:pPr algn="ctr">
                <a:lnSpc>
                  <a:spcPts val="1696"/>
                </a:lnSpc>
              </a:pPr>
            </a:p>
          </p:txBody>
        </p:sp>
      </p:grpSp>
      <p:grpSp>
        <p:nvGrpSpPr>
          <p:cNvPr name="Group 14" id="14"/>
          <p:cNvGrpSpPr/>
          <p:nvPr/>
        </p:nvGrpSpPr>
        <p:grpSpPr>
          <a:xfrm rot="-276925">
            <a:off x="7253432" y="2601665"/>
            <a:ext cx="346216" cy="224037"/>
            <a:chOff x="0" y="0"/>
            <a:chExt cx="855573" cy="553643"/>
          </a:xfrm>
        </p:grpSpPr>
        <p:sp>
          <p:nvSpPr>
            <p:cNvPr name="Freeform 15" id="15"/>
            <p:cNvSpPr/>
            <p:nvPr/>
          </p:nvSpPr>
          <p:spPr>
            <a:xfrm flipH="false" flipV="false" rot="0">
              <a:off x="0" y="0"/>
              <a:ext cx="855573" cy="553643"/>
            </a:xfrm>
            <a:custGeom>
              <a:avLst/>
              <a:gdLst/>
              <a:ahLst/>
              <a:cxnLst/>
              <a:rect r="r" b="b" t="t" l="l"/>
              <a:pathLst>
                <a:path h="553643" w="855573">
                  <a:moveTo>
                    <a:pt x="203200" y="0"/>
                  </a:moveTo>
                  <a:lnTo>
                    <a:pt x="652373" y="0"/>
                  </a:lnTo>
                  <a:lnTo>
                    <a:pt x="855573" y="553643"/>
                  </a:lnTo>
                  <a:lnTo>
                    <a:pt x="0" y="553643"/>
                  </a:lnTo>
                  <a:lnTo>
                    <a:pt x="203200" y="0"/>
                  </a:lnTo>
                  <a:close/>
                </a:path>
              </a:pathLst>
            </a:custGeom>
            <a:gradFill rotWithShape="true">
              <a:gsLst>
                <a:gs pos="0">
                  <a:srgbClr val="EFB606">
                    <a:alpha val="21000"/>
                  </a:srgbClr>
                </a:gs>
                <a:gs pos="50000">
                  <a:srgbClr val="FAEA93">
                    <a:alpha val="21000"/>
                  </a:srgbClr>
                </a:gs>
                <a:gs pos="100000">
                  <a:srgbClr val="FFFFFF">
                    <a:alpha val="21000"/>
                  </a:srgbClr>
                </a:gs>
              </a:gsLst>
              <a:lin ang="5400000"/>
            </a:gradFill>
          </p:spPr>
        </p:sp>
        <p:sp>
          <p:nvSpPr>
            <p:cNvPr name="TextBox 16" id="16"/>
            <p:cNvSpPr txBox="true"/>
            <p:nvPr/>
          </p:nvSpPr>
          <p:spPr>
            <a:xfrm>
              <a:off x="127000" y="0"/>
              <a:ext cx="601573" cy="553643"/>
            </a:xfrm>
            <a:prstGeom prst="rect">
              <a:avLst/>
            </a:prstGeom>
          </p:spPr>
          <p:txBody>
            <a:bodyPr anchor="ctr" rtlCol="false" tIns="25733" lIns="25733" bIns="25733" rIns="25733"/>
            <a:lstStyle/>
            <a:p>
              <a:pPr algn="ctr">
                <a:lnSpc>
                  <a:spcPts val="1696"/>
                </a:lnSpc>
              </a:pPr>
            </a:p>
          </p:txBody>
        </p:sp>
      </p:grpSp>
      <p:grpSp>
        <p:nvGrpSpPr>
          <p:cNvPr name="Group 17" id="17"/>
          <p:cNvGrpSpPr/>
          <p:nvPr/>
        </p:nvGrpSpPr>
        <p:grpSpPr>
          <a:xfrm rot="-5495991">
            <a:off x="11964615" y="1991113"/>
            <a:ext cx="261053" cy="448685"/>
            <a:chOff x="0" y="0"/>
            <a:chExt cx="406400" cy="698500"/>
          </a:xfrm>
        </p:grpSpPr>
        <p:sp>
          <p:nvSpPr>
            <p:cNvPr name="Freeform 18" id="18"/>
            <p:cNvSpPr/>
            <p:nvPr/>
          </p:nvSpPr>
          <p:spPr>
            <a:xfrm flipH="false" flipV="false" rot="0">
              <a:off x="0" y="0"/>
              <a:ext cx="406400" cy="698500"/>
            </a:xfrm>
            <a:custGeom>
              <a:avLst/>
              <a:gdLst/>
              <a:ahLst/>
              <a:cxnLst/>
              <a:rect r="r" b="b" t="t" l="l"/>
              <a:pathLst>
                <a:path h="698500" w="406400">
                  <a:moveTo>
                    <a:pt x="406400" y="349250"/>
                  </a:moveTo>
                  <a:lnTo>
                    <a:pt x="203200" y="698500"/>
                  </a:lnTo>
                  <a:lnTo>
                    <a:pt x="203200" y="698500"/>
                  </a:lnTo>
                  <a:lnTo>
                    <a:pt x="0" y="349250"/>
                  </a:lnTo>
                  <a:lnTo>
                    <a:pt x="203200" y="0"/>
                  </a:lnTo>
                  <a:lnTo>
                    <a:pt x="203200" y="0"/>
                  </a:lnTo>
                  <a:lnTo>
                    <a:pt x="406400" y="349250"/>
                  </a:lnTo>
                  <a:close/>
                </a:path>
              </a:pathLst>
            </a:custGeom>
            <a:gradFill rotWithShape="true">
              <a:gsLst>
                <a:gs pos="0">
                  <a:srgbClr val="F0DB9A">
                    <a:alpha val="31000"/>
                  </a:srgbClr>
                </a:gs>
                <a:gs pos="100000">
                  <a:srgbClr val="DEF9FF">
                    <a:alpha val="31000"/>
                  </a:srgbClr>
                </a:gs>
              </a:gsLst>
              <a:lin ang="5400000"/>
            </a:gradFill>
          </p:spPr>
        </p:sp>
        <p:sp>
          <p:nvSpPr>
            <p:cNvPr name="TextBox 19" id="19"/>
            <p:cNvSpPr txBox="true"/>
            <p:nvPr/>
          </p:nvSpPr>
          <p:spPr>
            <a:xfrm>
              <a:off x="114300" y="0"/>
              <a:ext cx="177800" cy="698500"/>
            </a:xfrm>
            <a:prstGeom prst="rect">
              <a:avLst/>
            </a:prstGeom>
          </p:spPr>
          <p:txBody>
            <a:bodyPr anchor="ctr" rtlCol="false" tIns="25733" lIns="25733" bIns="25733" rIns="25733"/>
            <a:lstStyle/>
            <a:p>
              <a:pPr algn="ctr">
                <a:lnSpc>
                  <a:spcPts val="1696"/>
                </a:lnSpc>
              </a:pPr>
            </a:p>
          </p:txBody>
        </p:sp>
      </p:grpSp>
      <p:grpSp>
        <p:nvGrpSpPr>
          <p:cNvPr name="Group 20" id="20"/>
          <p:cNvGrpSpPr/>
          <p:nvPr/>
        </p:nvGrpSpPr>
        <p:grpSpPr>
          <a:xfrm rot="-4954635">
            <a:off x="11915764" y="2283757"/>
            <a:ext cx="116423" cy="200101"/>
            <a:chOff x="0" y="0"/>
            <a:chExt cx="406400" cy="698500"/>
          </a:xfrm>
        </p:grpSpPr>
        <p:sp>
          <p:nvSpPr>
            <p:cNvPr name="Freeform 21" id="21"/>
            <p:cNvSpPr/>
            <p:nvPr/>
          </p:nvSpPr>
          <p:spPr>
            <a:xfrm flipH="false" flipV="false" rot="0">
              <a:off x="0" y="0"/>
              <a:ext cx="406400" cy="698500"/>
            </a:xfrm>
            <a:custGeom>
              <a:avLst/>
              <a:gdLst/>
              <a:ahLst/>
              <a:cxnLst/>
              <a:rect r="r" b="b" t="t" l="l"/>
              <a:pathLst>
                <a:path h="698500" w="406400">
                  <a:moveTo>
                    <a:pt x="406400" y="349250"/>
                  </a:moveTo>
                  <a:lnTo>
                    <a:pt x="203200" y="698500"/>
                  </a:lnTo>
                  <a:lnTo>
                    <a:pt x="203200" y="698500"/>
                  </a:lnTo>
                  <a:lnTo>
                    <a:pt x="0" y="349250"/>
                  </a:lnTo>
                  <a:lnTo>
                    <a:pt x="203200" y="0"/>
                  </a:lnTo>
                  <a:lnTo>
                    <a:pt x="203200" y="0"/>
                  </a:lnTo>
                  <a:lnTo>
                    <a:pt x="406400" y="349250"/>
                  </a:lnTo>
                  <a:close/>
                </a:path>
              </a:pathLst>
            </a:custGeom>
            <a:gradFill rotWithShape="true">
              <a:gsLst>
                <a:gs pos="0">
                  <a:srgbClr val="F0DB9A">
                    <a:alpha val="31000"/>
                  </a:srgbClr>
                </a:gs>
                <a:gs pos="100000">
                  <a:srgbClr val="DEF9FF">
                    <a:alpha val="31000"/>
                  </a:srgbClr>
                </a:gs>
              </a:gsLst>
              <a:lin ang="5400000"/>
            </a:gradFill>
          </p:spPr>
        </p:sp>
        <p:sp>
          <p:nvSpPr>
            <p:cNvPr name="TextBox 22" id="22"/>
            <p:cNvSpPr txBox="true"/>
            <p:nvPr/>
          </p:nvSpPr>
          <p:spPr>
            <a:xfrm>
              <a:off x="114300" y="0"/>
              <a:ext cx="177800" cy="698500"/>
            </a:xfrm>
            <a:prstGeom prst="rect">
              <a:avLst/>
            </a:prstGeom>
          </p:spPr>
          <p:txBody>
            <a:bodyPr anchor="ctr" rtlCol="false" tIns="25733" lIns="25733" bIns="25733" rIns="25733"/>
            <a:lstStyle/>
            <a:p>
              <a:pPr algn="ctr">
                <a:lnSpc>
                  <a:spcPts val="1696"/>
                </a:lnSpc>
              </a:pPr>
            </a:p>
          </p:txBody>
        </p:sp>
      </p:grpSp>
      <p:grpSp>
        <p:nvGrpSpPr>
          <p:cNvPr name="Group 23" id="23"/>
          <p:cNvGrpSpPr/>
          <p:nvPr/>
        </p:nvGrpSpPr>
        <p:grpSpPr>
          <a:xfrm rot="-4954635">
            <a:off x="11691600" y="2137766"/>
            <a:ext cx="167808" cy="288421"/>
            <a:chOff x="0" y="0"/>
            <a:chExt cx="406400" cy="698500"/>
          </a:xfrm>
        </p:grpSpPr>
        <p:sp>
          <p:nvSpPr>
            <p:cNvPr name="Freeform 24" id="24"/>
            <p:cNvSpPr/>
            <p:nvPr/>
          </p:nvSpPr>
          <p:spPr>
            <a:xfrm flipH="false" flipV="false" rot="0">
              <a:off x="0" y="0"/>
              <a:ext cx="406400" cy="698500"/>
            </a:xfrm>
            <a:custGeom>
              <a:avLst/>
              <a:gdLst/>
              <a:ahLst/>
              <a:cxnLst/>
              <a:rect r="r" b="b" t="t" l="l"/>
              <a:pathLst>
                <a:path h="698500" w="406400">
                  <a:moveTo>
                    <a:pt x="406400" y="349250"/>
                  </a:moveTo>
                  <a:lnTo>
                    <a:pt x="203200" y="698500"/>
                  </a:lnTo>
                  <a:lnTo>
                    <a:pt x="203200" y="698500"/>
                  </a:lnTo>
                  <a:lnTo>
                    <a:pt x="0" y="349250"/>
                  </a:lnTo>
                  <a:lnTo>
                    <a:pt x="203200" y="0"/>
                  </a:lnTo>
                  <a:lnTo>
                    <a:pt x="203200" y="0"/>
                  </a:lnTo>
                  <a:lnTo>
                    <a:pt x="406400" y="349250"/>
                  </a:lnTo>
                  <a:close/>
                </a:path>
              </a:pathLst>
            </a:custGeom>
            <a:gradFill rotWithShape="true">
              <a:gsLst>
                <a:gs pos="0">
                  <a:srgbClr val="F0DB9A">
                    <a:alpha val="31000"/>
                  </a:srgbClr>
                </a:gs>
                <a:gs pos="100000">
                  <a:srgbClr val="DEF9FF">
                    <a:alpha val="31000"/>
                  </a:srgbClr>
                </a:gs>
              </a:gsLst>
              <a:lin ang="5400000"/>
            </a:gradFill>
          </p:spPr>
        </p:sp>
        <p:sp>
          <p:nvSpPr>
            <p:cNvPr name="TextBox 25" id="25"/>
            <p:cNvSpPr txBox="true"/>
            <p:nvPr/>
          </p:nvSpPr>
          <p:spPr>
            <a:xfrm>
              <a:off x="114300" y="0"/>
              <a:ext cx="177800" cy="698500"/>
            </a:xfrm>
            <a:prstGeom prst="rect">
              <a:avLst/>
            </a:prstGeom>
          </p:spPr>
          <p:txBody>
            <a:bodyPr anchor="ctr" rtlCol="false" tIns="25733" lIns="25733" bIns="25733" rIns="25733"/>
            <a:lstStyle/>
            <a:p>
              <a:pPr algn="ctr">
                <a:lnSpc>
                  <a:spcPts val="1696"/>
                </a:lnSpc>
              </a:pPr>
            </a:p>
          </p:txBody>
        </p:sp>
      </p:grpSp>
      <p:grpSp>
        <p:nvGrpSpPr>
          <p:cNvPr name="Group 26" id="26"/>
          <p:cNvGrpSpPr/>
          <p:nvPr/>
        </p:nvGrpSpPr>
        <p:grpSpPr>
          <a:xfrm rot="-4954635">
            <a:off x="11329820" y="2145789"/>
            <a:ext cx="125440" cy="215600"/>
            <a:chOff x="0" y="0"/>
            <a:chExt cx="406400" cy="698500"/>
          </a:xfrm>
        </p:grpSpPr>
        <p:sp>
          <p:nvSpPr>
            <p:cNvPr name="Freeform 27" id="27"/>
            <p:cNvSpPr/>
            <p:nvPr/>
          </p:nvSpPr>
          <p:spPr>
            <a:xfrm flipH="false" flipV="false" rot="0">
              <a:off x="0" y="0"/>
              <a:ext cx="406400" cy="698500"/>
            </a:xfrm>
            <a:custGeom>
              <a:avLst/>
              <a:gdLst/>
              <a:ahLst/>
              <a:cxnLst/>
              <a:rect r="r" b="b" t="t" l="l"/>
              <a:pathLst>
                <a:path h="698500" w="406400">
                  <a:moveTo>
                    <a:pt x="406400" y="349250"/>
                  </a:moveTo>
                  <a:lnTo>
                    <a:pt x="203200" y="698500"/>
                  </a:lnTo>
                  <a:lnTo>
                    <a:pt x="203200" y="698500"/>
                  </a:lnTo>
                  <a:lnTo>
                    <a:pt x="0" y="349250"/>
                  </a:lnTo>
                  <a:lnTo>
                    <a:pt x="203200" y="0"/>
                  </a:lnTo>
                  <a:lnTo>
                    <a:pt x="203200" y="0"/>
                  </a:lnTo>
                  <a:lnTo>
                    <a:pt x="406400" y="349250"/>
                  </a:lnTo>
                  <a:close/>
                </a:path>
              </a:pathLst>
            </a:custGeom>
            <a:gradFill rotWithShape="true">
              <a:gsLst>
                <a:gs pos="0">
                  <a:srgbClr val="F0DB9A">
                    <a:alpha val="31000"/>
                  </a:srgbClr>
                </a:gs>
                <a:gs pos="100000">
                  <a:srgbClr val="DEF9FF">
                    <a:alpha val="31000"/>
                  </a:srgbClr>
                </a:gs>
              </a:gsLst>
              <a:lin ang="5400000"/>
            </a:gradFill>
          </p:spPr>
        </p:sp>
        <p:sp>
          <p:nvSpPr>
            <p:cNvPr name="TextBox 28" id="28"/>
            <p:cNvSpPr txBox="true"/>
            <p:nvPr/>
          </p:nvSpPr>
          <p:spPr>
            <a:xfrm>
              <a:off x="114300" y="0"/>
              <a:ext cx="177800" cy="698500"/>
            </a:xfrm>
            <a:prstGeom prst="rect">
              <a:avLst/>
            </a:prstGeom>
          </p:spPr>
          <p:txBody>
            <a:bodyPr anchor="ctr" rtlCol="false" tIns="25733" lIns="25733" bIns="25733" rIns="25733"/>
            <a:lstStyle/>
            <a:p>
              <a:pPr algn="ctr">
                <a:lnSpc>
                  <a:spcPts val="1696"/>
                </a:lnSpc>
              </a:pPr>
            </a:p>
          </p:txBody>
        </p:sp>
      </p:grpSp>
      <p:grpSp>
        <p:nvGrpSpPr>
          <p:cNvPr name="Group 29" id="29"/>
          <p:cNvGrpSpPr/>
          <p:nvPr/>
        </p:nvGrpSpPr>
        <p:grpSpPr>
          <a:xfrm rot="-5495991">
            <a:off x="7565882" y="2406723"/>
            <a:ext cx="261053" cy="448685"/>
            <a:chOff x="0" y="0"/>
            <a:chExt cx="406400" cy="698500"/>
          </a:xfrm>
        </p:grpSpPr>
        <p:sp>
          <p:nvSpPr>
            <p:cNvPr name="Freeform 30" id="30"/>
            <p:cNvSpPr/>
            <p:nvPr/>
          </p:nvSpPr>
          <p:spPr>
            <a:xfrm flipH="false" flipV="false" rot="0">
              <a:off x="0" y="0"/>
              <a:ext cx="406400" cy="698500"/>
            </a:xfrm>
            <a:custGeom>
              <a:avLst/>
              <a:gdLst/>
              <a:ahLst/>
              <a:cxnLst/>
              <a:rect r="r" b="b" t="t" l="l"/>
              <a:pathLst>
                <a:path h="698500" w="406400">
                  <a:moveTo>
                    <a:pt x="406400" y="349250"/>
                  </a:moveTo>
                  <a:lnTo>
                    <a:pt x="203200" y="698500"/>
                  </a:lnTo>
                  <a:lnTo>
                    <a:pt x="203200" y="698500"/>
                  </a:lnTo>
                  <a:lnTo>
                    <a:pt x="0" y="349250"/>
                  </a:lnTo>
                  <a:lnTo>
                    <a:pt x="203200" y="0"/>
                  </a:lnTo>
                  <a:lnTo>
                    <a:pt x="203200" y="0"/>
                  </a:lnTo>
                  <a:lnTo>
                    <a:pt x="406400" y="349250"/>
                  </a:lnTo>
                  <a:close/>
                </a:path>
              </a:pathLst>
            </a:custGeom>
            <a:gradFill rotWithShape="true">
              <a:gsLst>
                <a:gs pos="0">
                  <a:srgbClr val="F0DB9A">
                    <a:alpha val="31000"/>
                  </a:srgbClr>
                </a:gs>
                <a:gs pos="100000">
                  <a:srgbClr val="DEF9FF">
                    <a:alpha val="31000"/>
                  </a:srgbClr>
                </a:gs>
              </a:gsLst>
              <a:lin ang="5400000"/>
            </a:gradFill>
          </p:spPr>
        </p:sp>
        <p:sp>
          <p:nvSpPr>
            <p:cNvPr name="TextBox 31" id="31"/>
            <p:cNvSpPr txBox="true"/>
            <p:nvPr/>
          </p:nvSpPr>
          <p:spPr>
            <a:xfrm>
              <a:off x="114300" y="0"/>
              <a:ext cx="177800" cy="698500"/>
            </a:xfrm>
            <a:prstGeom prst="rect">
              <a:avLst/>
            </a:prstGeom>
          </p:spPr>
          <p:txBody>
            <a:bodyPr anchor="ctr" rtlCol="false" tIns="25733" lIns="25733" bIns="25733" rIns="25733"/>
            <a:lstStyle/>
            <a:p>
              <a:pPr algn="ctr">
                <a:lnSpc>
                  <a:spcPts val="1696"/>
                </a:lnSpc>
              </a:pPr>
            </a:p>
          </p:txBody>
        </p:sp>
      </p:grpSp>
      <p:grpSp>
        <p:nvGrpSpPr>
          <p:cNvPr name="Group 32" id="32"/>
          <p:cNvGrpSpPr/>
          <p:nvPr/>
        </p:nvGrpSpPr>
        <p:grpSpPr>
          <a:xfrm rot="-4954635">
            <a:off x="7517030" y="2699367"/>
            <a:ext cx="116423" cy="200101"/>
            <a:chOff x="0" y="0"/>
            <a:chExt cx="406400" cy="698500"/>
          </a:xfrm>
        </p:grpSpPr>
        <p:sp>
          <p:nvSpPr>
            <p:cNvPr name="Freeform 33" id="33"/>
            <p:cNvSpPr/>
            <p:nvPr/>
          </p:nvSpPr>
          <p:spPr>
            <a:xfrm flipH="false" flipV="false" rot="0">
              <a:off x="0" y="0"/>
              <a:ext cx="406400" cy="698500"/>
            </a:xfrm>
            <a:custGeom>
              <a:avLst/>
              <a:gdLst/>
              <a:ahLst/>
              <a:cxnLst/>
              <a:rect r="r" b="b" t="t" l="l"/>
              <a:pathLst>
                <a:path h="698500" w="406400">
                  <a:moveTo>
                    <a:pt x="406400" y="349250"/>
                  </a:moveTo>
                  <a:lnTo>
                    <a:pt x="203200" y="698500"/>
                  </a:lnTo>
                  <a:lnTo>
                    <a:pt x="203200" y="698500"/>
                  </a:lnTo>
                  <a:lnTo>
                    <a:pt x="0" y="349250"/>
                  </a:lnTo>
                  <a:lnTo>
                    <a:pt x="203200" y="0"/>
                  </a:lnTo>
                  <a:lnTo>
                    <a:pt x="203200" y="0"/>
                  </a:lnTo>
                  <a:lnTo>
                    <a:pt x="406400" y="349250"/>
                  </a:lnTo>
                  <a:close/>
                </a:path>
              </a:pathLst>
            </a:custGeom>
            <a:gradFill rotWithShape="true">
              <a:gsLst>
                <a:gs pos="0">
                  <a:srgbClr val="F0DB9A">
                    <a:alpha val="31000"/>
                  </a:srgbClr>
                </a:gs>
                <a:gs pos="100000">
                  <a:srgbClr val="DEF9FF">
                    <a:alpha val="31000"/>
                  </a:srgbClr>
                </a:gs>
              </a:gsLst>
              <a:lin ang="5400000"/>
            </a:gradFill>
          </p:spPr>
        </p:sp>
        <p:sp>
          <p:nvSpPr>
            <p:cNvPr name="TextBox 34" id="34"/>
            <p:cNvSpPr txBox="true"/>
            <p:nvPr/>
          </p:nvSpPr>
          <p:spPr>
            <a:xfrm>
              <a:off x="114300" y="0"/>
              <a:ext cx="177800" cy="698500"/>
            </a:xfrm>
            <a:prstGeom prst="rect">
              <a:avLst/>
            </a:prstGeom>
          </p:spPr>
          <p:txBody>
            <a:bodyPr anchor="ctr" rtlCol="false" tIns="25733" lIns="25733" bIns="25733" rIns="25733"/>
            <a:lstStyle/>
            <a:p>
              <a:pPr algn="ctr">
                <a:lnSpc>
                  <a:spcPts val="1696"/>
                </a:lnSpc>
              </a:pPr>
            </a:p>
          </p:txBody>
        </p:sp>
      </p:grpSp>
      <p:grpSp>
        <p:nvGrpSpPr>
          <p:cNvPr name="Group 35" id="35"/>
          <p:cNvGrpSpPr/>
          <p:nvPr/>
        </p:nvGrpSpPr>
        <p:grpSpPr>
          <a:xfrm rot="-4954635">
            <a:off x="7292867" y="2553376"/>
            <a:ext cx="167808" cy="288421"/>
            <a:chOff x="0" y="0"/>
            <a:chExt cx="406400" cy="698500"/>
          </a:xfrm>
        </p:grpSpPr>
        <p:sp>
          <p:nvSpPr>
            <p:cNvPr name="Freeform 36" id="36"/>
            <p:cNvSpPr/>
            <p:nvPr/>
          </p:nvSpPr>
          <p:spPr>
            <a:xfrm flipH="false" flipV="false" rot="0">
              <a:off x="0" y="0"/>
              <a:ext cx="406400" cy="698500"/>
            </a:xfrm>
            <a:custGeom>
              <a:avLst/>
              <a:gdLst/>
              <a:ahLst/>
              <a:cxnLst/>
              <a:rect r="r" b="b" t="t" l="l"/>
              <a:pathLst>
                <a:path h="698500" w="406400">
                  <a:moveTo>
                    <a:pt x="406400" y="349250"/>
                  </a:moveTo>
                  <a:lnTo>
                    <a:pt x="203200" y="698500"/>
                  </a:lnTo>
                  <a:lnTo>
                    <a:pt x="203200" y="698500"/>
                  </a:lnTo>
                  <a:lnTo>
                    <a:pt x="0" y="349250"/>
                  </a:lnTo>
                  <a:lnTo>
                    <a:pt x="203200" y="0"/>
                  </a:lnTo>
                  <a:lnTo>
                    <a:pt x="203200" y="0"/>
                  </a:lnTo>
                  <a:lnTo>
                    <a:pt x="406400" y="349250"/>
                  </a:lnTo>
                  <a:close/>
                </a:path>
              </a:pathLst>
            </a:custGeom>
            <a:gradFill rotWithShape="true">
              <a:gsLst>
                <a:gs pos="0">
                  <a:srgbClr val="F0DB9A">
                    <a:alpha val="31000"/>
                  </a:srgbClr>
                </a:gs>
                <a:gs pos="100000">
                  <a:srgbClr val="DEF9FF">
                    <a:alpha val="31000"/>
                  </a:srgbClr>
                </a:gs>
              </a:gsLst>
              <a:lin ang="5400000"/>
            </a:gradFill>
          </p:spPr>
        </p:sp>
        <p:sp>
          <p:nvSpPr>
            <p:cNvPr name="TextBox 37" id="37"/>
            <p:cNvSpPr txBox="true"/>
            <p:nvPr/>
          </p:nvSpPr>
          <p:spPr>
            <a:xfrm>
              <a:off x="114300" y="0"/>
              <a:ext cx="177800" cy="698500"/>
            </a:xfrm>
            <a:prstGeom prst="rect">
              <a:avLst/>
            </a:prstGeom>
          </p:spPr>
          <p:txBody>
            <a:bodyPr anchor="ctr" rtlCol="false" tIns="25733" lIns="25733" bIns="25733" rIns="25733"/>
            <a:lstStyle/>
            <a:p>
              <a:pPr algn="ctr">
                <a:lnSpc>
                  <a:spcPts val="1696"/>
                </a:lnSpc>
              </a:pPr>
            </a:p>
          </p:txBody>
        </p:sp>
      </p:grpSp>
      <p:grpSp>
        <p:nvGrpSpPr>
          <p:cNvPr name="Group 38" id="38"/>
          <p:cNvGrpSpPr/>
          <p:nvPr/>
        </p:nvGrpSpPr>
        <p:grpSpPr>
          <a:xfrm rot="-4954635">
            <a:off x="7410298" y="2425055"/>
            <a:ext cx="116423" cy="200101"/>
            <a:chOff x="0" y="0"/>
            <a:chExt cx="406400" cy="698500"/>
          </a:xfrm>
        </p:grpSpPr>
        <p:sp>
          <p:nvSpPr>
            <p:cNvPr name="Freeform 39" id="39"/>
            <p:cNvSpPr/>
            <p:nvPr/>
          </p:nvSpPr>
          <p:spPr>
            <a:xfrm flipH="false" flipV="false" rot="0">
              <a:off x="0" y="0"/>
              <a:ext cx="406400" cy="698500"/>
            </a:xfrm>
            <a:custGeom>
              <a:avLst/>
              <a:gdLst/>
              <a:ahLst/>
              <a:cxnLst/>
              <a:rect r="r" b="b" t="t" l="l"/>
              <a:pathLst>
                <a:path h="698500" w="406400">
                  <a:moveTo>
                    <a:pt x="406400" y="349250"/>
                  </a:moveTo>
                  <a:lnTo>
                    <a:pt x="203200" y="698500"/>
                  </a:lnTo>
                  <a:lnTo>
                    <a:pt x="203200" y="698500"/>
                  </a:lnTo>
                  <a:lnTo>
                    <a:pt x="0" y="349250"/>
                  </a:lnTo>
                  <a:lnTo>
                    <a:pt x="203200" y="0"/>
                  </a:lnTo>
                  <a:lnTo>
                    <a:pt x="203200" y="0"/>
                  </a:lnTo>
                  <a:lnTo>
                    <a:pt x="406400" y="349250"/>
                  </a:lnTo>
                  <a:close/>
                </a:path>
              </a:pathLst>
            </a:custGeom>
            <a:gradFill rotWithShape="true">
              <a:gsLst>
                <a:gs pos="0">
                  <a:srgbClr val="F0DB9A">
                    <a:alpha val="31000"/>
                  </a:srgbClr>
                </a:gs>
                <a:gs pos="100000">
                  <a:srgbClr val="DEF9FF">
                    <a:alpha val="31000"/>
                  </a:srgbClr>
                </a:gs>
              </a:gsLst>
              <a:lin ang="5400000"/>
            </a:gradFill>
          </p:spPr>
        </p:sp>
        <p:sp>
          <p:nvSpPr>
            <p:cNvPr name="TextBox 40" id="40"/>
            <p:cNvSpPr txBox="true"/>
            <p:nvPr/>
          </p:nvSpPr>
          <p:spPr>
            <a:xfrm>
              <a:off x="114300" y="0"/>
              <a:ext cx="177800" cy="698500"/>
            </a:xfrm>
            <a:prstGeom prst="rect">
              <a:avLst/>
            </a:prstGeom>
          </p:spPr>
          <p:txBody>
            <a:bodyPr anchor="ctr" rtlCol="false" tIns="25733" lIns="25733" bIns="25733" rIns="25733"/>
            <a:lstStyle/>
            <a:p>
              <a:pPr algn="ctr">
                <a:lnSpc>
                  <a:spcPts val="1696"/>
                </a:lnSpc>
              </a:pPr>
            </a:p>
          </p:txBody>
        </p:sp>
      </p:grpSp>
      <p:grpSp>
        <p:nvGrpSpPr>
          <p:cNvPr name="Group 41" id="41"/>
          <p:cNvGrpSpPr/>
          <p:nvPr/>
        </p:nvGrpSpPr>
        <p:grpSpPr>
          <a:xfrm rot="0">
            <a:off x="9579273" y="2853354"/>
            <a:ext cx="1238107" cy="559838"/>
            <a:chOff x="0" y="0"/>
            <a:chExt cx="1650810" cy="746450"/>
          </a:xfrm>
        </p:grpSpPr>
        <p:grpSp>
          <p:nvGrpSpPr>
            <p:cNvPr name="Group 42" id="42"/>
            <p:cNvGrpSpPr/>
            <p:nvPr/>
          </p:nvGrpSpPr>
          <p:grpSpPr>
            <a:xfrm rot="-5495991">
              <a:off x="615955" y="-85732"/>
              <a:ext cx="468861" cy="805855"/>
              <a:chOff x="0" y="0"/>
              <a:chExt cx="406400" cy="698500"/>
            </a:xfrm>
          </p:grpSpPr>
          <p:sp>
            <p:nvSpPr>
              <p:cNvPr name="Freeform 43" id="43"/>
              <p:cNvSpPr/>
              <p:nvPr/>
            </p:nvSpPr>
            <p:spPr>
              <a:xfrm flipH="false" flipV="false" rot="0">
                <a:off x="0" y="0"/>
                <a:ext cx="406400" cy="698500"/>
              </a:xfrm>
              <a:custGeom>
                <a:avLst/>
                <a:gdLst/>
                <a:ahLst/>
                <a:cxnLst/>
                <a:rect r="r" b="b" t="t" l="l"/>
                <a:pathLst>
                  <a:path h="698500" w="406400">
                    <a:moveTo>
                      <a:pt x="406400" y="349250"/>
                    </a:moveTo>
                    <a:lnTo>
                      <a:pt x="203200" y="698500"/>
                    </a:lnTo>
                    <a:lnTo>
                      <a:pt x="203200" y="698500"/>
                    </a:lnTo>
                    <a:lnTo>
                      <a:pt x="0" y="349250"/>
                    </a:lnTo>
                    <a:lnTo>
                      <a:pt x="203200" y="0"/>
                    </a:lnTo>
                    <a:lnTo>
                      <a:pt x="203200" y="0"/>
                    </a:lnTo>
                    <a:lnTo>
                      <a:pt x="406400" y="349250"/>
                    </a:lnTo>
                    <a:close/>
                  </a:path>
                </a:pathLst>
              </a:custGeom>
              <a:gradFill rotWithShape="true">
                <a:gsLst>
                  <a:gs pos="0">
                    <a:srgbClr val="F0DB9A">
                      <a:alpha val="31000"/>
                    </a:srgbClr>
                  </a:gs>
                  <a:gs pos="100000">
                    <a:srgbClr val="DEF9FF">
                      <a:alpha val="31000"/>
                    </a:srgbClr>
                  </a:gs>
                </a:gsLst>
                <a:lin ang="5400000"/>
              </a:gradFill>
            </p:spPr>
          </p:sp>
          <p:sp>
            <p:nvSpPr>
              <p:cNvPr name="TextBox 44" id="44"/>
              <p:cNvSpPr txBox="true"/>
              <p:nvPr/>
            </p:nvSpPr>
            <p:spPr>
              <a:xfrm>
                <a:off x="114300" y="0"/>
                <a:ext cx="177800" cy="698500"/>
              </a:xfrm>
              <a:prstGeom prst="rect">
                <a:avLst/>
              </a:prstGeom>
            </p:spPr>
            <p:txBody>
              <a:bodyPr anchor="ctr" rtlCol="false" tIns="25733" lIns="25733" bIns="25733" rIns="25733"/>
              <a:lstStyle/>
              <a:p>
                <a:pPr algn="ctr">
                  <a:lnSpc>
                    <a:spcPts val="1696"/>
                  </a:lnSpc>
                </a:pPr>
              </a:p>
            </p:txBody>
          </p:sp>
        </p:grpSp>
        <p:grpSp>
          <p:nvGrpSpPr>
            <p:cNvPr name="Group 45" id="45"/>
            <p:cNvGrpSpPr/>
            <p:nvPr/>
          </p:nvGrpSpPr>
          <p:grpSpPr>
            <a:xfrm rot="-4954635">
              <a:off x="528216" y="439867"/>
              <a:ext cx="209099" cy="359389"/>
              <a:chOff x="0" y="0"/>
              <a:chExt cx="406400" cy="698500"/>
            </a:xfrm>
          </p:grpSpPr>
          <p:sp>
            <p:nvSpPr>
              <p:cNvPr name="Freeform 46" id="46"/>
              <p:cNvSpPr/>
              <p:nvPr/>
            </p:nvSpPr>
            <p:spPr>
              <a:xfrm flipH="false" flipV="false" rot="0">
                <a:off x="0" y="0"/>
                <a:ext cx="406400" cy="698500"/>
              </a:xfrm>
              <a:custGeom>
                <a:avLst/>
                <a:gdLst/>
                <a:ahLst/>
                <a:cxnLst/>
                <a:rect r="r" b="b" t="t" l="l"/>
                <a:pathLst>
                  <a:path h="698500" w="406400">
                    <a:moveTo>
                      <a:pt x="406400" y="349250"/>
                    </a:moveTo>
                    <a:lnTo>
                      <a:pt x="203200" y="698500"/>
                    </a:lnTo>
                    <a:lnTo>
                      <a:pt x="203200" y="698500"/>
                    </a:lnTo>
                    <a:lnTo>
                      <a:pt x="0" y="349250"/>
                    </a:lnTo>
                    <a:lnTo>
                      <a:pt x="203200" y="0"/>
                    </a:lnTo>
                    <a:lnTo>
                      <a:pt x="203200" y="0"/>
                    </a:lnTo>
                    <a:lnTo>
                      <a:pt x="406400" y="349250"/>
                    </a:lnTo>
                    <a:close/>
                  </a:path>
                </a:pathLst>
              </a:custGeom>
              <a:gradFill rotWithShape="true">
                <a:gsLst>
                  <a:gs pos="0">
                    <a:srgbClr val="F0DB9A">
                      <a:alpha val="31000"/>
                    </a:srgbClr>
                  </a:gs>
                  <a:gs pos="100000">
                    <a:srgbClr val="DEF9FF">
                      <a:alpha val="31000"/>
                    </a:srgbClr>
                  </a:gs>
                </a:gsLst>
                <a:lin ang="5400000"/>
              </a:gradFill>
            </p:spPr>
          </p:sp>
          <p:sp>
            <p:nvSpPr>
              <p:cNvPr name="TextBox 47" id="47"/>
              <p:cNvSpPr txBox="true"/>
              <p:nvPr/>
            </p:nvSpPr>
            <p:spPr>
              <a:xfrm>
                <a:off x="114300" y="0"/>
                <a:ext cx="177800" cy="698500"/>
              </a:xfrm>
              <a:prstGeom prst="rect">
                <a:avLst/>
              </a:prstGeom>
            </p:spPr>
            <p:txBody>
              <a:bodyPr anchor="ctr" rtlCol="false" tIns="25733" lIns="25733" bIns="25733" rIns="25733"/>
              <a:lstStyle/>
              <a:p>
                <a:pPr algn="ctr">
                  <a:lnSpc>
                    <a:spcPts val="1696"/>
                  </a:lnSpc>
                </a:pPr>
              </a:p>
            </p:txBody>
          </p:sp>
        </p:grpSp>
        <p:grpSp>
          <p:nvGrpSpPr>
            <p:cNvPr name="Group 48" id="48"/>
            <p:cNvGrpSpPr/>
            <p:nvPr/>
          </p:nvGrpSpPr>
          <p:grpSpPr>
            <a:xfrm rot="-4954635">
              <a:off x="125610" y="177662"/>
              <a:ext cx="301390" cy="518014"/>
              <a:chOff x="0" y="0"/>
              <a:chExt cx="406400" cy="698500"/>
            </a:xfrm>
          </p:grpSpPr>
          <p:sp>
            <p:nvSpPr>
              <p:cNvPr name="Freeform 49" id="49"/>
              <p:cNvSpPr/>
              <p:nvPr/>
            </p:nvSpPr>
            <p:spPr>
              <a:xfrm flipH="false" flipV="false" rot="0">
                <a:off x="0" y="0"/>
                <a:ext cx="406400" cy="698500"/>
              </a:xfrm>
              <a:custGeom>
                <a:avLst/>
                <a:gdLst/>
                <a:ahLst/>
                <a:cxnLst/>
                <a:rect r="r" b="b" t="t" l="l"/>
                <a:pathLst>
                  <a:path h="698500" w="406400">
                    <a:moveTo>
                      <a:pt x="406400" y="349250"/>
                    </a:moveTo>
                    <a:lnTo>
                      <a:pt x="203200" y="698500"/>
                    </a:lnTo>
                    <a:lnTo>
                      <a:pt x="203200" y="698500"/>
                    </a:lnTo>
                    <a:lnTo>
                      <a:pt x="0" y="349250"/>
                    </a:lnTo>
                    <a:lnTo>
                      <a:pt x="203200" y="0"/>
                    </a:lnTo>
                    <a:lnTo>
                      <a:pt x="203200" y="0"/>
                    </a:lnTo>
                    <a:lnTo>
                      <a:pt x="406400" y="349250"/>
                    </a:lnTo>
                    <a:close/>
                  </a:path>
                </a:pathLst>
              </a:custGeom>
              <a:gradFill rotWithShape="true">
                <a:gsLst>
                  <a:gs pos="0">
                    <a:srgbClr val="F0DB9A">
                      <a:alpha val="31000"/>
                    </a:srgbClr>
                  </a:gs>
                  <a:gs pos="100000">
                    <a:srgbClr val="DEF9FF">
                      <a:alpha val="31000"/>
                    </a:srgbClr>
                  </a:gs>
                </a:gsLst>
                <a:lin ang="5400000"/>
              </a:gradFill>
            </p:spPr>
          </p:sp>
          <p:sp>
            <p:nvSpPr>
              <p:cNvPr name="TextBox 50" id="50"/>
              <p:cNvSpPr txBox="true"/>
              <p:nvPr/>
            </p:nvSpPr>
            <p:spPr>
              <a:xfrm>
                <a:off x="114300" y="0"/>
                <a:ext cx="177800" cy="698500"/>
              </a:xfrm>
              <a:prstGeom prst="rect">
                <a:avLst/>
              </a:prstGeom>
            </p:spPr>
            <p:txBody>
              <a:bodyPr anchor="ctr" rtlCol="false" tIns="25733" lIns="25733" bIns="25733" rIns="25733"/>
              <a:lstStyle/>
              <a:p>
                <a:pPr algn="ctr">
                  <a:lnSpc>
                    <a:spcPts val="1696"/>
                  </a:lnSpc>
                </a:pPr>
              </a:p>
            </p:txBody>
          </p:sp>
        </p:grpSp>
        <p:grpSp>
          <p:nvGrpSpPr>
            <p:cNvPr name="Group 51" id="51"/>
            <p:cNvGrpSpPr/>
            <p:nvPr/>
          </p:nvGrpSpPr>
          <p:grpSpPr>
            <a:xfrm rot="-4954635">
              <a:off x="336520" y="-52807"/>
              <a:ext cx="209099" cy="359389"/>
              <a:chOff x="0" y="0"/>
              <a:chExt cx="406400" cy="698500"/>
            </a:xfrm>
          </p:grpSpPr>
          <p:sp>
            <p:nvSpPr>
              <p:cNvPr name="Freeform 52" id="52"/>
              <p:cNvSpPr/>
              <p:nvPr/>
            </p:nvSpPr>
            <p:spPr>
              <a:xfrm flipH="false" flipV="false" rot="0">
                <a:off x="0" y="0"/>
                <a:ext cx="406400" cy="698500"/>
              </a:xfrm>
              <a:custGeom>
                <a:avLst/>
                <a:gdLst/>
                <a:ahLst/>
                <a:cxnLst/>
                <a:rect r="r" b="b" t="t" l="l"/>
                <a:pathLst>
                  <a:path h="698500" w="406400">
                    <a:moveTo>
                      <a:pt x="406400" y="349250"/>
                    </a:moveTo>
                    <a:lnTo>
                      <a:pt x="203200" y="698500"/>
                    </a:lnTo>
                    <a:lnTo>
                      <a:pt x="203200" y="698500"/>
                    </a:lnTo>
                    <a:lnTo>
                      <a:pt x="0" y="349250"/>
                    </a:lnTo>
                    <a:lnTo>
                      <a:pt x="203200" y="0"/>
                    </a:lnTo>
                    <a:lnTo>
                      <a:pt x="203200" y="0"/>
                    </a:lnTo>
                    <a:lnTo>
                      <a:pt x="406400" y="349250"/>
                    </a:lnTo>
                    <a:close/>
                  </a:path>
                </a:pathLst>
              </a:custGeom>
              <a:gradFill rotWithShape="true">
                <a:gsLst>
                  <a:gs pos="0">
                    <a:srgbClr val="F0DB9A">
                      <a:alpha val="31000"/>
                    </a:srgbClr>
                  </a:gs>
                  <a:gs pos="100000">
                    <a:srgbClr val="DEF9FF">
                      <a:alpha val="31000"/>
                    </a:srgbClr>
                  </a:gs>
                </a:gsLst>
                <a:lin ang="5400000"/>
              </a:gradFill>
            </p:spPr>
          </p:sp>
          <p:sp>
            <p:nvSpPr>
              <p:cNvPr name="TextBox 53" id="53"/>
              <p:cNvSpPr txBox="true"/>
              <p:nvPr/>
            </p:nvSpPr>
            <p:spPr>
              <a:xfrm>
                <a:off x="114300" y="0"/>
                <a:ext cx="177800" cy="698500"/>
              </a:xfrm>
              <a:prstGeom prst="rect">
                <a:avLst/>
              </a:prstGeom>
            </p:spPr>
            <p:txBody>
              <a:bodyPr anchor="ctr" rtlCol="false" tIns="25733" lIns="25733" bIns="25733" rIns="25733"/>
              <a:lstStyle/>
              <a:p>
                <a:pPr algn="ctr">
                  <a:lnSpc>
                    <a:spcPts val="1696"/>
                  </a:lnSpc>
                </a:pPr>
              </a:p>
            </p:txBody>
          </p:sp>
        </p:grpSp>
        <p:grpSp>
          <p:nvGrpSpPr>
            <p:cNvPr name="Group 54" id="54"/>
            <p:cNvGrpSpPr/>
            <p:nvPr/>
          </p:nvGrpSpPr>
          <p:grpSpPr>
            <a:xfrm rot="-4954635">
              <a:off x="1223810" y="250332"/>
              <a:ext cx="301390" cy="518014"/>
              <a:chOff x="0" y="0"/>
              <a:chExt cx="406400" cy="698500"/>
            </a:xfrm>
          </p:grpSpPr>
          <p:sp>
            <p:nvSpPr>
              <p:cNvPr name="Freeform 55" id="55"/>
              <p:cNvSpPr/>
              <p:nvPr/>
            </p:nvSpPr>
            <p:spPr>
              <a:xfrm flipH="false" flipV="false" rot="0">
                <a:off x="0" y="0"/>
                <a:ext cx="406400" cy="698500"/>
              </a:xfrm>
              <a:custGeom>
                <a:avLst/>
                <a:gdLst/>
                <a:ahLst/>
                <a:cxnLst/>
                <a:rect r="r" b="b" t="t" l="l"/>
                <a:pathLst>
                  <a:path h="698500" w="406400">
                    <a:moveTo>
                      <a:pt x="406400" y="349250"/>
                    </a:moveTo>
                    <a:lnTo>
                      <a:pt x="203200" y="698500"/>
                    </a:lnTo>
                    <a:lnTo>
                      <a:pt x="203200" y="698500"/>
                    </a:lnTo>
                    <a:lnTo>
                      <a:pt x="0" y="349250"/>
                    </a:lnTo>
                    <a:lnTo>
                      <a:pt x="203200" y="0"/>
                    </a:lnTo>
                    <a:lnTo>
                      <a:pt x="203200" y="0"/>
                    </a:lnTo>
                    <a:lnTo>
                      <a:pt x="406400" y="349250"/>
                    </a:lnTo>
                    <a:close/>
                  </a:path>
                </a:pathLst>
              </a:custGeom>
              <a:gradFill rotWithShape="true">
                <a:gsLst>
                  <a:gs pos="0">
                    <a:srgbClr val="F0DB9A">
                      <a:alpha val="31000"/>
                    </a:srgbClr>
                  </a:gs>
                  <a:gs pos="100000">
                    <a:srgbClr val="DEF9FF">
                      <a:alpha val="31000"/>
                    </a:srgbClr>
                  </a:gs>
                </a:gsLst>
                <a:lin ang="5400000"/>
              </a:gradFill>
            </p:spPr>
          </p:sp>
          <p:sp>
            <p:nvSpPr>
              <p:cNvPr name="TextBox 56" id="56"/>
              <p:cNvSpPr txBox="true"/>
              <p:nvPr/>
            </p:nvSpPr>
            <p:spPr>
              <a:xfrm>
                <a:off x="114300" y="0"/>
                <a:ext cx="177800" cy="698500"/>
              </a:xfrm>
              <a:prstGeom prst="rect">
                <a:avLst/>
              </a:prstGeom>
            </p:spPr>
            <p:txBody>
              <a:bodyPr anchor="ctr" rtlCol="false" tIns="25733" lIns="25733" bIns="25733" rIns="25733"/>
              <a:lstStyle/>
              <a:p>
                <a:pPr algn="ctr">
                  <a:lnSpc>
                    <a:spcPts val="1696"/>
                  </a:lnSpc>
                </a:pPr>
              </a:p>
            </p:txBody>
          </p:sp>
        </p:grpSp>
      </p:grpSp>
      <p:grpSp>
        <p:nvGrpSpPr>
          <p:cNvPr name="Group 57" id="57"/>
          <p:cNvGrpSpPr/>
          <p:nvPr/>
        </p:nvGrpSpPr>
        <p:grpSpPr>
          <a:xfrm rot="0">
            <a:off x="11165724" y="2767805"/>
            <a:ext cx="808251" cy="365468"/>
            <a:chOff x="0" y="0"/>
            <a:chExt cx="1077667" cy="487291"/>
          </a:xfrm>
        </p:grpSpPr>
        <p:grpSp>
          <p:nvGrpSpPr>
            <p:cNvPr name="Group 58" id="58"/>
            <p:cNvGrpSpPr/>
            <p:nvPr/>
          </p:nvGrpSpPr>
          <p:grpSpPr>
            <a:xfrm rot="-5495991">
              <a:off x="402102" y="-55967"/>
              <a:ext cx="306078" cy="526071"/>
              <a:chOff x="0" y="0"/>
              <a:chExt cx="406400" cy="698500"/>
            </a:xfrm>
          </p:grpSpPr>
          <p:sp>
            <p:nvSpPr>
              <p:cNvPr name="Freeform 59" id="59"/>
              <p:cNvSpPr/>
              <p:nvPr/>
            </p:nvSpPr>
            <p:spPr>
              <a:xfrm flipH="false" flipV="false" rot="0">
                <a:off x="0" y="0"/>
                <a:ext cx="406400" cy="698500"/>
              </a:xfrm>
              <a:custGeom>
                <a:avLst/>
                <a:gdLst/>
                <a:ahLst/>
                <a:cxnLst/>
                <a:rect r="r" b="b" t="t" l="l"/>
                <a:pathLst>
                  <a:path h="698500" w="406400">
                    <a:moveTo>
                      <a:pt x="406400" y="349250"/>
                    </a:moveTo>
                    <a:lnTo>
                      <a:pt x="203200" y="698500"/>
                    </a:lnTo>
                    <a:lnTo>
                      <a:pt x="203200" y="698500"/>
                    </a:lnTo>
                    <a:lnTo>
                      <a:pt x="0" y="349250"/>
                    </a:lnTo>
                    <a:lnTo>
                      <a:pt x="203200" y="0"/>
                    </a:lnTo>
                    <a:lnTo>
                      <a:pt x="203200" y="0"/>
                    </a:lnTo>
                    <a:lnTo>
                      <a:pt x="406400" y="349250"/>
                    </a:lnTo>
                    <a:close/>
                  </a:path>
                </a:pathLst>
              </a:custGeom>
              <a:gradFill rotWithShape="true">
                <a:gsLst>
                  <a:gs pos="0">
                    <a:srgbClr val="F0DB9A">
                      <a:alpha val="31000"/>
                    </a:srgbClr>
                  </a:gs>
                  <a:gs pos="100000">
                    <a:srgbClr val="DEF9FF">
                      <a:alpha val="31000"/>
                    </a:srgbClr>
                  </a:gs>
                </a:gsLst>
                <a:lin ang="5400000"/>
              </a:gradFill>
            </p:spPr>
          </p:sp>
          <p:sp>
            <p:nvSpPr>
              <p:cNvPr name="TextBox 60" id="60"/>
              <p:cNvSpPr txBox="true"/>
              <p:nvPr/>
            </p:nvSpPr>
            <p:spPr>
              <a:xfrm>
                <a:off x="114300" y="0"/>
                <a:ext cx="177800" cy="698500"/>
              </a:xfrm>
              <a:prstGeom prst="rect">
                <a:avLst/>
              </a:prstGeom>
            </p:spPr>
            <p:txBody>
              <a:bodyPr anchor="ctr" rtlCol="false" tIns="25733" lIns="25733" bIns="25733" rIns="25733"/>
              <a:lstStyle/>
              <a:p>
                <a:pPr algn="ctr">
                  <a:lnSpc>
                    <a:spcPts val="1696"/>
                  </a:lnSpc>
                </a:pPr>
              </a:p>
            </p:txBody>
          </p:sp>
        </p:grpSp>
        <p:grpSp>
          <p:nvGrpSpPr>
            <p:cNvPr name="Group 61" id="61"/>
            <p:cNvGrpSpPr/>
            <p:nvPr/>
          </p:nvGrpSpPr>
          <p:grpSpPr>
            <a:xfrm rot="-4954635">
              <a:off x="344825" y="287150"/>
              <a:ext cx="136502" cy="234613"/>
              <a:chOff x="0" y="0"/>
              <a:chExt cx="406400" cy="698500"/>
            </a:xfrm>
          </p:grpSpPr>
          <p:sp>
            <p:nvSpPr>
              <p:cNvPr name="Freeform 62" id="62"/>
              <p:cNvSpPr/>
              <p:nvPr/>
            </p:nvSpPr>
            <p:spPr>
              <a:xfrm flipH="false" flipV="false" rot="0">
                <a:off x="0" y="0"/>
                <a:ext cx="406400" cy="698500"/>
              </a:xfrm>
              <a:custGeom>
                <a:avLst/>
                <a:gdLst/>
                <a:ahLst/>
                <a:cxnLst/>
                <a:rect r="r" b="b" t="t" l="l"/>
                <a:pathLst>
                  <a:path h="698500" w="406400">
                    <a:moveTo>
                      <a:pt x="406400" y="349250"/>
                    </a:moveTo>
                    <a:lnTo>
                      <a:pt x="203200" y="698500"/>
                    </a:lnTo>
                    <a:lnTo>
                      <a:pt x="203200" y="698500"/>
                    </a:lnTo>
                    <a:lnTo>
                      <a:pt x="0" y="349250"/>
                    </a:lnTo>
                    <a:lnTo>
                      <a:pt x="203200" y="0"/>
                    </a:lnTo>
                    <a:lnTo>
                      <a:pt x="203200" y="0"/>
                    </a:lnTo>
                    <a:lnTo>
                      <a:pt x="406400" y="349250"/>
                    </a:lnTo>
                    <a:close/>
                  </a:path>
                </a:pathLst>
              </a:custGeom>
              <a:gradFill rotWithShape="true">
                <a:gsLst>
                  <a:gs pos="0">
                    <a:srgbClr val="F0DB9A">
                      <a:alpha val="31000"/>
                    </a:srgbClr>
                  </a:gs>
                  <a:gs pos="100000">
                    <a:srgbClr val="DEF9FF">
                      <a:alpha val="31000"/>
                    </a:srgbClr>
                  </a:gs>
                </a:gsLst>
                <a:lin ang="5400000"/>
              </a:gradFill>
            </p:spPr>
          </p:sp>
          <p:sp>
            <p:nvSpPr>
              <p:cNvPr name="TextBox 63" id="63"/>
              <p:cNvSpPr txBox="true"/>
              <p:nvPr/>
            </p:nvSpPr>
            <p:spPr>
              <a:xfrm>
                <a:off x="114300" y="0"/>
                <a:ext cx="177800" cy="698500"/>
              </a:xfrm>
              <a:prstGeom prst="rect">
                <a:avLst/>
              </a:prstGeom>
            </p:spPr>
            <p:txBody>
              <a:bodyPr anchor="ctr" rtlCol="false" tIns="25733" lIns="25733" bIns="25733" rIns="25733"/>
              <a:lstStyle/>
              <a:p>
                <a:pPr algn="ctr">
                  <a:lnSpc>
                    <a:spcPts val="1696"/>
                  </a:lnSpc>
                </a:pPr>
              </a:p>
            </p:txBody>
          </p:sp>
        </p:grpSp>
        <p:grpSp>
          <p:nvGrpSpPr>
            <p:cNvPr name="Group 64" id="64"/>
            <p:cNvGrpSpPr/>
            <p:nvPr/>
          </p:nvGrpSpPr>
          <p:grpSpPr>
            <a:xfrm rot="-4954635">
              <a:off x="81999" y="115980"/>
              <a:ext cx="196751" cy="338165"/>
              <a:chOff x="0" y="0"/>
              <a:chExt cx="406400" cy="698500"/>
            </a:xfrm>
          </p:grpSpPr>
          <p:sp>
            <p:nvSpPr>
              <p:cNvPr name="Freeform 65" id="65"/>
              <p:cNvSpPr/>
              <p:nvPr/>
            </p:nvSpPr>
            <p:spPr>
              <a:xfrm flipH="false" flipV="false" rot="0">
                <a:off x="0" y="0"/>
                <a:ext cx="406400" cy="698500"/>
              </a:xfrm>
              <a:custGeom>
                <a:avLst/>
                <a:gdLst/>
                <a:ahLst/>
                <a:cxnLst/>
                <a:rect r="r" b="b" t="t" l="l"/>
                <a:pathLst>
                  <a:path h="698500" w="406400">
                    <a:moveTo>
                      <a:pt x="406400" y="349250"/>
                    </a:moveTo>
                    <a:lnTo>
                      <a:pt x="203200" y="698500"/>
                    </a:lnTo>
                    <a:lnTo>
                      <a:pt x="203200" y="698500"/>
                    </a:lnTo>
                    <a:lnTo>
                      <a:pt x="0" y="349250"/>
                    </a:lnTo>
                    <a:lnTo>
                      <a:pt x="203200" y="0"/>
                    </a:lnTo>
                    <a:lnTo>
                      <a:pt x="203200" y="0"/>
                    </a:lnTo>
                    <a:lnTo>
                      <a:pt x="406400" y="349250"/>
                    </a:lnTo>
                    <a:close/>
                  </a:path>
                </a:pathLst>
              </a:custGeom>
              <a:gradFill rotWithShape="true">
                <a:gsLst>
                  <a:gs pos="0">
                    <a:srgbClr val="F0DB9A">
                      <a:alpha val="31000"/>
                    </a:srgbClr>
                  </a:gs>
                  <a:gs pos="100000">
                    <a:srgbClr val="DEF9FF">
                      <a:alpha val="31000"/>
                    </a:srgbClr>
                  </a:gs>
                </a:gsLst>
                <a:lin ang="5400000"/>
              </a:gradFill>
            </p:spPr>
          </p:sp>
          <p:sp>
            <p:nvSpPr>
              <p:cNvPr name="TextBox 66" id="66"/>
              <p:cNvSpPr txBox="true"/>
              <p:nvPr/>
            </p:nvSpPr>
            <p:spPr>
              <a:xfrm>
                <a:off x="114300" y="0"/>
                <a:ext cx="177800" cy="698500"/>
              </a:xfrm>
              <a:prstGeom prst="rect">
                <a:avLst/>
              </a:prstGeom>
            </p:spPr>
            <p:txBody>
              <a:bodyPr anchor="ctr" rtlCol="false" tIns="25733" lIns="25733" bIns="25733" rIns="25733"/>
              <a:lstStyle/>
              <a:p>
                <a:pPr algn="ctr">
                  <a:lnSpc>
                    <a:spcPts val="1696"/>
                  </a:lnSpc>
                </a:pPr>
              </a:p>
            </p:txBody>
          </p:sp>
        </p:grpSp>
        <p:grpSp>
          <p:nvGrpSpPr>
            <p:cNvPr name="Group 67" id="67"/>
            <p:cNvGrpSpPr/>
            <p:nvPr/>
          </p:nvGrpSpPr>
          <p:grpSpPr>
            <a:xfrm rot="-4954635">
              <a:off x="219684" y="-34473"/>
              <a:ext cx="136502" cy="234613"/>
              <a:chOff x="0" y="0"/>
              <a:chExt cx="406400" cy="698500"/>
            </a:xfrm>
          </p:grpSpPr>
          <p:sp>
            <p:nvSpPr>
              <p:cNvPr name="Freeform 68" id="68"/>
              <p:cNvSpPr/>
              <p:nvPr/>
            </p:nvSpPr>
            <p:spPr>
              <a:xfrm flipH="false" flipV="false" rot="0">
                <a:off x="0" y="0"/>
                <a:ext cx="406400" cy="698500"/>
              </a:xfrm>
              <a:custGeom>
                <a:avLst/>
                <a:gdLst/>
                <a:ahLst/>
                <a:cxnLst/>
                <a:rect r="r" b="b" t="t" l="l"/>
                <a:pathLst>
                  <a:path h="698500" w="406400">
                    <a:moveTo>
                      <a:pt x="406400" y="349250"/>
                    </a:moveTo>
                    <a:lnTo>
                      <a:pt x="203200" y="698500"/>
                    </a:lnTo>
                    <a:lnTo>
                      <a:pt x="203200" y="698500"/>
                    </a:lnTo>
                    <a:lnTo>
                      <a:pt x="0" y="349250"/>
                    </a:lnTo>
                    <a:lnTo>
                      <a:pt x="203200" y="0"/>
                    </a:lnTo>
                    <a:lnTo>
                      <a:pt x="203200" y="0"/>
                    </a:lnTo>
                    <a:lnTo>
                      <a:pt x="406400" y="349250"/>
                    </a:lnTo>
                    <a:close/>
                  </a:path>
                </a:pathLst>
              </a:custGeom>
              <a:gradFill rotWithShape="true">
                <a:gsLst>
                  <a:gs pos="0">
                    <a:srgbClr val="F0DB9A">
                      <a:alpha val="31000"/>
                    </a:srgbClr>
                  </a:gs>
                  <a:gs pos="100000">
                    <a:srgbClr val="DEF9FF">
                      <a:alpha val="31000"/>
                    </a:srgbClr>
                  </a:gs>
                </a:gsLst>
                <a:lin ang="5400000"/>
              </a:gradFill>
            </p:spPr>
          </p:sp>
          <p:sp>
            <p:nvSpPr>
              <p:cNvPr name="TextBox 69" id="69"/>
              <p:cNvSpPr txBox="true"/>
              <p:nvPr/>
            </p:nvSpPr>
            <p:spPr>
              <a:xfrm>
                <a:off x="114300" y="0"/>
                <a:ext cx="177800" cy="698500"/>
              </a:xfrm>
              <a:prstGeom prst="rect">
                <a:avLst/>
              </a:prstGeom>
            </p:spPr>
            <p:txBody>
              <a:bodyPr anchor="ctr" rtlCol="false" tIns="25733" lIns="25733" bIns="25733" rIns="25733"/>
              <a:lstStyle/>
              <a:p>
                <a:pPr algn="ctr">
                  <a:lnSpc>
                    <a:spcPts val="1696"/>
                  </a:lnSpc>
                </a:pPr>
              </a:p>
            </p:txBody>
          </p:sp>
        </p:grpSp>
        <p:grpSp>
          <p:nvGrpSpPr>
            <p:cNvPr name="Group 70" id="70"/>
            <p:cNvGrpSpPr/>
            <p:nvPr/>
          </p:nvGrpSpPr>
          <p:grpSpPr>
            <a:xfrm rot="-4954635">
              <a:off x="798917" y="163420"/>
              <a:ext cx="196751" cy="338165"/>
              <a:chOff x="0" y="0"/>
              <a:chExt cx="406400" cy="698500"/>
            </a:xfrm>
          </p:grpSpPr>
          <p:sp>
            <p:nvSpPr>
              <p:cNvPr name="Freeform 71" id="71"/>
              <p:cNvSpPr/>
              <p:nvPr/>
            </p:nvSpPr>
            <p:spPr>
              <a:xfrm flipH="false" flipV="false" rot="0">
                <a:off x="0" y="0"/>
                <a:ext cx="406400" cy="698500"/>
              </a:xfrm>
              <a:custGeom>
                <a:avLst/>
                <a:gdLst/>
                <a:ahLst/>
                <a:cxnLst/>
                <a:rect r="r" b="b" t="t" l="l"/>
                <a:pathLst>
                  <a:path h="698500" w="406400">
                    <a:moveTo>
                      <a:pt x="406400" y="349250"/>
                    </a:moveTo>
                    <a:lnTo>
                      <a:pt x="203200" y="698500"/>
                    </a:lnTo>
                    <a:lnTo>
                      <a:pt x="203200" y="698500"/>
                    </a:lnTo>
                    <a:lnTo>
                      <a:pt x="0" y="349250"/>
                    </a:lnTo>
                    <a:lnTo>
                      <a:pt x="203200" y="0"/>
                    </a:lnTo>
                    <a:lnTo>
                      <a:pt x="203200" y="0"/>
                    </a:lnTo>
                    <a:lnTo>
                      <a:pt x="406400" y="349250"/>
                    </a:lnTo>
                    <a:close/>
                  </a:path>
                </a:pathLst>
              </a:custGeom>
              <a:gradFill rotWithShape="true">
                <a:gsLst>
                  <a:gs pos="0">
                    <a:srgbClr val="F0DB9A">
                      <a:alpha val="31000"/>
                    </a:srgbClr>
                  </a:gs>
                  <a:gs pos="100000">
                    <a:srgbClr val="DEF9FF">
                      <a:alpha val="31000"/>
                    </a:srgbClr>
                  </a:gs>
                </a:gsLst>
                <a:lin ang="5400000"/>
              </a:gradFill>
            </p:spPr>
          </p:sp>
          <p:sp>
            <p:nvSpPr>
              <p:cNvPr name="TextBox 72" id="72"/>
              <p:cNvSpPr txBox="true"/>
              <p:nvPr/>
            </p:nvSpPr>
            <p:spPr>
              <a:xfrm>
                <a:off x="114300" y="0"/>
                <a:ext cx="177800" cy="698500"/>
              </a:xfrm>
              <a:prstGeom prst="rect">
                <a:avLst/>
              </a:prstGeom>
            </p:spPr>
            <p:txBody>
              <a:bodyPr anchor="ctr" rtlCol="false" tIns="25733" lIns="25733" bIns="25733" rIns="25733"/>
              <a:lstStyle/>
              <a:p>
                <a:pPr algn="ctr">
                  <a:lnSpc>
                    <a:spcPts val="1696"/>
                  </a:lnSpc>
                </a:pPr>
              </a:p>
            </p:txBody>
          </p:sp>
        </p:grpSp>
      </p:grpSp>
      <p:grpSp>
        <p:nvGrpSpPr>
          <p:cNvPr name="Group 73" id="73"/>
          <p:cNvGrpSpPr/>
          <p:nvPr/>
        </p:nvGrpSpPr>
        <p:grpSpPr>
          <a:xfrm rot="0">
            <a:off x="8012282" y="2993787"/>
            <a:ext cx="808251" cy="365468"/>
            <a:chOff x="0" y="0"/>
            <a:chExt cx="1077667" cy="487291"/>
          </a:xfrm>
        </p:grpSpPr>
        <p:grpSp>
          <p:nvGrpSpPr>
            <p:cNvPr name="Group 74" id="74"/>
            <p:cNvGrpSpPr/>
            <p:nvPr/>
          </p:nvGrpSpPr>
          <p:grpSpPr>
            <a:xfrm rot="-5495991">
              <a:off x="402102" y="-55967"/>
              <a:ext cx="306078" cy="526071"/>
              <a:chOff x="0" y="0"/>
              <a:chExt cx="406400" cy="698500"/>
            </a:xfrm>
          </p:grpSpPr>
          <p:sp>
            <p:nvSpPr>
              <p:cNvPr name="Freeform 75" id="75"/>
              <p:cNvSpPr/>
              <p:nvPr/>
            </p:nvSpPr>
            <p:spPr>
              <a:xfrm flipH="false" flipV="false" rot="0">
                <a:off x="0" y="0"/>
                <a:ext cx="406400" cy="698500"/>
              </a:xfrm>
              <a:custGeom>
                <a:avLst/>
                <a:gdLst/>
                <a:ahLst/>
                <a:cxnLst/>
                <a:rect r="r" b="b" t="t" l="l"/>
                <a:pathLst>
                  <a:path h="698500" w="406400">
                    <a:moveTo>
                      <a:pt x="406400" y="349250"/>
                    </a:moveTo>
                    <a:lnTo>
                      <a:pt x="203200" y="698500"/>
                    </a:lnTo>
                    <a:lnTo>
                      <a:pt x="203200" y="698500"/>
                    </a:lnTo>
                    <a:lnTo>
                      <a:pt x="0" y="349250"/>
                    </a:lnTo>
                    <a:lnTo>
                      <a:pt x="203200" y="0"/>
                    </a:lnTo>
                    <a:lnTo>
                      <a:pt x="203200" y="0"/>
                    </a:lnTo>
                    <a:lnTo>
                      <a:pt x="406400" y="349250"/>
                    </a:lnTo>
                    <a:close/>
                  </a:path>
                </a:pathLst>
              </a:custGeom>
              <a:gradFill rotWithShape="true">
                <a:gsLst>
                  <a:gs pos="0">
                    <a:srgbClr val="F0DB9A">
                      <a:alpha val="31000"/>
                    </a:srgbClr>
                  </a:gs>
                  <a:gs pos="100000">
                    <a:srgbClr val="DEF9FF">
                      <a:alpha val="31000"/>
                    </a:srgbClr>
                  </a:gs>
                </a:gsLst>
                <a:lin ang="5400000"/>
              </a:gradFill>
            </p:spPr>
          </p:sp>
          <p:sp>
            <p:nvSpPr>
              <p:cNvPr name="TextBox 76" id="76"/>
              <p:cNvSpPr txBox="true"/>
              <p:nvPr/>
            </p:nvSpPr>
            <p:spPr>
              <a:xfrm>
                <a:off x="114300" y="0"/>
                <a:ext cx="177800" cy="698500"/>
              </a:xfrm>
              <a:prstGeom prst="rect">
                <a:avLst/>
              </a:prstGeom>
            </p:spPr>
            <p:txBody>
              <a:bodyPr anchor="ctr" rtlCol="false" tIns="25733" lIns="25733" bIns="25733" rIns="25733"/>
              <a:lstStyle/>
              <a:p>
                <a:pPr algn="ctr">
                  <a:lnSpc>
                    <a:spcPts val="1696"/>
                  </a:lnSpc>
                </a:pPr>
              </a:p>
            </p:txBody>
          </p:sp>
        </p:grpSp>
        <p:grpSp>
          <p:nvGrpSpPr>
            <p:cNvPr name="Group 77" id="77"/>
            <p:cNvGrpSpPr/>
            <p:nvPr/>
          </p:nvGrpSpPr>
          <p:grpSpPr>
            <a:xfrm rot="-4954635">
              <a:off x="344825" y="287150"/>
              <a:ext cx="136502" cy="234613"/>
              <a:chOff x="0" y="0"/>
              <a:chExt cx="406400" cy="698500"/>
            </a:xfrm>
          </p:grpSpPr>
          <p:sp>
            <p:nvSpPr>
              <p:cNvPr name="Freeform 78" id="78"/>
              <p:cNvSpPr/>
              <p:nvPr/>
            </p:nvSpPr>
            <p:spPr>
              <a:xfrm flipH="false" flipV="false" rot="0">
                <a:off x="0" y="0"/>
                <a:ext cx="406400" cy="698500"/>
              </a:xfrm>
              <a:custGeom>
                <a:avLst/>
                <a:gdLst/>
                <a:ahLst/>
                <a:cxnLst/>
                <a:rect r="r" b="b" t="t" l="l"/>
                <a:pathLst>
                  <a:path h="698500" w="406400">
                    <a:moveTo>
                      <a:pt x="406400" y="349250"/>
                    </a:moveTo>
                    <a:lnTo>
                      <a:pt x="203200" y="698500"/>
                    </a:lnTo>
                    <a:lnTo>
                      <a:pt x="203200" y="698500"/>
                    </a:lnTo>
                    <a:lnTo>
                      <a:pt x="0" y="349250"/>
                    </a:lnTo>
                    <a:lnTo>
                      <a:pt x="203200" y="0"/>
                    </a:lnTo>
                    <a:lnTo>
                      <a:pt x="203200" y="0"/>
                    </a:lnTo>
                    <a:lnTo>
                      <a:pt x="406400" y="349250"/>
                    </a:lnTo>
                    <a:close/>
                  </a:path>
                </a:pathLst>
              </a:custGeom>
              <a:gradFill rotWithShape="true">
                <a:gsLst>
                  <a:gs pos="0">
                    <a:srgbClr val="F0DB9A">
                      <a:alpha val="31000"/>
                    </a:srgbClr>
                  </a:gs>
                  <a:gs pos="100000">
                    <a:srgbClr val="DEF9FF">
                      <a:alpha val="31000"/>
                    </a:srgbClr>
                  </a:gs>
                </a:gsLst>
                <a:lin ang="5400000"/>
              </a:gradFill>
            </p:spPr>
          </p:sp>
          <p:sp>
            <p:nvSpPr>
              <p:cNvPr name="TextBox 79" id="79"/>
              <p:cNvSpPr txBox="true"/>
              <p:nvPr/>
            </p:nvSpPr>
            <p:spPr>
              <a:xfrm>
                <a:off x="114300" y="0"/>
                <a:ext cx="177800" cy="698500"/>
              </a:xfrm>
              <a:prstGeom prst="rect">
                <a:avLst/>
              </a:prstGeom>
            </p:spPr>
            <p:txBody>
              <a:bodyPr anchor="ctr" rtlCol="false" tIns="25733" lIns="25733" bIns="25733" rIns="25733"/>
              <a:lstStyle/>
              <a:p>
                <a:pPr algn="ctr">
                  <a:lnSpc>
                    <a:spcPts val="1696"/>
                  </a:lnSpc>
                </a:pPr>
              </a:p>
            </p:txBody>
          </p:sp>
        </p:grpSp>
        <p:grpSp>
          <p:nvGrpSpPr>
            <p:cNvPr name="Group 80" id="80"/>
            <p:cNvGrpSpPr/>
            <p:nvPr/>
          </p:nvGrpSpPr>
          <p:grpSpPr>
            <a:xfrm rot="-4954635">
              <a:off x="81999" y="115980"/>
              <a:ext cx="196751" cy="338165"/>
              <a:chOff x="0" y="0"/>
              <a:chExt cx="406400" cy="698500"/>
            </a:xfrm>
          </p:grpSpPr>
          <p:sp>
            <p:nvSpPr>
              <p:cNvPr name="Freeform 81" id="81"/>
              <p:cNvSpPr/>
              <p:nvPr/>
            </p:nvSpPr>
            <p:spPr>
              <a:xfrm flipH="false" flipV="false" rot="0">
                <a:off x="0" y="0"/>
                <a:ext cx="406400" cy="698500"/>
              </a:xfrm>
              <a:custGeom>
                <a:avLst/>
                <a:gdLst/>
                <a:ahLst/>
                <a:cxnLst/>
                <a:rect r="r" b="b" t="t" l="l"/>
                <a:pathLst>
                  <a:path h="698500" w="406400">
                    <a:moveTo>
                      <a:pt x="406400" y="349250"/>
                    </a:moveTo>
                    <a:lnTo>
                      <a:pt x="203200" y="698500"/>
                    </a:lnTo>
                    <a:lnTo>
                      <a:pt x="203200" y="698500"/>
                    </a:lnTo>
                    <a:lnTo>
                      <a:pt x="0" y="349250"/>
                    </a:lnTo>
                    <a:lnTo>
                      <a:pt x="203200" y="0"/>
                    </a:lnTo>
                    <a:lnTo>
                      <a:pt x="203200" y="0"/>
                    </a:lnTo>
                    <a:lnTo>
                      <a:pt x="406400" y="349250"/>
                    </a:lnTo>
                    <a:close/>
                  </a:path>
                </a:pathLst>
              </a:custGeom>
              <a:gradFill rotWithShape="true">
                <a:gsLst>
                  <a:gs pos="0">
                    <a:srgbClr val="F0DB9A">
                      <a:alpha val="31000"/>
                    </a:srgbClr>
                  </a:gs>
                  <a:gs pos="100000">
                    <a:srgbClr val="DEF9FF">
                      <a:alpha val="31000"/>
                    </a:srgbClr>
                  </a:gs>
                </a:gsLst>
                <a:lin ang="5400000"/>
              </a:gradFill>
            </p:spPr>
          </p:sp>
          <p:sp>
            <p:nvSpPr>
              <p:cNvPr name="TextBox 82" id="82"/>
              <p:cNvSpPr txBox="true"/>
              <p:nvPr/>
            </p:nvSpPr>
            <p:spPr>
              <a:xfrm>
                <a:off x="114300" y="0"/>
                <a:ext cx="177800" cy="698500"/>
              </a:xfrm>
              <a:prstGeom prst="rect">
                <a:avLst/>
              </a:prstGeom>
            </p:spPr>
            <p:txBody>
              <a:bodyPr anchor="ctr" rtlCol="false" tIns="25733" lIns="25733" bIns="25733" rIns="25733"/>
              <a:lstStyle/>
              <a:p>
                <a:pPr algn="ctr">
                  <a:lnSpc>
                    <a:spcPts val="1696"/>
                  </a:lnSpc>
                </a:pPr>
              </a:p>
            </p:txBody>
          </p:sp>
        </p:grpSp>
        <p:grpSp>
          <p:nvGrpSpPr>
            <p:cNvPr name="Group 83" id="83"/>
            <p:cNvGrpSpPr/>
            <p:nvPr/>
          </p:nvGrpSpPr>
          <p:grpSpPr>
            <a:xfrm rot="-4954635">
              <a:off x="219684" y="-34473"/>
              <a:ext cx="136502" cy="234613"/>
              <a:chOff x="0" y="0"/>
              <a:chExt cx="406400" cy="698500"/>
            </a:xfrm>
          </p:grpSpPr>
          <p:sp>
            <p:nvSpPr>
              <p:cNvPr name="Freeform 84" id="84"/>
              <p:cNvSpPr/>
              <p:nvPr/>
            </p:nvSpPr>
            <p:spPr>
              <a:xfrm flipH="false" flipV="false" rot="0">
                <a:off x="0" y="0"/>
                <a:ext cx="406400" cy="698500"/>
              </a:xfrm>
              <a:custGeom>
                <a:avLst/>
                <a:gdLst/>
                <a:ahLst/>
                <a:cxnLst/>
                <a:rect r="r" b="b" t="t" l="l"/>
                <a:pathLst>
                  <a:path h="698500" w="406400">
                    <a:moveTo>
                      <a:pt x="406400" y="349250"/>
                    </a:moveTo>
                    <a:lnTo>
                      <a:pt x="203200" y="698500"/>
                    </a:lnTo>
                    <a:lnTo>
                      <a:pt x="203200" y="698500"/>
                    </a:lnTo>
                    <a:lnTo>
                      <a:pt x="0" y="349250"/>
                    </a:lnTo>
                    <a:lnTo>
                      <a:pt x="203200" y="0"/>
                    </a:lnTo>
                    <a:lnTo>
                      <a:pt x="203200" y="0"/>
                    </a:lnTo>
                    <a:lnTo>
                      <a:pt x="406400" y="349250"/>
                    </a:lnTo>
                    <a:close/>
                  </a:path>
                </a:pathLst>
              </a:custGeom>
              <a:gradFill rotWithShape="true">
                <a:gsLst>
                  <a:gs pos="0">
                    <a:srgbClr val="F0DB9A">
                      <a:alpha val="31000"/>
                    </a:srgbClr>
                  </a:gs>
                  <a:gs pos="100000">
                    <a:srgbClr val="DEF9FF">
                      <a:alpha val="31000"/>
                    </a:srgbClr>
                  </a:gs>
                </a:gsLst>
                <a:lin ang="5400000"/>
              </a:gradFill>
            </p:spPr>
          </p:sp>
          <p:sp>
            <p:nvSpPr>
              <p:cNvPr name="TextBox 85" id="85"/>
              <p:cNvSpPr txBox="true"/>
              <p:nvPr/>
            </p:nvSpPr>
            <p:spPr>
              <a:xfrm>
                <a:off x="114300" y="0"/>
                <a:ext cx="177800" cy="698500"/>
              </a:xfrm>
              <a:prstGeom prst="rect">
                <a:avLst/>
              </a:prstGeom>
            </p:spPr>
            <p:txBody>
              <a:bodyPr anchor="ctr" rtlCol="false" tIns="25733" lIns="25733" bIns="25733" rIns="25733"/>
              <a:lstStyle/>
              <a:p>
                <a:pPr algn="ctr">
                  <a:lnSpc>
                    <a:spcPts val="1696"/>
                  </a:lnSpc>
                </a:pPr>
              </a:p>
            </p:txBody>
          </p:sp>
        </p:grpSp>
        <p:grpSp>
          <p:nvGrpSpPr>
            <p:cNvPr name="Group 86" id="86"/>
            <p:cNvGrpSpPr/>
            <p:nvPr/>
          </p:nvGrpSpPr>
          <p:grpSpPr>
            <a:xfrm rot="-4954635">
              <a:off x="798917" y="163420"/>
              <a:ext cx="196751" cy="338165"/>
              <a:chOff x="0" y="0"/>
              <a:chExt cx="406400" cy="698500"/>
            </a:xfrm>
          </p:grpSpPr>
          <p:sp>
            <p:nvSpPr>
              <p:cNvPr name="Freeform 87" id="87"/>
              <p:cNvSpPr/>
              <p:nvPr/>
            </p:nvSpPr>
            <p:spPr>
              <a:xfrm flipH="false" flipV="false" rot="0">
                <a:off x="0" y="0"/>
                <a:ext cx="406400" cy="698500"/>
              </a:xfrm>
              <a:custGeom>
                <a:avLst/>
                <a:gdLst/>
                <a:ahLst/>
                <a:cxnLst/>
                <a:rect r="r" b="b" t="t" l="l"/>
                <a:pathLst>
                  <a:path h="698500" w="406400">
                    <a:moveTo>
                      <a:pt x="406400" y="349250"/>
                    </a:moveTo>
                    <a:lnTo>
                      <a:pt x="203200" y="698500"/>
                    </a:lnTo>
                    <a:lnTo>
                      <a:pt x="203200" y="698500"/>
                    </a:lnTo>
                    <a:lnTo>
                      <a:pt x="0" y="349250"/>
                    </a:lnTo>
                    <a:lnTo>
                      <a:pt x="203200" y="0"/>
                    </a:lnTo>
                    <a:lnTo>
                      <a:pt x="203200" y="0"/>
                    </a:lnTo>
                    <a:lnTo>
                      <a:pt x="406400" y="349250"/>
                    </a:lnTo>
                    <a:close/>
                  </a:path>
                </a:pathLst>
              </a:custGeom>
              <a:gradFill rotWithShape="true">
                <a:gsLst>
                  <a:gs pos="0">
                    <a:srgbClr val="F0DB9A">
                      <a:alpha val="31000"/>
                    </a:srgbClr>
                  </a:gs>
                  <a:gs pos="100000">
                    <a:srgbClr val="DEF9FF">
                      <a:alpha val="31000"/>
                    </a:srgbClr>
                  </a:gs>
                </a:gsLst>
                <a:lin ang="5400000"/>
              </a:gradFill>
            </p:spPr>
          </p:sp>
          <p:sp>
            <p:nvSpPr>
              <p:cNvPr name="TextBox 88" id="88"/>
              <p:cNvSpPr txBox="true"/>
              <p:nvPr/>
            </p:nvSpPr>
            <p:spPr>
              <a:xfrm>
                <a:off x="114300" y="0"/>
                <a:ext cx="177800" cy="698500"/>
              </a:xfrm>
              <a:prstGeom prst="rect">
                <a:avLst/>
              </a:prstGeom>
            </p:spPr>
            <p:txBody>
              <a:bodyPr anchor="ctr" rtlCol="false" tIns="25733" lIns="25733" bIns="25733" rIns="25733"/>
              <a:lstStyle/>
              <a:p>
                <a:pPr algn="ctr">
                  <a:lnSpc>
                    <a:spcPts val="1696"/>
                  </a:lnSpc>
                </a:pPr>
              </a:p>
            </p:txBody>
          </p:sp>
        </p:grpSp>
      </p:grpSp>
      <p:grpSp>
        <p:nvGrpSpPr>
          <p:cNvPr name="Group 89" id="89"/>
          <p:cNvGrpSpPr/>
          <p:nvPr/>
        </p:nvGrpSpPr>
        <p:grpSpPr>
          <a:xfrm rot="413040">
            <a:off x="8900607" y="4189114"/>
            <a:ext cx="1514178" cy="684669"/>
            <a:chOff x="0" y="0"/>
            <a:chExt cx="2018904" cy="912892"/>
          </a:xfrm>
        </p:grpSpPr>
        <p:grpSp>
          <p:nvGrpSpPr>
            <p:cNvPr name="Group 90" id="90"/>
            <p:cNvGrpSpPr/>
            <p:nvPr/>
          </p:nvGrpSpPr>
          <p:grpSpPr>
            <a:xfrm rot="-5495991">
              <a:off x="867606" y="6310"/>
              <a:ext cx="351003" cy="667237"/>
              <a:chOff x="0" y="0"/>
              <a:chExt cx="427577" cy="812800"/>
            </a:xfrm>
          </p:grpSpPr>
          <p:sp>
            <p:nvSpPr>
              <p:cNvPr name="Freeform 91" id="91"/>
              <p:cNvSpPr/>
              <p:nvPr/>
            </p:nvSpPr>
            <p:spPr>
              <a:xfrm flipH="false" flipV="false" rot="0">
                <a:off x="0" y="0"/>
                <a:ext cx="427577" cy="812800"/>
              </a:xfrm>
              <a:custGeom>
                <a:avLst/>
                <a:gdLst/>
                <a:ahLst/>
                <a:cxnLst/>
                <a:rect r="r" b="b" t="t" l="l"/>
                <a:pathLst>
                  <a:path h="812800" w="427577">
                    <a:moveTo>
                      <a:pt x="213789" y="0"/>
                    </a:moveTo>
                    <a:lnTo>
                      <a:pt x="427577" y="203200"/>
                    </a:lnTo>
                    <a:lnTo>
                      <a:pt x="427577" y="609600"/>
                    </a:lnTo>
                    <a:lnTo>
                      <a:pt x="213789" y="812800"/>
                    </a:lnTo>
                    <a:lnTo>
                      <a:pt x="0" y="609600"/>
                    </a:lnTo>
                    <a:lnTo>
                      <a:pt x="0" y="203200"/>
                    </a:lnTo>
                    <a:lnTo>
                      <a:pt x="213789" y="0"/>
                    </a:lnTo>
                    <a:close/>
                  </a:path>
                </a:pathLst>
              </a:custGeom>
              <a:ln w="28575" cap="sq">
                <a:gradFill>
                  <a:gsLst>
                    <a:gs pos="0">
                      <a:srgbClr val="EFB606">
                        <a:alpha val="31000"/>
                      </a:srgbClr>
                    </a:gs>
                    <a:gs pos="50000">
                      <a:srgbClr val="FAEA93">
                        <a:alpha val="31000"/>
                      </a:srgbClr>
                    </a:gs>
                    <a:gs pos="100000">
                      <a:srgbClr val="FFFFFF">
                        <a:alpha val="31000"/>
                      </a:srgbClr>
                    </a:gs>
                  </a:gsLst>
                  <a:path path="circle">
                    <a:fillToRect l="50000" r="50000" t="50000" b="50000"/>
                  </a:path>
                </a:gradFill>
                <a:prstDash val="solid"/>
                <a:miter/>
              </a:ln>
            </p:spPr>
          </p:sp>
          <p:sp>
            <p:nvSpPr>
              <p:cNvPr name="TextBox 92" id="92"/>
              <p:cNvSpPr txBox="true"/>
              <p:nvPr/>
            </p:nvSpPr>
            <p:spPr>
              <a:xfrm>
                <a:off x="0" y="139700"/>
                <a:ext cx="427577" cy="533400"/>
              </a:xfrm>
              <a:prstGeom prst="rect">
                <a:avLst/>
              </a:prstGeom>
            </p:spPr>
            <p:txBody>
              <a:bodyPr anchor="ctr" rtlCol="false" tIns="25733" lIns="25733" bIns="25733" rIns="25733"/>
              <a:lstStyle/>
              <a:p>
                <a:pPr algn="ctr">
                  <a:lnSpc>
                    <a:spcPts val="1696"/>
                  </a:lnSpc>
                </a:pPr>
              </a:p>
            </p:txBody>
          </p:sp>
        </p:grpSp>
        <p:grpSp>
          <p:nvGrpSpPr>
            <p:cNvPr name="Group 93" id="93"/>
            <p:cNvGrpSpPr/>
            <p:nvPr/>
          </p:nvGrpSpPr>
          <p:grpSpPr>
            <a:xfrm rot="-4954635">
              <a:off x="645996" y="537948"/>
              <a:ext cx="255724" cy="439525"/>
              <a:chOff x="0" y="0"/>
              <a:chExt cx="406400" cy="698500"/>
            </a:xfrm>
          </p:grpSpPr>
          <p:sp>
            <p:nvSpPr>
              <p:cNvPr name="Freeform 94" id="94"/>
              <p:cNvSpPr/>
              <p:nvPr/>
            </p:nvSpPr>
            <p:spPr>
              <a:xfrm flipH="false" flipV="false" rot="0">
                <a:off x="0" y="0"/>
                <a:ext cx="406400" cy="698500"/>
              </a:xfrm>
              <a:custGeom>
                <a:avLst/>
                <a:gdLst/>
                <a:ahLst/>
                <a:cxnLst/>
                <a:rect r="r" b="b" t="t" l="l"/>
                <a:pathLst>
                  <a:path h="698500" w="406400">
                    <a:moveTo>
                      <a:pt x="406400" y="349250"/>
                    </a:moveTo>
                    <a:lnTo>
                      <a:pt x="203200" y="698500"/>
                    </a:lnTo>
                    <a:lnTo>
                      <a:pt x="203200" y="698500"/>
                    </a:lnTo>
                    <a:lnTo>
                      <a:pt x="0" y="349250"/>
                    </a:lnTo>
                    <a:lnTo>
                      <a:pt x="203200" y="0"/>
                    </a:lnTo>
                    <a:lnTo>
                      <a:pt x="203200" y="0"/>
                    </a:lnTo>
                    <a:lnTo>
                      <a:pt x="406400" y="349250"/>
                    </a:lnTo>
                    <a:close/>
                  </a:path>
                </a:pathLst>
              </a:custGeom>
            </p:spPr>
          </p:sp>
          <p:sp>
            <p:nvSpPr>
              <p:cNvPr name="TextBox 95" id="95"/>
              <p:cNvSpPr txBox="true"/>
              <p:nvPr/>
            </p:nvSpPr>
            <p:spPr>
              <a:xfrm>
                <a:off x="114300" y="0"/>
                <a:ext cx="177800" cy="698500"/>
              </a:xfrm>
              <a:prstGeom prst="rect">
                <a:avLst/>
              </a:prstGeom>
            </p:spPr>
            <p:txBody>
              <a:bodyPr anchor="ctr" rtlCol="false" tIns="25733" lIns="25733" bIns="25733" rIns="25733"/>
              <a:lstStyle/>
              <a:p>
                <a:pPr algn="ctr">
                  <a:lnSpc>
                    <a:spcPts val="1696"/>
                  </a:lnSpc>
                </a:pPr>
              </a:p>
            </p:txBody>
          </p:sp>
        </p:grpSp>
        <p:grpSp>
          <p:nvGrpSpPr>
            <p:cNvPr name="Group 96" id="96"/>
            <p:cNvGrpSpPr/>
            <p:nvPr/>
          </p:nvGrpSpPr>
          <p:grpSpPr>
            <a:xfrm rot="-4954635">
              <a:off x="153618" y="217277"/>
              <a:ext cx="368593" cy="633520"/>
              <a:chOff x="0" y="0"/>
              <a:chExt cx="406400" cy="698500"/>
            </a:xfrm>
          </p:grpSpPr>
          <p:sp>
            <p:nvSpPr>
              <p:cNvPr name="Freeform 97" id="97"/>
              <p:cNvSpPr/>
              <p:nvPr/>
            </p:nvSpPr>
            <p:spPr>
              <a:xfrm flipH="false" flipV="false" rot="0">
                <a:off x="0" y="0"/>
                <a:ext cx="406400" cy="698500"/>
              </a:xfrm>
              <a:custGeom>
                <a:avLst/>
                <a:gdLst/>
                <a:ahLst/>
                <a:cxnLst/>
                <a:rect r="r" b="b" t="t" l="l"/>
                <a:pathLst>
                  <a:path h="698500" w="406400">
                    <a:moveTo>
                      <a:pt x="406400" y="349250"/>
                    </a:moveTo>
                    <a:lnTo>
                      <a:pt x="203200" y="698500"/>
                    </a:lnTo>
                    <a:lnTo>
                      <a:pt x="203200" y="698500"/>
                    </a:lnTo>
                    <a:lnTo>
                      <a:pt x="0" y="349250"/>
                    </a:lnTo>
                    <a:lnTo>
                      <a:pt x="203200" y="0"/>
                    </a:lnTo>
                    <a:lnTo>
                      <a:pt x="203200" y="0"/>
                    </a:lnTo>
                    <a:lnTo>
                      <a:pt x="406400" y="349250"/>
                    </a:lnTo>
                    <a:close/>
                  </a:path>
                </a:pathLst>
              </a:custGeom>
            </p:spPr>
          </p:sp>
          <p:sp>
            <p:nvSpPr>
              <p:cNvPr name="TextBox 98" id="98"/>
              <p:cNvSpPr txBox="true"/>
              <p:nvPr/>
            </p:nvSpPr>
            <p:spPr>
              <a:xfrm>
                <a:off x="114300" y="0"/>
                <a:ext cx="177800" cy="698500"/>
              </a:xfrm>
              <a:prstGeom prst="rect">
                <a:avLst/>
              </a:prstGeom>
            </p:spPr>
            <p:txBody>
              <a:bodyPr anchor="ctr" rtlCol="false" tIns="25733" lIns="25733" bIns="25733" rIns="25733"/>
              <a:lstStyle/>
              <a:p>
                <a:pPr algn="ctr">
                  <a:lnSpc>
                    <a:spcPts val="1696"/>
                  </a:lnSpc>
                </a:pPr>
              </a:p>
            </p:txBody>
          </p:sp>
        </p:grpSp>
        <p:grpSp>
          <p:nvGrpSpPr>
            <p:cNvPr name="Group 99" id="99"/>
            <p:cNvGrpSpPr/>
            <p:nvPr/>
          </p:nvGrpSpPr>
          <p:grpSpPr>
            <a:xfrm rot="-4954635">
              <a:off x="411557" y="-64581"/>
              <a:ext cx="255724" cy="439525"/>
              <a:chOff x="0" y="0"/>
              <a:chExt cx="406400" cy="698500"/>
            </a:xfrm>
          </p:grpSpPr>
          <p:sp>
            <p:nvSpPr>
              <p:cNvPr name="Freeform 100" id="100"/>
              <p:cNvSpPr/>
              <p:nvPr/>
            </p:nvSpPr>
            <p:spPr>
              <a:xfrm flipH="false" flipV="false" rot="0">
                <a:off x="0" y="0"/>
                <a:ext cx="406400" cy="698500"/>
              </a:xfrm>
              <a:custGeom>
                <a:avLst/>
                <a:gdLst/>
                <a:ahLst/>
                <a:cxnLst/>
                <a:rect r="r" b="b" t="t" l="l"/>
                <a:pathLst>
                  <a:path h="698500" w="406400">
                    <a:moveTo>
                      <a:pt x="406400" y="349250"/>
                    </a:moveTo>
                    <a:lnTo>
                      <a:pt x="203200" y="698500"/>
                    </a:lnTo>
                    <a:lnTo>
                      <a:pt x="203200" y="698500"/>
                    </a:lnTo>
                    <a:lnTo>
                      <a:pt x="0" y="349250"/>
                    </a:lnTo>
                    <a:lnTo>
                      <a:pt x="203200" y="0"/>
                    </a:lnTo>
                    <a:lnTo>
                      <a:pt x="203200" y="0"/>
                    </a:lnTo>
                    <a:lnTo>
                      <a:pt x="406400" y="349250"/>
                    </a:lnTo>
                    <a:close/>
                  </a:path>
                </a:pathLst>
              </a:custGeom>
            </p:spPr>
          </p:sp>
          <p:sp>
            <p:nvSpPr>
              <p:cNvPr name="TextBox 101" id="101"/>
              <p:cNvSpPr txBox="true"/>
              <p:nvPr/>
            </p:nvSpPr>
            <p:spPr>
              <a:xfrm>
                <a:off x="114300" y="0"/>
                <a:ext cx="177800" cy="698500"/>
              </a:xfrm>
              <a:prstGeom prst="rect">
                <a:avLst/>
              </a:prstGeom>
            </p:spPr>
            <p:txBody>
              <a:bodyPr anchor="ctr" rtlCol="false" tIns="25733" lIns="25733" bIns="25733" rIns="25733"/>
              <a:lstStyle/>
              <a:p>
                <a:pPr algn="ctr">
                  <a:lnSpc>
                    <a:spcPts val="1696"/>
                  </a:lnSpc>
                </a:pPr>
              </a:p>
            </p:txBody>
          </p:sp>
        </p:grpSp>
        <p:grpSp>
          <p:nvGrpSpPr>
            <p:cNvPr name="Group 102" id="102"/>
            <p:cNvGrpSpPr/>
            <p:nvPr/>
          </p:nvGrpSpPr>
          <p:grpSpPr>
            <a:xfrm rot="-4954635">
              <a:off x="1496693" y="306151"/>
              <a:ext cx="368593" cy="633520"/>
              <a:chOff x="0" y="0"/>
              <a:chExt cx="406400" cy="698500"/>
            </a:xfrm>
          </p:grpSpPr>
          <p:sp>
            <p:nvSpPr>
              <p:cNvPr name="Freeform 103" id="103"/>
              <p:cNvSpPr/>
              <p:nvPr/>
            </p:nvSpPr>
            <p:spPr>
              <a:xfrm flipH="false" flipV="false" rot="0">
                <a:off x="0" y="0"/>
                <a:ext cx="406400" cy="698500"/>
              </a:xfrm>
              <a:custGeom>
                <a:avLst/>
                <a:gdLst/>
                <a:ahLst/>
                <a:cxnLst/>
                <a:rect r="r" b="b" t="t" l="l"/>
                <a:pathLst>
                  <a:path h="698500" w="406400">
                    <a:moveTo>
                      <a:pt x="406400" y="349250"/>
                    </a:moveTo>
                    <a:lnTo>
                      <a:pt x="203200" y="698500"/>
                    </a:lnTo>
                    <a:lnTo>
                      <a:pt x="203200" y="698500"/>
                    </a:lnTo>
                    <a:lnTo>
                      <a:pt x="0" y="349250"/>
                    </a:lnTo>
                    <a:lnTo>
                      <a:pt x="203200" y="0"/>
                    </a:lnTo>
                    <a:lnTo>
                      <a:pt x="203200" y="0"/>
                    </a:lnTo>
                    <a:lnTo>
                      <a:pt x="406400" y="349250"/>
                    </a:lnTo>
                    <a:close/>
                  </a:path>
                </a:pathLst>
              </a:custGeom>
            </p:spPr>
          </p:sp>
          <p:sp>
            <p:nvSpPr>
              <p:cNvPr name="TextBox 104" id="104"/>
              <p:cNvSpPr txBox="true"/>
              <p:nvPr/>
            </p:nvSpPr>
            <p:spPr>
              <a:xfrm>
                <a:off x="114300" y="0"/>
                <a:ext cx="177800" cy="698500"/>
              </a:xfrm>
              <a:prstGeom prst="rect">
                <a:avLst/>
              </a:prstGeom>
            </p:spPr>
            <p:txBody>
              <a:bodyPr anchor="ctr" rtlCol="false" tIns="25733" lIns="25733" bIns="25733" rIns="25733"/>
              <a:lstStyle/>
              <a:p>
                <a:pPr algn="ctr">
                  <a:lnSpc>
                    <a:spcPts val="1696"/>
                  </a:lnSpc>
                </a:pPr>
              </a:p>
            </p:txBody>
          </p:sp>
        </p:grpSp>
      </p:grpSp>
      <p:grpSp>
        <p:nvGrpSpPr>
          <p:cNvPr name="Group 105" id="105"/>
          <p:cNvGrpSpPr/>
          <p:nvPr/>
        </p:nvGrpSpPr>
        <p:grpSpPr>
          <a:xfrm rot="413040">
            <a:off x="9322851" y="4401483"/>
            <a:ext cx="1348438" cy="609726"/>
            <a:chOff x="0" y="0"/>
            <a:chExt cx="1797918" cy="812968"/>
          </a:xfrm>
        </p:grpSpPr>
        <p:grpSp>
          <p:nvGrpSpPr>
            <p:cNvPr name="Group 106" id="106"/>
            <p:cNvGrpSpPr/>
            <p:nvPr/>
          </p:nvGrpSpPr>
          <p:grpSpPr>
            <a:xfrm rot="-5495991">
              <a:off x="772639" y="5620"/>
              <a:ext cx="312583" cy="594202"/>
              <a:chOff x="0" y="0"/>
              <a:chExt cx="427577" cy="812800"/>
            </a:xfrm>
          </p:grpSpPr>
          <p:sp>
            <p:nvSpPr>
              <p:cNvPr name="Freeform 107" id="107"/>
              <p:cNvSpPr/>
              <p:nvPr/>
            </p:nvSpPr>
            <p:spPr>
              <a:xfrm flipH="false" flipV="false" rot="0">
                <a:off x="0" y="0"/>
                <a:ext cx="427577" cy="812800"/>
              </a:xfrm>
              <a:custGeom>
                <a:avLst/>
                <a:gdLst/>
                <a:ahLst/>
                <a:cxnLst/>
                <a:rect r="r" b="b" t="t" l="l"/>
                <a:pathLst>
                  <a:path h="812800" w="427577">
                    <a:moveTo>
                      <a:pt x="213789" y="0"/>
                    </a:moveTo>
                    <a:lnTo>
                      <a:pt x="427577" y="203200"/>
                    </a:lnTo>
                    <a:lnTo>
                      <a:pt x="427577" y="609600"/>
                    </a:lnTo>
                    <a:lnTo>
                      <a:pt x="213789" y="812800"/>
                    </a:lnTo>
                    <a:lnTo>
                      <a:pt x="0" y="609600"/>
                    </a:lnTo>
                    <a:lnTo>
                      <a:pt x="0" y="203200"/>
                    </a:lnTo>
                    <a:lnTo>
                      <a:pt x="213789" y="0"/>
                    </a:lnTo>
                    <a:close/>
                  </a:path>
                </a:pathLst>
              </a:custGeom>
              <a:ln w="28575" cap="sq">
                <a:gradFill>
                  <a:gsLst>
                    <a:gs pos="0">
                      <a:srgbClr val="EFB606">
                        <a:alpha val="31000"/>
                      </a:srgbClr>
                    </a:gs>
                    <a:gs pos="50000">
                      <a:srgbClr val="FAEA93">
                        <a:alpha val="31000"/>
                      </a:srgbClr>
                    </a:gs>
                    <a:gs pos="100000">
                      <a:srgbClr val="FFFFFF">
                        <a:alpha val="31000"/>
                      </a:srgbClr>
                    </a:gs>
                  </a:gsLst>
                  <a:path path="circle">
                    <a:fillToRect l="50000" r="50000" t="50000" b="50000"/>
                  </a:path>
                </a:gradFill>
                <a:prstDash val="solid"/>
                <a:miter/>
              </a:ln>
            </p:spPr>
          </p:sp>
          <p:sp>
            <p:nvSpPr>
              <p:cNvPr name="TextBox 108" id="108"/>
              <p:cNvSpPr txBox="true"/>
              <p:nvPr/>
            </p:nvSpPr>
            <p:spPr>
              <a:xfrm>
                <a:off x="0" y="139700"/>
                <a:ext cx="427577" cy="533400"/>
              </a:xfrm>
              <a:prstGeom prst="rect">
                <a:avLst/>
              </a:prstGeom>
            </p:spPr>
            <p:txBody>
              <a:bodyPr anchor="ctr" rtlCol="false" tIns="25733" lIns="25733" bIns="25733" rIns="25733"/>
              <a:lstStyle/>
              <a:p>
                <a:pPr algn="ctr">
                  <a:lnSpc>
                    <a:spcPts val="1696"/>
                  </a:lnSpc>
                </a:pPr>
              </a:p>
            </p:txBody>
          </p:sp>
        </p:grpSp>
        <p:grpSp>
          <p:nvGrpSpPr>
            <p:cNvPr name="Group 109" id="109"/>
            <p:cNvGrpSpPr/>
            <p:nvPr/>
          </p:nvGrpSpPr>
          <p:grpSpPr>
            <a:xfrm rot="-4954635">
              <a:off x="575286" y="479065"/>
              <a:ext cx="227733" cy="391415"/>
              <a:chOff x="0" y="0"/>
              <a:chExt cx="406400" cy="698500"/>
            </a:xfrm>
          </p:grpSpPr>
          <p:sp>
            <p:nvSpPr>
              <p:cNvPr name="Freeform 110" id="110"/>
              <p:cNvSpPr/>
              <p:nvPr/>
            </p:nvSpPr>
            <p:spPr>
              <a:xfrm flipH="false" flipV="false" rot="0">
                <a:off x="0" y="0"/>
                <a:ext cx="406400" cy="698500"/>
              </a:xfrm>
              <a:custGeom>
                <a:avLst/>
                <a:gdLst/>
                <a:ahLst/>
                <a:cxnLst/>
                <a:rect r="r" b="b" t="t" l="l"/>
                <a:pathLst>
                  <a:path h="698500" w="406400">
                    <a:moveTo>
                      <a:pt x="406400" y="349250"/>
                    </a:moveTo>
                    <a:lnTo>
                      <a:pt x="203200" y="698500"/>
                    </a:lnTo>
                    <a:lnTo>
                      <a:pt x="203200" y="698500"/>
                    </a:lnTo>
                    <a:lnTo>
                      <a:pt x="0" y="349250"/>
                    </a:lnTo>
                    <a:lnTo>
                      <a:pt x="203200" y="0"/>
                    </a:lnTo>
                    <a:lnTo>
                      <a:pt x="203200" y="0"/>
                    </a:lnTo>
                    <a:lnTo>
                      <a:pt x="406400" y="349250"/>
                    </a:lnTo>
                    <a:close/>
                  </a:path>
                </a:pathLst>
              </a:custGeom>
            </p:spPr>
          </p:sp>
          <p:sp>
            <p:nvSpPr>
              <p:cNvPr name="TextBox 111" id="111"/>
              <p:cNvSpPr txBox="true"/>
              <p:nvPr/>
            </p:nvSpPr>
            <p:spPr>
              <a:xfrm>
                <a:off x="114300" y="0"/>
                <a:ext cx="177800" cy="698500"/>
              </a:xfrm>
              <a:prstGeom prst="rect">
                <a:avLst/>
              </a:prstGeom>
            </p:spPr>
            <p:txBody>
              <a:bodyPr anchor="ctr" rtlCol="false" tIns="25733" lIns="25733" bIns="25733" rIns="25733"/>
              <a:lstStyle/>
              <a:p>
                <a:pPr algn="ctr">
                  <a:lnSpc>
                    <a:spcPts val="1696"/>
                  </a:lnSpc>
                </a:pPr>
              </a:p>
            </p:txBody>
          </p:sp>
        </p:grpSp>
        <p:grpSp>
          <p:nvGrpSpPr>
            <p:cNvPr name="Group 112" id="112"/>
            <p:cNvGrpSpPr/>
            <p:nvPr/>
          </p:nvGrpSpPr>
          <p:grpSpPr>
            <a:xfrm rot="-4954635">
              <a:off x="136803" y="193494"/>
              <a:ext cx="328248" cy="564175"/>
              <a:chOff x="0" y="0"/>
              <a:chExt cx="406400" cy="698500"/>
            </a:xfrm>
          </p:grpSpPr>
          <p:sp>
            <p:nvSpPr>
              <p:cNvPr name="Freeform 113" id="113"/>
              <p:cNvSpPr/>
              <p:nvPr/>
            </p:nvSpPr>
            <p:spPr>
              <a:xfrm flipH="false" flipV="false" rot="0">
                <a:off x="0" y="0"/>
                <a:ext cx="406400" cy="698500"/>
              </a:xfrm>
              <a:custGeom>
                <a:avLst/>
                <a:gdLst/>
                <a:ahLst/>
                <a:cxnLst/>
                <a:rect r="r" b="b" t="t" l="l"/>
                <a:pathLst>
                  <a:path h="698500" w="406400">
                    <a:moveTo>
                      <a:pt x="406400" y="349250"/>
                    </a:moveTo>
                    <a:lnTo>
                      <a:pt x="203200" y="698500"/>
                    </a:lnTo>
                    <a:lnTo>
                      <a:pt x="203200" y="698500"/>
                    </a:lnTo>
                    <a:lnTo>
                      <a:pt x="0" y="349250"/>
                    </a:lnTo>
                    <a:lnTo>
                      <a:pt x="203200" y="0"/>
                    </a:lnTo>
                    <a:lnTo>
                      <a:pt x="203200" y="0"/>
                    </a:lnTo>
                    <a:lnTo>
                      <a:pt x="406400" y="349250"/>
                    </a:lnTo>
                    <a:close/>
                  </a:path>
                </a:pathLst>
              </a:custGeom>
            </p:spPr>
          </p:sp>
          <p:sp>
            <p:nvSpPr>
              <p:cNvPr name="TextBox 114" id="114"/>
              <p:cNvSpPr txBox="true"/>
              <p:nvPr/>
            </p:nvSpPr>
            <p:spPr>
              <a:xfrm>
                <a:off x="114300" y="0"/>
                <a:ext cx="177800" cy="698500"/>
              </a:xfrm>
              <a:prstGeom prst="rect">
                <a:avLst/>
              </a:prstGeom>
            </p:spPr>
            <p:txBody>
              <a:bodyPr anchor="ctr" rtlCol="false" tIns="25733" lIns="25733" bIns="25733" rIns="25733"/>
              <a:lstStyle/>
              <a:p>
                <a:pPr algn="ctr">
                  <a:lnSpc>
                    <a:spcPts val="1696"/>
                  </a:lnSpc>
                </a:pPr>
              </a:p>
            </p:txBody>
          </p:sp>
        </p:grpSp>
        <p:grpSp>
          <p:nvGrpSpPr>
            <p:cNvPr name="Group 115" id="115"/>
            <p:cNvGrpSpPr/>
            <p:nvPr/>
          </p:nvGrpSpPr>
          <p:grpSpPr>
            <a:xfrm rot="-4954635">
              <a:off x="366508" y="-57512"/>
              <a:ext cx="227733" cy="391415"/>
              <a:chOff x="0" y="0"/>
              <a:chExt cx="406400" cy="698500"/>
            </a:xfrm>
          </p:grpSpPr>
          <p:sp>
            <p:nvSpPr>
              <p:cNvPr name="Freeform 116" id="116"/>
              <p:cNvSpPr/>
              <p:nvPr/>
            </p:nvSpPr>
            <p:spPr>
              <a:xfrm flipH="false" flipV="false" rot="0">
                <a:off x="0" y="0"/>
                <a:ext cx="406400" cy="698500"/>
              </a:xfrm>
              <a:custGeom>
                <a:avLst/>
                <a:gdLst/>
                <a:ahLst/>
                <a:cxnLst/>
                <a:rect r="r" b="b" t="t" l="l"/>
                <a:pathLst>
                  <a:path h="698500" w="406400">
                    <a:moveTo>
                      <a:pt x="406400" y="349250"/>
                    </a:moveTo>
                    <a:lnTo>
                      <a:pt x="203200" y="698500"/>
                    </a:lnTo>
                    <a:lnTo>
                      <a:pt x="203200" y="698500"/>
                    </a:lnTo>
                    <a:lnTo>
                      <a:pt x="0" y="349250"/>
                    </a:lnTo>
                    <a:lnTo>
                      <a:pt x="203200" y="0"/>
                    </a:lnTo>
                    <a:lnTo>
                      <a:pt x="203200" y="0"/>
                    </a:lnTo>
                    <a:lnTo>
                      <a:pt x="406400" y="349250"/>
                    </a:lnTo>
                    <a:close/>
                  </a:path>
                </a:pathLst>
              </a:custGeom>
            </p:spPr>
          </p:sp>
          <p:sp>
            <p:nvSpPr>
              <p:cNvPr name="TextBox 117" id="117"/>
              <p:cNvSpPr txBox="true"/>
              <p:nvPr/>
            </p:nvSpPr>
            <p:spPr>
              <a:xfrm>
                <a:off x="114300" y="0"/>
                <a:ext cx="177800" cy="698500"/>
              </a:xfrm>
              <a:prstGeom prst="rect">
                <a:avLst/>
              </a:prstGeom>
            </p:spPr>
            <p:txBody>
              <a:bodyPr anchor="ctr" rtlCol="false" tIns="25733" lIns="25733" bIns="25733" rIns="25733"/>
              <a:lstStyle/>
              <a:p>
                <a:pPr algn="ctr">
                  <a:lnSpc>
                    <a:spcPts val="1696"/>
                  </a:lnSpc>
                </a:pPr>
              </a:p>
            </p:txBody>
          </p:sp>
        </p:grpSp>
        <p:grpSp>
          <p:nvGrpSpPr>
            <p:cNvPr name="Group 118" id="118"/>
            <p:cNvGrpSpPr/>
            <p:nvPr/>
          </p:nvGrpSpPr>
          <p:grpSpPr>
            <a:xfrm rot="-4954635">
              <a:off x="1332867" y="272640"/>
              <a:ext cx="328248" cy="564175"/>
              <a:chOff x="0" y="0"/>
              <a:chExt cx="406400" cy="698500"/>
            </a:xfrm>
          </p:grpSpPr>
          <p:sp>
            <p:nvSpPr>
              <p:cNvPr name="Freeform 119" id="119"/>
              <p:cNvSpPr/>
              <p:nvPr/>
            </p:nvSpPr>
            <p:spPr>
              <a:xfrm flipH="false" flipV="false" rot="0">
                <a:off x="0" y="0"/>
                <a:ext cx="406400" cy="698500"/>
              </a:xfrm>
              <a:custGeom>
                <a:avLst/>
                <a:gdLst/>
                <a:ahLst/>
                <a:cxnLst/>
                <a:rect r="r" b="b" t="t" l="l"/>
                <a:pathLst>
                  <a:path h="698500" w="406400">
                    <a:moveTo>
                      <a:pt x="406400" y="349250"/>
                    </a:moveTo>
                    <a:lnTo>
                      <a:pt x="203200" y="698500"/>
                    </a:lnTo>
                    <a:lnTo>
                      <a:pt x="203200" y="698500"/>
                    </a:lnTo>
                    <a:lnTo>
                      <a:pt x="0" y="349250"/>
                    </a:lnTo>
                    <a:lnTo>
                      <a:pt x="203200" y="0"/>
                    </a:lnTo>
                    <a:lnTo>
                      <a:pt x="203200" y="0"/>
                    </a:lnTo>
                    <a:lnTo>
                      <a:pt x="406400" y="349250"/>
                    </a:lnTo>
                    <a:close/>
                  </a:path>
                </a:pathLst>
              </a:custGeom>
            </p:spPr>
          </p:sp>
          <p:sp>
            <p:nvSpPr>
              <p:cNvPr name="TextBox 120" id="120"/>
              <p:cNvSpPr txBox="true"/>
              <p:nvPr/>
            </p:nvSpPr>
            <p:spPr>
              <a:xfrm>
                <a:off x="114300" y="0"/>
                <a:ext cx="177800" cy="698500"/>
              </a:xfrm>
              <a:prstGeom prst="rect">
                <a:avLst/>
              </a:prstGeom>
            </p:spPr>
            <p:txBody>
              <a:bodyPr anchor="ctr" rtlCol="false" tIns="25733" lIns="25733" bIns="25733" rIns="25733"/>
              <a:lstStyle/>
              <a:p>
                <a:pPr algn="ctr">
                  <a:lnSpc>
                    <a:spcPts val="1696"/>
                  </a:lnSpc>
                </a:pPr>
              </a:p>
            </p:txBody>
          </p:sp>
        </p:grpSp>
      </p:grpSp>
      <p:grpSp>
        <p:nvGrpSpPr>
          <p:cNvPr name="Group 121" id="121"/>
          <p:cNvGrpSpPr/>
          <p:nvPr/>
        </p:nvGrpSpPr>
        <p:grpSpPr>
          <a:xfrm rot="413040">
            <a:off x="9322851" y="4657197"/>
            <a:ext cx="1348438" cy="609726"/>
            <a:chOff x="0" y="0"/>
            <a:chExt cx="1797918" cy="812968"/>
          </a:xfrm>
        </p:grpSpPr>
        <p:grpSp>
          <p:nvGrpSpPr>
            <p:cNvPr name="Group 122" id="122"/>
            <p:cNvGrpSpPr/>
            <p:nvPr/>
          </p:nvGrpSpPr>
          <p:grpSpPr>
            <a:xfrm rot="-5495991">
              <a:off x="772639" y="5620"/>
              <a:ext cx="312583" cy="594202"/>
              <a:chOff x="0" y="0"/>
              <a:chExt cx="427577" cy="812800"/>
            </a:xfrm>
          </p:grpSpPr>
          <p:sp>
            <p:nvSpPr>
              <p:cNvPr name="Freeform 123" id="123"/>
              <p:cNvSpPr/>
              <p:nvPr/>
            </p:nvSpPr>
            <p:spPr>
              <a:xfrm flipH="false" flipV="false" rot="0">
                <a:off x="0" y="0"/>
                <a:ext cx="427577" cy="812800"/>
              </a:xfrm>
              <a:custGeom>
                <a:avLst/>
                <a:gdLst/>
                <a:ahLst/>
                <a:cxnLst/>
                <a:rect r="r" b="b" t="t" l="l"/>
                <a:pathLst>
                  <a:path h="812800" w="427577">
                    <a:moveTo>
                      <a:pt x="213789" y="0"/>
                    </a:moveTo>
                    <a:lnTo>
                      <a:pt x="427577" y="203200"/>
                    </a:lnTo>
                    <a:lnTo>
                      <a:pt x="427577" y="609600"/>
                    </a:lnTo>
                    <a:lnTo>
                      <a:pt x="213789" y="812800"/>
                    </a:lnTo>
                    <a:lnTo>
                      <a:pt x="0" y="609600"/>
                    </a:lnTo>
                    <a:lnTo>
                      <a:pt x="0" y="203200"/>
                    </a:lnTo>
                    <a:lnTo>
                      <a:pt x="213789" y="0"/>
                    </a:lnTo>
                    <a:close/>
                  </a:path>
                </a:pathLst>
              </a:custGeom>
              <a:ln w="28575" cap="sq">
                <a:gradFill>
                  <a:gsLst>
                    <a:gs pos="0">
                      <a:srgbClr val="EFB606">
                        <a:alpha val="31000"/>
                      </a:srgbClr>
                    </a:gs>
                    <a:gs pos="50000">
                      <a:srgbClr val="FAEA93">
                        <a:alpha val="31000"/>
                      </a:srgbClr>
                    </a:gs>
                    <a:gs pos="100000">
                      <a:srgbClr val="FFFFFF">
                        <a:alpha val="31000"/>
                      </a:srgbClr>
                    </a:gs>
                  </a:gsLst>
                  <a:path path="circle">
                    <a:fillToRect l="50000" r="50000" t="50000" b="50000"/>
                  </a:path>
                </a:gradFill>
                <a:prstDash val="solid"/>
                <a:miter/>
              </a:ln>
            </p:spPr>
          </p:sp>
          <p:sp>
            <p:nvSpPr>
              <p:cNvPr name="TextBox 124" id="124"/>
              <p:cNvSpPr txBox="true"/>
              <p:nvPr/>
            </p:nvSpPr>
            <p:spPr>
              <a:xfrm>
                <a:off x="0" y="139700"/>
                <a:ext cx="427577" cy="533400"/>
              </a:xfrm>
              <a:prstGeom prst="rect">
                <a:avLst/>
              </a:prstGeom>
            </p:spPr>
            <p:txBody>
              <a:bodyPr anchor="ctr" rtlCol="false" tIns="25733" lIns="25733" bIns="25733" rIns="25733"/>
              <a:lstStyle/>
              <a:p>
                <a:pPr algn="ctr">
                  <a:lnSpc>
                    <a:spcPts val="1696"/>
                  </a:lnSpc>
                </a:pPr>
              </a:p>
            </p:txBody>
          </p:sp>
        </p:grpSp>
        <p:grpSp>
          <p:nvGrpSpPr>
            <p:cNvPr name="Group 125" id="125"/>
            <p:cNvGrpSpPr/>
            <p:nvPr/>
          </p:nvGrpSpPr>
          <p:grpSpPr>
            <a:xfrm rot="-4954635">
              <a:off x="575286" y="479065"/>
              <a:ext cx="227733" cy="391415"/>
              <a:chOff x="0" y="0"/>
              <a:chExt cx="406400" cy="698500"/>
            </a:xfrm>
          </p:grpSpPr>
          <p:sp>
            <p:nvSpPr>
              <p:cNvPr name="Freeform 126" id="126"/>
              <p:cNvSpPr/>
              <p:nvPr/>
            </p:nvSpPr>
            <p:spPr>
              <a:xfrm flipH="false" flipV="false" rot="0">
                <a:off x="0" y="0"/>
                <a:ext cx="406400" cy="698500"/>
              </a:xfrm>
              <a:custGeom>
                <a:avLst/>
                <a:gdLst/>
                <a:ahLst/>
                <a:cxnLst/>
                <a:rect r="r" b="b" t="t" l="l"/>
                <a:pathLst>
                  <a:path h="698500" w="406400">
                    <a:moveTo>
                      <a:pt x="406400" y="349250"/>
                    </a:moveTo>
                    <a:lnTo>
                      <a:pt x="203200" y="698500"/>
                    </a:lnTo>
                    <a:lnTo>
                      <a:pt x="203200" y="698500"/>
                    </a:lnTo>
                    <a:lnTo>
                      <a:pt x="0" y="349250"/>
                    </a:lnTo>
                    <a:lnTo>
                      <a:pt x="203200" y="0"/>
                    </a:lnTo>
                    <a:lnTo>
                      <a:pt x="203200" y="0"/>
                    </a:lnTo>
                    <a:lnTo>
                      <a:pt x="406400" y="349250"/>
                    </a:lnTo>
                    <a:close/>
                  </a:path>
                </a:pathLst>
              </a:custGeom>
            </p:spPr>
          </p:sp>
          <p:sp>
            <p:nvSpPr>
              <p:cNvPr name="TextBox 127" id="127"/>
              <p:cNvSpPr txBox="true"/>
              <p:nvPr/>
            </p:nvSpPr>
            <p:spPr>
              <a:xfrm>
                <a:off x="114300" y="0"/>
                <a:ext cx="177800" cy="698500"/>
              </a:xfrm>
              <a:prstGeom prst="rect">
                <a:avLst/>
              </a:prstGeom>
            </p:spPr>
            <p:txBody>
              <a:bodyPr anchor="ctr" rtlCol="false" tIns="25733" lIns="25733" bIns="25733" rIns="25733"/>
              <a:lstStyle/>
              <a:p>
                <a:pPr algn="ctr">
                  <a:lnSpc>
                    <a:spcPts val="1696"/>
                  </a:lnSpc>
                </a:pPr>
              </a:p>
            </p:txBody>
          </p:sp>
        </p:grpSp>
        <p:grpSp>
          <p:nvGrpSpPr>
            <p:cNvPr name="Group 128" id="128"/>
            <p:cNvGrpSpPr/>
            <p:nvPr/>
          </p:nvGrpSpPr>
          <p:grpSpPr>
            <a:xfrm rot="-4954635">
              <a:off x="136803" y="193494"/>
              <a:ext cx="328248" cy="564175"/>
              <a:chOff x="0" y="0"/>
              <a:chExt cx="406400" cy="698500"/>
            </a:xfrm>
          </p:grpSpPr>
          <p:sp>
            <p:nvSpPr>
              <p:cNvPr name="Freeform 129" id="129"/>
              <p:cNvSpPr/>
              <p:nvPr/>
            </p:nvSpPr>
            <p:spPr>
              <a:xfrm flipH="false" flipV="false" rot="0">
                <a:off x="0" y="0"/>
                <a:ext cx="406400" cy="698500"/>
              </a:xfrm>
              <a:custGeom>
                <a:avLst/>
                <a:gdLst/>
                <a:ahLst/>
                <a:cxnLst/>
                <a:rect r="r" b="b" t="t" l="l"/>
                <a:pathLst>
                  <a:path h="698500" w="406400">
                    <a:moveTo>
                      <a:pt x="406400" y="349250"/>
                    </a:moveTo>
                    <a:lnTo>
                      <a:pt x="203200" y="698500"/>
                    </a:lnTo>
                    <a:lnTo>
                      <a:pt x="203200" y="698500"/>
                    </a:lnTo>
                    <a:lnTo>
                      <a:pt x="0" y="349250"/>
                    </a:lnTo>
                    <a:lnTo>
                      <a:pt x="203200" y="0"/>
                    </a:lnTo>
                    <a:lnTo>
                      <a:pt x="203200" y="0"/>
                    </a:lnTo>
                    <a:lnTo>
                      <a:pt x="406400" y="349250"/>
                    </a:lnTo>
                    <a:close/>
                  </a:path>
                </a:pathLst>
              </a:custGeom>
            </p:spPr>
          </p:sp>
          <p:sp>
            <p:nvSpPr>
              <p:cNvPr name="TextBox 130" id="130"/>
              <p:cNvSpPr txBox="true"/>
              <p:nvPr/>
            </p:nvSpPr>
            <p:spPr>
              <a:xfrm>
                <a:off x="114300" y="0"/>
                <a:ext cx="177800" cy="698500"/>
              </a:xfrm>
              <a:prstGeom prst="rect">
                <a:avLst/>
              </a:prstGeom>
            </p:spPr>
            <p:txBody>
              <a:bodyPr anchor="ctr" rtlCol="false" tIns="25733" lIns="25733" bIns="25733" rIns="25733"/>
              <a:lstStyle/>
              <a:p>
                <a:pPr algn="ctr">
                  <a:lnSpc>
                    <a:spcPts val="1696"/>
                  </a:lnSpc>
                </a:pPr>
              </a:p>
            </p:txBody>
          </p:sp>
        </p:grpSp>
        <p:grpSp>
          <p:nvGrpSpPr>
            <p:cNvPr name="Group 131" id="131"/>
            <p:cNvGrpSpPr/>
            <p:nvPr/>
          </p:nvGrpSpPr>
          <p:grpSpPr>
            <a:xfrm rot="-4954635">
              <a:off x="366508" y="-57512"/>
              <a:ext cx="227733" cy="391415"/>
              <a:chOff x="0" y="0"/>
              <a:chExt cx="406400" cy="698500"/>
            </a:xfrm>
          </p:grpSpPr>
          <p:sp>
            <p:nvSpPr>
              <p:cNvPr name="Freeform 132" id="132"/>
              <p:cNvSpPr/>
              <p:nvPr/>
            </p:nvSpPr>
            <p:spPr>
              <a:xfrm flipH="false" flipV="false" rot="0">
                <a:off x="0" y="0"/>
                <a:ext cx="406400" cy="698500"/>
              </a:xfrm>
              <a:custGeom>
                <a:avLst/>
                <a:gdLst/>
                <a:ahLst/>
                <a:cxnLst/>
                <a:rect r="r" b="b" t="t" l="l"/>
                <a:pathLst>
                  <a:path h="698500" w="406400">
                    <a:moveTo>
                      <a:pt x="406400" y="349250"/>
                    </a:moveTo>
                    <a:lnTo>
                      <a:pt x="203200" y="698500"/>
                    </a:lnTo>
                    <a:lnTo>
                      <a:pt x="203200" y="698500"/>
                    </a:lnTo>
                    <a:lnTo>
                      <a:pt x="0" y="349250"/>
                    </a:lnTo>
                    <a:lnTo>
                      <a:pt x="203200" y="0"/>
                    </a:lnTo>
                    <a:lnTo>
                      <a:pt x="203200" y="0"/>
                    </a:lnTo>
                    <a:lnTo>
                      <a:pt x="406400" y="349250"/>
                    </a:lnTo>
                    <a:close/>
                  </a:path>
                </a:pathLst>
              </a:custGeom>
            </p:spPr>
          </p:sp>
          <p:sp>
            <p:nvSpPr>
              <p:cNvPr name="TextBox 133" id="133"/>
              <p:cNvSpPr txBox="true"/>
              <p:nvPr/>
            </p:nvSpPr>
            <p:spPr>
              <a:xfrm>
                <a:off x="114300" y="0"/>
                <a:ext cx="177800" cy="698500"/>
              </a:xfrm>
              <a:prstGeom prst="rect">
                <a:avLst/>
              </a:prstGeom>
            </p:spPr>
            <p:txBody>
              <a:bodyPr anchor="ctr" rtlCol="false" tIns="25733" lIns="25733" bIns="25733" rIns="25733"/>
              <a:lstStyle/>
              <a:p>
                <a:pPr algn="ctr">
                  <a:lnSpc>
                    <a:spcPts val="1696"/>
                  </a:lnSpc>
                </a:pPr>
              </a:p>
            </p:txBody>
          </p:sp>
        </p:grpSp>
        <p:grpSp>
          <p:nvGrpSpPr>
            <p:cNvPr name="Group 134" id="134"/>
            <p:cNvGrpSpPr/>
            <p:nvPr/>
          </p:nvGrpSpPr>
          <p:grpSpPr>
            <a:xfrm rot="-4954635">
              <a:off x="1332867" y="272640"/>
              <a:ext cx="328248" cy="564175"/>
              <a:chOff x="0" y="0"/>
              <a:chExt cx="406400" cy="698500"/>
            </a:xfrm>
          </p:grpSpPr>
          <p:sp>
            <p:nvSpPr>
              <p:cNvPr name="Freeform 135" id="135"/>
              <p:cNvSpPr/>
              <p:nvPr/>
            </p:nvSpPr>
            <p:spPr>
              <a:xfrm flipH="false" flipV="false" rot="0">
                <a:off x="0" y="0"/>
                <a:ext cx="406400" cy="698500"/>
              </a:xfrm>
              <a:custGeom>
                <a:avLst/>
                <a:gdLst/>
                <a:ahLst/>
                <a:cxnLst/>
                <a:rect r="r" b="b" t="t" l="l"/>
                <a:pathLst>
                  <a:path h="698500" w="406400">
                    <a:moveTo>
                      <a:pt x="406400" y="349250"/>
                    </a:moveTo>
                    <a:lnTo>
                      <a:pt x="203200" y="698500"/>
                    </a:lnTo>
                    <a:lnTo>
                      <a:pt x="203200" y="698500"/>
                    </a:lnTo>
                    <a:lnTo>
                      <a:pt x="0" y="349250"/>
                    </a:lnTo>
                    <a:lnTo>
                      <a:pt x="203200" y="0"/>
                    </a:lnTo>
                    <a:lnTo>
                      <a:pt x="203200" y="0"/>
                    </a:lnTo>
                    <a:lnTo>
                      <a:pt x="406400" y="349250"/>
                    </a:lnTo>
                    <a:close/>
                  </a:path>
                </a:pathLst>
              </a:custGeom>
            </p:spPr>
          </p:sp>
          <p:sp>
            <p:nvSpPr>
              <p:cNvPr name="TextBox 136" id="136"/>
              <p:cNvSpPr txBox="true"/>
              <p:nvPr/>
            </p:nvSpPr>
            <p:spPr>
              <a:xfrm>
                <a:off x="114300" y="0"/>
                <a:ext cx="177800" cy="698500"/>
              </a:xfrm>
              <a:prstGeom prst="rect">
                <a:avLst/>
              </a:prstGeom>
            </p:spPr>
            <p:txBody>
              <a:bodyPr anchor="ctr" rtlCol="false" tIns="25733" lIns="25733" bIns="25733" rIns="25733"/>
              <a:lstStyle/>
              <a:p>
                <a:pPr algn="ctr">
                  <a:lnSpc>
                    <a:spcPts val="1696"/>
                  </a:lnSpc>
                </a:pPr>
              </a:p>
            </p:txBody>
          </p:sp>
        </p:grpSp>
      </p:grpSp>
      <p:grpSp>
        <p:nvGrpSpPr>
          <p:cNvPr name="Group 137" id="137"/>
          <p:cNvGrpSpPr/>
          <p:nvPr/>
        </p:nvGrpSpPr>
        <p:grpSpPr>
          <a:xfrm rot="413040">
            <a:off x="9776141" y="4657197"/>
            <a:ext cx="1348438" cy="609726"/>
            <a:chOff x="0" y="0"/>
            <a:chExt cx="1797918" cy="812968"/>
          </a:xfrm>
        </p:grpSpPr>
        <p:grpSp>
          <p:nvGrpSpPr>
            <p:cNvPr name="Group 138" id="138"/>
            <p:cNvGrpSpPr/>
            <p:nvPr/>
          </p:nvGrpSpPr>
          <p:grpSpPr>
            <a:xfrm rot="-5495991">
              <a:off x="772639" y="5620"/>
              <a:ext cx="312583" cy="594202"/>
              <a:chOff x="0" y="0"/>
              <a:chExt cx="427577" cy="812800"/>
            </a:xfrm>
          </p:grpSpPr>
          <p:sp>
            <p:nvSpPr>
              <p:cNvPr name="Freeform 139" id="139"/>
              <p:cNvSpPr/>
              <p:nvPr/>
            </p:nvSpPr>
            <p:spPr>
              <a:xfrm flipH="false" flipV="false" rot="0">
                <a:off x="0" y="0"/>
                <a:ext cx="427577" cy="812800"/>
              </a:xfrm>
              <a:custGeom>
                <a:avLst/>
                <a:gdLst/>
                <a:ahLst/>
                <a:cxnLst/>
                <a:rect r="r" b="b" t="t" l="l"/>
                <a:pathLst>
                  <a:path h="812800" w="427577">
                    <a:moveTo>
                      <a:pt x="213789" y="0"/>
                    </a:moveTo>
                    <a:lnTo>
                      <a:pt x="427577" y="203200"/>
                    </a:lnTo>
                    <a:lnTo>
                      <a:pt x="427577" y="609600"/>
                    </a:lnTo>
                    <a:lnTo>
                      <a:pt x="213789" y="812800"/>
                    </a:lnTo>
                    <a:lnTo>
                      <a:pt x="0" y="609600"/>
                    </a:lnTo>
                    <a:lnTo>
                      <a:pt x="0" y="203200"/>
                    </a:lnTo>
                    <a:lnTo>
                      <a:pt x="213789" y="0"/>
                    </a:lnTo>
                    <a:close/>
                  </a:path>
                </a:pathLst>
              </a:custGeom>
              <a:ln w="28575" cap="sq">
                <a:gradFill>
                  <a:gsLst>
                    <a:gs pos="0">
                      <a:srgbClr val="EFB606">
                        <a:alpha val="31000"/>
                      </a:srgbClr>
                    </a:gs>
                    <a:gs pos="50000">
                      <a:srgbClr val="FAEA93">
                        <a:alpha val="31000"/>
                      </a:srgbClr>
                    </a:gs>
                    <a:gs pos="100000">
                      <a:srgbClr val="FFFFFF">
                        <a:alpha val="31000"/>
                      </a:srgbClr>
                    </a:gs>
                  </a:gsLst>
                  <a:path path="circle">
                    <a:fillToRect l="50000" r="50000" t="50000" b="50000"/>
                  </a:path>
                </a:gradFill>
                <a:prstDash val="solid"/>
                <a:miter/>
              </a:ln>
            </p:spPr>
          </p:sp>
          <p:sp>
            <p:nvSpPr>
              <p:cNvPr name="TextBox 140" id="140"/>
              <p:cNvSpPr txBox="true"/>
              <p:nvPr/>
            </p:nvSpPr>
            <p:spPr>
              <a:xfrm>
                <a:off x="0" y="139700"/>
                <a:ext cx="427577" cy="533400"/>
              </a:xfrm>
              <a:prstGeom prst="rect">
                <a:avLst/>
              </a:prstGeom>
            </p:spPr>
            <p:txBody>
              <a:bodyPr anchor="ctr" rtlCol="false" tIns="25733" lIns="25733" bIns="25733" rIns="25733"/>
              <a:lstStyle/>
              <a:p>
                <a:pPr algn="ctr">
                  <a:lnSpc>
                    <a:spcPts val="1696"/>
                  </a:lnSpc>
                </a:pPr>
              </a:p>
            </p:txBody>
          </p:sp>
        </p:grpSp>
        <p:grpSp>
          <p:nvGrpSpPr>
            <p:cNvPr name="Group 141" id="141"/>
            <p:cNvGrpSpPr/>
            <p:nvPr/>
          </p:nvGrpSpPr>
          <p:grpSpPr>
            <a:xfrm rot="-4954635">
              <a:off x="575286" y="479065"/>
              <a:ext cx="227733" cy="391415"/>
              <a:chOff x="0" y="0"/>
              <a:chExt cx="406400" cy="698500"/>
            </a:xfrm>
          </p:grpSpPr>
          <p:sp>
            <p:nvSpPr>
              <p:cNvPr name="Freeform 142" id="142"/>
              <p:cNvSpPr/>
              <p:nvPr/>
            </p:nvSpPr>
            <p:spPr>
              <a:xfrm flipH="false" flipV="false" rot="0">
                <a:off x="0" y="0"/>
                <a:ext cx="406400" cy="698500"/>
              </a:xfrm>
              <a:custGeom>
                <a:avLst/>
                <a:gdLst/>
                <a:ahLst/>
                <a:cxnLst/>
                <a:rect r="r" b="b" t="t" l="l"/>
                <a:pathLst>
                  <a:path h="698500" w="406400">
                    <a:moveTo>
                      <a:pt x="406400" y="349250"/>
                    </a:moveTo>
                    <a:lnTo>
                      <a:pt x="203200" y="698500"/>
                    </a:lnTo>
                    <a:lnTo>
                      <a:pt x="203200" y="698500"/>
                    </a:lnTo>
                    <a:lnTo>
                      <a:pt x="0" y="349250"/>
                    </a:lnTo>
                    <a:lnTo>
                      <a:pt x="203200" y="0"/>
                    </a:lnTo>
                    <a:lnTo>
                      <a:pt x="203200" y="0"/>
                    </a:lnTo>
                    <a:lnTo>
                      <a:pt x="406400" y="349250"/>
                    </a:lnTo>
                    <a:close/>
                  </a:path>
                </a:pathLst>
              </a:custGeom>
            </p:spPr>
          </p:sp>
          <p:sp>
            <p:nvSpPr>
              <p:cNvPr name="TextBox 143" id="143"/>
              <p:cNvSpPr txBox="true"/>
              <p:nvPr/>
            </p:nvSpPr>
            <p:spPr>
              <a:xfrm>
                <a:off x="114300" y="0"/>
                <a:ext cx="177800" cy="698500"/>
              </a:xfrm>
              <a:prstGeom prst="rect">
                <a:avLst/>
              </a:prstGeom>
            </p:spPr>
            <p:txBody>
              <a:bodyPr anchor="ctr" rtlCol="false" tIns="25733" lIns="25733" bIns="25733" rIns="25733"/>
              <a:lstStyle/>
              <a:p>
                <a:pPr algn="ctr">
                  <a:lnSpc>
                    <a:spcPts val="1696"/>
                  </a:lnSpc>
                </a:pPr>
              </a:p>
            </p:txBody>
          </p:sp>
        </p:grpSp>
        <p:grpSp>
          <p:nvGrpSpPr>
            <p:cNvPr name="Group 144" id="144"/>
            <p:cNvGrpSpPr/>
            <p:nvPr/>
          </p:nvGrpSpPr>
          <p:grpSpPr>
            <a:xfrm rot="-4954635">
              <a:off x="136803" y="193494"/>
              <a:ext cx="328248" cy="564175"/>
              <a:chOff x="0" y="0"/>
              <a:chExt cx="406400" cy="698500"/>
            </a:xfrm>
          </p:grpSpPr>
          <p:sp>
            <p:nvSpPr>
              <p:cNvPr name="Freeform 145" id="145"/>
              <p:cNvSpPr/>
              <p:nvPr/>
            </p:nvSpPr>
            <p:spPr>
              <a:xfrm flipH="false" flipV="false" rot="0">
                <a:off x="0" y="0"/>
                <a:ext cx="406400" cy="698500"/>
              </a:xfrm>
              <a:custGeom>
                <a:avLst/>
                <a:gdLst/>
                <a:ahLst/>
                <a:cxnLst/>
                <a:rect r="r" b="b" t="t" l="l"/>
                <a:pathLst>
                  <a:path h="698500" w="406400">
                    <a:moveTo>
                      <a:pt x="406400" y="349250"/>
                    </a:moveTo>
                    <a:lnTo>
                      <a:pt x="203200" y="698500"/>
                    </a:lnTo>
                    <a:lnTo>
                      <a:pt x="203200" y="698500"/>
                    </a:lnTo>
                    <a:lnTo>
                      <a:pt x="0" y="349250"/>
                    </a:lnTo>
                    <a:lnTo>
                      <a:pt x="203200" y="0"/>
                    </a:lnTo>
                    <a:lnTo>
                      <a:pt x="203200" y="0"/>
                    </a:lnTo>
                    <a:lnTo>
                      <a:pt x="406400" y="349250"/>
                    </a:lnTo>
                    <a:close/>
                  </a:path>
                </a:pathLst>
              </a:custGeom>
            </p:spPr>
          </p:sp>
          <p:sp>
            <p:nvSpPr>
              <p:cNvPr name="TextBox 146" id="146"/>
              <p:cNvSpPr txBox="true"/>
              <p:nvPr/>
            </p:nvSpPr>
            <p:spPr>
              <a:xfrm>
                <a:off x="114300" y="0"/>
                <a:ext cx="177800" cy="698500"/>
              </a:xfrm>
              <a:prstGeom prst="rect">
                <a:avLst/>
              </a:prstGeom>
            </p:spPr>
            <p:txBody>
              <a:bodyPr anchor="ctr" rtlCol="false" tIns="25733" lIns="25733" bIns="25733" rIns="25733"/>
              <a:lstStyle/>
              <a:p>
                <a:pPr algn="ctr">
                  <a:lnSpc>
                    <a:spcPts val="1696"/>
                  </a:lnSpc>
                </a:pPr>
              </a:p>
            </p:txBody>
          </p:sp>
        </p:grpSp>
        <p:grpSp>
          <p:nvGrpSpPr>
            <p:cNvPr name="Group 147" id="147"/>
            <p:cNvGrpSpPr/>
            <p:nvPr/>
          </p:nvGrpSpPr>
          <p:grpSpPr>
            <a:xfrm rot="-4954635">
              <a:off x="366508" y="-57512"/>
              <a:ext cx="227733" cy="391415"/>
              <a:chOff x="0" y="0"/>
              <a:chExt cx="406400" cy="698500"/>
            </a:xfrm>
          </p:grpSpPr>
          <p:sp>
            <p:nvSpPr>
              <p:cNvPr name="Freeform 148" id="148"/>
              <p:cNvSpPr/>
              <p:nvPr/>
            </p:nvSpPr>
            <p:spPr>
              <a:xfrm flipH="false" flipV="false" rot="0">
                <a:off x="0" y="0"/>
                <a:ext cx="406400" cy="698500"/>
              </a:xfrm>
              <a:custGeom>
                <a:avLst/>
                <a:gdLst/>
                <a:ahLst/>
                <a:cxnLst/>
                <a:rect r="r" b="b" t="t" l="l"/>
                <a:pathLst>
                  <a:path h="698500" w="406400">
                    <a:moveTo>
                      <a:pt x="406400" y="349250"/>
                    </a:moveTo>
                    <a:lnTo>
                      <a:pt x="203200" y="698500"/>
                    </a:lnTo>
                    <a:lnTo>
                      <a:pt x="203200" y="698500"/>
                    </a:lnTo>
                    <a:lnTo>
                      <a:pt x="0" y="349250"/>
                    </a:lnTo>
                    <a:lnTo>
                      <a:pt x="203200" y="0"/>
                    </a:lnTo>
                    <a:lnTo>
                      <a:pt x="203200" y="0"/>
                    </a:lnTo>
                    <a:lnTo>
                      <a:pt x="406400" y="349250"/>
                    </a:lnTo>
                    <a:close/>
                  </a:path>
                </a:pathLst>
              </a:custGeom>
            </p:spPr>
          </p:sp>
          <p:sp>
            <p:nvSpPr>
              <p:cNvPr name="TextBox 149" id="149"/>
              <p:cNvSpPr txBox="true"/>
              <p:nvPr/>
            </p:nvSpPr>
            <p:spPr>
              <a:xfrm>
                <a:off x="114300" y="0"/>
                <a:ext cx="177800" cy="698500"/>
              </a:xfrm>
              <a:prstGeom prst="rect">
                <a:avLst/>
              </a:prstGeom>
            </p:spPr>
            <p:txBody>
              <a:bodyPr anchor="ctr" rtlCol="false" tIns="25733" lIns="25733" bIns="25733" rIns="25733"/>
              <a:lstStyle/>
              <a:p>
                <a:pPr algn="ctr">
                  <a:lnSpc>
                    <a:spcPts val="1696"/>
                  </a:lnSpc>
                </a:pPr>
              </a:p>
            </p:txBody>
          </p:sp>
        </p:grpSp>
        <p:grpSp>
          <p:nvGrpSpPr>
            <p:cNvPr name="Group 150" id="150"/>
            <p:cNvGrpSpPr/>
            <p:nvPr/>
          </p:nvGrpSpPr>
          <p:grpSpPr>
            <a:xfrm rot="-4954635">
              <a:off x="1332867" y="272640"/>
              <a:ext cx="328248" cy="564175"/>
              <a:chOff x="0" y="0"/>
              <a:chExt cx="406400" cy="698500"/>
            </a:xfrm>
          </p:grpSpPr>
          <p:sp>
            <p:nvSpPr>
              <p:cNvPr name="Freeform 151" id="151"/>
              <p:cNvSpPr/>
              <p:nvPr/>
            </p:nvSpPr>
            <p:spPr>
              <a:xfrm flipH="false" flipV="false" rot="0">
                <a:off x="0" y="0"/>
                <a:ext cx="406400" cy="698500"/>
              </a:xfrm>
              <a:custGeom>
                <a:avLst/>
                <a:gdLst/>
                <a:ahLst/>
                <a:cxnLst/>
                <a:rect r="r" b="b" t="t" l="l"/>
                <a:pathLst>
                  <a:path h="698500" w="406400">
                    <a:moveTo>
                      <a:pt x="406400" y="349250"/>
                    </a:moveTo>
                    <a:lnTo>
                      <a:pt x="203200" y="698500"/>
                    </a:lnTo>
                    <a:lnTo>
                      <a:pt x="203200" y="698500"/>
                    </a:lnTo>
                    <a:lnTo>
                      <a:pt x="0" y="349250"/>
                    </a:lnTo>
                    <a:lnTo>
                      <a:pt x="203200" y="0"/>
                    </a:lnTo>
                    <a:lnTo>
                      <a:pt x="203200" y="0"/>
                    </a:lnTo>
                    <a:lnTo>
                      <a:pt x="406400" y="349250"/>
                    </a:lnTo>
                    <a:close/>
                  </a:path>
                </a:pathLst>
              </a:custGeom>
            </p:spPr>
          </p:sp>
          <p:sp>
            <p:nvSpPr>
              <p:cNvPr name="TextBox 152" id="152"/>
              <p:cNvSpPr txBox="true"/>
              <p:nvPr/>
            </p:nvSpPr>
            <p:spPr>
              <a:xfrm>
                <a:off x="114300" y="0"/>
                <a:ext cx="177800" cy="698500"/>
              </a:xfrm>
              <a:prstGeom prst="rect">
                <a:avLst/>
              </a:prstGeom>
            </p:spPr>
            <p:txBody>
              <a:bodyPr anchor="ctr" rtlCol="false" tIns="25733" lIns="25733" bIns="25733" rIns="25733"/>
              <a:lstStyle/>
              <a:p>
                <a:pPr algn="ctr">
                  <a:lnSpc>
                    <a:spcPts val="1696"/>
                  </a:lnSpc>
                </a:pPr>
              </a:p>
            </p:txBody>
          </p:sp>
        </p:grpSp>
      </p:grpSp>
      <p:grpSp>
        <p:nvGrpSpPr>
          <p:cNvPr name="Group 153" id="153"/>
          <p:cNvGrpSpPr/>
          <p:nvPr/>
        </p:nvGrpSpPr>
        <p:grpSpPr>
          <a:xfrm rot="413040">
            <a:off x="10143161" y="4557056"/>
            <a:ext cx="1348438" cy="609726"/>
            <a:chOff x="0" y="0"/>
            <a:chExt cx="1797918" cy="812968"/>
          </a:xfrm>
        </p:grpSpPr>
        <p:grpSp>
          <p:nvGrpSpPr>
            <p:cNvPr name="Group 154" id="154"/>
            <p:cNvGrpSpPr/>
            <p:nvPr/>
          </p:nvGrpSpPr>
          <p:grpSpPr>
            <a:xfrm rot="-5495991">
              <a:off x="772639" y="5620"/>
              <a:ext cx="312583" cy="594202"/>
              <a:chOff x="0" y="0"/>
              <a:chExt cx="427577" cy="812800"/>
            </a:xfrm>
          </p:grpSpPr>
          <p:sp>
            <p:nvSpPr>
              <p:cNvPr name="Freeform 155" id="155"/>
              <p:cNvSpPr/>
              <p:nvPr/>
            </p:nvSpPr>
            <p:spPr>
              <a:xfrm flipH="false" flipV="false" rot="0">
                <a:off x="0" y="0"/>
                <a:ext cx="427577" cy="812800"/>
              </a:xfrm>
              <a:custGeom>
                <a:avLst/>
                <a:gdLst/>
                <a:ahLst/>
                <a:cxnLst/>
                <a:rect r="r" b="b" t="t" l="l"/>
                <a:pathLst>
                  <a:path h="812800" w="427577">
                    <a:moveTo>
                      <a:pt x="213789" y="0"/>
                    </a:moveTo>
                    <a:lnTo>
                      <a:pt x="427577" y="203200"/>
                    </a:lnTo>
                    <a:lnTo>
                      <a:pt x="427577" y="609600"/>
                    </a:lnTo>
                    <a:lnTo>
                      <a:pt x="213789" y="812800"/>
                    </a:lnTo>
                    <a:lnTo>
                      <a:pt x="0" y="609600"/>
                    </a:lnTo>
                    <a:lnTo>
                      <a:pt x="0" y="203200"/>
                    </a:lnTo>
                    <a:lnTo>
                      <a:pt x="213789" y="0"/>
                    </a:lnTo>
                    <a:close/>
                  </a:path>
                </a:pathLst>
              </a:custGeom>
              <a:ln w="28575" cap="sq">
                <a:gradFill>
                  <a:gsLst>
                    <a:gs pos="0">
                      <a:srgbClr val="EFB606">
                        <a:alpha val="31000"/>
                      </a:srgbClr>
                    </a:gs>
                    <a:gs pos="50000">
                      <a:srgbClr val="FAEA93">
                        <a:alpha val="31000"/>
                      </a:srgbClr>
                    </a:gs>
                    <a:gs pos="100000">
                      <a:srgbClr val="FFFFFF">
                        <a:alpha val="31000"/>
                      </a:srgbClr>
                    </a:gs>
                  </a:gsLst>
                  <a:path path="circle">
                    <a:fillToRect l="50000" r="50000" t="50000" b="50000"/>
                  </a:path>
                </a:gradFill>
                <a:prstDash val="solid"/>
                <a:miter/>
              </a:ln>
            </p:spPr>
          </p:sp>
          <p:sp>
            <p:nvSpPr>
              <p:cNvPr name="TextBox 156" id="156"/>
              <p:cNvSpPr txBox="true"/>
              <p:nvPr/>
            </p:nvSpPr>
            <p:spPr>
              <a:xfrm>
                <a:off x="0" y="139700"/>
                <a:ext cx="427577" cy="533400"/>
              </a:xfrm>
              <a:prstGeom prst="rect">
                <a:avLst/>
              </a:prstGeom>
            </p:spPr>
            <p:txBody>
              <a:bodyPr anchor="ctr" rtlCol="false" tIns="25733" lIns="25733" bIns="25733" rIns="25733"/>
              <a:lstStyle/>
              <a:p>
                <a:pPr algn="ctr">
                  <a:lnSpc>
                    <a:spcPts val="1696"/>
                  </a:lnSpc>
                </a:pPr>
              </a:p>
            </p:txBody>
          </p:sp>
        </p:grpSp>
        <p:grpSp>
          <p:nvGrpSpPr>
            <p:cNvPr name="Group 157" id="157"/>
            <p:cNvGrpSpPr/>
            <p:nvPr/>
          </p:nvGrpSpPr>
          <p:grpSpPr>
            <a:xfrm rot="-4954635">
              <a:off x="575286" y="479065"/>
              <a:ext cx="227733" cy="391415"/>
              <a:chOff x="0" y="0"/>
              <a:chExt cx="406400" cy="698500"/>
            </a:xfrm>
          </p:grpSpPr>
          <p:sp>
            <p:nvSpPr>
              <p:cNvPr name="Freeform 158" id="158"/>
              <p:cNvSpPr/>
              <p:nvPr/>
            </p:nvSpPr>
            <p:spPr>
              <a:xfrm flipH="false" flipV="false" rot="0">
                <a:off x="0" y="0"/>
                <a:ext cx="406400" cy="698500"/>
              </a:xfrm>
              <a:custGeom>
                <a:avLst/>
                <a:gdLst/>
                <a:ahLst/>
                <a:cxnLst/>
                <a:rect r="r" b="b" t="t" l="l"/>
                <a:pathLst>
                  <a:path h="698500" w="406400">
                    <a:moveTo>
                      <a:pt x="406400" y="349250"/>
                    </a:moveTo>
                    <a:lnTo>
                      <a:pt x="203200" y="698500"/>
                    </a:lnTo>
                    <a:lnTo>
                      <a:pt x="203200" y="698500"/>
                    </a:lnTo>
                    <a:lnTo>
                      <a:pt x="0" y="349250"/>
                    </a:lnTo>
                    <a:lnTo>
                      <a:pt x="203200" y="0"/>
                    </a:lnTo>
                    <a:lnTo>
                      <a:pt x="203200" y="0"/>
                    </a:lnTo>
                    <a:lnTo>
                      <a:pt x="406400" y="349250"/>
                    </a:lnTo>
                    <a:close/>
                  </a:path>
                </a:pathLst>
              </a:custGeom>
            </p:spPr>
          </p:sp>
          <p:sp>
            <p:nvSpPr>
              <p:cNvPr name="TextBox 159" id="159"/>
              <p:cNvSpPr txBox="true"/>
              <p:nvPr/>
            </p:nvSpPr>
            <p:spPr>
              <a:xfrm>
                <a:off x="114300" y="0"/>
                <a:ext cx="177800" cy="698500"/>
              </a:xfrm>
              <a:prstGeom prst="rect">
                <a:avLst/>
              </a:prstGeom>
            </p:spPr>
            <p:txBody>
              <a:bodyPr anchor="ctr" rtlCol="false" tIns="25733" lIns="25733" bIns="25733" rIns="25733"/>
              <a:lstStyle/>
              <a:p>
                <a:pPr algn="ctr">
                  <a:lnSpc>
                    <a:spcPts val="1696"/>
                  </a:lnSpc>
                </a:pPr>
              </a:p>
            </p:txBody>
          </p:sp>
        </p:grpSp>
        <p:grpSp>
          <p:nvGrpSpPr>
            <p:cNvPr name="Group 160" id="160"/>
            <p:cNvGrpSpPr/>
            <p:nvPr/>
          </p:nvGrpSpPr>
          <p:grpSpPr>
            <a:xfrm rot="-4954635">
              <a:off x="136803" y="193494"/>
              <a:ext cx="328248" cy="564175"/>
              <a:chOff x="0" y="0"/>
              <a:chExt cx="406400" cy="698500"/>
            </a:xfrm>
          </p:grpSpPr>
          <p:sp>
            <p:nvSpPr>
              <p:cNvPr name="Freeform 161" id="161"/>
              <p:cNvSpPr/>
              <p:nvPr/>
            </p:nvSpPr>
            <p:spPr>
              <a:xfrm flipH="false" flipV="false" rot="0">
                <a:off x="0" y="0"/>
                <a:ext cx="406400" cy="698500"/>
              </a:xfrm>
              <a:custGeom>
                <a:avLst/>
                <a:gdLst/>
                <a:ahLst/>
                <a:cxnLst/>
                <a:rect r="r" b="b" t="t" l="l"/>
                <a:pathLst>
                  <a:path h="698500" w="406400">
                    <a:moveTo>
                      <a:pt x="406400" y="349250"/>
                    </a:moveTo>
                    <a:lnTo>
                      <a:pt x="203200" y="698500"/>
                    </a:lnTo>
                    <a:lnTo>
                      <a:pt x="203200" y="698500"/>
                    </a:lnTo>
                    <a:lnTo>
                      <a:pt x="0" y="349250"/>
                    </a:lnTo>
                    <a:lnTo>
                      <a:pt x="203200" y="0"/>
                    </a:lnTo>
                    <a:lnTo>
                      <a:pt x="203200" y="0"/>
                    </a:lnTo>
                    <a:lnTo>
                      <a:pt x="406400" y="349250"/>
                    </a:lnTo>
                    <a:close/>
                  </a:path>
                </a:pathLst>
              </a:custGeom>
            </p:spPr>
          </p:sp>
          <p:sp>
            <p:nvSpPr>
              <p:cNvPr name="TextBox 162" id="162"/>
              <p:cNvSpPr txBox="true"/>
              <p:nvPr/>
            </p:nvSpPr>
            <p:spPr>
              <a:xfrm>
                <a:off x="114300" y="0"/>
                <a:ext cx="177800" cy="698500"/>
              </a:xfrm>
              <a:prstGeom prst="rect">
                <a:avLst/>
              </a:prstGeom>
            </p:spPr>
            <p:txBody>
              <a:bodyPr anchor="ctr" rtlCol="false" tIns="25733" lIns="25733" bIns="25733" rIns="25733"/>
              <a:lstStyle/>
              <a:p>
                <a:pPr algn="ctr">
                  <a:lnSpc>
                    <a:spcPts val="1696"/>
                  </a:lnSpc>
                </a:pPr>
              </a:p>
            </p:txBody>
          </p:sp>
        </p:grpSp>
        <p:grpSp>
          <p:nvGrpSpPr>
            <p:cNvPr name="Group 163" id="163"/>
            <p:cNvGrpSpPr/>
            <p:nvPr/>
          </p:nvGrpSpPr>
          <p:grpSpPr>
            <a:xfrm rot="-4954635">
              <a:off x="366508" y="-57512"/>
              <a:ext cx="227733" cy="391415"/>
              <a:chOff x="0" y="0"/>
              <a:chExt cx="406400" cy="698500"/>
            </a:xfrm>
          </p:grpSpPr>
          <p:sp>
            <p:nvSpPr>
              <p:cNvPr name="Freeform 164" id="164"/>
              <p:cNvSpPr/>
              <p:nvPr/>
            </p:nvSpPr>
            <p:spPr>
              <a:xfrm flipH="false" flipV="false" rot="0">
                <a:off x="0" y="0"/>
                <a:ext cx="406400" cy="698500"/>
              </a:xfrm>
              <a:custGeom>
                <a:avLst/>
                <a:gdLst/>
                <a:ahLst/>
                <a:cxnLst/>
                <a:rect r="r" b="b" t="t" l="l"/>
                <a:pathLst>
                  <a:path h="698500" w="406400">
                    <a:moveTo>
                      <a:pt x="406400" y="349250"/>
                    </a:moveTo>
                    <a:lnTo>
                      <a:pt x="203200" y="698500"/>
                    </a:lnTo>
                    <a:lnTo>
                      <a:pt x="203200" y="698500"/>
                    </a:lnTo>
                    <a:lnTo>
                      <a:pt x="0" y="349250"/>
                    </a:lnTo>
                    <a:lnTo>
                      <a:pt x="203200" y="0"/>
                    </a:lnTo>
                    <a:lnTo>
                      <a:pt x="203200" y="0"/>
                    </a:lnTo>
                    <a:lnTo>
                      <a:pt x="406400" y="349250"/>
                    </a:lnTo>
                    <a:close/>
                  </a:path>
                </a:pathLst>
              </a:custGeom>
            </p:spPr>
          </p:sp>
          <p:sp>
            <p:nvSpPr>
              <p:cNvPr name="TextBox 165" id="165"/>
              <p:cNvSpPr txBox="true"/>
              <p:nvPr/>
            </p:nvSpPr>
            <p:spPr>
              <a:xfrm>
                <a:off x="114300" y="0"/>
                <a:ext cx="177800" cy="698500"/>
              </a:xfrm>
              <a:prstGeom prst="rect">
                <a:avLst/>
              </a:prstGeom>
            </p:spPr>
            <p:txBody>
              <a:bodyPr anchor="ctr" rtlCol="false" tIns="25733" lIns="25733" bIns="25733" rIns="25733"/>
              <a:lstStyle/>
              <a:p>
                <a:pPr algn="ctr">
                  <a:lnSpc>
                    <a:spcPts val="1696"/>
                  </a:lnSpc>
                </a:pPr>
              </a:p>
            </p:txBody>
          </p:sp>
        </p:grpSp>
        <p:grpSp>
          <p:nvGrpSpPr>
            <p:cNvPr name="Group 166" id="166"/>
            <p:cNvGrpSpPr/>
            <p:nvPr/>
          </p:nvGrpSpPr>
          <p:grpSpPr>
            <a:xfrm rot="-4954635">
              <a:off x="1332867" y="272640"/>
              <a:ext cx="328248" cy="564175"/>
              <a:chOff x="0" y="0"/>
              <a:chExt cx="406400" cy="698500"/>
            </a:xfrm>
          </p:grpSpPr>
          <p:sp>
            <p:nvSpPr>
              <p:cNvPr name="Freeform 167" id="167"/>
              <p:cNvSpPr/>
              <p:nvPr/>
            </p:nvSpPr>
            <p:spPr>
              <a:xfrm flipH="false" flipV="false" rot="0">
                <a:off x="0" y="0"/>
                <a:ext cx="406400" cy="698500"/>
              </a:xfrm>
              <a:custGeom>
                <a:avLst/>
                <a:gdLst/>
                <a:ahLst/>
                <a:cxnLst/>
                <a:rect r="r" b="b" t="t" l="l"/>
                <a:pathLst>
                  <a:path h="698500" w="406400">
                    <a:moveTo>
                      <a:pt x="406400" y="349250"/>
                    </a:moveTo>
                    <a:lnTo>
                      <a:pt x="203200" y="698500"/>
                    </a:lnTo>
                    <a:lnTo>
                      <a:pt x="203200" y="698500"/>
                    </a:lnTo>
                    <a:lnTo>
                      <a:pt x="0" y="349250"/>
                    </a:lnTo>
                    <a:lnTo>
                      <a:pt x="203200" y="0"/>
                    </a:lnTo>
                    <a:lnTo>
                      <a:pt x="203200" y="0"/>
                    </a:lnTo>
                    <a:lnTo>
                      <a:pt x="406400" y="349250"/>
                    </a:lnTo>
                    <a:close/>
                  </a:path>
                </a:pathLst>
              </a:custGeom>
            </p:spPr>
          </p:sp>
          <p:sp>
            <p:nvSpPr>
              <p:cNvPr name="TextBox 168" id="168"/>
              <p:cNvSpPr txBox="true"/>
              <p:nvPr/>
            </p:nvSpPr>
            <p:spPr>
              <a:xfrm>
                <a:off x="114300" y="0"/>
                <a:ext cx="177800" cy="698500"/>
              </a:xfrm>
              <a:prstGeom prst="rect">
                <a:avLst/>
              </a:prstGeom>
            </p:spPr>
            <p:txBody>
              <a:bodyPr anchor="ctr" rtlCol="false" tIns="25733" lIns="25733" bIns="25733" rIns="25733"/>
              <a:lstStyle/>
              <a:p>
                <a:pPr algn="ctr">
                  <a:lnSpc>
                    <a:spcPts val="1696"/>
                  </a:lnSpc>
                </a:pPr>
              </a:p>
            </p:txBody>
          </p:sp>
        </p:grpSp>
      </p:grpSp>
      <p:grpSp>
        <p:nvGrpSpPr>
          <p:cNvPr name="Group 169" id="169"/>
          <p:cNvGrpSpPr/>
          <p:nvPr/>
        </p:nvGrpSpPr>
        <p:grpSpPr>
          <a:xfrm rot="413040">
            <a:off x="10685003" y="4422136"/>
            <a:ext cx="1144741" cy="609726"/>
            <a:chOff x="0" y="0"/>
            <a:chExt cx="1526321" cy="812968"/>
          </a:xfrm>
        </p:grpSpPr>
        <p:grpSp>
          <p:nvGrpSpPr>
            <p:cNvPr name="Group 170" id="170"/>
            <p:cNvGrpSpPr/>
            <p:nvPr/>
          </p:nvGrpSpPr>
          <p:grpSpPr>
            <a:xfrm rot="-5495991">
              <a:off x="475614" y="31768"/>
              <a:ext cx="257788" cy="490039"/>
              <a:chOff x="0" y="0"/>
              <a:chExt cx="427577" cy="812800"/>
            </a:xfrm>
          </p:grpSpPr>
          <p:sp>
            <p:nvSpPr>
              <p:cNvPr name="Freeform 171" id="171"/>
              <p:cNvSpPr/>
              <p:nvPr/>
            </p:nvSpPr>
            <p:spPr>
              <a:xfrm flipH="false" flipV="false" rot="0">
                <a:off x="0" y="0"/>
                <a:ext cx="427577" cy="812800"/>
              </a:xfrm>
              <a:custGeom>
                <a:avLst/>
                <a:gdLst/>
                <a:ahLst/>
                <a:cxnLst/>
                <a:rect r="r" b="b" t="t" l="l"/>
                <a:pathLst>
                  <a:path h="812800" w="427577">
                    <a:moveTo>
                      <a:pt x="213789" y="0"/>
                    </a:moveTo>
                    <a:lnTo>
                      <a:pt x="427577" y="203200"/>
                    </a:lnTo>
                    <a:lnTo>
                      <a:pt x="427577" y="609600"/>
                    </a:lnTo>
                    <a:lnTo>
                      <a:pt x="213789" y="812800"/>
                    </a:lnTo>
                    <a:lnTo>
                      <a:pt x="0" y="609600"/>
                    </a:lnTo>
                    <a:lnTo>
                      <a:pt x="0" y="203200"/>
                    </a:lnTo>
                    <a:lnTo>
                      <a:pt x="213789" y="0"/>
                    </a:lnTo>
                    <a:close/>
                  </a:path>
                </a:pathLst>
              </a:custGeom>
              <a:ln w="28575" cap="sq">
                <a:gradFill>
                  <a:gsLst>
                    <a:gs pos="0">
                      <a:srgbClr val="EFB606">
                        <a:alpha val="31000"/>
                      </a:srgbClr>
                    </a:gs>
                    <a:gs pos="50000">
                      <a:srgbClr val="FAEA93">
                        <a:alpha val="31000"/>
                      </a:srgbClr>
                    </a:gs>
                    <a:gs pos="100000">
                      <a:srgbClr val="FFFFFF">
                        <a:alpha val="31000"/>
                      </a:srgbClr>
                    </a:gs>
                  </a:gsLst>
                  <a:path path="circle">
                    <a:fillToRect l="50000" r="50000" t="50000" b="50000"/>
                  </a:path>
                </a:gradFill>
                <a:prstDash val="solid"/>
                <a:miter/>
              </a:ln>
            </p:spPr>
          </p:sp>
          <p:sp>
            <p:nvSpPr>
              <p:cNvPr name="TextBox 172" id="172"/>
              <p:cNvSpPr txBox="true"/>
              <p:nvPr/>
            </p:nvSpPr>
            <p:spPr>
              <a:xfrm>
                <a:off x="0" y="139700"/>
                <a:ext cx="427577" cy="533400"/>
              </a:xfrm>
              <a:prstGeom prst="rect">
                <a:avLst/>
              </a:prstGeom>
            </p:spPr>
            <p:txBody>
              <a:bodyPr anchor="ctr" rtlCol="false" tIns="25733" lIns="25733" bIns="25733" rIns="25733"/>
              <a:lstStyle/>
              <a:p>
                <a:pPr algn="ctr">
                  <a:lnSpc>
                    <a:spcPts val="1696"/>
                  </a:lnSpc>
                </a:pPr>
              </a:p>
            </p:txBody>
          </p:sp>
        </p:grpSp>
        <p:grpSp>
          <p:nvGrpSpPr>
            <p:cNvPr name="Group 173" id="173"/>
            <p:cNvGrpSpPr/>
            <p:nvPr/>
          </p:nvGrpSpPr>
          <p:grpSpPr>
            <a:xfrm rot="-4954635">
              <a:off x="303690" y="479065"/>
              <a:ext cx="227733" cy="391415"/>
              <a:chOff x="0" y="0"/>
              <a:chExt cx="406400" cy="698500"/>
            </a:xfrm>
          </p:grpSpPr>
          <p:sp>
            <p:nvSpPr>
              <p:cNvPr name="Freeform 174" id="174"/>
              <p:cNvSpPr/>
              <p:nvPr/>
            </p:nvSpPr>
            <p:spPr>
              <a:xfrm flipH="false" flipV="false" rot="0">
                <a:off x="0" y="0"/>
                <a:ext cx="406400" cy="698500"/>
              </a:xfrm>
              <a:custGeom>
                <a:avLst/>
                <a:gdLst/>
                <a:ahLst/>
                <a:cxnLst/>
                <a:rect r="r" b="b" t="t" l="l"/>
                <a:pathLst>
                  <a:path h="698500" w="406400">
                    <a:moveTo>
                      <a:pt x="406400" y="349250"/>
                    </a:moveTo>
                    <a:lnTo>
                      <a:pt x="203200" y="698500"/>
                    </a:lnTo>
                    <a:lnTo>
                      <a:pt x="203200" y="698500"/>
                    </a:lnTo>
                    <a:lnTo>
                      <a:pt x="0" y="349250"/>
                    </a:lnTo>
                    <a:lnTo>
                      <a:pt x="203200" y="0"/>
                    </a:lnTo>
                    <a:lnTo>
                      <a:pt x="203200" y="0"/>
                    </a:lnTo>
                    <a:lnTo>
                      <a:pt x="406400" y="349250"/>
                    </a:lnTo>
                    <a:close/>
                  </a:path>
                </a:pathLst>
              </a:custGeom>
            </p:spPr>
          </p:sp>
          <p:sp>
            <p:nvSpPr>
              <p:cNvPr name="TextBox 175" id="175"/>
              <p:cNvSpPr txBox="true"/>
              <p:nvPr/>
            </p:nvSpPr>
            <p:spPr>
              <a:xfrm>
                <a:off x="114300" y="0"/>
                <a:ext cx="177800" cy="698500"/>
              </a:xfrm>
              <a:prstGeom prst="rect">
                <a:avLst/>
              </a:prstGeom>
            </p:spPr>
            <p:txBody>
              <a:bodyPr anchor="ctr" rtlCol="false" tIns="25733" lIns="25733" bIns="25733" rIns="25733"/>
              <a:lstStyle/>
              <a:p>
                <a:pPr algn="ctr">
                  <a:lnSpc>
                    <a:spcPts val="1696"/>
                  </a:lnSpc>
                </a:pPr>
              </a:p>
            </p:txBody>
          </p:sp>
        </p:grpSp>
        <p:grpSp>
          <p:nvGrpSpPr>
            <p:cNvPr name="Group 176" id="176"/>
            <p:cNvGrpSpPr/>
            <p:nvPr/>
          </p:nvGrpSpPr>
          <p:grpSpPr>
            <a:xfrm rot="-4954635">
              <a:off x="94912" y="-57512"/>
              <a:ext cx="227733" cy="391415"/>
              <a:chOff x="0" y="0"/>
              <a:chExt cx="406400" cy="698500"/>
            </a:xfrm>
          </p:grpSpPr>
          <p:sp>
            <p:nvSpPr>
              <p:cNvPr name="Freeform 177" id="177"/>
              <p:cNvSpPr/>
              <p:nvPr/>
            </p:nvSpPr>
            <p:spPr>
              <a:xfrm flipH="false" flipV="false" rot="0">
                <a:off x="0" y="0"/>
                <a:ext cx="406400" cy="698500"/>
              </a:xfrm>
              <a:custGeom>
                <a:avLst/>
                <a:gdLst/>
                <a:ahLst/>
                <a:cxnLst/>
                <a:rect r="r" b="b" t="t" l="l"/>
                <a:pathLst>
                  <a:path h="698500" w="406400">
                    <a:moveTo>
                      <a:pt x="406400" y="349250"/>
                    </a:moveTo>
                    <a:lnTo>
                      <a:pt x="203200" y="698500"/>
                    </a:lnTo>
                    <a:lnTo>
                      <a:pt x="203200" y="698500"/>
                    </a:lnTo>
                    <a:lnTo>
                      <a:pt x="0" y="349250"/>
                    </a:lnTo>
                    <a:lnTo>
                      <a:pt x="203200" y="0"/>
                    </a:lnTo>
                    <a:lnTo>
                      <a:pt x="203200" y="0"/>
                    </a:lnTo>
                    <a:lnTo>
                      <a:pt x="406400" y="349250"/>
                    </a:lnTo>
                    <a:close/>
                  </a:path>
                </a:pathLst>
              </a:custGeom>
            </p:spPr>
          </p:sp>
          <p:sp>
            <p:nvSpPr>
              <p:cNvPr name="TextBox 178" id="178"/>
              <p:cNvSpPr txBox="true"/>
              <p:nvPr/>
            </p:nvSpPr>
            <p:spPr>
              <a:xfrm>
                <a:off x="114300" y="0"/>
                <a:ext cx="177800" cy="698500"/>
              </a:xfrm>
              <a:prstGeom prst="rect">
                <a:avLst/>
              </a:prstGeom>
            </p:spPr>
            <p:txBody>
              <a:bodyPr anchor="ctr" rtlCol="false" tIns="25733" lIns="25733" bIns="25733" rIns="25733"/>
              <a:lstStyle/>
              <a:p>
                <a:pPr algn="ctr">
                  <a:lnSpc>
                    <a:spcPts val="1696"/>
                  </a:lnSpc>
                </a:pPr>
              </a:p>
            </p:txBody>
          </p:sp>
        </p:grpSp>
        <p:grpSp>
          <p:nvGrpSpPr>
            <p:cNvPr name="Group 179" id="179"/>
            <p:cNvGrpSpPr/>
            <p:nvPr/>
          </p:nvGrpSpPr>
          <p:grpSpPr>
            <a:xfrm rot="-4954635">
              <a:off x="1061270" y="272640"/>
              <a:ext cx="328248" cy="564175"/>
              <a:chOff x="0" y="0"/>
              <a:chExt cx="406400" cy="698500"/>
            </a:xfrm>
          </p:grpSpPr>
          <p:sp>
            <p:nvSpPr>
              <p:cNvPr name="Freeform 180" id="180"/>
              <p:cNvSpPr/>
              <p:nvPr/>
            </p:nvSpPr>
            <p:spPr>
              <a:xfrm flipH="false" flipV="false" rot="0">
                <a:off x="0" y="0"/>
                <a:ext cx="406400" cy="698500"/>
              </a:xfrm>
              <a:custGeom>
                <a:avLst/>
                <a:gdLst/>
                <a:ahLst/>
                <a:cxnLst/>
                <a:rect r="r" b="b" t="t" l="l"/>
                <a:pathLst>
                  <a:path h="698500" w="406400">
                    <a:moveTo>
                      <a:pt x="406400" y="349250"/>
                    </a:moveTo>
                    <a:lnTo>
                      <a:pt x="203200" y="698500"/>
                    </a:lnTo>
                    <a:lnTo>
                      <a:pt x="203200" y="698500"/>
                    </a:lnTo>
                    <a:lnTo>
                      <a:pt x="0" y="349250"/>
                    </a:lnTo>
                    <a:lnTo>
                      <a:pt x="203200" y="0"/>
                    </a:lnTo>
                    <a:lnTo>
                      <a:pt x="203200" y="0"/>
                    </a:lnTo>
                    <a:lnTo>
                      <a:pt x="406400" y="349250"/>
                    </a:lnTo>
                    <a:close/>
                  </a:path>
                </a:pathLst>
              </a:custGeom>
            </p:spPr>
          </p:sp>
          <p:sp>
            <p:nvSpPr>
              <p:cNvPr name="TextBox 181" id="181"/>
              <p:cNvSpPr txBox="true"/>
              <p:nvPr/>
            </p:nvSpPr>
            <p:spPr>
              <a:xfrm>
                <a:off x="114300" y="0"/>
                <a:ext cx="177800" cy="698500"/>
              </a:xfrm>
              <a:prstGeom prst="rect">
                <a:avLst/>
              </a:prstGeom>
            </p:spPr>
            <p:txBody>
              <a:bodyPr anchor="ctr" rtlCol="false" tIns="25733" lIns="25733" bIns="25733" rIns="25733"/>
              <a:lstStyle/>
              <a:p>
                <a:pPr algn="ctr">
                  <a:lnSpc>
                    <a:spcPts val="1696"/>
                  </a:lnSpc>
                </a:pPr>
              </a:p>
            </p:txBody>
          </p:sp>
        </p:grpSp>
      </p:grpSp>
      <p:grpSp>
        <p:nvGrpSpPr>
          <p:cNvPr name="Group 182" id="182"/>
          <p:cNvGrpSpPr/>
          <p:nvPr/>
        </p:nvGrpSpPr>
        <p:grpSpPr>
          <a:xfrm rot="-4541595">
            <a:off x="10581664" y="4500915"/>
            <a:ext cx="246186" cy="423132"/>
            <a:chOff x="0" y="0"/>
            <a:chExt cx="406400" cy="698500"/>
          </a:xfrm>
        </p:grpSpPr>
        <p:sp>
          <p:nvSpPr>
            <p:cNvPr name="Freeform 183" id="183"/>
            <p:cNvSpPr/>
            <p:nvPr/>
          </p:nvSpPr>
          <p:spPr>
            <a:xfrm flipH="false" flipV="false" rot="0">
              <a:off x="0" y="0"/>
              <a:ext cx="406400" cy="698500"/>
            </a:xfrm>
            <a:custGeom>
              <a:avLst/>
              <a:gdLst/>
              <a:ahLst/>
              <a:cxnLst/>
              <a:rect r="r" b="b" t="t" l="l"/>
              <a:pathLst>
                <a:path h="698500" w="406400">
                  <a:moveTo>
                    <a:pt x="406400" y="349250"/>
                  </a:moveTo>
                  <a:lnTo>
                    <a:pt x="203200" y="698500"/>
                  </a:lnTo>
                  <a:lnTo>
                    <a:pt x="203200" y="698500"/>
                  </a:lnTo>
                  <a:lnTo>
                    <a:pt x="0" y="349250"/>
                  </a:lnTo>
                  <a:lnTo>
                    <a:pt x="203200" y="0"/>
                  </a:lnTo>
                  <a:lnTo>
                    <a:pt x="203200" y="0"/>
                  </a:lnTo>
                  <a:lnTo>
                    <a:pt x="406400" y="349250"/>
                  </a:lnTo>
                  <a:close/>
                </a:path>
              </a:pathLst>
            </a:custGeom>
          </p:spPr>
        </p:sp>
        <p:sp>
          <p:nvSpPr>
            <p:cNvPr name="TextBox 184" id="184"/>
            <p:cNvSpPr txBox="true"/>
            <p:nvPr/>
          </p:nvSpPr>
          <p:spPr>
            <a:xfrm>
              <a:off x="114300" y="0"/>
              <a:ext cx="177800" cy="698500"/>
            </a:xfrm>
            <a:prstGeom prst="rect">
              <a:avLst/>
            </a:prstGeom>
          </p:spPr>
          <p:txBody>
            <a:bodyPr anchor="ctr" rtlCol="false" tIns="28026" lIns="28026" bIns="28026" rIns="28026"/>
            <a:lstStyle/>
            <a:p>
              <a:pPr algn="ctr">
                <a:lnSpc>
                  <a:spcPts val="1696"/>
                </a:lnSpc>
              </a:pPr>
            </a:p>
          </p:txBody>
        </p:sp>
      </p:grpSp>
      <p:grpSp>
        <p:nvGrpSpPr>
          <p:cNvPr name="Group 185" id="185"/>
          <p:cNvGrpSpPr/>
          <p:nvPr/>
        </p:nvGrpSpPr>
        <p:grpSpPr>
          <a:xfrm rot="413040">
            <a:off x="8905054" y="4729455"/>
            <a:ext cx="1348438" cy="609726"/>
            <a:chOff x="0" y="0"/>
            <a:chExt cx="1797918" cy="812968"/>
          </a:xfrm>
        </p:grpSpPr>
        <p:grpSp>
          <p:nvGrpSpPr>
            <p:cNvPr name="Group 186" id="186"/>
            <p:cNvGrpSpPr/>
            <p:nvPr/>
          </p:nvGrpSpPr>
          <p:grpSpPr>
            <a:xfrm rot="-5495991">
              <a:off x="772639" y="5620"/>
              <a:ext cx="312583" cy="594202"/>
              <a:chOff x="0" y="0"/>
              <a:chExt cx="427577" cy="812800"/>
            </a:xfrm>
          </p:grpSpPr>
          <p:sp>
            <p:nvSpPr>
              <p:cNvPr name="Freeform 187" id="187"/>
              <p:cNvSpPr/>
              <p:nvPr/>
            </p:nvSpPr>
            <p:spPr>
              <a:xfrm flipH="false" flipV="false" rot="0">
                <a:off x="0" y="0"/>
                <a:ext cx="427577" cy="812800"/>
              </a:xfrm>
              <a:custGeom>
                <a:avLst/>
                <a:gdLst/>
                <a:ahLst/>
                <a:cxnLst/>
                <a:rect r="r" b="b" t="t" l="l"/>
                <a:pathLst>
                  <a:path h="812800" w="427577">
                    <a:moveTo>
                      <a:pt x="213789" y="0"/>
                    </a:moveTo>
                    <a:lnTo>
                      <a:pt x="427577" y="203200"/>
                    </a:lnTo>
                    <a:lnTo>
                      <a:pt x="427577" y="609600"/>
                    </a:lnTo>
                    <a:lnTo>
                      <a:pt x="213789" y="812800"/>
                    </a:lnTo>
                    <a:lnTo>
                      <a:pt x="0" y="609600"/>
                    </a:lnTo>
                    <a:lnTo>
                      <a:pt x="0" y="203200"/>
                    </a:lnTo>
                    <a:lnTo>
                      <a:pt x="213789" y="0"/>
                    </a:lnTo>
                    <a:close/>
                  </a:path>
                </a:pathLst>
              </a:custGeom>
              <a:ln w="28575" cap="sq">
                <a:gradFill>
                  <a:gsLst>
                    <a:gs pos="0">
                      <a:srgbClr val="EFB606">
                        <a:alpha val="31000"/>
                      </a:srgbClr>
                    </a:gs>
                    <a:gs pos="50000">
                      <a:srgbClr val="FAEA93">
                        <a:alpha val="31000"/>
                      </a:srgbClr>
                    </a:gs>
                    <a:gs pos="100000">
                      <a:srgbClr val="FFFFFF">
                        <a:alpha val="31000"/>
                      </a:srgbClr>
                    </a:gs>
                  </a:gsLst>
                  <a:path path="circle">
                    <a:fillToRect l="50000" r="50000" t="50000" b="50000"/>
                  </a:path>
                </a:gradFill>
                <a:prstDash val="solid"/>
                <a:miter/>
              </a:ln>
            </p:spPr>
          </p:sp>
          <p:sp>
            <p:nvSpPr>
              <p:cNvPr name="TextBox 188" id="188"/>
              <p:cNvSpPr txBox="true"/>
              <p:nvPr/>
            </p:nvSpPr>
            <p:spPr>
              <a:xfrm>
                <a:off x="0" y="139700"/>
                <a:ext cx="427577" cy="533400"/>
              </a:xfrm>
              <a:prstGeom prst="rect">
                <a:avLst/>
              </a:prstGeom>
            </p:spPr>
            <p:txBody>
              <a:bodyPr anchor="ctr" rtlCol="false" tIns="25733" lIns="25733" bIns="25733" rIns="25733"/>
              <a:lstStyle/>
              <a:p>
                <a:pPr algn="ctr">
                  <a:lnSpc>
                    <a:spcPts val="1696"/>
                  </a:lnSpc>
                </a:pPr>
              </a:p>
            </p:txBody>
          </p:sp>
        </p:grpSp>
        <p:grpSp>
          <p:nvGrpSpPr>
            <p:cNvPr name="Group 189" id="189"/>
            <p:cNvGrpSpPr/>
            <p:nvPr/>
          </p:nvGrpSpPr>
          <p:grpSpPr>
            <a:xfrm rot="-4954635">
              <a:off x="575286" y="479065"/>
              <a:ext cx="227733" cy="391415"/>
              <a:chOff x="0" y="0"/>
              <a:chExt cx="406400" cy="698500"/>
            </a:xfrm>
          </p:grpSpPr>
          <p:sp>
            <p:nvSpPr>
              <p:cNvPr name="Freeform 190" id="190"/>
              <p:cNvSpPr/>
              <p:nvPr/>
            </p:nvSpPr>
            <p:spPr>
              <a:xfrm flipH="false" flipV="false" rot="0">
                <a:off x="0" y="0"/>
                <a:ext cx="406400" cy="698500"/>
              </a:xfrm>
              <a:custGeom>
                <a:avLst/>
                <a:gdLst/>
                <a:ahLst/>
                <a:cxnLst/>
                <a:rect r="r" b="b" t="t" l="l"/>
                <a:pathLst>
                  <a:path h="698500" w="406400">
                    <a:moveTo>
                      <a:pt x="406400" y="349250"/>
                    </a:moveTo>
                    <a:lnTo>
                      <a:pt x="203200" y="698500"/>
                    </a:lnTo>
                    <a:lnTo>
                      <a:pt x="203200" y="698500"/>
                    </a:lnTo>
                    <a:lnTo>
                      <a:pt x="0" y="349250"/>
                    </a:lnTo>
                    <a:lnTo>
                      <a:pt x="203200" y="0"/>
                    </a:lnTo>
                    <a:lnTo>
                      <a:pt x="203200" y="0"/>
                    </a:lnTo>
                    <a:lnTo>
                      <a:pt x="406400" y="349250"/>
                    </a:lnTo>
                    <a:close/>
                  </a:path>
                </a:pathLst>
              </a:custGeom>
            </p:spPr>
          </p:sp>
          <p:sp>
            <p:nvSpPr>
              <p:cNvPr name="TextBox 191" id="191"/>
              <p:cNvSpPr txBox="true"/>
              <p:nvPr/>
            </p:nvSpPr>
            <p:spPr>
              <a:xfrm>
                <a:off x="114300" y="0"/>
                <a:ext cx="177800" cy="698500"/>
              </a:xfrm>
              <a:prstGeom prst="rect">
                <a:avLst/>
              </a:prstGeom>
            </p:spPr>
            <p:txBody>
              <a:bodyPr anchor="ctr" rtlCol="false" tIns="25733" lIns="25733" bIns="25733" rIns="25733"/>
              <a:lstStyle/>
              <a:p>
                <a:pPr algn="ctr">
                  <a:lnSpc>
                    <a:spcPts val="1696"/>
                  </a:lnSpc>
                </a:pPr>
              </a:p>
            </p:txBody>
          </p:sp>
        </p:grpSp>
        <p:grpSp>
          <p:nvGrpSpPr>
            <p:cNvPr name="Group 192" id="192"/>
            <p:cNvGrpSpPr/>
            <p:nvPr/>
          </p:nvGrpSpPr>
          <p:grpSpPr>
            <a:xfrm rot="-4954635">
              <a:off x="136803" y="193494"/>
              <a:ext cx="328248" cy="564175"/>
              <a:chOff x="0" y="0"/>
              <a:chExt cx="406400" cy="698500"/>
            </a:xfrm>
          </p:grpSpPr>
          <p:sp>
            <p:nvSpPr>
              <p:cNvPr name="Freeform 193" id="193"/>
              <p:cNvSpPr/>
              <p:nvPr/>
            </p:nvSpPr>
            <p:spPr>
              <a:xfrm flipH="false" flipV="false" rot="0">
                <a:off x="0" y="0"/>
                <a:ext cx="406400" cy="698500"/>
              </a:xfrm>
              <a:custGeom>
                <a:avLst/>
                <a:gdLst/>
                <a:ahLst/>
                <a:cxnLst/>
                <a:rect r="r" b="b" t="t" l="l"/>
                <a:pathLst>
                  <a:path h="698500" w="406400">
                    <a:moveTo>
                      <a:pt x="406400" y="349250"/>
                    </a:moveTo>
                    <a:lnTo>
                      <a:pt x="203200" y="698500"/>
                    </a:lnTo>
                    <a:lnTo>
                      <a:pt x="203200" y="698500"/>
                    </a:lnTo>
                    <a:lnTo>
                      <a:pt x="0" y="349250"/>
                    </a:lnTo>
                    <a:lnTo>
                      <a:pt x="203200" y="0"/>
                    </a:lnTo>
                    <a:lnTo>
                      <a:pt x="203200" y="0"/>
                    </a:lnTo>
                    <a:lnTo>
                      <a:pt x="406400" y="349250"/>
                    </a:lnTo>
                    <a:close/>
                  </a:path>
                </a:pathLst>
              </a:custGeom>
            </p:spPr>
          </p:sp>
          <p:sp>
            <p:nvSpPr>
              <p:cNvPr name="TextBox 194" id="194"/>
              <p:cNvSpPr txBox="true"/>
              <p:nvPr/>
            </p:nvSpPr>
            <p:spPr>
              <a:xfrm>
                <a:off x="114300" y="0"/>
                <a:ext cx="177800" cy="698500"/>
              </a:xfrm>
              <a:prstGeom prst="rect">
                <a:avLst/>
              </a:prstGeom>
            </p:spPr>
            <p:txBody>
              <a:bodyPr anchor="ctr" rtlCol="false" tIns="25733" lIns="25733" bIns="25733" rIns="25733"/>
              <a:lstStyle/>
              <a:p>
                <a:pPr algn="ctr">
                  <a:lnSpc>
                    <a:spcPts val="1696"/>
                  </a:lnSpc>
                </a:pPr>
              </a:p>
            </p:txBody>
          </p:sp>
        </p:grpSp>
        <p:grpSp>
          <p:nvGrpSpPr>
            <p:cNvPr name="Group 195" id="195"/>
            <p:cNvGrpSpPr/>
            <p:nvPr/>
          </p:nvGrpSpPr>
          <p:grpSpPr>
            <a:xfrm rot="-4954635">
              <a:off x="366508" y="-57512"/>
              <a:ext cx="227733" cy="391415"/>
              <a:chOff x="0" y="0"/>
              <a:chExt cx="406400" cy="698500"/>
            </a:xfrm>
          </p:grpSpPr>
          <p:sp>
            <p:nvSpPr>
              <p:cNvPr name="Freeform 196" id="196"/>
              <p:cNvSpPr/>
              <p:nvPr/>
            </p:nvSpPr>
            <p:spPr>
              <a:xfrm flipH="false" flipV="false" rot="0">
                <a:off x="0" y="0"/>
                <a:ext cx="406400" cy="698500"/>
              </a:xfrm>
              <a:custGeom>
                <a:avLst/>
                <a:gdLst/>
                <a:ahLst/>
                <a:cxnLst/>
                <a:rect r="r" b="b" t="t" l="l"/>
                <a:pathLst>
                  <a:path h="698500" w="406400">
                    <a:moveTo>
                      <a:pt x="406400" y="349250"/>
                    </a:moveTo>
                    <a:lnTo>
                      <a:pt x="203200" y="698500"/>
                    </a:lnTo>
                    <a:lnTo>
                      <a:pt x="203200" y="698500"/>
                    </a:lnTo>
                    <a:lnTo>
                      <a:pt x="0" y="349250"/>
                    </a:lnTo>
                    <a:lnTo>
                      <a:pt x="203200" y="0"/>
                    </a:lnTo>
                    <a:lnTo>
                      <a:pt x="203200" y="0"/>
                    </a:lnTo>
                    <a:lnTo>
                      <a:pt x="406400" y="349250"/>
                    </a:lnTo>
                    <a:close/>
                  </a:path>
                </a:pathLst>
              </a:custGeom>
            </p:spPr>
          </p:sp>
          <p:sp>
            <p:nvSpPr>
              <p:cNvPr name="TextBox 197" id="197"/>
              <p:cNvSpPr txBox="true"/>
              <p:nvPr/>
            </p:nvSpPr>
            <p:spPr>
              <a:xfrm>
                <a:off x="114300" y="0"/>
                <a:ext cx="177800" cy="698500"/>
              </a:xfrm>
              <a:prstGeom prst="rect">
                <a:avLst/>
              </a:prstGeom>
            </p:spPr>
            <p:txBody>
              <a:bodyPr anchor="ctr" rtlCol="false" tIns="25733" lIns="25733" bIns="25733" rIns="25733"/>
              <a:lstStyle/>
              <a:p>
                <a:pPr algn="ctr">
                  <a:lnSpc>
                    <a:spcPts val="1696"/>
                  </a:lnSpc>
                </a:pPr>
              </a:p>
            </p:txBody>
          </p:sp>
        </p:grpSp>
        <p:grpSp>
          <p:nvGrpSpPr>
            <p:cNvPr name="Group 198" id="198"/>
            <p:cNvGrpSpPr/>
            <p:nvPr/>
          </p:nvGrpSpPr>
          <p:grpSpPr>
            <a:xfrm rot="-4954635">
              <a:off x="1332867" y="272640"/>
              <a:ext cx="328248" cy="564175"/>
              <a:chOff x="0" y="0"/>
              <a:chExt cx="406400" cy="698500"/>
            </a:xfrm>
          </p:grpSpPr>
          <p:sp>
            <p:nvSpPr>
              <p:cNvPr name="Freeform 199" id="199"/>
              <p:cNvSpPr/>
              <p:nvPr/>
            </p:nvSpPr>
            <p:spPr>
              <a:xfrm flipH="false" flipV="false" rot="0">
                <a:off x="0" y="0"/>
                <a:ext cx="406400" cy="698500"/>
              </a:xfrm>
              <a:custGeom>
                <a:avLst/>
                <a:gdLst/>
                <a:ahLst/>
                <a:cxnLst/>
                <a:rect r="r" b="b" t="t" l="l"/>
                <a:pathLst>
                  <a:path h="698500" w="406400">
                    <a:moveTo>
                      <a:pt x="406400" y="349250"/>
                    </a:moveTo>
                    <a:lnTo>
                      <a:pt x="203200" y="698500"/>
                    </a:lnTo>
                    <a:lnTo>
                      <a:pt x="203200" y="698500"/>
                    </a:lnTo>
                    <a:lnTo>
                      <a:pt x="0" y="349250"/>
                    </a:lnTo>
                    <a:lnTo>
                      <a:pt x="203200" y="0"/>
                    </a:lnTo>
                    <a:lnTo>
                      <a:pt x="203200" y="0"/>
                    </a:lnTo>
                    <a:lnTo>
                      <a:pt x="406400" y="349250"/>
                    </a:lnTo>
                    <a:close/>
                  </a:path>
                </a:pathLst>
              </a:custGeom>
            </p:spPr>
          </p:sp>
          <p:sp>
            <p:nvSpPr>
              <p:cNvPr name="TextBox 200" id="200"/>
              <p:cNvSpPr txBox="true"/>
              <p:nvPr/>
            </p:nvSpPr>
            <p:spPr>
              <a:xfrm>
                <a:off x="114300" y="0"/>
                <a:ext cx="177800" cy="698500"/>
              </a:xfrm>
              <a:prstGeom prst="rect">
                <a:avLst/>
              </a:prstGeom>
            </p:spPr>
            <p:txBody>
              <a:bodyPr anchor="ctr" rtlCol="false" tIns="25733" lIns="25733" bIns="25733" rIns="25733"/>
              <a:lstStyle/>
              <a:p>
                <a:pPr algn="ctr">
                  <a:lnSpc>
                    <a:spcPts val="1696"/>
                  </a:lnSpc>
                </a:pPr>
              </a:p>
            </p:txBody>
          </p:sp>
        </p:grpSp>
      </p:grpSp>
      <p:grpSp>
        <p:nvGrpSpPr>
          <p:cNvPr name="Group 201" id="201"/>
          <p:cNvGrpSpPr/>
          <p:nvPr/>
        </p:nvGrpSpPr>
        <p:grpSpPr>
          <a:xfrm rot="413040">
            <a:off x="8448088" y="4676708"/>
            <a:ext cx="1348438" cy="609726"/>
            <a:chOff x="0" y="0"/>
            <a:chExt cx="1797918" cy="812968"/>
          </a:xfrm>
        </p:grpSpPr>
        <p:grpSp>
          <p:nvGrpSpPr>
            <p:cNvPr name="Group 202" id="202"/>
            <p:cNvGrpSpPr/>
            <p:nvPr/>
          </p:nvGrpSpPr>
          <p:grpSpPr>
            <a:xfrm rot="-5495991">
              <a:off x="772639" y="5620"/>
              <a:ext cx="312583" cy="594202"/>
              <a:chOff x="0" y="0"/>
              <a:chExt cx="427577" cy="812800"/>
            </a:xfrm>
          </p:grpSpPr>
          <p:sp>
            <p:nvSpPr>
              <p:cNvPr name="Freeform 203" id="203"/>
              <p:cNvSpPr/>
              <p:nvPr/>
            </p:nvSpPr>
            <p:spPr>
              <a:xfrm flipH="false" flipV="false" rot="0">
                <a:off x="0" y="0"/>
                <a:ext cx="427577" cy="812800"/>
              </a:xfrm>
              <a:custGeom>
                <a:avLst/>
                <a:gdLst/>
                <a:ahLst/>
                <a:cxnLst/>
                <a:rect r="r" b="b" t="t" l="l"/>
                <a:pathLst>
                  <a:path h="812800" w="427577">
                    <a:moveTo>
                      <a:pt x="213789" y="0"/>
                    </a:moveTo>
                    <a:lnTo>
                      <a:pt x="427577" y="203200"/>
                    </a:lnTo>
                    <a:lnTo>
                      <a:pt x="427577" y="609600"/>
                    </a:lnTo>
                    <a:lnTo>
                      <a:pt x="213789" y="812800"/>
                    </a:lnTo>
                    <a:lnTo>
                      <a:pt x="0" y="609600"/>
                    </a:lnTo>
                    <a:lnTo>
                      <a:pt x="0" y="203200"/>
                    </a:lnTo>
                    <a:lnTo>
                      <a:pt x="213789" y="0"/>
                    </a:lnTo>
                    <a:close/>
                  </a:path>
                </a:pathLst>
              </a:custGeom>
              <a:ln w="28575" cap="sq">
                <a:gradFill>
                  <a:gsLst>
                    <a:gs pos="0">
                      <a:srgbClr val="EFB606">
                        <a:alpha val="31000"/>
                      </a:srgbClr>
                    </a:gs>
                    <a:gs pos="50000">
                      <a:srgbClr val="FAEA93">
                        <a:alpha val="31000"/>
                      </a:srgbClr>
                    </a:gs>
                    <a:gs pos="100000">
                      <a:srgbClr val="FFFFFF">
                        <a:alpha val="31000"/>
                      </a:srgbClr>
                    </a:gs>
                  </a:gsLst>
                  <a:path path="circle">
                    <a:fillToRect l="50000" r="50000" t="50000" b="50000"/>
                  </a:path>
                </a:gradFill>
                <a:prstDash val="solid"/>
                <a:miter/>
              </a:ln>
            </p:spPr>
          </p:sp>
          <p:sp>
            <p:nvSpPr>
              <p:cNvPr name="TextBox 204" id="204"/>
              <p:cNvSpPr txBox="true"/>
              <p:nvPr/>
            </p:nvSpPr>
            <p:spPr>
              <a:xfrm>
                <a:off x="0" y="139700"/>
                <a:ext cx="427577" cy="533400"/>
              </a:xfrm>
              <a:prstGeom prst="rect">
                <a:avLst/>
              </a:prstGeom>
            </p:spPr>
            <p:txBody>
              <a:bodyPr anchor="ctr" rtlCol="false" tIns="25733" lIns="25733" bIns="25733" rIns="25733"/>
              <a:lstStyle/>
              <a:p>
                <a:pPr algn="ctr">
                  <a:lnSpc>
                    <a:spcPts val="1696"/>
                  </a:lnSpc>
                </a:pPr>
              </a:p>
            </p:txBody>
          </p:sp>
        </p:grpSp>
        <p:grpSp>
          <p:nvGrpSpPr>
            <p:cNvPr name="Group 205" id="205"/>
            <p:cNvGrpSpPr/>
            <p:nvPr/>
          </p:nvGrpSpPr>
          <p:grpSpPr>
            <a:xfrm rot="-4954635">
              <a:off x="575286" y="479065"/>
              <a:ext cx="227733" cy="391415"/>
              <a:chOff x="0" y="0"/>
              <a:chExt cx="406400" cy="698500"/>
            </a:xfrm>
          </p:grpSpPr>
          <p:sp>
            <p:nvSpPr>
              <p:cNvPr name="Freeform 206" id="206"/>
              <p:cNvSpPr/>
              <p:nvPr/>
            </p:nvSpPr>
            <p:spPr>
              <a:xfrm flipH="false" flipV="false" rot="0">
                <a:off x="0" y="0"/>
                <a:ext cx="406400" cy="698500"/>
              </a:xfrm>
              <a:custGeom>
                <a:avLst/>
                <a:gdLst/>
                <a:ahLst/>
                <a:cxnLst/>
                <a:rect r="r" b="b" t="t" l="l"/>
                <a:pathLst>
                  <a:path h="698500" w="406400">
                    <a:moveTo>
                      <a:pt x="406400" y="349250"/>
                    </a:moveTo>
                    <a:lnTo>
                      <a:pt x="203200" y="698500"/>
                    </a:lnTo>
                    <a:lnTo>
                      <a:pt x="203200" y="698500"/>
                    </a:lnTo>
                    <a:lnTo>
                      <a:pt x="0" y="349250"/>
                    </a:lnTo>
                    <a:lnTo>
                      <a:pt x="203200" y="0"/>
                    </a:lnTo>
                    <a:lnTo>
                      <a:pt x="203200" y="0"/>
                    </a:lnTo>
                    <a:lnTo>
                      <a:pt x="406400" y="349250"/>
                    </a:lnTo>
                    <a:close/>
                  </a:path>
                </a:pathLst>
              </a:custGeom>
            </p:spPr>
          </p:sp>
          <p:sp>
            <p:nvSpPr>
              <p:cNvPr name="TextBox 207" id="207"/>
              <p:cNvSpPr txBox="true"/>
              <p:nvPr/>
            </p:nvSpPr>
            <p:spPr>
              <a:xfrm>
                <a:off x="114300" y="0"/>
                <a:ext cx="177800" cy="698500"/>
              </a:xfrm>
              <a:prstGeom prst="rect">
                <a:avLst/>
              </a:prstGeom>
            </p:spPr>
            <p:txBody>
              <a:bodyPr anchor="ctr" rtlCol="false" tIns="25733" lIns="25733" bIns="25733" rIns="25733"/>
              <a:lstStyle/>
              <a:p>
                <a:pPr algn="ctr">
                  <a:lnSpc>
                    <a:spcPts val="1696"/>
                  </a:lnSpc>
                </a:pPr>
              </a:p>
            </p:txBody>
          </p:sp>
        </p:grpSp>
        <p:grpSp>
          <p:nvGrpSpPr>
            <p:cNvPr name="Group 208" id="208"/>
            <p:cNvGrpSpPr/>
            <p:nvPr/>
          </p:nvGrpSpPr>
          <p:grpSpPr>
            <a:xfrm rot="-4954635">
              <a:off x="136803" y="193494"/>
              <a:ext cx="328248" cy="564175"/>
              <a:chOff x="0" y="0"/>
              <a:chExt cx="406400" cy="698500"/>
            </a:xfrm>
          </p:grpSpPr>
          <p:sp>
            <p:nvSpPr>
              <p:cNvPr name="Freeform 209" id="209"/>
              <p:cNvSpPr/>
              <p:nvPr/>
            </p:nvSpPr>
            <p:spPr>
              <a:xfrm flipH="false" flipV="false" rot="0">
                <a:off x="0" y="0"/>
                <a:ext cx="406400" cy="698500"/>
              </a:xfrm>
              <a:custGeom>
                <a:avLst/>
                <a:gdLst/>
                <a:ahLst/>
                <a:cxnLst/>
                <a:rect r="r" b="b" t="t" l="l"/>
                <a:pathLst>
                  <a:path h="698500" w="406400">
                    <a:moveTo>
                      <a:pt x="406400" y="349250"/>
                    </a:moveTo>
                    <a:lnTo>
                      <a:pt x="203200" y="698500"/>
                    </a:lnTo>
                    <a:lnTo>
                      <a:pt x="203200" y="698500"/>
                    </a:lnTo>
                    <a:lnTo>
                      <a:pt x="0" y="349250"/>
                    </a:lnTo>
                    <a:lnTo>
                      <a:pt x="203200" y="0"/>
                    </a:lnTo>
                    <a:lnTo>
                      <a:pt x="203200" y="0"/>
                    </a:lnTo>
                    <a:lnTo>
                      <a:pt x="406400" y="349250"/>
                    </a:lnTo>
                    <a:close/>
                  </a:path>
                </a:pathLst>
              </a:custGeom>
            </p:spPr>
          </p:sp>
          <p:sp>
            <p:nvSpPr>
              <p:cNvPr name="TextBox 210" id="210"/>
              <p:cNvSpPr txBox="true"/>
              <p:nvPr/>
            </p:nvSpPr>
            <p:spPr>
              <a:xfrm>
                <a:off x="114300" y="0"/>
                <a:ext cx="177800" cy="698500"/>
              </a:xfrm>
              <a:prstGeom prst="rect">
                <a:avLst/>
              </a:prstGeom>
            </p:spPr>
            <p:txBody>
              <a:bodyPr anchor="ctr" rtlCol="false" tIns="25733" lIns="25733" bIns="25733" rIns="25733"/>
              <a:lstStyle/>
              <a:p>
                <a:pPr algn="ctr">
                  <a:lnSpc>
                    <a:spcPts val="1696"/>
                  </a:lnSpc>
                </a:pPr>
              </a:p>
            </p:txBody>
          </p:sp>
        </p:grpSp>
        <p:grpSp>
          <p:nvGrpSpPr>
            <p:cNvPr name="Group 211" id="211"/>
            <p:cNvGrpSpPr/>
            <p:nvPr/>
          </p:nvGrpSpPr>
          <p:grpSpPr>
            <a:xfrm rot="-4954635">
              <a:off x="366508" y="-57512"/>
              <a:ext cx="227733" cy="391415"/>
              <a:chOff x="0" y="0"/>
              <a:chExt cx="406400" cy="698500"/>
            </a:xfrm>
          </p:grpSpPr>
          <p:sp>
            <p:nvSpPr>
              <p:cNvPr name="Freeform 212" id="212"/>
              <p:cNvSpPr/>
              <p:nvPr/>
            </p:nvSpPr>
            <p:spPr>
              <a:xfrm flipH="false" flipV="false" rot="0">
                <a:off x="0" y="0"/>
                <a:ext cx="406400" cy="698500"/>
              </a:xfrm>
              <a:custGeom>
                <a:avLst/>
                <a:gdLst/>
                <a:ahLst/>
                <a:cxnLst/>
                <a:rect r="r" b="b" t="t" l="l"/>
                <a:pathLst>
                  <a:path h="698500" w="406400">
                    <a:moveTo>
                      <a:pt x="406400" y="349250"/>
                    </a:moveTo>
                    <a:lnTo>
                      <a:pt x="203200" y="698500"/>
                    </a:lnTo>
                    <a:lnTo>
                      <a:pt x="203200" y="698500"/>
                    </a:lnTo>
                    <a:lnTo>
                      <a:pt x="0" y="349250"/>
                    </a:lnTo>
                    <a:lnTo>
                      <a:pt x="203200" y="0"/>
                    </a:lnTo>
                    <a:lnTo>
                      <a:pt x="203200" y="0"/>
                    </a:lnTo>
                    <a:lnTo>
                      <a:pt x="406400" y="349250"/>
                    </a:lnTo>
                    <a:close/>
                  </a:path>
                </a:pathLst>
              </a:custGeom>
            </p:spPr>
          </p:sp>
          <p:sp>
            <p:nvSpPr>
              <p:cNvPr name="TextBox 213" id="213"/>
              <p:cNvSpPr txBox="true"/>
              <p:nvPr/>
            </p:nvSpPr>
            <p:spPr>
              <a:xfrm>
                <a:off x="114300" y="0"/>
                <a:ext cx="177800" cy="698500"/>
              </a:xfrm>
              <a:prstGeom prst="rect">
                <a:avLst/>
              </a:prstGeom>
            </p:spPr>
            <p:txBody>
              <a:bodyPr anchor="ctr" rtlCol="false" tIns="25733" lIns="25733" bIns="25733" rIns="25733"/>
              <a:lstStyle/>
              <a:p>
                <a:pPr algn="ctr">
                  <a:lnSpc>
                    <a:spcPts val="1696"/>
                  </a:lnSpc>
                </a:pPr>
              </a:p>
            </p:txBody>
          </p:sp>
        </p:grpSp>
        <p:grpSp>
          <p:nvGrpSpPr>
            <p:cNvPr name="Group 214" id="214"/>
            <p:cNvGrpSpPr/>
            <p:nvPr/>
          </p:nvGrpSpPr>
          <p:grpSpPr>
            <a:xfrm rot="-4954635">
              <a:off x="1332867" y="272640"/>
              <a:ext cx="328248" cy="564175"/>
              <a:chOff x="0" y="0"/>
              <a:chExt cx="406400" cy="698500"/>
            </a:xfrm>
          </p:grpSpPr>
          <p:sp>
            <p:nvSpPr>
              <p:cNvPr name="Freeform 215" id="215"/>
              <p:cNvSpPr/>
              <p:nvPr/>
            </p:nvSpPr>
            <p:spPr>
              <a:xfrm flipH="false" flipV="false" rot="0">
                <a:off x="0" y="0"/>
                <a:ext cx="406400" cy="698500"/>
              </a:xfrm>
              <a:custGeom>
                <a:avLst/>
                <a:gdLst/>
                <a:ahLst/>
                <a:cxnLst/>
                <a:rect r="r" b="b" t="t" l="l"/>
                <a:pathLst>
                  <a:path h="698500" w="406400">
                    <a:moveTo>
                      <a:pt x="406400" y="349250"/>
                    </a:moveTo>
                    <a:lnTo>
                      <a:pt x="203200" y="698500"/>
                    </a:lnTo>
                    <a:lnTo>
                      <a:pt x="203200" y="698500"/>
                    </a:lnTo>
                    <a:lnTo>
                      <a:pt x="0" y="349250"/>
                    </a:lnTo>
                    <a:lnTo>
                      <a:pt x="203200" y="0"/>
                    </a:lnTo>
                    <a:lnTo>
                      <a:pt x="203200" y="0"/>
                    </a:lnTo>
                    <a:lnTo>
                      <a:pt x="406400" y="349250"/>
                    </a:lnTo>
                    <a:close/>
                  </a:path>
                </a:pathLst>
              </a:custGeom>
            </p:spPr>
          </p:sp>
          <p:sp>
            <p:nvSpPr>
              <p:cNvPr name="TextBox 216" id="216"/>
              <p:cNvSpPr txBox="true"/>
              <p:nvPr/>
            </p:nvSpPr>
            <p:spPr>
              <a:xfrm>
                <a:off x="114300" y="0"/>
                <a:ext cx="177800" cy="698500"/>
              </a:xfrm>
              <a:prstGeom prst="rect">
                <a:avLst/>
              </a:prstGeom>
            </p:spPr>
            <p:txBody>
              <a:bodyPr anchor="ctr" rtlCol="false" tIns="25733" lIns="25733" bIns="25733" rIns="25733"/>
              <a:lstStyle/>
              <a:p>
                <a:pPr algn="ctr">
                  <a:lnSpc>
                    <a:spcPts val="1696"/>
                  </a:lnSpc>
                </a:pPr>
              </a:p>
            </p:txBody>
          </p:sp>
        </p:grpSp>
      </p:grpSp>
      <p:grpSp>
        <p:nvGrpSpPr>
          <p:cNvPr name="Group 217" id="217"/>
          <p:cNvGrpSpPr/>
          <p:nvPr/>
        </p:nvGrpSpPr>
        <p:grpSpPr>
          <a:xfrm rot="-5082951">
            <a:off x="8720946" y="4578131"/>
            <a:ext cx="199173" cy="378617"/>
            <a:chOff x="0" y="0"/>
            <a:chExt cx="427577" cy="812800"/>
          </a:xfrm>
        </p:grpSpPr>
        <p:sp>
          <p:nvSpPr>
            <p:cNvPr name="Freeform 218" id="218"/>
            <p:cNvSpPr/>
            <p:nvPr/>
          </p:nvSpPr>
          <p:spPr>
            <a:xfrm flipH="false" flipV="false" rot="0">
              <a:off x="0" y="0"/>
              <a:ext cx="427577" cy="812800"/>
            </a:xfrm>
            <a:custGeom>
              <a:avLst/>
              <a:gdLst/>
              <a:ahLst/>
              <a:cxnLst/>
              <a:rect r="r" b="b" t="t" l="l"/>
              <a:pathLst>
                <a:path h="812800" w="427577">
                  <a:moveTo>
                    <a:pt x="213789" y="0"/>
                  </a:moveTo>
                  <a:lnTo>
                    <a:pt x="427577" y="203200"/>
                  </a:lnTo>
                  <a:lnTo>
                    <a:pt x="427577" y="609600"/>
                  </a:lnTo>
                  <a:lnTo>
                    <a:pt x="213789" y="812800"/>
                  </a:lnTo>
                  <a:lnTo>
                    <a:pt x="0" y="609600"/>
                  </a:lnTo>
                  <a:lnTo>
                    <a:pt x="0" y="203200"/>
                  </a:lnTo>
                  <a:lnTo>
                    <a:pt x="213789" y="0"/>
                  </a:lnTo>
                  <a:close/>
                </a:path>
              </a:pathLst>
            </a:custGeom>
            <a:ln w="28575" cap="sq">
              <a:gradFill>
                <a:gsLst>
                  <a:gs pos="0">
                    <a:srgbClr val="EFB606">
                      <a:alpha val="31000"/>
                    </a:srgbClr>
                  </a:gs>
                  <a:gs pos="50000">
                    <a:srgbClr val="FAEA93">
                      <a:alpha val="31000"/>
                    </a:srgbClr>
                  </a:gs>
                  <a:gs pos="100000">
                    <a:srgbClr val="FFFFFF">
                      <a:alpha val="31000"/>
                    </a:srgbClr>
                  </a:gs>
                </a:gsLst>
                <a:path path="circle">
                  <a:fillToRect l="50000" r="50000" t="50000" b="50000"/>
                </a:path>
              </a:gradFill>
              <a:prstDash val="solid"/>
              <a:miter/>
            </a:ln>
          </p:spPr>
        </p:sp>
        <p:sp>
          <p:nvSpPr>
            <p:cNvPr name="TextBox 219" id="219"/>
            <p:cNvSpPr txBox="true"/>
            <p:nvPr/>
          </p:nvSpPr>
          <p:spPr>
            <a:xfrm>
              <a:off x="0" y="139700"/>
              <a:ext cx="427577" cy="533400"/>
            </a:xfrm>
            <a:prstGeom prst="rect">
              <a:avLst/>
            </a:prstGeom>
          </p:spPr>
          <p:txBody>
            <a:bodyPr anchor="ctr" rtlCol="false" tIns="28026" lIns="28026" bIns="28026" rIns="28026"/>
            <a:lstStyle/>
            <a:p>
              <a:pPr algn="ctr">
                <a:lnSpc>
                  <a:spcPts val="1696"/>
                </a:lnSpc>
              </a:pPr>
            </a:p>
          </p:txBody>
        </p:sp>
      </p:grpSp>
      <p:grpSp>
        <p:nvGrpSpPr>
          <p:cNvPr name="Group 220" id="220"/>
          <p:cNvGrpSpPr/>
          <p:nvPr/>
        </p:nvGrpSpPr>
        <p:grpSpPr>
          <a:xfrm rot="-5082951">
            <a:off x="8386025" y="4633635"/>
            <a:ext cx="199173" cy="378617"/>
            <a:chOff x="0" y="0"/>
            <a:chExt cx="427577" cy="812800"/>
          </a:xfrm>
        </p:grpSpPr>
        <p:sp>
          <p:nvSpPr>
            <p:cNvPr name="Freeform 221" id="221"/>
            <p:cNvSpPr/>
            <p:nvPr/>
          </p:nvSpPr>
          <p:spPr>
            <a:xfrm flipH="false" flipV="false" rot="0">
              <a:off x="0" y="0"/>
              <a:ext cx="427577" cy="812800"/>
            </a:xfrm>
            <a:custGeom>
              <a:avLst/>
              <a:gdLst/>
              <a:ahLst/>
              <a:cxnLst/>
              <a:rect r="r" b="b" t="t" l="l"/>
              <a:pathLst>
                <a:path h="812800" w="427577">
                  <a:moveTo>
                    <a:pt x="213789" y="0"/>
                  </a:moveTo>
                  <a:lnTo>
                    <a:pt x="427577" y="203200"/>
                  </a:lnTo>
                  <a:lnTo>
                    <a:pt x="427577" y="609600"/>
                  </a:lnTo>
                  <a:lnTo>
                    <a:pt x="213789" y="812800"/>
                  </a:lnTo>
                  <a:lnTo>
                    <a:pt x="0" y="609600"/>
                  </a:lnTo>
                  <a:lnTo>
                    <a:pt x="0" y="203200"/>
                  </a:lnTo>
                  <a:lnTo>
                    <a:pt x="213789" y="0"/>
                  </a:lnTo>
                  <a:close/>
                </a:path>
              </a:pathLst>
            </a:custGeom>
            <a:ln w="28575" cap="sq">
              <a:gradFill>
                <a:gsLst>
                  <a:gs pos="0">
                    <a:srgbClr val="EFB606">
                      <a:alpha val="31000"/>
                    </a:srgbClr>
                  </a:gs>
                  <a:gs pos="50000">
                    <a:srgbClr val="FAEA93">
                      <a:alpha val="31000"/>
                    </a:srgbClr>
                  </a:gs>
                  <a:gs pos="100000">
                    <a:srgbClr val="FFFFFF">
                      <a:alpha val="31000"/>
                    </a:srgbClr>
                  </a:gs>
                </a:gsLst>
                <a:path path="circle">
                  <a:fillToRect l="50000" r="50000" t="50000" b="50000"/>
                </a:path>
              </a:gradFill>
              <a:prstDash val="solid"/>
              <a:miter/>
            </a:ln>
          </p:spPr>
        </p:sp>
        <p:sp>
          <p:nvSpPr>
            <p:cNvPr name="TextBox 222" id="222"/>
            <p:cNvSpPr txBox="true"/>
            <p:nvPr/>
          </p:nvSpPr>
          <p:spPr>
            <a:xfrm>
              <a:off x="0" y="139700"/>
              <a:ext cx="427577" cy="533400"/>
            </a:xfrm>
            <a:prstGeom prst="rect">
              <a:avLst/>
            </a:prstGeom>
          </p:spPr>
          <p:txBody>
            <a:bodyPr anchor="ctr" rtlCol="false" tIns="28026" lIns="28026" bIns="28026" rIns="28026"/>
            <a:lstStyle/>
            <a:p>
              <a:pPr algn="ctr">
                <a:lnSpc>
                  <a:spcPts val="1696"/>
                </a:lnSpc>
              </a:pPr>
            </a:p>
          </p:txBody>
        </p:sp>
      </p:grpSp>
      <p:sp>
        <p:nvSpPr>
          <p:cNvPr name="TextBox 223" id="223"/>
          <p:cNvSpPr txBox="true"/>
          <p:nvPr/>
        </p:nvSpPr>
        <p:spPr>
          <a:xfrm rot="0">
            <a:off x="2388201" y="987530"/>
            <a:ext cx="11009084" cy="514351"/>
          </a:xfrm>
          <a:prstGeom prst="rect">
            <a:avLst/>
          </a:prstGeom>
        </p:spPr>
        <p:txBody>
          <a:bodyPr anchor="t" rtlCol="false" tIns="0" lIns="0" bIns="0" rIns="0">
            <a:spAutoFit/>
          </a:bodyPr>
          <a:lstStyle/>
          <a:p>
            <a:pPr algn="l">
              <a:lnSpc>
                <a:spcPts val="4199"/>
              </a:lnSpc>
              <a:spcBef>
                <a:spcPct val="0"/>
              </a:spcBef>
            </a:pPr>
            <a:r>
              <a:rPr lang="en-US" b="true" sz="2999" spc="599">
                <a:solidFill>
                  <a:srgbClr val="000000"/>
                </a:solidFill>
                <a:latin typeface="TT Chocolates Bold"/>
                <a:ea typeface="TT Chocolates Bold"/>
                <a:cs typeface="TT Chocolates Bold"/>
                <a:sym typeface="TT Chocolates Bold"/>
              </a:rPr>
              <a:t>LIGHTING OVERVIEW</a:t>
            </a:r>
          </a:p>
        </p:txBody>
      </p:sp>
      <p:sp>
        <p:nvSpPr>
          <p:cNvPr name="TextBox 224" id="224"/>
          <p:cNvSpPr txBox="true"/>
          <p:nvPr/>
        </p:nvSpPr>
        <p:spPr>
          <a:xfrm rot="0">
            <a:off x="1028700" y="558571"/>
            <a:ext cx="1974721" cy="1250348"/>
          </a:xfrm>
          <a:prstGeom prst="rect">
            <a:avLst/>
          </a:prstGeom>
        </p:spPr>
        <p:txBody>
          <a:bodyPr anchor="t" rtlCol="false" tIns="0" lIns="0" bIns="0" rIns="0">
            <a:spAutoFit/>
          </a:bodyPr>
          <a:lstStyle/>
          <a:p>
            <a:pPr algn="l">
              <a:lnSpc>
                <a:spcPts val="9833"/>
              </a:lnSpc>
            </a:pPr>
            <a:r>
              <a:rPr lang="en-US" sz="7023" b="true">
                <a:solidFill>
                  <a:srgbClr val="504C44">
                    <a:alpha val="19608"/>
                  </a:srgbClr>
                </a:solidFill>
                <a:latin typeface="Neutra Text Bold"/>
                <a:ea typeface="Neutra Text Bold"/>
                <a:cs typeface="Neutra Text Bold"/>
                <a:sym typeface="Neutra Text Bold"/>
              </a:rPr>
              <a:t>11</a:t>
            </a:r>
          </a:p>
        </p:txBody>
      </p:sp>
      <p:sp>
        <p:nvSpPr>
          <p:cNvPr name="TextBox 225" id="225"/>
          <p:cNvSpPr txBox="true"/>
          <p:nvPr/>
        </p:nvSpPr>
        <p:spPr>
          <a:xfrm rot="0">
            <a:off x="8263455" y="2958868"/>
            <a:ext cx="586694" cy="341150"/>
          </a:xfrm>
          <a:prstGeom prst="rect">
            <a:avLst/>
          </a:prstGeom>
        </p:spPr>
        <p:txBody>
          <a:bodyPr anchor="t" rtlCol="false" tIns="0" lIns="0" bIns="0" rIns="0">
            <a:spAutoFit/>
          </a:bodyPr>
          <a:lstStyle/>
          <a:p>
            <a:pPr algn="l">
              <a:lnSpc>
                <a:spcPts val="2721"/>
              </a:lnSpc>
              <a:spcBef>
                <a:spcPct val="0"/>
              </a:spcBef>
            </a:pPr>
            <a:r>
              <a:rPr lang="en-US" b="true" sz="1943" spc="388">
                <a:solidFill>
                  <a:srgbClr val="FF66C4"/>
                </a:solidFill>
                <a:latin typeface="TT Chocolates Bold"/>
                <a:ea typeface="TT Chocolates Bold"/>
                <a:cs typeface="TT Chocolates Bold"/>
                <a:sym typeface="TT Chocolates Bold"/>
              </a:rPr>
              <a:t>1</a:t>
            </a:r>
          </a:p>
        </p:txBody>
      </p:sp>
      <p:sp>
        <p:nvSpPr>
          <p:cNvPr name="TextBox 226" id="226"/>
          <p:cNvSpPr txBox="true"/>
          <p:nvPr/>
        </p:nvSpPr>
        <p:spPr>
          <a:xfrm rot="0">
            <a:off x="11392540" y="2756151"/>
            <a:ext cx="586694" cy="341150"/>
          </a:xfrm>
          <a:prstGeom prst="rect">
            <a:avLst/>
          </a:prstGeom>
        </p:spPr>
        <p:txBody>
          <a:bodyPr anchor="t" rtlCol="false" tIns="0" lIns="0" bIns="0" rIns="0">
            <a:spAutoFit/>
          </a:bodyPr>
          <a:lstStyle/>
          <a:p>
            <a:pPr algn="l">
              <a:lnSpc>
                <a:spcPts val="2721"/>
              </a:lnSpc>
              <a:spcBef>
                <a:spcPct val="0"/>
              </a:spcBef>
            </a:pPr>
            <a:r>
              <a:rPr lang="en-US" b="true" sz="1943" spc="388">
                <a:solidFill>
                  <a:srgbClr val="FF66C4"/>
                </a:solidFill>
                <a:latin typeface="TT Chocolates Bold"/>
                <a:ea typeface="TT Chocolates Bold"/>
                <a:cs typeface="TT Chocolates Bold"/>
                <a:sym typeface="TT Chocolates Bold"/>
              </a:rPr>
              <a:t>1</a:t>
            </a:r>
          </a:p>
        </p:txBody>
      </p:sp>
      <p:sp>
        <p:nvSpPr>
          <p:cNvPr name="TextBox 227" id="227"/>
          <p:cNvSpPr txBox="true"/>
          <p:nvPr/>
        </p:nvSpPr>
        <p:spPr>
          <a:xfrm rot="0">
            <a:off x="9828206" y="2902914"/>
            <a:ext cx="586694" cy="341150"/>
          </a:xfrm>
          <a:prstGeom prst="rect">
            <a:avLst/>
          </a:prstGeom>
        </p:spPr>
        <p:txBody>
          <a:bodyPr anchor="t" rtlCol="false" tIns="0" lIns="0" bIns="0" rIns="0">
            <a:spAutoFit/>
          </a:bodyPr>
          <a:lstStyle/>
          <a:p>
            <a:pPr algn="l">
              <a:lnSpc>
                <a:spcPts val="2721"/>
              </a:lnSpc>
              <a:spcBef>
                <a:spcPct val="0"/>
              </a:spcBef>
            </a:pPr>
            <a:r>
              <a:rPr lang="en-US" b="true" sz="1943" spc="388">
                <a:solidFill>
                  <a:srgbClr val="FF66C4"/>
                </a:solidFill>
                <a:latin typeface="TT Chocolates Bold"/>
                <a:ea typeface="TT Chocolates Bold"/>
                <a:cs typeface="TT Chocolates Bold"/>
                <a:sym typeface="TT Chocolates Bold"/>
              </a:rPr>
              <a:t>1</a:t>
            </a:r>
          </a:p>
        </p:txBody>
      </p:sp>
      <p:sp>
        <p:nvSpPr>
          <p:cNvPr name="TextBox 228" id="228"/>
          <p:cNvSpPr txBox="true"/>
          <p:nvPr/>
        </p:nvSpPr>
        <p:spPr>
          <a:xfrm rot="0">
            <a:off x="8389940" y="3573925"/>
            <a:ext cx="586694" cy="341150"/>
          </a:xfrm>
          <a:prstGeom prst="rect">
            <a:avLst/>
          </a:prstGeom>
        </p:spPr>
        <p:txBody>
          <a:bodyPr anchor="t" rtlCol="false" tIns="0" lIns="0" bIns="0" rIns="0">
            <a:spAutoFit/>
          </a:bodyPr>
          <a:lstStyle/>
          <a:p>
            <a:pPr algn="l">
              <a:lnSpc>
                <a:spcPts val="2721"/>
              </a:lnSpc>
              <a:spcBef>
                <a:spcPct val="0"/>
              </a:spcBef>
            </a:pPr>
            <a:r>
              <a:rPr lang="en-US" b="true" sz="1943" spc="388">
                <a:solidFill>
                  <a:srgbClr val="ED1B24"/>
                </a:solidFill>
                <a:latin typeface="TT Chocolates Bold"/>
                <a:ea typeface="TT Chocolates Bold"/>
                <a:cs typeface="TT Chocolates Bold"/>
                <a:sym typeface="TT Chocolates Bold"/>
              </a:rPr>
              <a:t>2</a:t>
            </a:r>
          </a:p>
        </p:txBody>
      </p:sp>
      <p:sp>
        <p:nvSpPr>
          <p:cNvPr name="TextBox 229" id="229"/>
          <p:cNvSpPr txBox="true"/>
          <p:nvPr/>
        </p:nvSpPr>
        <p:spPr>
          <a:xfrm rot="0">
            <a:off x="11342651" y="3356423"/>
            <a:ext cx="586694" cy="341150"/>
          </a:xfrm>
          <a:prstGeom prst="rect">
            <a:avLst/>
          </a:prstGeom>
        </p:spPr>
        <p:txBody>
          <a:bodyPr anchor="t" rtlCol="false" tIns="0" lIns="0" bIns="0" rIns="0">
            <a:spAutoFit/>
          </a:bodyPr>
          <a:lstStyle/>
          <a:p>
            <a:pPr algn="l">
              <a:lnSpc>
                <a:spcPts val="2721"/>
              </a:lnSpc>
              <a:spcBef>
                <a:spcPct val="0"/>
              </a:spcBef>
            </a:pPr>
            <a:r>
              <a:rPr lang="en-US" b="true" sz="1943" spc="388">
                <a:solidFill>
                  <a:srgbClr val="ED1B24"/>
                </a:solidFill>
                <a:latin typeface="TT Chocolates Bold"/>
                <a:ea typeface="TT Chocolates Bold"/>
                <a:cs typeface="TT Chocolates Bold"/>
                <a:sym typeface="TT Chocolates Bold"/>
              </a:rPr>
              <a:t>2</a:t>
            </a:r>
          </a:p>
        </p:txBody>
      </p:sp>
      <p:sp>
        <p:nvSpPr>
          <p:cNvPr name="TextBox 230" id="230"/>
          <p:cNvSpPr txBox="true"/>
          <p:nvPr/>
        </p:nvSpPr>
        <p:spPr>
          <a:xfrm rot="0">
            <a:off x="11472898" y="1697591"/>
            <a:ext cx="586694" cy="341150"/>
          </a:xfrm>
          <a:prstGeom prst="rect">
            <a:avLst/>
          </a:prstGeom>
        </p:spPr>
        <p:txBody>
          <a:bodyPr anchor="t" rtlCol="false" tIns="0" lIns="0" bIns="0" rIns="0">
            <a:spAutoFit/>
          </a:bodyPr>
          <a:lstStyle/>
          <a:p>
            <a:pPr algn="l">
              <a:lnSpc>
                <a:spcPts val="2721"/>
              </a:lnSpc>
              <a:spcBef>
                <a:spcPct val="0"/>
              </a:spcBef>
            </a:pPr>
            <a:r>
              <a:rPr lang="en-US" b="true" sz="1943" spc="388">
                <a:solidFill>
                  <a:srgbClr val="ED1B24"/>
                </a:solidFill>
                <a:latin typeface="TT Chocolates Bold"/>
                <a:ea typeface="TT Chocolates Bold"/>
                <a:cs typeface="TT Chocolates Bold"/>
                <a:sym typeface="TT Chocolates Bold"/>
              </a:rPr>
              <a:t>3</a:t>
            </a:r>
          </a:p>
        </p:txBody>
      </p:sp>
      <p:sp>
        <p:nvSpPr>
          <p:cNvPr name="TextBox 231" id="231"/>
          <p:cNvSpPr txBox="true"/>
          <p:nvPr/>
        </p:nvSpPr>
        <p:spPr>
          <a:xfrm rot="0">
            <a:off x="7468509" y="2011044"/>
            <a:ext cx="586694" cy="341150"/>
          </a:xfrm>
          <a:prstGeom prst="rect">
            <a:avLst/>
          </a:prstGeom>
        </p:spPr>
        <p:txBody>
          <a:bodyPr anchor="t" rtlCol="false" tIns="0" lIns="0" bIns="0" rIns="0">
            <a:spAutoFit/>
          </a:bodyPr>
          <a:lstStyle/>
          <a:p>
            <a:pPr algn="l">
              <a:lnSpc>
                <a:spcPts val="2721"/>
              </a:lnSpc>
              <a:spcBef>
                <a:spcPct val="0"/>
              </a:spcBef>
            </a:pPr>
            <a:r>
              <a:rPr lang="en-US" b="true" sz="1943" spc="388">
                <a:solidFill>
                  <a:srgbClr val="ED1B24"/>
                </a:solidFill>
                <a:latin typeface="TT Chocolates Bold"/>
                <a:ea typeface="TT Chocolates Bold"/>
                <a:cs typeface="TT Chocolates Bold"/>
                <a:sym typeface="TT Chocolates Bold"/>
              </a:rPr>
              <a:t>3</a:t>
            </a:r>
          </a:p>
        </p:txBody>
      </p:sp>
      <p:sp>
        <p:nvSpPr>
          <p:cNvPr name="TextBox 232" id="232"/>
          <p:cNvSpPr txBox="true"/>
          <p:nvPr/>
        </p:nvSpPr>
        <p:spPr>
          <a:xfrm rot="0">
            <a:off x="9703723" y="4603217"/>
            <a:ext cx="586694" cy="341150"/>
          </a:xfrm>
          <a:prstGeom prst="rect">
            <a:avLst/>
          </a:prstGeom>
        </p:spPr>
        <p:txBody>
          <a:bodyPr anchor="t" rtlCol="false" tIns="0" lIns="0" bIns="0" rIns="0">
            <a:spAutoFit/>
          </a:bodyPr>
          <a:lstStyle/>
          <a:p>
            <a:pPr algn="l">
              <a:lnSpc>
                <a:spcPts val="2721"/>
              </a:lnSpc>
              <a:spcBef>
                <a:spcPct val="0"/>
              </a:spcBef>
            </a:pPr>
            <a:r>
              <a:rPr lang="en-US" b="true" sz="1943" spc="388">
                <a:solidFill>
                  <a:srgbClr val="ED1B24"/>
                </a:solidFill>
                <a:latin typeface="TT Chocolates Bold"/>
                <a:ea typeface="TT Chocolates Bold"/>
                <a:cs typeface="TT Chocolates Bold"/>
                <a:sym typeface="TT Chocolates Bold"/>
              </a:rPr>
              <a:t>4</a:t>
            </a:r>
          </a:p>
        </p:txBody>
      </p:sp>
      <p:sp>
        <p:nvSpPr>
          <p:cNvPr name="TextBox 233" id="233"/>
          <p:cNvSpPr txBox="true"/>
          <p:nvPr/>
        </p:nvSpPr>
        <p:spPr>
          <a:xfrm rot="0">
            <a:off x="12573942" y="1958027"/>
            <a:ext cx="586694" cy="341150"/>
          </a:xfrm>
          <a:prstGeom prst="rect">
            <a:avLst/>
          </a:prstGeom>
        </p:spPr>
        <p:txBody>
          <a:bodyPr anchor="t" rtlCol="false" tIns="0" lIns="0" bIns="0" rIns="0">
            <a:spAutoFit/>
          </a:bodyPr>
          <a:lstStyle/>
          <a:p>
            <a:pPr algn="l">
              <a:lnSpc>
                <a:spcPts val="2721"/>
              </a:lnSpc>
              <a:spcBef>
                <a:spcPct val="0"/>
              </a:spcBef>
            </a:pPr>
            <a:r>
              <a:rPr lang="en-US" b="true" sz="1943" spc="388">
                <a:solidFill>
                  <a:srgbClr val="ED1B24"/>
                </a:solidFill>
                <a:latin typeface="TT Chocolates Bold"/>
                <a:ea typeface="TT Chocolates Bold"/>
                <a:cs typeface="TT Chocolates Bold"/>
                <a:sym typeface="TT Chocolates Bold"/>
              </a:rPr>
              <a:t>4</a:t>
            </a:r>
          </a:p>
        </p:txBody>
      </p:sp>
      <p:sp>
        <p:nvSpPr>
          <p:cNvPr name="TextBox 234" id="234"/>
          <p:cNvSpPr txBox="true"/>
          <p:nvPr/>
        </p:nvSpPr>
        <p:spPr>
          <a:xfrm rot="0">
            <a:off x="7306049" y="2406832"/>
            <a:ext cx="586694" cy="341150"/>
          </a:xfrm>
          <a:prstGeom prst="rect">
            <a:avLst/>
          </a:prstGeom>
        </p:spPr>
        <p:txBody>
          <a:bodyPr anchor="t" rtlCol="false" tIns="0" lIns="0" bIns="0" rIns="0">
            <a:spAutoFit/>
          </a:bodyPr>
          <a:lstStyle/>
          <a:p>
            <a:pPr algn="l">
              <a:lnSpc>
                <a:spcPts val="2721"/>
              </a:lnSpc>
              <a:spcBef>
                <a:spcPct val="0"/>
              </a:spcBef>
            </a:pPr>
            <a:r>
              <a:rPr lang="en-US" b="true" sz="1943" spc="388">
                <a:solidFill>
                  <a:srgbClr val="FF66C4"/>
                </a:solidFill>
                <a:latin typeface="TT Chocolates Bold"/>
                <a:ea typeface="TT Chocolates Bold"/>
                <a:cs typeface="TT Chocolates Bold"/>
                <a:sym typeface="TT Chocolates Bold"/>
              </a:rPr>
              <a:t>1</a:t>
            </a:r>
          </a:p>
        </p:txBody>
      </p:sp>
      <p:sp>
        <p:nvSpPr>
          <p:cNvPr name="TextBox 235" id="235"/>
          <p:cNvSpPr txBox="true"/>
          <p:nvPr/>
        </p:nvSpPr>
        <p:spPr>
          <a:xfrm rot="0">
            <a:off x="11801795" y="2054165"/>
            <a:ext cx="172180" cy="341150"/>
          </a:xfrm>
          <a:prstGeom prst="rect">
            <a:avLst/>
          </a:prstGeom>
        </p:spPr>
        <p:txBody>
          <a:bodyPr anchor="t" rtlCol="false" tIns="0" lIns="0" bIns="0" rIns="0">
            <a:spAutoFit/>
          </a:bodyPr>
          <a:lstStyle/>
          <a:p>
            <a:pPr algn="l">
              <a:lnSpc>
                <a:spcPts val="2721"/>
              </a:lnSpc>
              <a:spcBef>
                <a:spcPct val="0"/>
              </a:spcBef>
            </a:pPr>
            <a:r>
              <a:rPr lang="en-US" b="true" sz="1943" spc="388">
                <a:solidFill>
                  <a:srgbClr val="FF66C4"/>
                </a:solidFill>
                <a:latin typeface="TT Chocolates Bold"/>
                <a:ea typeface="TT Chocolates Bold"/>
                <a:cs typeface="TT Chocolates Bold"/>
                <a:sym typeface="TT Chocolates Bold"/>
              </a:rPr>
              <a:t>1</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aphicFrame>
        <p:nvGraphicFramePr>
          <p:cNvPr name="Object 2" id="2"/>
          <p:cNvGraphicFramePr/>
          <p:nvPr/>
        </p:nvGraphicFramePr>
        <p:xfrm>
          <a:off x="1028700" y="5363743"/>
          <a:ext cx="3389425" cy="942975"/>
        </p:xfrm>
        <a:graphic>
          <a:graphicData uri="http://schemas.openxmlformats.org/presentationml/2006/ole">
            <p:oleObj imgW="4064000" imgH="1612900" r:id="rId4" progId="Excel.Sheet.12" name="Worksheet">
              <p:embed/>
              <p:pic>
                <p:nvPicPr>
                  <p:cNvPr name="" id="0"/>
                  <p:cNvPicPr/>
                  <p:nvPr/>
                </p:nvPicPr>
                <p:blipFill>
                  <a:blip r:embed="rId3"/>
                  <a:stretch>
                    <a:fillRect/>
                  </a:stretch>
                </p:blipFill>
                <p:spPr>
                  <a:xfrm>
                    <a:off x="1270000" y="1270000"/>
                    <a:ext cx="1270000" cy="1270000"/>
                  </a:xfrm>
                  <a:prstGeom prst="rect"/>
                </p:spPr>
              </p:pic>
            </p:oleObj>
          </a:graphicData>
        </a:graphic>
      </p:graphicFrame>
      <p:sp>
        <p:nvSpPr>
          <p:cNvPr name="TextBox 3" id="3"/>
          <p:cNvSpPr txBox="true"/>
          <p:nvPr/>
        </p:nvSpPr>
        <p:spPr>
          <a:xfrm rot="0">
            <a:off x="2388201" y="987530"/>
            <a:ext cx="11009084" cy="514351"/>
          </a:xfrm>
          <a:prstGeom prst="rect">
            <a:avLst/>
          </a:prstGeom>
        </p:spPr>
        <p:txBody>
          <a:bodyPr anchor="t" rtlCol="false" tIns="0" lIns="0" bIns="0" rIns="0">
            <a:spAutoFit/>
          </a:bodyPr>
          <a:lstStyle/>
          <a:p>
            <a:pPr algn="l">
              <a:lnSpc>
                <a:spcPts val="4199"/>
              </a:lnSpc>
              <a:spcBef>
                <a:spcPct val="0"/>
              </a:spcBef>
            </a:pPr>
            <a:r>
              <a:rPr lang="en-US" b="true" sz="2999" spc="599">
                <a:solidFill>
                  <a:srgbClr val="000000"/>
                </a:solidFill>
                <a:latin typeface="TT Chocolates Bold"/>
                <a:ea typeface="TT Chocolates Bold"/>
                <a:cs typeface="TT Chocolates Bold"/>
                <a:sym typeface="TT Chocolates Bold"/>
              </a:rPr>
              <a:t>LIGHTING OVERVIEW</a:t>
            </a:r>
          </a:p>
        </p:txBody>
      </p:sp>
      <p:sp>
        <p:nvSpPr>
          <p:cNvPr name="TextBox 4" id="4"/>
          <p:cNvSpPr txBox="true"/>
          <p:nvPr/>
        </p:nvSpPr>
        <p:spPr>
          <a:xfrm rot="0">
            <a:off x="1028700" y="558571"/>
            <a:ext cx="1974721" cy="1250348"/>
          </a:xfrm>
          <a:prstGeom prst="rect">
            <a:avLst/>
          </a:prstGeom>
        </p:spPr>
        <p:txBody>
          <a:bodyPr anchor="t" rtlCol="false" tIns="0" lIns="0" bIns="0" rIns="0">
            <a:spAutoFit/>
          </a:bodyPr>
          <a:lstStyle/>
          <a:p>
            <a:pPr algn="l">
              <a:lnSpc>
                <a:spcPts val="9833"/>
              </a:lnSpc>
            </a:pPr>
            <a:r>
              <a:rPr lang="en-US" sz="7023" b="true">
                <a:solidFill>
                  <a:srgbClr val="504C44">
                    <a:alpha val="19608"/>
                  </a:srgbClr>
                </a:solidFill>
                <a:latin typeface="Neutra Text Bold"/>
                <a:ea typeface="Neutra Text Bold"/>
                <a:cs typeface="Neutra Text Bold"/>
                <a:sym typeface="Neutra Text Bold"/>
              </a:rPr>
              <a:t>11</a:t>
            </a:r>
          </a:p>
        </p:txBody>
      </p:sp>
      <p:sp>
        <p:nvSpPr>
          <p:cNvPr name="Freeform 5" id="5"/>
          <p:cNvSpPr/>
          <p:nvPr/>
        </p:nvSpPr>
        <p:spPr>
          <a:xfrm flipH="false" flipV="false" rot="0">
            <a:off x="2388201" y="1961916"/>
            <a:ext cx="5207384" cy="3004864"/>
          </a:xfrm>
          <a:custGeom>
            <a:avLst/>
            <a:gdLst/>
            <a:ahLst/>
            <a:cxnLst/>
            <a:rect r="r" b="b" t="t" l="l"/>
            <a:pathLst>
              <a:path h="3004864" w="5207384">
                <a:moveTo>
                  <a:pt x="0" y="0"/>
                </a:moveTo>
                <a:lnTo>
                  <a:pt x="5207384" y="0"/>
                </a:lnTo>
                <a:lnTo>
                  <a:pt x="5207384" y="3004864"/>
                </a:lnTo>
                <a:lnTo>
                  <a:pt x="0" y="3004864"/>
                </a:lnTo>
                <a:lnTo>
                  <a:pt x="0" y="0"/>
                </a:lnTo>
                <a:close/>
              </a:path>
            </a:pathLst>
          </a:custGeom>
          <a:blipFill>
            <a:blip r:embed="rId5"/>
            <a:stretch>
              <a:fillRect l="0" t="0" r="0" b="-946"/>
            </a:stretch>
          </a:blipFill>
        </p:spPr>
      </p:sp>
      <p:grpSp>
        <p:nvGrpSpPr>
          <p:cNvPr name="Group 6" id="6"/>
          <p:cNvGrpSpPr/>
          <p:nvPr/>
        </p:nvGrpSpPr>
        <p:grpSpPr>
          <a:xfrm rot="-222667">
            <a:off x="5781129" y="3121941"/>
            <a:ext cx="979281" cy="329367"/>
            <a:chOff x="0" y="0"/>
            <a:chExt cx="3030386" cy="1019228"/>
          </a:xfrm>
        </p:grpSpPr>
        <p:sp>
          <p:nvSpPr>
            <p:cNvPr name="Freeform 7" id="7"/>
            <p:cNvSpPr/>
            <p:nvPr/>
          </p:nvSpPr>
          <p:spPr>
            <a:xfrm flipH="false" flipV="false" rot="0">
              <a:off x="0" y="0"/>
              <a:ext cx="3030386" cy="1019228"/>
            </a:xfrm>
            <a:custGeom>
              <a:avLst/>
              <a:gdLst/>
              <a:ahLst/>
              <a:cxnLst/>
              <a:rect r="r" b="b" t="t" l="l"/>
              <a:pathLst>
                <a:path h="1019228" w="3030386">
                  <a:moveTo>
                    <a:pt x="203200" y="0"/>
                  </a:moveTo>
                  <a:lnTo>
                    <a:pt x="2827186" y="0"/>
                  </a:lnTo>
                  <a:lnTo>
                    <a:pt x="3030386" y="1019228"/>
                  </a:lnTo>
                  <a:lnTo>
                    <a:pt x="0" y="1019228"/>
                  </a:lnTo>
                  <a:lnTo>
                    <a:pt x="203200" y="0"/>
                  </a:lnTo>
                  <a:close/>
                </a:path>
              </a:pathLst>
            </a:custGeom>
            <a:gradFill rotWithShape="true">
              <a:gsLst>
                <a:gs pos="0">
                  <a:srgbClr val="EFB606">
                    <a:alpha val="8000"/>
                  </a:srgbClr>
                </a:gs>
                <a:gs pos="50000">
                  <a:srgbClr val="FAEA93">
                    <a:alpha val="8000"/>
                  </a:srgbClr>
                </a:gs>
                <a:gs pos="100000">
                  <a:srgbClr val="FFFFFF">
                    <a:alpha val="8000"/>
                  </a:srgbClr>
                </a:gs>
              </a:gsLst>
              <a:path path="circle">
                <a:fillToRect l="50000" r="50000" t="50000" b="50000"/>
              </a:path>
            </a:gradFill>
          </p:spPr>
        </p:sp>
        <p:sp>
          <p:nvSpPr>
            <p:cNvPr name="TextBox 8" id="8"/>
            <p:cNvSpPr txBox="true"/>
            <p:nvPr/>
          </p:nvSpPr>
          <p:spPr>
            <a:xfrm>
              <a:off x="127000" y="0"/>
              <a:ext cx="2776386" cy="1019228"/>
            </a:xfrm>
            <a:prstGeom prst="rect">
              <a:avLst/>
            </a:prstGeom>
          </p:spPr>
          <p:txBody>
            <a:bodyPr anchor="ctr" rtlCol="false" tIns="25733" lIns="25733" bIns="25733" rIns="25733"/>
            <a:lstStyle/>
            <a:p>
              <a:pPr algn="ctr">
                <a:lnSpc>
                  <a:spcPts val="1696"/>
                </a:lnSpc>
              </a:pPr>
            </a:p>
          </p:txBody>
        </p:sp>
      </p:grpSp>
      <p:grpSp>
        <p:nvGrpSpPr>
          <p:cNvPr name="Group 9" id="9"/>
          <p:cNvGrpSpPr/>
          <p:nvPr/>
        </p:nvGrpSpPr>
        <p:grpSpPr>
          <a:xfrm rot="-222667">
            <a:off x="5927872" y="3129510"/>
            <a:ext cx="745384" cy="329367"/>
            <a:chOff x="0" y="0"/>
            <a:chExt cx="2306592" cy="1019228"/>
          </a:xfrm>
        </p:grpSpPr>
        <p:sp>
          <p:nvSpPr>
            <p:cNvPr name="Freeform 10" id="10"/>
            <p:cNvSpPr/>
            <p:nvPr/>
          </p:nvSpPr>
          <p:spPr>
            <a:xfrm flipH="false" flipV="false" rot="0">
              <a:off x="0" y="0"/>
              <a:ext cx="2306592" cy="1019228"/>
            </a:xfrm>
            <a:custGeom>
              <a:avLst/>
              <a:gdLst/>
              <a:ahLst/>
              <a:cxnLst/>
              <a:rect r="r" b="b" t="t" l="l"/>
              <a:pathLst>
                <a:path h="1019228" w="2306592">
                  <a:moveTo>
                    <a:pt x="203200" y="0"/>
                  </a:moveTo>
                  <a:lnTo>
                    <a:pt x="2103392" y="0"/>
                  </a:lnTo>
                  <a:lnTo>
                    <a:pt x="2306592" y="1019228"/>
                  </a:lnTo>
                  <a:lnTo>
                    <a:pt x="0" y="1019228"/>
                  </a:lnTo>
                  <a:lnTo>
                    <a:pt x="203200" y="0"/>
                  </a:lnTo>
                  <a:close/>
                </a:path>
              </a:pathLst>
            </a:custGeom>
            <a:gradFill rotWithShape="true">
              <a:gsLst>
                <a:gs pos="0">
                  <a:srgbClr val="EFB606">
                    <a:alpha val="21000"/>
                  </a:srgbClr>
                </a:gs>
                <a:gs pos="50000">
                  <a:srgbClr val="FAEA93">
                    <a:alpha val="21000"/>
                  </a:srgbClr>
                </a:gs>
                <a:gs pos="100000">
                  <a:srgbClr val="FFFFFF">
                    <a:alpha val="21000"/>
                  </a:srgbClr>
                </a:gs>
              </a:gsLst>
              <a:lin ang="5400000"/>
            </a:gradFill>
          </p:spPr>
        </p:sp>
        <p:sp>
          <p:nvSpPr>
            <p:cNvPr name="TextBox 11" id="11"/>
            <p:cNvSpPr txBox="true"/>
            <p:nvPr/>
          </p:nvSpPr>
          <p:spPr>
            <a:xfrm>
              <a:off x="127000" y="0"/>
              <a:ext cx="2052592" cy="1019228"/>
            </a:xfrm>
            <a:prstGeom prst="rect">
              <a:avLst/>
            </a:prstGeom>
          </p:spPr>
          <p:txBody>
            <a:bodyPr anchor="ctr" rtlCol="false" tIns="25733" lIns="25733" bIns="25733" rIns="25733"/>
            <a:lstStyle/>
            <a:p>
              <a:pPr algn="ctr">
                <a:lnSpc>
                  <a:spcPts val="1696"/>
                </a:lnSpc>
              </a:pPr>
            </a:p>
          </p:txBody>
        </p:sp>
      </p:grpSp>
      <p:grpSp>
        <p:nvGrpSpPr>
          <p:cNvPr name="Group 12" id="12"/>
          <p:cNvGrpSpPr/>
          <p:nvPr/>
        </p:nvGrpSpPr>
        <p:grpSpPr>
          <a:xfrm rot="-222667">
            <a:off x="3364957" y="3305828"/>
            <a:ext cx="788804" cy="329367"/>
            <a:chOff x="0" y="0"/>
            <a:chExt cx="2440955" cy="1019228"/>
          </a:xfrm>
        </p:grpSpPr>
        <p:sp>
          <p:nvSpPr>
            <p:cNvPr name="Freeform 13" id="13"/>
            <p:cNvSpPr/>
            <p:nvPr/>
          </p:nvSpPr>
          <p:spPr>
            <a:xfrm flipH="false" flipV="false" rot="0">
              <a:off x="0" y="0"/>
              <a:ext cx="2440955" cy="1019228"/>
            </a:xfrm>
            <a:custGeom>
              <a:avLst/>
              <a:gdLst/>
              <a:ahLst/>
              <a:cxnLst/>
              <a:rect r="r" b="b" t="t" l="l"/>
              <a:pathLst>
                <a:path h="1019228" w="2440955">
                  <a:moveTo>
                    <a:pt x="203200" y="0"/>
                  </a:moveTo>
                  <a:lnTo>
                    <a:pt x="2237755" y="0"/>
                  </a:lnTo>
                  <a:lnTo>
                    <a:pt x="2440955" y="1019228"/>
                  </a:lnTo>
                  <a:lnTo>
                    <a:pt x="0" y="1019228"/>
                  </a:lnTo>
                  <a:lnTo>
                    <a:pt x="203200" y="0"/>
                  </a:lnTo>
                  <a:close/>
                </a:path>
              </a:pathLst>
            </a:custGeom>
            <a:gradFill rotWithShape="true">
              <a:gsLst>
                <a:gs pos="0">
                  <a:srgbClr val="EFB606">
                    <a:alpha val="8000"/>
                  </a:srgbClr>
                </a:gs>
                <a:gs pos="50000">
                  <a:srgbClr val="FAEA93">
                    <a:alpha val="8000"/>
                  </a:srgbClr>
                </a:gs>
                <a:gs pos="100000">
                  <a:srgbClr val="FFFFFF">
                    <a:alpha val="8000"/>
                  </a:srgbClr>
                </a:gs>
              </a:gsLst>
              <a:path path="circle">
                <a:fillToRect l="50000" r="50000" t="50000" b="50000"/>
              </a:path>
            </a:gradFill>
          </p:spPr>
        </p:sp>
        <p:sp>
          <p:nvSpPr>
            <p:cNvPr name="TextBox 14" id="14"/>
            <p:cNvSpPr txBox="true"/>
            <p:nvPr/>
          </p:nvSpPr>
          <p:spPr>
            <a:xfrm>
              <a:off x="127000" y="0"/>
              <a:ext cx="2186955" cy="1019228"/>
            </a:xfrm>
            <a:prstGeom prst="rect">
              <a:avLst/>
            </a:prstGeom>
          </p:spPr>
          <p:txBody>
            <a:bodyPr anchor="ctr" rtlCol="false" tIns="25733" lIns="25733" bIns="25733" rIns="25733"/>
            <a:lstStyle/>
            <a:p>
              <a:pPr algn="ctr">
                <a:lnSpc>
                  <a:spcPts val="1696"/>
                </a:lnSpc>
              </a:pPr>
            </a:p>
          </p:txBody>
        </p:sp>
      </p:grpSp>
      <p:grpSp>
        <p:nvGrpSpPr>
          <p:cNvPr name="Group 15" id="15"/>
          <p:cNvGrpSpPr/>
          <p:nvPr/>
        </p:nvGrpSpPr>
        <p:grpSpPr>
          <a:xfrm rot="-222667">
            <a:off x="3408376" y="3319353"/>
            <a:ext cx="702702" cy="329367"/>
            <a:chOff x="0" y="0"/>
            <a:chExt cx="2174513" cy="1019228"/>
          </a:xfrm>
        </p:grpSpPr>
        <p:sp>
          <p:nvSpPr>
            <p:cNvPr name="Freeform 16" id="16"/>
            <p:cNvSpPr/>
            <p:nvPr/>
          </p:nvSpPr>
          <p:spPr>
            <a:xfrm flipH="false" flipV="false" rot="0">
              <a:off x="0" y="0"/>
              <a:ext cx="2174513" cy="1019228"/>
            </a:xfrm>
            <a:custGeom>
              <a:avLst/>
              <a:gdLst/>
              <a:ahLst/>
              <a:cxnLst/>
              <a:rect r="r" b="b" t="t" l="l"/>
              <a:pathLst>
                <a:path h="1019228" w="2174513">
                  <a:moveTo>
                    <a:pt x="203200" y="0"/>
                  </a:moveTo>
                  <a:lnTo>
                    <a:pt x="1971313" y="0"/>
                  </a:lnTo>
                  <a:lnTo>
                    <a:pt x="2174513" y="1019228"/>
                  </a:lnTo>
                  <a:lnTo>
                    <a:pt x="0" y="1019228"/>
                  </a:lnTo>
                  <a:lnTo>
                    <a:pt x="203200" y="0"/>
                  </a:lnTo>
                  <a:close/>
                </a:path>
              </a:pathLst>
            </a:custGeom>
            <a:gradFill rotWithShape="true">
              <a:gsLst>
                <a:gs pos="0">
                  <a:srgbClr val="EFB606">
                    <a:alpha val="21000"/>
                  </a:srgbClr>
                </a:gs>
                <a:gs pos="50000">
                  <a:srgbClr val="FAEA93">
                    <a:alpha val="21000"/>
                  </a:srgbClr>
                </a:gs>
                <a:gs pos="100000">
                  <a:srgbClr val="FFFFFF">
                    <a:alpha val="21000"/>
                  </a:srgbClr>
                </a:gs>
              </a:gsLst>
              <a:lin ang="5400000"/>
            </a:gradFill>
          </p:spPr>
        </p:sp>
        <p:sp>
          <p:nvSpPr>
            <p:cNvPr name="TextBox 17" id="17"/>
            <p:cNvSpPr txBox="true"/>
            <p:nvPr/>
          </p:nvSpPr>
          <p:spPr>
            <a:xfrm>
              <a:off x="127000" y="0"/>
              <a:ext cx="1920513" cy="1019228"/>
            </a:xfrm>
            <a:prstGeom prst="rect">
              <a:avLst/>
            </a:prstGeom>
          </p:spPr>
          <p:txBody>
            <a:bodyPr anchor="ctr" rtlCol="false" tIns="25733" lIns="25733" bIns="25733" rIns="25733"/>
            <a:lstStyle/>
            <a:p>
              <a:pPr algn="ctr">
                <a:lnSpc>
                  <a:spcPts val="1696"/>
                </a:lnSpc>
              </a:pPr>
            </a:p>
          </p:txBody>
        </p:sp>
      </p:grpSp>
      <p:grpSp>
        <p:nvGrpSpPr>
          <p:cNvPr name="Group 18" id="18"/>
          <p:cNvGrpSpPr/>
          <p:nvPr/>
        </p:nvGrpSpPr>
        <p:grpSpPr>
          <a:xfrm rot="0">
            <a:off x="8142881" y="2228751"/>
            <a:ext cx="3450183" cy="2471194"/>
            <a:chOff x="0" y="0"/>
            <a:chExt cx="4600245" cy="3294925"/>
          </a:xfrm>
        </p:grpSpPr>
        <p:sp>
          <p:nvSpPr>
            <p:cNvPr name="Freeform 19" id="19"/>
            <p:cNvSpPr/>
            <p:nvPr/>
          </p:nvSpPr>
          <p:spPr>
            <a:xfrm flipH="false" flipV="false" rot="0">
              <a:off x="0" y="0"/>
              <a:ext cx="4600245" cy="3294925"/>
            </a:xfrm>
            <a:custGeom>
              <a:avLst/>
              <a:gdLst/>
              <a:ahLst/>
              <a:cxnLst/>
              <a:rect r="r" b="b" t="t" l="l"/>
              <a:pathLst>
                <a:path h="3294925" w="4600245">
                  <a:moveTo>
                    <a:pt x="0" y="0"/>
                  </a:moveTo>
                  <a:lnTo>
                    <a:pt x="4600245" y="0"/>
                  </a:lnTo>
                  <a:lnTo>
                    <a:pt x="4600245" y="3294925"/>
                  </a:lnTo>
                  <a:lnTo>
                    <a:pt x="0" y="3294925"/>
                  </a:lnTo>
                  <a:lnTo>
                    <a:pt x="0" y="0"/>
                  </a:lnTo>
                  <a:close/>
                </a:path>
              </a:pathLst>
            </a:custGeom>
            <a:blipFill>
              <a:blip r:embed="rId6"/>
              <a:stretch>
                <a:fillRect l="0" t="0" r="0" b="0"/>
              </a:stretch>
            </a:blipFill>
          </p:spPr>
        </p:sp>
        <p:grpSp>
          <p:nvGrpSpPr>
            <p:cNvPr name="Group 20" id="20"/>
            <p:cNvGrpSpPr/>
            <p:nvPr/>
          </p:nvGrpSpPr>
          <p:grpSpPr>
            <a:xfrm rot="0">
              <a:off x="1247145" y="727891"/>
              <a:ext cx="2063810" cy="800496"/>
              <a:chOff x="0" y="0"/>
              <a:chExt cx="3649856" cy="1415681"/>
            </a:xfrm>
          </p:grpSpPr>
          <p:sp>
            <p:nvSpPr>
              <p:cNvPr name="Freeform 21" id="21"/>
              <p:cNvSpPr/>
              <p:nvPr/>
            </p:nvSpPr>
            <p:spPr>
              <a:xfrm flipH="false" flipV="false" rot="0">
                <a:off x="0" y="0"/>
                <a:ext cx="3649856" cy="1415681"/>
              </a:xfrm>
              <a:custGeom>
                <a:avLst/>
                <a:gdLst/>
                <a:ahLst/>
                <a:cxnLst/>
                <a:rect r="r" b="b" t="t" l="l"/>
                <a:pathLst>
                  <a:path h="1415681" w="3649856">
                    <a:moveTo>
                      <a:pt x="203200" y="0"/>
                    </a:moveTo>
                    <a:lnTo>
                      <a:pt x="3446656" y="0"/>
                    </a:lnTo>
                    <a:lnTo>
                      <a:pt x="3649856" y="1415681"/>
                    </a:lnTo>
                    <a:lnTo>
                      <a:pt x="0" y="1415681"/>
                    </a:lnTo>
                    <a:lnTo>
                      <a:pt x="203200" y="0"/>
                    </a:lnTo>
                    <a:close/>
                  </a:path>
                </a:pathLst>
              </a:custGeom>
              <a:gradFill rotWithShape="true">
                <a:gsLst>
                  <a:gs pos="0">
                    <a:srgbClr val="EFB606">
                      <a:alpha val="8000"/>
                    </a:srgbClr>
                  </a:gs>
                  <a:gs pos="50000">
                    <a:srgbClr val="FAEA93">
                      <a:alpha val="8000"/>
                    </a:srgbClr>
                  </a:gs>
                  <a:gs pos="100000">
                    <a:srgbClr val="FFFFFF">
                      <a:alpha val="8000"/>
                    </a:srgbClr>
                  </a:gs>
                </a:gsLst>
                <a:path path="circle">
                  <a:fillToRect l="50000" r="50000" t="50000" b="50000"/>
                </a:path>
              </a:gradFill>
            </p:spPr>
          </p:sp>
          <p:sp>
            <p:nvSpPr>
              <p:cNvPr name="TextBox 22" id="22"/>
              <p:cNvSpPr txBox="true"/>
              <p:nvPr/>
            </p:nvSpPr>
            <p:spPr>
              <a:xfrm>
                <a:off x="127000" y="0"/>
                <a:ext cx="3395856" cy="1415681"/>
              </a:xfrm>
              <a:prstGeom prst="rect">
                <a:avLst/>
              </a:prstGeom>
            </p:spPr>
            <p:txBody>
              <a:bodyPr anchor="ctr" rtlCol="false" tIns="25733" lIns="25733" bIns="25733" rIns="25733"/>
              <a:lstStyle/>
              <a:p>
                <a:pPr algn="ctr">
                  <a:lnSpc>
                    <a:spcPts val="1696"/>
                  </a:lnSpc>
                </a:pPr>
              </a:p>
            </p:txBody>
          </p:sp>
        </p:grpSp>
        <p:grpSp>
          <p:nvGrpSpPr>
            <p:cNvPr name="Group 23" id="23"/>
            <p:cNvGrpSpPr/>
            <p:nvPr/>
          </p:nvGrpSpPr>
          <p:grpSpPr>
            <a:xfrm rot="0">
              <a:off x="1431990" y="701264"/>
              <a:ext cx="1696992" cy="946199"/>
              <a:chOff x="0" y="0"/>
              <a:chExt cx="3001137" cy="1673357"/>
            </a:xfrm>
          </p:grpSpPr>
          <p:sp>
            <p:nvSpPr>
              <p:cNvPr name="Freeform 24" id="24"/>
              <p:cNvSpPr/>
              <p:nvPr/>
            </p:nvSpPr>
            <p:spPr>
              <a:xfrm flipH="false" flipV="false" rot="0">
                <a:off x="0" y="0"/>
                <a:ext cx="3001137" cy="1673357"/>
              </a:xfrm>
              <a:custGeom>
                <a:avLst/>
                <a:gdLst/>
                <a:ahLst/>
                <a:cxnLst/>
                <a:rect r="r" b="b" t="t" l="l"/>
                <a:pathLst>
                  <a:path h="1673357" w="3001137">
                    <a:moveTo>
                      <a:pt x="203200" y="0"/>
                    </a:moveTo>
                    <a:lnTo>
                      <a:pt x="2797937" y="0"/>
                    </a:lnTo>
                    <a:lnTo>
                      <a:pt x="3001137" y="1673357"/>
                    </a:lnTo>
                    <a:lnTo>
                      <a:pt x="0" y="1673357"/>
                    </a:lnTo>
                    <a:lnTo>
                      <a:pt x="203200" y="0"/>
                    </a:lnTo>
                    <a:close/>
                  </a:path>
                </a:pathLst>
              </a:custGeom>
              <a:gradFill rotWithShape="true">
                <a:gsLst>
                  <a:gs pos="0">
                    <a:srgbClr val="EFB606">
                      <a:alpha val="21000"/>
                    </a:srgbClr>
                  </a:gs>
                  <a:gs pos="50000">
                    <a:srgbClr val="FAEA93">
                      <a:alpha val="21000"/>
                    </a:srgbClr>
                  </a:gs>
                  <a:gs pos="100000">
                    <a:srgbClr val="FFFFFF">
                      <a:alpha val="21000"/>
                    </a:srgbClr>
                  </a:gs>
                </a:gsLst>
                <a:lin ang="5400000"/>
              </a:gradFill>
            </p:spPr>
          </p:sp>
          <p:sp>
            <p:nvSpPr>
              <p:cNvPr name="TextBox 25" id="25"/>
              <p:cNvSpPr txBox="true"/>
              <p:nvPr/>
            </p:nvSpPr>
            <p:spPr>
              <a:xfrm>
                <a:off x="127000" y="0"/>
                <a:ext cx="2747137" cy="1673357"/>
              </a:xfrm>
              <a:prstGeom prst="rect">
                <a:avLst/>
              </a:prstGeom>
            </p:spPr>
            <p:txBody>
              <a:bodyPr anchor="ctr" rtlCol="false" tIns="25733" lIns="25733" bIns="25733" rIns="25733"/>
              <a:lstStyle/>
              <a:p>
                <a:pPr algn="ctr">
                  <a:lnSpc>
                    <a:spcPts val="1696"/>
                  </a:lnSpc>
                </a:pPr>
              </a:p>
            </p:txBody>
          </p:sp>
        </p:grpSp>
      </p:grpSp>
      <p:grpSp>
        <p:nvGrpSpPr>
          <p:cNvPr name="Group 26" id="26"/>
          <p:cNvGrpSpPr/>
          <p:nvPr/>
        </p:nvGrpSpPr>
        <p:grpSpPr>
          <a:xfrm rot="0">
            <a:off x="12135990" y="1761083"/>
            <a:ext cx="4827699" cy="2938862"/>
            <a:chOff x="0" y="0"/>
            <a:chExt cx="6436932" cy="3918482"/>
          </a:xfrm>
        </p:grpSpPr>
        <p:sp>
          <p:nvSpPr>
            <p:cNvPr name="Freeform 27" id="27"/>
            <p:cNvSpPr/>
            <p:nvPr/>
          </p:nvSpPr>
          <p:spPr>
            <a:xfrm flipH="false" flipV="false" rot="0">
              <a:off x="0" y="0"/>
              <a:ext cx="6436932" cy="3918482"/>
            </a:xfrm>
            <a:custGeom>
              <a:avLst/>
              <a:gdLst/>
              <a:ahLst/>
              <a:cxnLst/>
              <a:rect r="r" b="b" t="t" l="l"/>
              <a:pathLst>
                <a:path h="3918482" w="6436932">
                  <a:moveTo>
                    <a:pt x="0" y="0"/>
                  </a:moveTo>
                  <a:lnTo>
                    <a:pt x="6436932" y="0"/>
                  </a:lnTo>
                  <a:lnTo>
                    <a:pt x="6436932" y="3918482"/>
                  </a:lnTo>
                  <a:lnTo>
                    <a:pt x="0" y="3918482"/>
                  </a:lnTo>
                  <a:lnTo>
                    <a:pt x="0" y="0"/>
                  </a:lnTo>
                  <a:close/>
                </a:path>
              </a:pathLst>
            </a:custGeom>
            <a:blipFill>
              <a:blip r:embed="rId7"/>
              <a:stretch>
                <a:fillRect l="0" t="0" r="0" b="0"/>
              </a:stretch>
            </a:blipFill>
          </p:spPr>
        </p:sp>
        <p:grpSp>
          <p:nvGrpSpPr>
            <p:cNvPr name="Group 28" id="28"/>
            <p:cNvGrpSpPr/>
            <p:nvPr/>
          </p:nvGrpSpPr>
          <p:grpSpPr>
            <a:xfrm rot="-575896">
              <a:off x="1430677" y="2435813"/>
              <a:ext cx="394381" cy="70093"/>
              <a:chOff x="0" y="0"/>
              <a:chExt cx="212312" cy="37734"/>
            </a:xfrm>
          </p:grpSpPr>
          <p:sp>
            <p:nvSpPr>
              <p:cNvPr name="Freeform 29" id="29"/>
              <p:cNvSpPr/>
              <p:nvPr/>
            </p:nvSpPr>
            <p:spPr>
              <a:xfrm flipH="false" flipV="false" rot="0">
                <a:off x="0" y="0"/>
                <a:ext cx="212312" cy="37734"/>
              </a:xfrm>
              <a:custGeom>
                <a:avLst/>
                <a:gdLst/>
                <a:ahLst/>
                <a:cxnLst/>
                <a:rect r="r" b="b" t="t" l="l"/>
                <a:pathLst>
                  <a:path h="37734" w="212312">
                    <a:moveTo>
                      <a:pt x="0" y="0"/>
                    </a:moveTo>
                    <a:lnTo>
                      <a:pt x="212312" y="0"/>
                    </a:lnTo>
                    <a:lnTo>
                      <a:pt x="212312" y="37734"/>
                    </a:lnTo>
                    <a:lnTo>
                      <a:pt x="0" y="37734"/>
                    </a:lnTo>
                    <a:close/>
                  </a:path>
                </a:pathLst>
              </a:custGeom>
              <a:gradFill rotWithShape="true">
                <a:gsLst>
                  <a:gs pos="0">
                    <a:srgbClr val="FFDA6A">
                      <a:alpha val="52000"/>
                    </a:srgbClr>
                  </a:gs>
                  <a:gs pos="100000">
                    <a:srgbClr val="FFF7DE">
                      <a:alpha val="35620"/>
                    </a:srgbClr>
                  </a:gs>
                </a:gsLst>
                <a:lin ang="5400000"/>
              </a:gradFill>
            </p:spPr>
          </p:sp>
          <p:sp>
            <p:nvSpPr>
              <p:cNvPr name="TextBox 30" id="30"/>
              <p:cNvSpPr txBox="true"/>
              <p:nvPr/>
            </p:nvSpPr>
            <p:spPr>
              <a:xfrm>
                <a:off x="0" y="0"/>
                <a:ext cx="212312" cy="37734"/>
              </a:xfrm>
              <a:prstGeom prst="rect">
                <a:avLst/>
              </a:prstGeom>
            </p:spPr>
            <p:txBody>
              <a:bodyPr anchor="ctr" rtlCol="false" tIns="41130" lIns="41130" bIns="41130" rIns="41130"/>
              <a:lstStyle/>
              <a:p>
                <a:pPr algn="ctr">
                  <a:lnSpc>
                    <a:spcPts val="1696"/>
                  </a:lnSpc>
                </a:pPr>
              </a:p>
            </p:txBody>
          </p:sp>
        </p:grpSp>
        <p:grpSp>
          <p:nvGrpSpPr>
            <p:cNvPr name="Group 31" id="31"/>
            <p:cNvGrpSpPr/>
            <p:nvPr/>
          </p:nvGrpSpPr>
          <p:grpSpPr>
            <a:xfrm rot="-3498561">
              <a:off x="1592535" y="2069955"/>
              <a:ext cx="816661" cy="70093"/>
              <a:chOff x="0" y="0"/>
              <a:chExt cx="439644" cy="37734"/>
            </a:xfrm>
          </p:grpSpPr>
          <p:sp>
            <p:nvSpPr>
              <p:cNvPr name="Freeform 32" id="32"/>
              <p:cNvSpPr/>
              <p:nvPr/>
            </p:nvSpPr>
            <p:spPr>
              <a:xfrm flipH="false" flipV="false" rot="0">
                <a:off x="0" y="0"/>
                <a:ext cx="439644" cy="37734"/>
              </a:xfrm>
              <a:custGeom>
                <a:avLst/>
                <a:gdLst/>
                <a:ahLst/>
                <a:cxnLst/>
                <a:rect r="r" b="b" t="t" l="l"/>
                <a:pathLst>
                  <a:path h="37734" w="439644">
                    <a:moveTo>
                      <a:pt x="0" y="0"/>
                    </a:moveTo>
                    <a:lnTo>
                      <a:pt x="439644" y="0"/>
                    </a:lnTo>
                    <a:lnTo>
                      <a:pt x="439644" y="37734"/>
                    </a:lnTo>
                    <a:lnTo>
                      <a:pt x="0" y="37734"/>
                    </a:lnTo>
                    <a:close/>
                  </a:path>
                </a:pathLst>
              </a:custGeom>
              <a:gradFill rotWithShape="true">
                <a:gsLst>
                  <a:gs pos="0">
                    <a:srgbClr val="FFDA6A">
                      <a:alpha val="52000"/>
                    </a:srgbClr>
                  </a:gs>
                  <a:gs pos="100000">
                    <a:srgbClr val="FFF7DE">
                      <a:alpha val="35620"/>
                    </a:srgbClr>
                  </a:gs>
                </a:gsLst>
                <a:lin ang="5400000"/>
              </a:gradFill>
            </p:spPr>
          </p:sp>
          <p:sp>
            <p:nvSpPr>
              <p:cNvPr name="TextBox 33" id="33"/>
              <p:cNvSpPr txBox="true"/>
              <p:nvPr/>
            </p:nvSpPr>
            <p:spPr>
              <a:xfrm>
                <a:off x="0" y="0"/>
                <a:ext cx="439644" cy="37734"/>
              </a:xfrm>
              <a:prstGeom prst="rect">
                <a:avLst/>
              </a:prstGeom>
            </p:spPr>
            <p:txBody>
              <a:bodyPr anchor="ctr" rtlCol="false" tIns="41130" lIns="41130" bIns="41130" rIns="41130"/>
              <a:lstStyle/>
              <a:p>
                <a:pPr algn="ctr">
                  <a:lnSpc>
                    <a:spcPts val="1696"/>
                  </a:lnSpc>
                </a:pPr>
              </a:p>
            </p:txBody>
          </p:sp>
        </p:grpSp>
        <p:grpSp>
          <p:nvGrpSpPr>
            <p:cNvPr name="Group 34" id="34"/>
            <p:cNvGrpSpPr/>
            <p:nvPr/>
          </p:nvGrpSpPr>
          <p:grpSpPr>
            <a:xfrm rot="351051">
              <a:off x="1626449" y="1310911"/>
              <a:ext cx="343072" cy="632491"/>
              <a:chOff x="0" y="0"/>
              <a:chExt cx="738537" cy="1361574"/>
            </a:xfrm>
          </p:grpSpPr>
          <p:sp>
            <p:nvSpPr>
              <p:cNvPr name="Freeform 35" id="35"/>
              <p:cNvSpPr/>
              <p:nvPr/>
            </p:nvSpPr>
            <p:spPr>
              <a:xfrm flipH="false" flipV="false" rot="0">
                <a:off x="0" y="0"/>
                <a:ext cx="738537" cy="1361574"/>
              </a:xfrm>
              <a:custGeom>
                <a:avLst/>
                <a:gdLst/>
                <a:ahLst/>
                <a:cxnLst/>
                <a:rect r="r" b="b" t="t" l="l"/>
                <a:pathLst>
                  <a:path h="1361574" w="738537">
                    <a:moveTo>
                      <a:pt x="203200" y="0"/>
                    </a:moveTo>
                    <a:lnTo>
                      <a:pt x="535337" y="0"/>
                    </a:lnTo>
                    <a:lnTo>
                      <a:pt x="738537" y="1361574"/>
                    </a:lnTo>
                    <a:lnTo>
                      <a:pt x="0" y="1361574"/>
                    </a:lnTo>
                    <a:lnTo>
                      <a:pt x="203200" y="0"/>
                    </a:lnTo>
                    <a:close/>
                  </a:path>
                </a:pathLst>
              </a:custGeom>
              <a:gradFill rotWithShape="true">
                <a:gsLst>
                  <a:gs pos="0">
                    <a:srgbClr val="EFB606">
                      <a:alpha val="21000"/>
                    </a:srgbClr>
                  </a:gs>
                  <a:gs pos="50000">
                    <a:srgbClr val="FAEA93">
                      <a:alpha val="21000"/>
                    </a:srgbClr>
                  </a:gs>
                  <a:gs pos="100000">
                    <a:srgbClr val="FFFFFF">
                      <a:alpha val="21000"/>
                    </a:srgbClr>
                  </a:gs>
                </a:gsLst>
                <a:lin ang="5400000"/>
              </a:gradFill>
            </p:spPr>
          </p:sp>
          <p:sp>
            <p:nvSpPr>
              <p:cNvPr name="TextBox 36" id="36"/>
              <p:cNvSpPr txBox="true"/>
              <p:nvPr/>
            </p:nvSpPr>
            <p:spPr>
              <a:xfrm>
                <a:off x="127000" y="0"/>
                <a:ext cx="484537" cy="1361574"/>
              </a:xfrm>
              <a:prstGeom prst="rect">
                <a:avLst/>
              </a:prstGeom>
            </p:spPr>
            <p:txBody>
              <a:bodyPr anchor="ctr" rtlCol="false" tIns="25733" lIns="25733" bIns="25733" rIns="25733"/>
              <a:lstStyle/>
              <a:p>
                <a:pPr algn="ctr">
                  <a:lnSpc>
                    <a:spcPts val="1696"/>
                  </a:lnSpc>
                </a:pPr>
              </a:p>
            </p:txBody>
          </p:sp>
        </p:grpSp>
        <p:grpSp>
          <p:nvGrpSpPr>
            <p:cNvPr name="Group 37" id="37"/>
            <p:cNvGrpSpPr/>
            <p:nvPr/>
          </p:nvGrpSpPr>
          <p:grpSpPr>
            <a:xfrm rot="-135833">
              <a:off x="2920642" y="876538"/>
              <a:ext cx="343072" cy="1076347"/>
              <a:chOff x="0" y="0"/>
              <a:chExt cx="738537" cy="2317071"/>
            </a:xfrm>
          </p:grpSpPr>
          <p:sp>
            <p:nvSpPr>
              <p:cNvPr name="Freeform 38" id="38"/>
              <p:cNvSpPr/>
              <p:nvPr/>
            </p:nvSpPr>
            <p:spPr>
              <a:xfrm flipH="false" flipV="false" rot="0">
                <a:off x="0" y="0"/>
                <a:ext cx="738537" cy="2317071"/>
              </a:xfrm>
              <a:custGeom>
                <a:avLst/>
                <a:gdLst/>
                <a:ahLst/>
                <a:cxnLst/>
                <a:rect r="r" b="b" t="t" l="l"/>
                <a:pathLst>
                  <a:path h="2317071" w="738537">
                    <a:moveTo>
                      <a:pt x="203200" y="0"/>
                    </a:moveTo>
                    <a:lnTo>
                      <a:pt x="535337" y="0"/>
                    </a:lnTo>
                    <a:lnTo>
                      <a:pt x="738537" y="2317071"/>
                    </a:lnTo>
                    <a:lnTo>
                      <a:pt x="0" y="2317071"/>
                    </a:lnTo>
                    <a:lnTo>
                      <a:pt x="203200" y="0"/>
                    </a:lnTo>
                    <a:close/>
                  </a:path>
                </a:pathLst>
              </a:custGeom>
              <a:gradFill rotWithShape="true">
                <a:gsLst>
                  <a:gs pos="0">
                    <a:srgbClr val="EFB606">
                      <a:alpha val="21000"/>
                    </a:srgbClr>
                  </a:gs>
                  <a:gs pos="50000">
                    <a:srgbClr val="FAEA93">
                      <a:alpha val="21000"/>
                    </a:srgbClr>
                  </a:gs>
                  <a:gs pos="100000">
                    <a:srgbClr val="FFFFFF">
                      <a:alpha val="21000"/>
                    </a:srgbClr>
                  </a:gs>
                </a:gsLst>
                <a:lin ang="5400000"/>
              </a:gradFill>
            </p:spPr>
          </p:sp>
          <p:sp>
            <p:nvSpPr>
              <p:cNvPr name="TextBox 39" id="39"/>
              <p:cNvSpPr txBox="true"/>
              <p:nvPr/>
            </p:nvSpPr>
            <p:spPr>
              <a:xfrm>
                <a:off x="127000" y="0"/>
                <a:ext cx="484537" cy="2317071"/>
              </a:xfrm>
              <a:prstGeom prst="rect">
                <a:avLst/>
              </a:prstGeom>
            </p:spPr>
            <p:txBody>
              <a:bodyPr anchor="ctr" rtlCol="false" tIns="25733" lIns="25733" bIns="25733" rIns="25733"/>
              <a:lstStyle/>
              <a:p>
                <a:pPr algn="ctr">
                  <a:lnSpc>
                    <a:spcPts val="1696"/>
                  </a:lnSpc>
                </a:pPr>
              </a:p>
            </p:txBody>
          </p:sp>
        </p:grpSp>
      </p:grpSp>
      <p:sp>
        <p:nvSpPr>
          <p:cNvPr name="TextBox 40" id="40"/>
          <p:cNvSpPr txBox="true"/>
          <p:nvPr/>
        </p:nvSpPr>
        <p:spPr>
          <a:xfrm rot="0">
            <a:off x="14719966" y="2351298"/>
            <a:ext cx="586694" cy="341150"/>
          </a:xfrm>
          <a:prstGeom prst="rect">
            <a:avLst/>
          </a:prstGeom>
        </p:spPr>
        <p:txBody>
          <a:bodyPr anchor="t" rtlCol="false" tIns="0" lIns="0" bIns="0" rIns="0">
            <a:spAutoFit/>
          </a:bodyPr>
          <a:lstStyle/>
          <a:p>
            <a:pPr algn="l">
              <a:lnSpc>
                <a:spcPts val="2721"/>
              </a:lnSpc>
              <a:spcBef>
                <a:spcPct val="0"/>
              </a:spcBef>
            </a:pPr>
            <a:r>
              <a:rPr lang="en-US" b="true" sz="1943" spc="388">
                <a:solidFill>
                  <a:srgbClr val="8C52FF"/>
                </a:solidFill>
                <a:latin typeface="TT Chocolates Bold"/>
                <a:ea typeface="TT Chocolates Bold"/>
                <a:cs typeface="TT Chocolates Bold"/>
                <a:sym typeface="TT Chocolates Bold"/>
              </a:rPr>
              <a:t>5</a:t>
            </a:r>
          </a:p>
        </p:txBody>
      </p:sp>
      <p:sp>
        <p:nvSpPr>
          <p:cNvPr name="TextBox 41" id="41"/>
          <p:cNvSpPr txBox="true"/>
          <p:nvPr/>
        </p:nvSpPr>
        <p:spPr>
          <a:xfrm rot="0">
            <a:off x="13397285" y="3772300"/>
            <a:ext cx="586694" cy="341150"/>
          </a:xfrm>
          <a:prstGeom prst="rect">
            <a:avLst/>
          </a:prstGeom>
        </p:spPr>
        <p:txBody>
          <a:bodyPr anchor="t" rtlCol="false" tIns="0" lIns="0" bIns="0" rIns="0">
            <a:spAutoFit/>
          </a:bodyPr>
          <a:lstStyle/>
          <a:p>
            <a:pPr algn="l">
              <a:lnSpc>
                <a:spcPts val="2721"/>
              </a:lnSpc>
              <a:spcBef>
                <a:spcPct val="0"/>
              </a:spcBef>
            </a:pPr>
            <a:r>
              <a:rPr lang="en-US" b="true" sz="1943" spc="388">
                <a:solidFill>
                  <a:srgbClr val="FF9E3A"/>
                </a:solidFill>
                <a:latin typeface="TT Chocolates Bold"/>
                <a:ea typeface="TT Chocolates Bold"/>
                <a:cs typeface="TT Chocolates Bold"/>
                <a:sym typeface="TT Chocolates Bold"/>
              </a:rPr>
              <a:t>6</a:t>
            </a:r>
          </a:p>
        </p:txBody>
      </p:sp>
      <p:sp>
        <p:nvSpPr>
          <p:cNvPr name="TextBox 42" id="42"/>
          <p:cNvSpPr txBox="true"/>
          <p:nvPr/>
        </p:nvSpPr>
        <p:spPr>
          <a:xfrm rot="0">
            <a:off x="13397285" y="2181126"/>
            <a:ext cx="586694" cy="341150"/>
          </a:xfrm>
          <a:prstGeom prst="rect">
            <a:avLst/>
          </a:prstGeom>
        </p:spPr>
        <p:txBody>
          <a:bodyPr anchor="t" rtlCol="false" tIns="0" lIns="0" bIns="0" rIns="0">
            <a:spAutoFit/>
          </a:bodyPr>
          <a:lstStyle/>
          <a:p>
            <a:pPr algn="l">
              <a:lnSpc>
                <a:spcPts val="2721"/>
              </a:lnSpc>
              <a:spcBef>
                <a:spcPct val="0"/>
              </a:spcBef>
            </a:pPr>
            <a:r>
              <a:rPr lang="en-US" b="true" sz="1943" spc="388">
                <a:solidFill>
                  <a:srgbClr val="FF9E3A"/>
                </a:solidFill>
                <a:latin typeface="TT Chocolates Bold"/>
                <a:ea typeface="TT Chocolates Bold"/>
                <a:cs typeface="TT Chocolates Bold"/>
                <a:sym typeface="TT Chocolates Bold"/>
              </a:rPr>
              <a:t>7</a:t>
            </a:r>
          </a:p>
        </p:txBody>
      </p:sp>
      <p:sp>
        <p:nvSpPr>
          <p:cNvPr name="TextBox 43" id="43"/>
          <p:cNvSpPr txBox="true"/>
          <p:nvPr/>
        </p:nvSpPr>
        <p:spPr>
          <a:xfrm rot="0">
            <a:off x="5713869" y="3182889"/>
            <a:ext cx="586694" cy="341150"/>
          </a:xfrm>
          <a:prstGeom prst="rect">
            <a:avLst/>
          </a:prstGeom>
        </p:spPr>
        <p:txBody>
          <a:bodyPr anchor="t" rtlCol="false" tIns="0" lIns="0" bIns="0" rIns="0">
            <a:spAutoFit/>
          </a:bodyPr>
          <a:lstStyle/>
          <a:p>
            <a:pPr algn="l">
              <a:lnSpc>
                <a:spcPts val="2721"/>
              </a:lnSpc>
              <a:spcBef>
                <a:spcPct val="0"/>
              </a:spcBef>
            </a:pPr>
            <a:r>
              <a:rPr lang="en-US" b="true" sz="1943" spc="388">
                <a:solidFill>
                  <a:srgbClr val="00AFC8"/>
                </a:solidFill>
                <a:latin typeface="TT Chocolates Bold"/>
                <a:ea typeface="TT Chocolates Bold"/>
                <a:cs typeface="TT Chocolates Bold"/>
                <a:sym typeface="TT Chocolates Bold"/>
              </a:rPr>
              <a:t>8</a:t>
            </a:r>
          </a:p>
        </p:txBody>
      </p:sp>
      <p:sp>
        <p:nvSpPr>
          <p:cNvPr name="TextBox 44" id="44"/>
          <p:cNvSpPr txBox="true"/>
          <p:nvPr/>
        </p:nvSpPr>
        <p:spPr>
          <a:xfrm rot="0">
            <a:off x="6300563" y="3182889"/>
            <a:ext cx="586694" cy="341150"/>
          </a:xfrm>
          <a:prstGeom prst="rect">
            <a:avLst/>
          </a:prstGeom>
        </p:spPr>
        <p:txBody>
          <a:bodyPr anchor="t" rtlCol="false" tIns="0" lIns="0" bIns="0" rIns="0">
            <a:spAutoFit/>
          </a:bodyPr>
          <a:lstStyle/>
          <a:p>
            <a:pPr algn="l">
              <a:lnSpc>
                <a:spcPts val="2721"/>
              </a:lnSpc>
              <a:spcBef>
                <a:spcPct val="0"/>
              </a:spcBef>
            </a:pPr>
            <a:r>
              <a:rPr lang="en-US" b="true" sz="1943" spc="388">
                <a:solidFill>
                  <a:srgbClr val="00AFC8"/>
                </a:solidFill>
                <a:latin typeface="TT Chocolates Bold"/>
                <a:ea typeface="TT Chocolates Bold"/>
                <a:cs typeface="TT Chocolates Bold"/>
                <a:sym typeface="TT Chocolates Bold"/>
              </a:rPr>
              <a:t>9</a:t>
            </a:r>
          </a:p>
        </p:txBody>
      </p:sp>
      <p:sp>
        <p:nvSpPr>
          <p:cNvPr name="TextBox 45" id="45"/>
          <p:cNvSpPr txBox="true"/>
          <p:nvPr/>
        </p:nvSpPr>
        <p:spPr>
          <a:xfrm rot="0">
            <a:off x="3398454" y="3319228"/>
            <a:ext cx="586694" cy="341150"/>
          </a:xfrm>
          <a:prstGeom prst="rect">
            <a:avLst/>
          </a:prstGeom>
        </p:spPr>
        <p:txBody>
          <a:bodyPr anchor="t" rtlCol="false" tIns="0" lIns="0" bIns="0" rIns="0">
            <a:spAutoFit/>
          </a:bodyPr>
          <a:lstStyle/>
          <a:p>
            <a:pPr algn="l">
              <a:lnSpc>
                <a:spcPts val="2721"/>
              </a:lnSpc>
              <a:spcBef>
                <a:spcPct val="0"/>
              </a:spcBef>
            </a:pPr>
            <a:r>
              <a:rPr lang="en-US" b="true" sz="1943" spc="388">
                <a:solidFill>
                  <a:srgbClr val="00AFC8"/>
                </a:solidFill>
                <a:latin typeface="TT Chocolates Bold"/>
                <a:ea typeface="TT Chocolates Bold"/>
                <a:cs typeface="TT Chocolates Bold"/>
                <a:sym typeface="TT Chocolates Bold"/>
              </a:rPr>
              <a:t>8</a:t>
            </a:r>
          </a:p>
        </p:txBody>
      </p:sp>
      <p:sp>
        <p:nvSpPr>
          <p:cNvPr name="TextBox 46" id="46"/>
          <p:cNvSpPr txBox="true"/>
          <p:nvPr/>
        </p:nvSpPr>
        <p:spPr>
          <a:xfrm rot="0">
            <a:off x="3985148" y="3319228"/>
            <a:ext cx="586694" cy="341150"/>
          </a:xfrm>
          <a:prstGeom prst="rect">
            <a:avLst/>
          </a:prstGeom>
        </p:spPr>
        <p:txBody>
          <a:bodyPr anchor="t" rtlCol="false" tIns="0" lIns="0" bIns="0" rIns="0">
            <a:spAutoFit/>
          </a:bodyPr>
          <a:lstStyle/>
          <a:p>
            <a:pPr algn="l">
              <a:lnSpc>
                <a:spcPts val="2721"/>
              </a:lnSpc>
              <a:spcBef>
                <a:spcPct val="0"/>
              </a:spcBef>
            </a:pPr>
            <a:r>
              <a:rPr lang="en-US" b="true" sz="1943" spc="388">
                <a:solidFill>
                  <a:srgbClr val="00AFC8"/>
                </a:solidFill>
                <a:latin typeface="TT Chocolates Bold"/>
                <a:ea typeface="TT Chocolates Bold"/>
                <a:cs typeface="TT Chocolates Bold"/>
                <a:sym typeface="TT Chocolates Bold"/>
              </a:rPr>
              <a:t>9</a:t>
            </a:r>
          </a:p>
        </p:txBody>
      </p:sp>
      <p:sp>
        <p:nvSpPr>
          <p:cNvPr name="TextBox 47" id="47"/>
          <p:cNvSpPr txBox="true"/>
          <p:nvPr/>
        </p:nvSpPr>
        <p:spPr>
          <a:xfrm rot="0">
            <a:off x="10419677" y="3172465"/>
            <a:ext cx="586694" cy="341150"/>
          </a:xfrm>
          <a:prstGeom prst="rect">
            <a:avLst/>
          </a:prstGeom>
        </p:spPr>
        <p:txBody>
          <a:bodyPr anchor="t" rtlCol="false" tIns="0" lIns="0" bIns="0" rIns="0">
            <a:spAutoFit/>
          </a:bodyPr>
          <a:lstStyle/>
          <a:p>
            <a:pPr algn="l">
              <a:lnSpc>
                <a:spcPts val="2721"/>
              </a:lnSpc>
              <a:spcBef>
                <a:spcPct val="0"/>
              </a:spcBef>
            </a:pPr>
            <a:r>
              <a:rPr lang="en-US" b="true" sz="1943" spc="388">
                <a:solidFill>
                  <a:srgbClr val="00AFC8"/>
                </a:solidFill>
                <a:latin typeface="TT Chocolates Bold"/>
                <a:ea typeface="TT Chocolates Bold"/>
                <a:cs typeface="TT Chocolates Bold"/>
                <a:sym typeface="TT Chocolates Bold"/>
              </a:rPr>
              <a:t>8</a:t>
            </a:r>
          </a:p>
        </p:txBody>
      </p:sp>
      <p:sp>
        <p:nvSpPr>
          <p:cNvPr name="TextBox 48" id="48"/>
          <p:cNvSpPr txBox="true"/>
          <p:nvPr/>
        </p:nvSpPr>
        <p:spPr>
          <a:xfrm rot="0">
            <a:off x="9574626" y="2204535"/>
            <a:ext cx="586694" cy="341150"/>
          </a:xfrm>
          <a:prstGeom prst="rect">
            <a:avLst/>
          </a:prstGeom>
        </p:spPr>
        <p:txBody>
          <a:bodyPr anchor="t" rtlCol="false" tIns="0" lIns="0" bIns="0" rIns="0">
            <a:spAutoFit/>
          </a:bodyPr>
          <a:lstStyle/>
          <a:p>
            <a:pPr algn="l">
              <a:lnSpc>
                <a:spcPts val="2721"/>
              </a:lnSpc>
              <a:spcBef>
                <a:spcPct val="0"/>
              </a:spcBef>
            </a:pPr>
            <a:r>
              <a:rPr lang="en-US" b="true" sz="1943" spc="388">
                <a:solidFill>
                  <a:srgbClr val="00AFC8"/>
                </a:solidFill>
                <a:latin typeface="TT Chocolates Bold"/>
                <a:ea typeface="TT Chocolates Bold"/>
                <a:cs typeface="TT Chocolates Bold"/>
                <a:sym typeface="TT Chocolates Bold"/>
              </a:rPr>
              <a:t>9</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550649" y="6834657"/>
            <a:ext cx="4637775" cy="3091850"/>
          </a:xfrm>
          <a:custGeom>
            <a:avLst/>
            <a:gdLst/>
            <a:ahLst/>
            <a:cxnLst/>
            <a:rect r="r" b="b" t="t" l="l"/>
            <a:pathLst>
              <a:path h="3091850" w="4637775">
                <a:moveTo>
                  <a:pt x="0" y="0"/>
                </a:moveTo>
                <a:lnTo>
                  <a:pt x="4637775" y="0"/>
                </a:lnTo>
                <a:lnTo>
                  <a:pt x="4637775" y="3091850"/>
                </a:lnTo>
                <a:lnTo>
                  <a:pt x="0" y="3091850"/>
                </a:lnTo>
                <a:lnTo>
                  <a:pt x="0" y="0"/>
                </a:lnTo>
                <a:close/>
              </a:path>
            </a:pathLst>
          </a:custGeom>
          <a:blipFill>
            <a:blip r:embed="rId3">
              <a:alphaModFix amt="92000"/>
            </a:blip>
            <a:stretch>
              <a:fillRect l="0" t="0" r="0" b="0"/>
            </a:stretch>
          </a:blipFill>
        </p:spPr>
      </p:sp>
      <p:sp>
        <p:nvSpPr>
          <p:cNvPr name="Freeform 3" id="3"/>
          <p:cNvSpPr/>
          <p:nvPr/>
        </p:nvSpPr>
        <p:spPr>
          <a:xfrm flipH="false" flipV="false" rot="0">
            <a:off x="1184258" y="2724144"/>
            <a:ext cx="7638635" cy="3981926"/>
          </a:xfrm>
          <a:custGeom>
            <a:avLst/>
            <a:gdLst/>
            <a:ahLst/>
            <a:cxnLst/>
            <a:rect r="r" b="b" t="t" l="l"/>
            <a:pathLst>
              <a:path h="3981926" w="7638635">
                <a:moveTo>
                  <a:pt x="0" y="0"/>
                </a:moveTo>
                <a:lnTo>
                  <a:pt x="7638636" y="0"/>
                </a:lnTo>
                <a:lnTo>
                  <a:pt x="7638636" y="3981926"/>
                </a:lnTo>
                <a:lnTo>
                  <a:pt x="0" y="3981926"/>
                </a:lnTo>
                <a:lnTo>
                  <a:pt x="0" y="0"/>
                </a:lnTo>
                <a:close/>
              </a:path>
            </a:pathLst>
          </a:custGeom>
          <a:blipFill>
            <a:blip r:embed="rId4"/>
            <a:stretch>
              <a:fillRect l="-1331" t="-3576" r="0" b="0"/>
            </a:stretch>
          </a:blipFill>
        </p:spPr>
      </p:sp>
      <p:sp>
        <p:nvSpPr>
          <p:cNvPr name="Freeform 4" id="4"/>
          <p:cNvSpPr/>
          <p:nvPr/>
        </p:nvSpPr>
        <p:spPr>
          <a:xfrm flipH="false" flipV="false" rot="0">
            <a:off x="10179398" y="6015783"/>
            <a:ext cx="7120596" cy="3791395"/>
          </a:xfrm>
          <a:custGeom>
            <a:avLst/>
            <a:gdLst/>
            <a:ahLst/>
            <a:cxnLst/>
            <a:rect r="r" b="b" t="t" l="l"/>
            <a:pathLst>
              <a:path h="3791395" w="7120596">
                <a:moveTo>
                  <a:pt x="0" y="0"/>
                </a:moveTo>
                <a:lnTo>
                  <a:pt x="7120596" y="0"/>
                </a:lnTo>
                <a:lnTo>
                  <a:pt x="7120596" y="3791395"/>
                </a:lnTo>
                <a:lnTo>
                  <a:pt x="0" y="3791395"/>
                </a:lnTo>
                <a:lnTo>
                  <a:pt x="0" y="0"/>
                </a:lnTo>
                <a:close/>
              </a:path>
            </a:pathLst>
          </a:custGeom>
          <a:blipFill>
            <a:blip r:embed="rId5"/>
            <a:stretch>
              <a:fillRect l="-857" t="0" r="0" b="0"/>
            </a:stretch>
          </a:blipFill>
        </p:spPr>
      </p:sp>
      <p:sp>
        <p:nvSpPr>
          <p:cNvPr name="TextBox 5" id="5"/>
          <p:cNvSpPr txBox="true"/>
          <p:nvPr/>
        </p:nvSpPr>
        <p:spPr>
          <a:xfrm rot="0">
            <a:off x="2378676" y="987530"/>
            <a:ext cx="10726394" cy="514351"/>
          </a:xfrm>
          <a:prstGeom prst="rect">
            <a:avLst/>
          </a:prstGeom>
        </p:spPr>
        <p:txBody>
          <a:bodyPr anchor="t" rtlCol="false" tIns="0" lIns="0" bIns="0" rIns="0">
            <a:spAutoFit/>
          </a:bodyPr>
          <a:lstStyle/>
          <a:p>
            <a:pPr algn="l">
              <a:lnSpc>
                <a:spcPts val="4199"/>
              </a:lnSpc>
              <a:spcBef>
                <a:spcPct val="0"/>
              </a:spcBef>
            </a:pPr>
            <a:r>
              <a:rPr lang="en-US" b="true" sz="2999" spc="599">
                <a:solidFill>
                  <a:srgbClr val="000000"/>
                </a:solidFill>
                <a:latin typeface="TT Chocolates Bold"/>
                <a:ea typeface="TT Chocolates Bold"/>
                <a:cs typeface="TT Chocolates Bold"/>
                <a:sym typeface="TT Chocolates Bold"/>
              </a:rPr>
              <a:t>LIGHTING </a:t>
            </a:r>
            <a:r>
              <a:rPr lang="en-US" sz="2999" spc="599">
                <a:solidFill>
                  <a:srgbClr val="000000"/>
                </a:solidFill>
                <a:latin typeface="TT Chocolates"/>
                <a:ea typeface="TT Chocolates"/>
                <a:cs typeface="TT Chocolates"/>
                <a:sym typeface="TT Chocolates"/>
              </a:rPr>
              <a:t>|  OPTIMAL LUX AND CCT </a:t>
            </a:r>
          </a:p>
        </p:txBody>
      </p:sp>
      <p:sp>
        <p:nvSpPr>
          <p:cNvPr name="TextBox 6" id="6"/>
          <p:cNvSpPr txBox="true"/>
          <p:nvPr/>
        </p:nvSpPr>
        <p:spPr>
          <a:xfrm rot="0">
            <a:off x="1028700" y="558571"/>
            <a:ext cx="1974721" cy="1250348"/>
          </a:xfrm>
          <a:prstGeom prst="rect">
            <a:avLst/>
          </a:prstGeom>
        </p:spPr>
        <p:txBody>
          <a:bodyPr anchor="t" rtlCol="false" tIns="0" lIns="0" bIns="0" rIns="0">
            <a:spAutoFit/>
          </a:bodyPr>
          <a:lstStyle/>
          <a:p>
            <a:pPr algn="l">
              <a:lnSpc>
                <a:spcPts val="9833"/>
              </a:lnSpc>
            </a:pPr>
            <a:r>
              <a:rPr lang="en-US" sz="7023" b="true">
                <a:solidFill>
                  <a:srgbClr val="504C44">
                    <a:alpha val="19608"/>
                  </a:srgbClr>
                </a:solidFill>
                <a:latin typeface="Neutra Text Bold"/>
                <a:ea typeface="Neutra Text Bold"/>
                <a:cs typeface="Neutra Text Bold"/>
                <a:sym typeface="Neutra Text Bold"/>
              </a:rPr>
              <a:t>12</a:t>
            </a:r>
          </a:p>
        </p:txBody>
      </p:sp>
      <p:sp>
        <p:nvSpPr>
          <p:cNvPr name="TextBox 7" id="7"/>
          <p:cNvSpPr txBox="true"/>
          <p:nvPr/>
        </p:nvSpPr>
        <p:spPr>
          <a:xfrm rot="0">
            <a:off x="10362519" y="5356370"/>
            <a:ext cx="2733645" cy="583795"/>
          </a:xfrm>
          <a:prstGeom prst="rect">
            <a:avLst/>
          </a:prstGeom>
        </p:spPr>
        <p:txBody>
          <a:bodyPr anchor="t" rtlCol="false" tIns="0" lIns="0" bIns="0" rIns="0">
            <a:spAutoFit/>
          </a:bodyPr>
          <a:lstStyle/>
          <a:p>
            <a:pPr algn="l">
              <a:lnSpc>
                <a:spcPts val="4555"/>
              </a:lnSpc>
            </a:pPr>
            <a:r>
              <a:rPr lang="en-US" sz="3253" b="true">
                <a:solidFill>
                  <a:srgbClr val="28509B">
                    <a:alpha val="36863"/>
                  </a:srgbClr>
                </a:solidFill>
                <a:latin typeface="Neutra Text Bold"/>
                <a:ea typeface="Neutra Text Bold"/>
                <a:cs typeface="Neutra Text Bold"/>
                <a:sym typeface="Neutra Text Bold"/>
              </a:rPr>
              <a:t>Second</a:t>
            </a:r>
            <a:r>
              <a:rPr lang="en-US" b="true" sz="3253">
                <a:solidFill>
                  <a:srgbClr val="28509B">
                    <a:alpha val="36863"/>
                  </a:srgbClr>
                </a:solidFill>
                <a:latin typeface="Neutra Text Bold"/>
                <a:ea typeface="Neutra Text Bold"/>
                <a:cs typeface="Neutra Text Bold"/>
                <a:sym typeface="Neutra Text Bold"/>
              </a:rPr>
              <a:t>ary</a:t>
            </a:r>
          </a:p>
        </p:txBody>
      </p:sp>
      <p:sp>
        <p:nvSpPr>
          <p:cNvPr name="TextBox 8" id="8"/>
          <p:cNvSpPr txBox="true"/>
          <p:nvPr/>
        </p:nvSpPr>
        <p:spPr>
          <a:xfrm rot="0">
            <a:off x="1184258" y="1970767"/>
            <a:ext cx="2963026" cy="624789"/>
          </a:xfrm>
          <a:prstGeom prst="rect">
            <a:avLst/>
          </a:prstGeom>
        </p:spPr>
        <p:txBody>
          <a:bodyPr anchor="t" rtlCol="false" tIns="0" lIns="0" bIns="0" rIns="0">
            <a:spAutoFit/>
          </a:bodyPr>
          <a:lstStyle/>
          <a:p>
            <a:pPr algn="l">
              <a:lnSpc>
                <a:spcPts val="4937"/>
              </a:lnSpc>
            </a:pPr>
            <a:r>
              <a:rPr lang="en-US" sz="3527" b="true">
                <a:solidFill>
                  <a:srgbClr val="28509B">
                    <a:alpha val="58824"/>
                  </a:srgbClr>
                </a:solidFill>
                <a:latin typeface="Neutra Text Bold"/>
                <a:ea typeface="Neutra Text Bold"/>
                <a:cs typeface="Neutra Text Bold"/>
                <a:sym typeface="Neutra Text Bold"/>
              </a:rPr>
              <a:t>Primary</a:t>
            </a:r>
          </a:p>
        </p:txBody>
      </p:sp>
      <p:sp>
        <p:nvSpPr>
          <p:cNvPr name="Freeform 9" id="9"/>
          <p:cNvSpPr/>
          <p:nvPr/>
        </p:nvSpPr>
        <p:spPr>
          <a:xfrm flipH="false" flipV="false" rot="0">
            <a:off x="12153745" y="603992"/>
            <a:ext cx="4647663" cy="4326061"/>
          </a:xfrm>
          <a:custGeom>
            <a:avLst/>
            <a:gdLst/>
            <a:ahLst/>
            <a:cxnLst/>
            <a:rect r="r" b="b" t="t" l="l"/>
            <a:pathLst>
              <a:path h="4326061" w="4647663">
                <a:moveTo>
                  <a:pt x="0" y="0"/>
                </a:moveTo>
                <a:lnTo>
                  <a:pt x="4647663" y="0"/>
                </a:lnTo>
                <a:lnTo>
                  <a:pt x="4647663" y="4326061"/>
                </a:lnTo>
                <a:lnTo>
                  <a:pt x="0" y="4326061"/>
                </a:lnTo>
                <a:lnTo>
                  <a:pt x="0" y="0"/>
                </a:lnTo>
                <a:close/>
              </a:path>
            </a:pathLst>
          </a:custGeom>
          <a:blipFill>
            <a:blip r:embed="rId6"/>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446588" y="1743287"/>
            <a:ext cx="4822928" cy="2987891"/>
          </a:xfrm>
          <a:custGeom>
            <a:avLst/>
            <a:gdLst/>
            <a:ahLst/>
            <a:cxnLst/>
            <a:rect r="r" b="b" t="t" l="l"/>
            <a:pathLst>
              <a:path h="2987891" w="4822928">
                <a:moveTo>
                  <a:pt x="0" y="0"/>
                </a:moveTo>
                <a:lnTo>
                  <a:pt x="4822927" y="0"/>
                </a:lnTo>
                <a:lnTo>
                  <a:pt x="4822927" y="2987891"/>
                </a:lnTo>
                <a:lnTo>
                  <a:pt x="0" y="2987891"/>
                </a:lnTo>
                <a:lnTo>
                  <a:pt x="0" y="0"/>
                </a:lnTo>
                <a:close/>
              </a:path>
            </a:pathLst>
          </a:custGeom>
          <a:blipFill>
            <a:blip r:embed="rId3"/>
            <a:stretch>
              <a:fillRect l="0" t="0" r="-87574" b="-215801"/>
            </a:stretch>
          </a:blipFill>
        </p:spPr>
      </p:sp>
      <p:sp>
        <p:nvSpPr>
          <p:cNvPr name="Freeform 3" id="3"/>
          <p:cNvSpPr/>
          <p:nvPr/>
        </p:nvSpPr>
        <p:spPr>
          <a:xfrm flipH="false" flipV="false" rot="0">
            <a:off x="13966455" y="1581581"/>
            <a:ext cx="3464094" cy="3197004"/>
          </a:xfrm>
          <a:custGeom>
            <a:avLst/>
            <a:gdLst/>
            <a:ahLst/>
            <a:cxnLst/>
            <a:rect r="r" b="b" t="t" l="l"/>
            <a:pathLst>
              <a:path h="3197004" w="3464094">
                <a:moveTo>
                  <a:pt x="0" y="0"/>
                </a:moveTo>
                <a:lnTo>
                  <a:pt x="3464094" y="0"/>
                </a:lnTo>
                <a:lnTo>
                  <a:pt x="3464094" y="3197004"/>
                </a:lnTo>
                <a:lnTo>
                  <a:pt x="0" y="3197004"/>
                </a:lnTo>
                <a:lnTo>
                  <a:pt x="0" y="0"/>
                </a:lnTo>
                <a:close/>
              </a:path>
            </a:pathLst>
          </a:custGeom>
          <a:blipFill>
            <a:blip r:embed="rId4"/>
            <a:stretch>
              <a:fillRect l="-3659" t="-195144" r="-157493" b="0"/>
            </a:stretch>
          </a:blipFill>
        </p:spPr>
      </p:sp>
      <p:sp>
        <p:nvSpPr>
          <p:cNvPr name="Freeform 4" id="4"/>
          <p:cNvSpPr/>
          <p:nvPr/>
        </p:nvSpPr>
        <p:spPr>
          <a:xfrm flipH="false" flipV="false" rot="0">
            <a:off x="2228020" y="5702358"/>
            <a:ext cx="3842908" cy="3078967"/>
          </a:xfrm>
          <a:custGeom>
            <a:avLst/>
            <a:gdLst/>
            <a:ahLst/>
            <a:cxnLst/>
            <a:rect r="r" b="b" t="t" l="l"/>
            <a:pathLst>
              <a:path h="3078967" w="3842908">
                <a:moveTo>
                  <a:pt x="0" y="0"/>
                </a:moveTo>
                <a:lnTo>
                  <a:pt x="3842908" y="0"/>
                </a:lnTo>
                <a:lnTo>
                  <a:pt x="3842908" y="3078967"/>
                </a:lnTo>
                <a:lnTo>
                  <a:pt x="0" y="3078967"/>
                </a:lnTo>
                <a:lnTo>
                  <a:pt x="0" y="0"/>
                </a:lnTo>
                <a:close/>
              </a:path>
            </a:pathLst>
          </a:custGeom>
          <a:blipFill>
            <a:blip r:embed="rId4"/>
            <a:stretch>
              <a:fillRect l="-125502" t="-201513" r="-9907" b="-4946"/>
            </a:stretch>
          </a:blipFill>
        </p:spPr>
      </p:sp>
      <p:sp>
        <p:nvSpPr>
          <p:cNvPr name="Freeform 5" id="5"/>
          <p:cNvSpPr/>
          <p:nvPr/>
        </p:nvSpPr>
        <p:spPr>
          <a:xfrm flipH="false" flipV="false" rot="0">
            <a:off x="13944404" y="5838111"/>
            <a:ext cx="3508197" cy="3159336"/>
          </a:xfrm>
          <a:custGeom>
            <a:avLst/>
            <a:gdLst/>
            <a:ahLst/>
            <a:cxnLst/>
            <a:rect r="r" b="b" t="t" l="l"/>
            <a:pathLst>
              <a:path h="3159336" w="3508197">
                <a:moveTo>
                  <a:pt x="0" y="0"/>
                </a:moveTo>
                <a:lnTo>
                  <a:pt x="3508197" y="0"/>
                </a:lnTo>
                <a:lnTo>
                  <a:pt x="3508197" y="3159336"/>
                </a:lnTo>
                <a:lnTo>
                  <a:pt x="0" y="3159336"/>
                </a:lnTo>
                <a:lnTo>
                  <a:pt x="0" y="0"/>
                </a:lnTo>
                <a:close/>
              </a:path>
            </a:pathLst>
          </a:custGeom>
          <a:blipFill>
            <a:blip r:embed="rId4"/>
            <a:stretch>
              <a:fillRect l="-37111" t="-97053" r="-120758" b="-101610"/>
            </a:stretch>
          </a:blipFill>
        </p:spPr>
      </p:sp>
      <p:sp>
        <p:nvSpPr>
          <p:cNvPr name="Freeform 6" id="6"/>
          <p:cNvSpPr/>
          <p:nvPr/>
        </p:nvSpPr>
        <p:spPr>
          <a:xfrm flipH="false" flipV="false" rot="0">
            <a:off x="8120369" y="3628292"/>
            <a:ext cx="3735519" cy="3068517"/>
          </a:xfrm>
          <a:custGeom>
            <a:avLst/>
            <a:gdLst/>
            <a:ahLst/>
            <a:cxnLst/>
            <a:rect r="r" b="b" t="t" l="l"/>
            <a:pathLst>
              <a:path h="3068517" w="3735519">
                <a:moveTo>
                  <a:pt x="0" y="0"/>
                </a:moveTo>
                <a:lnTo>
                  <a:pt x="3735519" y="0"/>
                </a:lnTo>
                <a:lnTo>
                  <a:pt x="3735519" y="3068516"/>
                </a:lnTo>
                <a:lnTo>
                  <a:pt x="0" y="3068516"/>
                </a:lnTo>
                <a:lnTo>
                  <a:pt x="0" y="0"/>
                </a:lnTo>
                <a:close/>
              </a:path>
            </a:pathLst>
          </a:custGeom>
          <a:blipFill>
            <a:blip r:embed="rId4"/>
            <a:stretch>
              <a:fillRect l="-142177" t="-98451" r="0" b="-109051"/>
            </a:stretch>
          </a:blipFill>
        </p:spPr>
      </p:sp>
      <p:sp>
        <p:nvSpPr>
          <p:cNvPr name="TextBox 7" id="7"/>
          <p:cNvSpPr txBox="true"/>
          <p:nvPr/>
        </p:nvSpPr>
        <p:spPr>
          <a:xfrm rot="0">
            <a:off x="2378676" y="987530"/>
            <a:ext cx="11009084" cy="514351"/>
          </a:xfrm>
          <a:prstGeom prst="rect">
            <a:avLst/>
          </a:prstGeom>
        </p:spPr>
        <p:txBody>
          <a:bodyPr anchor="t" rtlCol="false" tIns="0" lIns="0" bIns="0" rIns="0">
            <a:spAutoFit/>
          </a:bodyPr>
          <a:lstStyle/>
          <a:p>
            <a:pPr algn="l">
              <a:lnSpc>
                <a:spcPts val="4199"/>
              </a:lnSpc>
              <a:spcBef>
                <a:spcPct val="0"/>
              </a:spcBef>
            </a:pPr>
            <a:r>
              <a:rPr lang="en-US" b="true" sz="2999" spc="599">
                <a:solidFill>
                  <a:srgbClr val="1F1F1F"/>
                </a:solidFill>
                <a:latin typeface="TT Chocolates Bold"/>
                <a:ea typeface="TT Chocolates Bold"/>
                <a:cs typeface="TT Chocolates Bold"/>
                <a:sym typeface="TT Chocolates Bold"/>
              </a:rPr>
              <a:t>ACTIVITY MAPPING </a:t>
            </a:r>
            <a:r>
              <a:rPr lang="en-US" sz="2999" spc="599">
                <a:solidFill>
                  <a:srgbClr val="1F1F1F"/>
                </a:solidFill>
                <a:latin typeface="TT Chocolates"/>
                <a:ea typeface="TT Chocolates"/>
                <a:cs typeface="TT Chocolates"/>
                <a:sym typeface="TT Chocolates"/>
              </a:rPr>
              <a:t>| SCENARIO ANALYSIS</a:t>
            </a:r>
          </a:p>
        </p:txBody>
      </p:sp>
      <p:sp>
        <p:nvSpPr>
          <p:cNvPr name="TextBox 8" id="8"/>
          <p:cNvSpPr txBox="true"/>
          <p:nvPr/>
        </p:nvSpPr>
        <p:spPr>
          <a:xfrm rot="0">
            <a:off x="1028700" y="1807014"/>
            <a:ext cx="2665626" cy="309880"/>
          </a:xfrm>
          <a:prstGeom prst="rect">
            <a:avLst/>
          </a:prstGeom>
        </p:spPr>
        <p:txBody>
          <a:bodyPr anchor="t" rtlCol="false" tIns="0" lIns="0" bIns="0" rIns="0">
            <a:spAutoFit/>
          </a:bodyPr>
          <a:lstStyle/>
          <a:p>
            <a:pPr algn="l">
              <a:lnSpc>
                <a:spcPts val="2359"/>
              </a:lnSpc>
            </a:pPr>
            <a:r>
              <a:rPr lang="en-US" sz="1999" spc="77" b="true">
                <a:solidFill>
                  <a:srgbClr val="4F4F4F"/>
                </a:solidFill>
                <a:latin typeface="TT Chocolates Bold"/>
                <a:ea typeface="TT Chocolates Bold"/>
                <a:cs typeface="TT Chocolates Bold"/>
                <a:sym typeface="TT Chocolates Bold"/>
              </a:rPr>
              <a:t>1 - Standard ops day</a:t>
            </a:r>
          </a:p>
        </p:txBody>
      </p:sp>
      <p:sp>
        <p:nvSpPr>
          <p:cNvPr name="TextBox 9" id="9"/>
          <p:cNvSpPr txBox="true"/>
          <p:nvPr/>
        </p:nvSpPr>
        <p:spPr>
          <a:xfrm rot="0">
            <a:off x="1028700" y="5828586"/>
            <a:ext cx="2829352" cy="309880"/>
          </a:xfrm>
          <a:prstGeom prst="rect">
            <a:avLst/>
          </a:prstGeom>
        </p:spPr>
        <p:txBody>
          <a:bodyPr anchor="t" rtlCol="false" tIns="0" lIns="0" bIns="0" rIns="0">
            <a:spAutoFit/>
          </a:bodyPr>
          <a:lstStyle/>
          <a:p>
            <a:pPr algn="l">
              <a:lnSpc>
                <a:spcPts val="2359"/>
              </a:lnSpc>
            </a:pPr>
            <a:r>
              <a:rPr lang="en-US" b="true" sz="1999" spc="77">
                <a:solidFill>
                  <a:srgbClr val="504C44"/>
                </a:solidFill>
                <a:latin typeface="TT Chocolates Bold"/>
                <a:ea typeface="TT Chocolates Bold"/>
                <a:cs typeface="TT Chocolates Bold"/>
                <a:sym typeface="TT Chocolates Bold"/>
              </a:rPr>
              <a:t>2 - Active recovery day</a:t>
            </a:r>
          </a:p>
        </p:txBody>
      </p:sp>
      <p:sp>
        <p:nvSpPr>
          <p:cNvPr name="TextBox 10" id="10"/>
          <p:cNvSpPr txBox="true"/>
          <p:nvPr/>
        </p:nvSpPr>
        <p:spPr>
          <a:xfrm rot="0">
            <a:off x="12482103" y="5863556"/>
            <a:ext cx="2665626" cy="309880"/>
          </a:xfrm>
          <a:prstGeom prst="rect">
            <a:avLst/>
          </a:prstGeom>
        </p:spPr>
        <p:txBody>
          <a:bodyPr anchor="t" rtlCol="false" tIns="0" lIns="0" bIns="0" rIns="0">
            <a:spAutoFit/>
          </a:bodyPr>
          <a:lstStyle/>
          <a:p>
            <a:pPr algn="l">
              <a:lnSpc>
                <a:spcPts val="2359"/>
              </a:lnSpc>
            </a:pPr>
            <a:r>
              <a:rPr lang="en-US" sz="1999" spc="77" b="true">
                <a:solidFill>
                  <a:srgbClr val="4F4F4F"/>
                </a:solidFill>
                <a:latin typeface="TT Chocolates Bold"/>
                <a:ea typeface="TT Chocolates Bold"/>
                <a:cs typeface="TT Chocolates Bold"/>
                <a:sym typeface="TT Chocolates Bold"/>
              </a:rPr>
              <a:t>5 - Patient care</a:t>
            </a:r>
          </a:p>
        </p:txBody>
      </p:sp>
      <p:sp>
        <p:nvSpPr>
          <p:cNvPr name="TextBox 11" id="11"/>
          <p:cNvSpPr txBox="true"/>
          <p:nvPr/>
        </p:nvSpPr>
        <p:spPr>
          <a:xfrm rot="0">
            <a:off x="12482103" y="1851291"/>
            <a:ext cx="2829352" cy="309880"/>
          </a:xfrm>
          <a:prstGeom prst="rect">
            <a:avLst/>
          </a:prstGeom>
        </p:spPr>
        <p:txBody>
          <a:bodyPr anchor="t" rtlCol="false" tIns="0" lIns="0" bIns="0" rIns="0">
            <a:spAutoFit/>
          </a:bodyPr>
          <a:lstStyle/>
          <a:p>
            <a:pPr algn="l">
              <a:lnSpc>
                <a:spcPts val="2359"/>
              </a:lnSpc>
            </a:pPr>
            <a:r>
              <a:rPr lang="en-US" sz="1999" spc="77" b="true">
                <a:solidFill>
                  <a:srgbClr val="4F4F4F"/>
                </a:solidFill>
                <a:latin typeface="TT Chocolates Bold"/>
                <a:ea typeface="TT Chocolates Bold"/>
                <a:cs typeface="TT Chocolates Bold"/>
                <a:sym typeface="TT Chocolates Bold"/>
              </a:rPr>
              <a:t>4 - Asynchronous shifts</a:t>
            </a:r>
          </a:p>
        </p:txBody>
      </p:sp>
      <p:sp>
        <p:nvSpPr>
          <p:cNvPr name="TextBox 12" id="12"/>
          <p:cNvSpPr txBox="true"/>
          <p:nvPr/>
        </p:nvSpPr>
        <p:spPr>
          <a:xfrm rot="0">
            <a:off x="6715218" y="3691277"/>
            <a:ext cx="2829352" cy="309880"/>
          </a:xfrm>
          <a:prstGeom prst="rect">
            <a:avLst/>
          </a:prstGeom>
        </p:spPr>
        <p:txBody>
          <a:bodyPr anchor="t" rtlCol="false" tIns="0" lIns="0" bIns="0" rIns="0">
            <a:spAutoFit/>
          </a:bodyPr>
          <a:lstStyle/>
          <a:p>
            <a:pPr algn="l">
              <a:lnSpc>
                <a:spcPts val="2359"/>
              </a:lnSpc>
            </a:pPr>
            <a:r>
              <a:rPr lang="en-US" sz="1999" spc="77" b="true">
                <a:solidFill>
                  <a:srgbClr val="4F4F4F"/>
                </a:solidFill>
                <a:latin typeface="TT Chocolates Bold"/>
                <a:ea typeface="TT Chocolates Bold"/>
                <a:cs typeface="TT Chocolates Bold"/>
                <a:sym typeface="TT Chocolates Bold"/>
              </a:rPr>
              <a:t>3 - Emergency mode</a:t>
            </a:r>
          </a:p>
        </p:txBody>
      </p:sp>
      <p:sp>
        <p:nvSpPr>
          <p:cNvPr name="TextBox 13" id="13"/>
          <p:cNvSpPr txBox="true"/>
          <p:nvPr/>
        </p:nvSpPr>
        <p:spPr>
          <a:xfrm rot="0">
            <a:off x="1028700" y="4861110"/>
            <a:ext cx="4715475" cy="526923"/>
          </a:xfrm>
          <a:prstGeom prst="rect">
            <a:avLst/>
          </a:prstGeom>
        </p:spPr>
        <p:txBody>
          <a:bodyPr anchor="t" rtlCol="false" tIns="0" lIns="0" bIns="0" rIns="0">
            <a:spAutoFit/>
          </a:bodyPr>
          <a:lstStyle/>
          <a:p>
            <a:pPr algn="just">
              <a:lnSpc>
                <a:spcPts val="1416"/>
              </a:lnSpc>
            </a:pPr>
            <a:r>
              <a:rPr lang="en-US" sz="1200" spc="46">
                <a:solidFill>
                  <a:srgbClr val="A73E39"/>
                </a:solidFill>
                <a:latin typeface="TT Chocolates"/>
                <a:ea typeface="TT Chocolates"/>
                <a:cs typeface="TT Chocolates"/>
                <a:sym typeface="TT Chocolates"/>
              </a:rPr>
              <a:t>Separate beds with integrated personal storage and privacy separator</a:t>
            </a:r>
            <a:r>
              <a:rPr lang="en-US" sz="1200" spc="46">
                <a:solidFill>
                  <a:srgbClr val="4F4F4F"/>
                </a:solidFill>
                <a:latin typeface="TT Chocolates"/>
                <a:ea typeface="TT Chocolates"/>
                <a:cs typeface="TT Chocolates"/>
                <a:sym typeface="TT Chocolates"/>
              </a:rPr>
              <a:t>. For optimized circulation with no functional overlap and light and acoustic shielding in sleeping zone.</a:t>
            </a:r>
          </a:p>
        </p:txBody>
      </p:sp>
      <p:sp>
        <p:nvSpPr>
          <p:cNvPr name="TextBox 14" id="14"/>
          <p:cNvSpPr txBox="true"/>
          <p:nvPr/>
        </p:nvSpPr>
        <p:spPr>
          <a:xfrm rot="0">
            <a:off x="1028700" y="8914675"/>
            <a:ext cx="4715475" cy="355473"/>
          </a:xfrm>
          <a:prstGeom prst="rect">
            <a:avLst/>
          </a:prstGeom>
        </p:spPr>
        <p:txBody>
          <a:bodyPr anchor="t" rtlCol="false" tIns="0" lIns="0" bIns="0" rIns="0">
            <a:spAutoFit/>
          </a:bodyPr>
          <a:lstStyle/>
          <a:p>
            <a:pPr algn="just">
              <a:lnSpc>
                <a:spcPts val="1416"/>
              </a:lnSpc>
            </a:pPr>
            <a:r>
              <a:rPr lang="en-US" sz="1200" spc="46">
                <a:solidFill>
                  <a:srgbClr val="A8403B"/>
                </a:solidFill>
                <a:latin typeface="TT Chocolates"/>
                <a:ea typeface="TT Chocolates"/>
                <a:cs typeface="TT Chocolates"/>
                <a:sym typeface="TT Chocolates"/>
              </a:rPr>
              <a:t>Adjustable modules for user-driven spatial reconfiguration to enable environmental personalization and reduce visual monotony.</a:t>
            </a:r>
          </a:p>
        </p:txBody>
      </p:sp>
      <p:sp>
        <p:nvSpPr>
          <p:cNvPr name="TextBox 15" id="15"/>
          <p:cNvSpPr txBox="true"/>
          <p:nvPr/>
        </p:nvSpPr>
        <p:spPr>
          <a:xfrm rot="0">
            <a:off x="6715218" y="6765213"/>
            <a:ext cx="4715475" cy="526923"/>
          </a:xfrm>
          <a:prstGeom prst="rect">
            <a:avLst/>
          </a:prstGeom>
        </p:spPr>
        <p:txBody>
          <a:bodyPr anchor="t" rtlCol="false" tIns="0" lIns="0" bIns="0" rIns="0">
            <a:spAutoFit/>
          </a:bodyPr>
          <a:lstStyle/>
          <a:p>
            <a:pPr algn="just">
              <a:lnSpc>
                <a:spcPts val="1416"/>
              </a:lnSpc>
            </a:pPr>
            <a:r>
              <a:rPr lang="en-US" sz="1200" spc="46">
                <a:solidFill>
                  <a:srgbClr val="A73E39"/>
                </a:solidFill>
                <a:latin typeface="TT Chocolates"/>
                <a:ea typeface="TT Chocolates"/>
                <a:cs typeface="TT Chocolates"/>
                <a:sym typeface="TT Chocolates"/>
              </a:rPr>
              <a:t>Foldable partition</a:t>
            </a:r>
            <a:r>
              <a:rPr lang="en-US" sz="1200" spc="46">
                <a:solidFill>
                  <a:srgbClr val="4F4F4F"/>
                </a:solidFill>
                <a:latin typeface="TT Chocolates"/>
                <a:ea typeface="TT Chocolates"/>
                <a:cs typeface="TT Chocolates"/>
                <a:sym typeface="TT Chocolates"/>
              </a:rPr>
              <a:t> to subdivide container into two private rooms. For increased privacy and psychological benefits during prolonged isolation</a:t>
            </a:r>
          </a:p>
        </p:txBody>
      </p:sp>
      <p:sp>
        <p:nvSpPr>
          <p:cNvPr name="TextBox 16" id="16"/>
          <p:cNvSpPr txBox="true"/>
          <p:nvPr/>
        </p:nvSpPr>
        <p:spPr>
          <a:xfrm rot="0">
            <a:off x="12543825" y="4861110"/>
            <a:ext cx="4715475" cy="526923"/>
          </a:xfrm>
          <a:prstGeom prst="rect">
            <a:avLst/>
          </a:prstGeom>
        </p:spPr>
        <p:txBody>
          <a:bodyPr anchor="t" rtlCol="false" tIns="0" lIns="0" bIns="0" rIns="0">
            <a:spAutoFit/>
          </a:bodyPr>
          <a:lstStyle/>
          <a:p>
            <a:pPr algn="just">
              <a:lnSpc>
                <a:spcPts val="1416"/>
              </a:lnSpc>
            </a:pPr>
            <a:r>
              <a:rPr lang="en-US" sz="1200" spc="46">
                <a:solidFill>
                  <a:srgbClr val="A73E39"/>
                </a:solidFill>
                <a:latin typeface="TT Chocolates"/>
                <a:ea typeface="TT Chocolates"/>
                <a:cs typeface="TT Chocolates"/>
                <a:sym typeface="TT Chocolates"/>
              </a:rPr>
              <a:t>Foldable partition</a:t>
            </a:r>
            <a:r>
              <a:rPr lang="en-US" sz="1200" spc="46">
                <a:solidFill>
                  <a:srgbClr val="4F4F4F"/>
                </a:solidFill>
                <a:latin typeface="TT Chocolates"/>
                <a:ea typeface="TT Chocolates"/>
                <a:cs typeface="TT Chocolates"/>
                <a:sym typeface="TT Chocolates"/>
              </a:rPr>
              <a:t>  to subdivide container into two private rooms.. </a:t>
            </a:r>
            <a:r>
              <a:rPr lang="en-US" sz="1200" spc="46">
                <a:solidFill>
                  <a:srgbClr val="A73E39"/>
                </a:solidFill>
                <a:latin typeface="TT Chocolates"/>
                <a:ea typeface="TT Chocolates"/>
                <a:cs typeface="TT Chocolates"/>
                <a:sym typeface="TT Chocolates"/>
              </a:rPr>
              <a:t>Indepentent light control</a:t>
            </a:r>
            <a:r>
              <a:rPr lang="en-US" sz="1200" spc="46">
                <a:solidFill>
                  <a:srgbClr val="4F4F4F"/>
                </a:solidFill>
                <a:latin typeface="TT Chocolates"/>
                <a:ea typeface="TT Chocolates"/>
                <a:cs typeface="TT Chocolates"/>
                <a:sym typeface="TT Chocolates"/>
              </a:rPr>
              <a:t> between the two zones. For increase acoustic and light insulation.</a:t>
            </a:r>
          </a:p>
        </p:txBody>
      </p:sp>
      <p:sp>
        <p:nvSpPr>
          <p:cNvPr name="TextBox 17" id="17"/>
          <p:cNvSpPr txBox="true"/>
          <p:nvPr/>
        </p:nvSpPr>
        <p:spPr>
          <a:xfrm rot="0">
            <a:off x="12543825" y="8914675"/>
            <a:ext cx="4715475" cy="1041273"/>
          </a:xfrm>
          <a:prstGeom prst="rect">
            <a:avLst/>
          </a:prstGeom>
        </p:spPr>
        <p:txBody>
          <a:bodyPr anchor="t" rtlCol="false" tIns="0" lIns="0" bIns="0" rIns="0">
            <a:spAutoFit/>
          </a:bodyPr>
          <a:lstStyle/>
          <a:p>
            <a:pPr algn="just">
              <a:lnSpc>
                <a:spcPts val="1416"/>
              </a:lnSpc>
            </a:pPr>
            <a:r>
              <a:rPr lang="en-US" sz="1200" spc="46">
                <a:solidFill>
                  <a:srgbClr val="A8403B"/>
                </a:solidFill>
                <a:latin typeface="TT Chocolates"/>
                <a:ea typeface="TT Chocolates"/>
                <a:cs typeface="TT Chocolates"/>
                <a:sym typeface="TT Chocolates"/>
              </a:rPr>
              <a:t>Bed at ergonomic standing height and integrated bedside surface to enable assisted care.</a:t>
            </a:r>
          </a:p>
          <a:p>
            <a:pPr algn="just">
              <a:lnSpc>
                <a:spcPts val="1416"/>
              </a:lnSpc>
            </a:pPr>
          </a:p>
          <a:p>
            <a:pPr algn="just">
              <a:lnSpc>
                <a:spcPts val="1416"/>
              </a:lnSpc>
            </a:pPr>
          </a:p>
          <a:p>
            <a:pPr algn="just">
              <a:lnSpc>
                <a:spcPts val="1416"/>
              </a:lnSpc>
            </a:pPr>
          </a:p>
          <a:p>
            <a:pPr algn="just">
              <a:lnSpc>
                <a:spcPts val="1416"/>
              </a:lnSpc>
            </a:pPr>
          </a:p>
        </p:txBody>
      </p:sp>
      <p:sp>
        <p:nvSpPr>
          <p:cNvPr name="TextBox 18" id="18"/>
          <p:cNvSpPr txBox="true"/>
          <p:nvPr/>
        </p:nvSpPr>
        <p:spPr>
          <a:xfrm rot="0">
            <a:off x="1028700" y="558571"/>
            <a:ext cx="1974721" cy="1257968"/>
          </a:xfrm>
          <a:prstGeom prst="rect">
            <a:avLst/>
          </a:prstGeom>
        </p:spPr>
        <p:txBody>
          <a:bodyPr anchor="t" rtlCol="false" tIns="0" lIns="0" bIns="0" rIns="0">
            <a:spAutoFit/>
          </a:bodyPr>
          <a:lstStyle/>
          <a:p>
            <a:pPr algn="l">
              <a:lnSpc>
                <a:spcPts val="9833"/>
              </a:lnSpc>
            </a:pPr>
            <a:r>
              <a:rPr lang="en-US" sz="7023" b="true">
                <a:solidFill>
                  <a:srgbClr val="504C44">
                    <a:alpha val="19608"/>
                  </a:srgbClr>
                </a:solidFill>
                <a:latin typeface="Neutra Text Bold"/>
                <a:ea typeface="Neutra Text Bold"/>
                <a:cs typeface="Neutra Text Bold"/>
                <a:sym typeface="Neutra Text Bold"/>
              </a:rPr>
              <a:t>02</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433747" y="2495448"/>
            <a:ext cx="9903675" cy="8101766"/>
          </a:xfrm>
          <a:prstGeom prst="rect">
            <a:avLst/>
          </a:prstGeom>
        </p:spPr>
        <p:txBody>
          <a:bodyPr anchor="t" rtlCol="false" tIns="0" lIns="0" bIns="0" rIns="0">
            <a:spAutoFit/>
          </a:bodyPr>
          <a:lstStyle/>
          <a:p>
            <a:pPr algn="l">
              <a:lnSpc>
                <a:spcPts val="2562"/>
              </a:lnSpc>
            </a:pPr>
            <a:r>
              <a:rPr lang="en-US" sz="2171" spc="84" b="true">
                <a:solidFill>
                  <a:srgbClr val="4F4F4F"/>
                </a:solidFill>
                <a:latin typeface="TT Chocolates Bold"/>
                <a:ea typeface="TT Chocolates Bold"/>
                <a:cs typeface="TT Chocolates Bold"/>
                <a:sym typeface="TT Chocolates Bold"/>
              </a:rPr>
              <a:t>Strategy</a:t>
            </a:r>
          </a:p>
          <a:p>
            <a:pPr algn="l">
              <a:lnSpc>
                <a:spcPts val="2562"/>
              </a:lnSpc>
            </a:pPr>
            <a:r>
              <a:rPr lang="en-US" sz="2171" spc="84">
                <a:solidFill>
                  <a:srgbClr val="4F4F4F"/>
                </a:solidFill>
                <a:latin typeface="TT Chocolates"/>
                <a:ea typeface="TT Chocolates"/>
                <a:cs typeface="TT Chocolates"/>
                <a:sym typeface="TT Chocolates"/>
              </a:rPr>
              <a:t>Minimise n of different control systems, detection errors and maintenance requirements</a:t>
            </a:r>
          </a:p>
          <a:p>
            <a:pPr algn="l">
              <a:lnSpc>
                <a:spcPts val="2562"/>
              </a:lnSpc>
            </a:pPr>
          </a:p>
          <a:p>
            <a:pPr algn="l">
              <a:lnSpc>
                <a:spcPts val="2562"/>
              </a:lnSpc>
            </a:pPr>
            <a:r>
              <a:rPr lang="en-US" sz="2171" spc="84" b="true">
                <a:solidFill>
                  <a:srgbClr val="4F4F4F"/>
                </a:solidFill>
                <a:latin typeface="TT Chocolates Bold"/>
                <a:ea typeface="TT Chocolates Bold"/>
                <a:cs typeface="TT Chocolates Bold"/>
                <a:sym typeface="TT Chocolates Bold"/>
              </a:rPr>
              <a:t>3 systems</a:t>
            </a:r>
          </a:p>
          <a:p>
            <a:pPr algn="l" marL="468854" indent="-234427" lvl="1">
              <a:lnSpc>
                <a:spcPts val="2562"/>
              </a:lnSpc>
              <a:buFont typeface="Arial"/>
              <a:buChar char="•"/>
            </a:pPr>
            <a:r>
              <a:rPr lang="en-US" b="true" sz="2171" spc="84">
                <a:solidFill>
                  <a:srgbClr val="4F4F4F"/>
                </a:solidFill>
                <a:latin typeface="TT Chocolates Bold"/>
                <a:ea typeface="TT Chocolates Bold"/>
                <a:cs typeface="TT Chocolates Bold"/>
                <a:sym typeface="TT Chocolates Bold"/>
              </a:rPr>
              <a:t>Computer Vision (CV) </a:t>
            </a:r>
            <a:r>
              <a:rPr lang="en-US" sz="2171" spc="84">
                <a:solidFill>
                  <a:srgbClr val="4F4F4F"/>
                </a:solidFill>
                <a:latin typeface="TT Chocolates"/>
                <a:ea typeface="TT Chocolates"/>
                <a:cs typeface="TT Chocolates"/>
                <a:sym typeface="TT Chocolates"/>
              </a:rPr>
              <a:t>→ Ac</a:t>
            </a:r>
            <a:r>
              <a:rPr lang="en-US" sz="2171" spc="84">
                <a:solidFill>
                  <a:srgbClr val="4F4F4F"/>
                </a:solidFill>
                <a:latin typeface="TT Chocolates"/>
                <a:ea typeface="TT Chocolates"/>
                <a:cs typeface="TT Chocolates"/>
                <a:sym typeface="TT Chocolates"/>
              </a:rPr>
              <a:t>ts as the 'eyes'. </a:t>
            </a:r>
          </a:p>
          <a:p>
            <a:pPr algn="l" marL="468854" indent="-234427" lvl="1">
              <a:lnSpc>
                <a:spcPts val="2562"/>
              </a:lnSpc>
              <a:buFont typeface="Arial"/>
              <a:buChar char="•"/>
            </a:pPr>
            <a:r>
              <a:rPr lang="en-US" b="true" sz="2171" spc="84">
                <a:solidFill>
                  <a:srgbClr val="4F4F4F"/>
                </a:solidFill>
                <a:latin typeface="TT Chocolates Bold"/>
                <a:ea typeface="TT Chocolates Bold"/>
                <a:cs typeface="TT Chocolates Bold"/>
                <a:sym typeface="TT Chocolates Bold"/>
              </a:rPr>
              <a:t>Smartwatch </a:t>
            </a:r>
            <a:r>
              <a:rPr lang="en-US" sz="2171" spc="84">
                <a:solidFill>
                  <a:srgbClr val="4F4F4F"/>
                </a:solidFill>
                <a:latin typeface="TT Chocolates"/>
                <a:ea typeface="TT Chocolates"/>
                <a:cs typeface="TT Chocolates"/>
                <a:sym typeface="TT Chocolates"/>
              </a:rPr>
              <a:t>→ Provides the 'biological data'.</a:t>
            </a:r>
          </a:p>
          <a:p>
            <a:pPr algn="l" marL="468854" indent="-234427" lvl="1">
              <a:lnSpc>
                <a:spcPts val="2562"/>
              </a:lnSpc>
              <a:buFont typeface="Arial"/>
              <a:buChar char="•"/>
            </a:pPr>
            <a:r>
              <a:rPr lang="en-US" b="true" sz="2171" spc="84">
                <a:solidFill>
                  <a:srgbClr val="4F4F4F"/>
                </a:solidFill>
                <a:latin typeface="TT Chocolates Bold"/>
                <a:ea typeface="TT Chocolates Bold"/>
                <a:cs typeface="TT Chocolates Bold"/>
                <a:sym typeface="TT Chocolates Bold"/>
              </a:rPr>
              <a:t>Manual Overrides </a:t>
            </a:r>
            <a:r>
              <a:rPr lang="en-US" sz="2171" spc="84">
                <a:solidFill>
                  <a:srgbClr val="4F4F4F"/>
                </a:solidFill>
                <a:latin typeface="TT Chocolates"/>
                <a:ea typeface="TT Chocolates"/>
                <a:cs typeface="TT Chocolates"/>
                <a:sym typeface="TT Chocolates"/>
              </a:rPr>
              <a:t>→ Users can always take control via manual sliders</a:t>
            </a:r>
          </a:p>
          <a:p>
            <a:pPr algn="l">
              <a:lnSpc>
                <a:spcPts val="2562"/>
              </a:lnSpc>
            </a:pPr>
          </a:p>
          <a:p>
            <a:pPr algn="l">
              <a:lnSpc>
                <a:spcPts val="2562"/>
              </a:lnSpc>
            </a:pPr>
            <a:r>
              <a:rPr lang="en-US" sz="2171" spc="84">
                <a:solidFill>
                  <a:srgbClr val="4F4F4F"/>
                </a:solidFill>
                <a:latin typeface="TT Chocolates"/>
                <a:ea typeface="TT Chocolates"/>
                <a:cs typeface="TT Chocolates"/>
                <a:sym typeface="TT Chocolates"/>
              </a:rPr>
              <a:t>Hierarchy:</a:t>
            </a:r>
          </a:p>
          <a:p>
            <a:pPr algn="l">
              <a:lnSpc>
                <a:spcPts val="2562"/>
              </a:lnSpc>
            </a:pPr>
            <a:r>
              <a:rPr lang="en-US" sz="2171" spc="84">
                <a:solidFill>
                  <a:srgbClr val="4F4F4F"/>
                </a:solidFill>
                <a:latin typeface="TT Chocolates"/>
                <a:ea typeface="TT Chocolates"/>
                <a:cs typeface="TT Chocolates"/>
                <a:sym typeface="TT Chocolates"/>
              </a:rPr>
              <a:t>individual preferences and adaptation</a:t>
            </a:r>
          </a:p>
          <a:p>
            <a:pPr algn="l">
              <a:lnSpc>
                <a:spcPts val="2562"/>
              </a:lnSpc>
            </a:pPr>
            <a:r>
              <a:rPr lang="en-US" sz="2171" spc="84">
                <a:solidFill>
                  <a:srgbClr val="4F4F4F"/>
                </a:solidFill>
                <a:latin typeface="TT Chocolates"/>
                <a:ea typeface="TT Chocolates"/>
                <a:cs typeface="TT Chocolates"/>
                <a:sym typeface="TT Chocolates"/>
              </a:rPr>
              <a:t>environmental context</a:t>
            </a:r>
          </a:p>
          <a:p>
            <a:pPr algn="l">
              <a:lnSpc>
                <a:spcPts val="2562"/>
              </a:lnSpc>
            </a:pPr>
          </a:p>
          <a:p>
            <a:pPr algn="l">
              <a:lnSpc>
                <a:spcPts val="2562"/>
              </a:lnSpc>
            </a:pPr>
            <a:r>
              <a:rPr lang="en-US" sz="2171" spc="84">
                <a:solidFill>
                  <a:srgbClr val="4F4F4F"/>
                </a:solidFill>
                <a:latin typeface="TT Chocolates"/>
                <a:ea typeface="TT Chocolates"/>
                <a:cs typeface="TT Chocolates"/>
                <a:sym typeface="TT Chocolates"/>
              </a:rPr>
              <a:t>to do that: questionnaire and safeguard limits</a:t>
            </a:r>
          </a:p>
          <a:p>
            <a:pPr algn="l">
              <a:lnSpc>
                <a:spcPts val="2562"/>
              </a:lnSpc>
            </a:pPr>
          </a:p>
          <a:p>
            <a:pPr algn="l">
              <a:lnSpc>
                <a:spcPts val="2562"/>
              </a:lnSpc>
            </a:pPr>
            <a:r>
              <a:rPr lang="en-US" sz="2171" spc="84" b="true">
                <a:solidFill>
                  <a:srgbClr val="4F4F4F"/>
                </a:solidFill>
                <a:latin typeface="TT Chocolates Bold"/>
                <a:ea typeface="TT Chocolates Bold"/>
                <a:cs typeface="TT Chocolates Bold"/>
                <a:sym typeface="TT Chocolates Bold"/>
              </a:rPr>
              <a:t>Health Safeguards</a:t>
            </a:r>
          </a:p>
          <a:p>
            <a:pPr algn="l" marL="468854" indent="-234427" lvl="1">
              <a:lnSpc>
                <a:spcPts val="2562"/>
              </a:lnSpc>
              <a:buFont typeface="Arial"/>
              <a:buChar char="•"/>
            </a:pPr>
            <a:r>
              <a:rPr lang="en-US" sz="2171" spc="84">
                <a:solidFill>
                  <a:srgbClr val="4F4F4F"/>
                </a:solidFill>
                <a:latin typeface="TT Chocolates"/>
                <a:ea typeface="TT Chocolates"/>
                <a:cs typeface="TT Chocolates"/>
                <a:sym typeface="TT Chocolates"/>
              </a:rPr>
              <a:t>Red Warning: Shown when manual settings are outside healthy ranges.</a:t>
            </a:r>
          </a:p>
          <a:p>
            <a:pPr algn="l" marL="468854" indent="-234427" lvl="1">
              <a:lnSpc>
                <a:spcPts val="2562"/>
              </a:lnSpc>
              <a:buFont typeface="Arial"/>
              <a:buChar char="•"/>
            </a:pPr>
            <a:r>
              <a:rPr lang="en-US" sz="2171" spc="84">
                <a:solidFill>
                  <a:srgbClr val="4F4F4F"/>
                </a:solidFill>
                <a:latin typeface="TT Chocolates"/>
                <a:ea typeface="TT Chocolates"/>
                <a:cs typeface="TT Chocolates"/>
                <a:sym typeface="TT Chocolates"/>
              </a:rPr>
              <a:t>Corrective Fade: A gradual 30-minute transition back to healthy light levels.</a:t>
            </a:r>
          </a:p>
          <a:p>
            <a:pPr algn="l">
              <a:lnSpc>
                <a:spcPts val="2562"/>
              </a:lnSpc>
            </a:pPr>
          </a:p>
          <a:p>
            <a:pPr algn="l">
              <a:lnSpc>
                <a:spcPts val="2562"/>
              </a:lnSpc>
            </a:pPr>
            <a:r>
              <a:rPr lang="en-US" sz="2171" spc="84" b="true">
                <a:solidFill>
                  <a:srgbClr val="4F4F4F"/>
                </a:solidFill>
                <a:latin typeface="TT Chocolates Bold"/>
                <a:ea typeface="TT Chocolates Bold"/>
                <a:cs typeface="TT Chocolates Bold"/>
                <a:sym typeface="TT Chocolates Bold"/>
              </a:rPr>
              <a:t>Dual Control Logic</a:t>
            </a:r>
          </a:p>
          <a:p>
            <a:pPr algn="l">
              <a:lnSpc>
                <a:spcPts val="2562"/>
              </a:lnSpc>
            </a:pPr>
            <a:r>
              <a:rPr lang="en-US" sz="2171" spc="84">
                <a:solidFill>
                  <a:srgbClr val="4F4F4F"/>
                </a:solidFill>
                <a:latin typeface="TT Chocolates"/>
                <a:ea typeface="TT Chocolates"/>
                <a:cs typeface="TT Chocolates"/>
                <a:sym typeface="TT Chocolates"/>
              </a:rPr>
              <a:t>We distinguish between Trigger Control (turning lights on/off) and Atmospheric Control (adjusting CCT and Lux).</a:t>
            </a:r>
          </a:p>
          <a:p>
            <a:pPr algn="l">
              <a:lnSpc>
                <a:spcPts val="2562"/>
              </a:lnSpc>
            </a:pPr>
          </a:p>
          <a:p>
            <a:pPr algn="l">
              <a:lnSpc>
                <a:spcPts val="2562"/>
              </a:lnSpc>
            </a:pPr>
          </a:p>
        </p:txBody>
      </p:sp>
      <p:sp>
        <p:nvSpPr>
          <p:cNvPr name="TextBox 3" id="3"/>
          <p:cNvSpPr txBox="true"/>
          <p:nvPr/>
        </p:nvSpPr>
        <p:spPr>
          <a:xfrm rot="0">
            <a:off x="1028700" y="558571"/>
            <a:ext cx="1974721" cy="1257968"/>
          </a:xfrm>
          <a:prstGeom prst="rect">
            <a:avLst/>
          </a:prstGeom>
        </p:spPr>
        <p:txBody>
          <a:bodyPr anchor="t" rtlCol="false" tIns="0" lIns="0" bIns="0" rIns="0">
            <a:spAutoFit/>
          </a:bodyPr>
          <a:lstStyle/>
          <a:p>
            <a:pPr algn="l">
              <a:lnSpc>
                <a:spcPts val="9833"/>
              </a:lnSpc>
            </a:pPr>
            <a:r>
              <a:rPr lang="en-US" sz="7023" b="true">
                <a:solidFill>
                  <a:srgbClr val="504C44">
                    <a:alpha val="19608"/>
                  </a:srgbClr>
                </a:solidFill>
                <a:latin typeface="Neutra Text Bold"/>
                <a:ea typeface="Neutra Text Bold"/>
                <a:cs typeface="Neutra Text Bold"/>
                <a:sym typeface="Neutra Text Bold"/>
              </a:rPr>
              <a:t>13</a:t>
            </a:r>
          </a:p>
        </p:txBody>
      </p:sp>
      <p:sp>
        <p:nvSpPr>
          <p:cNvPr name="TextBox 4" id="4"/>
          <p:cNvSpPr txBox="true"/>
          <p:nvPr/>
        </p:nvSpPr>
        <p:spPr>
          <a:xfrm rot="0">
            <a:off x="2378676" y="987530"/>
            <a:ext cx="12487922" cy="514351"/>
          </a:xfrm>
          <a:prstGeom prst="rect">
            <a:avLst/>
          </a:prstGeom>
        </p:spPr>
        <p:txBody>
          <a:bodyPr anchor="t" rtlCol="false" tIns="0" lIns="0" bIns="0" rIns="0">
            <a:spAutoFit/>
          </a:bodyPr>
          <a:lstStyle/>
          <a:p>
            <a:pPr algn="l">
              <a:lnSpc>
                <a:spcPts val="4199"/>
              </a:lnSpc>
              <a:spcBef>
                <a:spcPct val="0"/>
              </a:spcBef>
            </a:pPr>
            <a:r>
              <a:rPr lang="en-US" b="true" sz="2999" spc="599">
                <a:solidFill>
                  <a:srgbClr val="000000"/>
                </a:solidFill>
                <a:latin typeface="TT Chocolates Bold"/>
                <a:ea typeface="TT Chocolates Bold"/>
                <a:cs typeface="TT Chocolates Bold"/>
                <a:sym typeface="TT Chocolates Bold"/>
              </a:rPr>
              <a:t>LIGHTING AND AI </a:t>
            </a:r>
            <a:r>
              <a:rPr lang="en-US" sz="2999" spc="599">
                <a:solidFill>
                  <a:srgbClr val="000000"/>
                </a:solidFill>
                <a:latin typeface="TT Chocolates"/>
                <a:ea typeface="TT Chocolates"/>
                <a:cs typeface="TT Chocolates"/>
                <a:sym typeface="TT Chocolates"/>
              </a:rPr>
              <a:t>|CONTROL SYSTEMS</a:t>
            </a:r>
          </a:p>
        </p:txBody>
      </p:sp>
      <p:sp>
        <p:nvSpPr>
          <p:cNvPr name="TextBox 5" id="5"/>
          <p:cNvSpPr txBox="true"/>
          <p:nvPr/>
        </p:nvSpPr>
        <p:spPr>
          <a:xfrm rot="0">
            <a:off x="6771518" y="8801573"/>
            <a:ext cx="4565904" cy="804777"/>
          </a:xfrm>
          <a:prstGeom prst="rect">
            <a:avLst/>
          </a:prstGeom>
        </p:spPr>
        <p:txBody>
          <a:bodyPr anchor="t" rtlCol="false" tIns="0" lIns="0" bIns="0" rIns="0">
            <a:spAutoFit/>
          </a:bodyPr>
          <a:lstStyle/>
          <a:p>
            <a:pPr algn="ctr">
              <a:lnSpc>
                <a:spcPts val="2172"/>
              </a:lnSpc>
            </a:pPr>
            <a:r>
              <a:rPr lang="en-US" b="true" sz="1841" spc="71">
                <a:solidFill>
                  <a:srgbClr val="4F4F4F"/>
                </a:solidFill>
                <a:latin typeface="TT Chocolates Bold"/>
                <a:ea typeface="TT Chocolates Bold"/>
                <a:cs typeface="TT Chocolates Bold"/>
                <a:sym typeface="TT Chocolates Bold"/>
              </a:rPr>
              <a:t>Conclusion</a:t>
            </a:r>
          </a:p>
          <a:p>
            <a:pPr algn="ctr">
              <a:lnSpc>
                <a:spcPts val="2172"/>
              </a:lnSpc>
              <a:spcBef>
                <a:spcPct val="0"/>
              </a:spcBef>
            </a:pPr>
            <a:r>
              <a:rPr lang="en-US" sz="1841" spc="71">
                <a:solidFill>
                  <a:srgbClr val="4F4F4F"/>
                </a:solidFill>
                <a:latin typeface="TT Chocolates"/>
                <a:ea typeface="TT Chocolates"/>
                <a:cs typeface="TT Chocolates"/>
                <a:sym typeface="TT Chocolates"/>
              </a:rPr>
              <a:t>Manual Overrides = Priority 1 User Comfort.</a:t>
            </a:r>
          </a:p>
          <a:p>
            <a:pPr algn="ctr">
              <a:lnSpc>
                <a:spcPts val="2172"/>
              </a:lnSpc>
              <a:spcBef>
                <a:spcPct val="0"/>
              </a:spcBef>
            </a:pPr>
            <a:r>
              <a:rPr lang="en-US" sz="1841" spc="71">
                <a:solidFill>
                  <a:srgbClr val="4F4F4F"/>
                </a:solidFill>
                <a:latin typeface="TT Chocolates"/>
                <a:ea typeface="TT Chocolates"/>
                <a:cs typeface="TT Chocolates"/>
                <a:sym typeface="TT Chocolates"/>
              </a:rPr>
              <a:t>AI Brain = Priority 2 Health &amp; Safety</a:t>
            </a:r>
          </a:p>
        </p:txBody>
      </p:sp>
      <p:grpSp>
        <p:nvGrpSpPr>
          <p:cNvPr name="Group 6" id="6"/>
          <p:cNvGrpSpPr/>
          <p:nvPr/>
        </p:nvGrpSpPr>
        <p:grpSpPr>
          <a:xfrm rot="0">
            <a:off x="13710930" y="7161758"/>
            <a:ext cx="1150281" cy="1202085"/>
            <a:chOff x="0" y="0"/>
            <a:chExt cx="1533707" cy="1602781"/>
          </a:xfrm>
        </p:grpSpPr>
        <p:sp>
          <p:nvSpPr>
            <p:cNvPr name="Freeform 7" id="7"/>
            <p:cNvSpPr/>
            <p:nvPr/>
          </p:nvSpPr>
          <p:spPr>
            <a:xfrm flipH="false" flipV="false" rot="0">
              <a:off x="660086" y="309351"/>
              <a:ext cx="311804" cy="1239835"/>
            </a:xfrm>
            <a:custGeom>
              <a:avLst/>
              <a:gdLst/>
              <a:ahLst/>
              <a:cxnLst/>
              <a:rect r="r" b="b" t="t" l="l"/>
              <a:pathLst>
                <a:path h="1239835" w="311804">
                  <a:moveTo>
                    <a:pt x="0" y="0"/>
                  </a:moveTo>
                  <a:lnTo>
                    <a:pt x="311804" y="0"/>
                  </a:lnTo>
                  <a:lnTo>
                    <a:pt x="311804" y="1239835"/>
                  </a:lnTo>
                  <a:lnTo>
                    <a:pt x="0" y="1239835"/>
                  </a:lnTo>
                  <a:lnTo>
                    <a:pt x="0" y="0"/>
                  </a:lnTo>
                  <a:close/>
                </a:path>
              </a:pathLst>
            </a:custGeom>
            <a:blipFill>
              <a:blip r:embed="rId2"/>
              <a:stretch>
                <a:fillRect l="-179188" t="0" r="0" b="0"/>
              </a:stretch>
            </a:blipFill>
          </p:spPr>
        </p:sp>
        <p:sp>
          <p:nvSpPr>
            <p:cNvPr name="Freeform 8" id="8"/>
            <p:cNvSpPr/>
            <p:nvPr/>
          </p:nvSpPr>
          <p:spPr>
            <a:xfrm flipH="false" flipV="false" rot="0">
              <a:off x="1169393" y="0"/>
              <a:ext cx="364314" cy="373986"/>
            </a:xfrm>
            <a:custGeom>
              <a:avLst/>
              <a:gdLst/>
              <a:ahLst/>
              <a:cxnLst/>
              <a:rect r="r" b="b" t="t" l="l"/>
              <a:pathLst>
                <a:path h="373986" w="364314">
                  <a:moveTo>
                    <a:pt x="0" y="0"/>
                  </a:moveTo>
                  <a:lnTo>
                    <a:pt x="364314" y="0"/>
                  </a:lnTo>
                  <a:lnTo>
                    <a:pt x="364314" y="373986"/>
                  </a:lnTo>
                  <a:lnTo>
                    <a:pt x="0" y="373986"/>
                  </a:lnTo>
                  <a:lnTo>
                    <a:pt x="0" y="0"/>
                  </a:lnTo>
                  <a:close/>
                </a:path>
              </a:pathLst>
            </a:custGeom>
            <a:blipFill>
              <a:blip r:embed="rId3"/>
              <a:stretch>
                <a:fillRect l="0" t="0" r="0" b="0"/>
              </a:stretch>
            </a:blipFill>
          </p:spPr>
        </p:sp>
        <p:sp>
          <p:nvSpPr>
            <p:cNvPr name="TextBox 9" id="9"/>
            <p:cNvSpPr txBox="true"/>
            <p:nvPr/>
          </p:nvSpPr>
          <p:spPr>
            <a:xfrm rot="0">
              <a:off x="0" y="64635"/>
              <a:ext cx="1103795" cy="244717"/>
            </a:xfrm>
            <a:prstGeom prst="rect">
              <a:avLst/>
            </a:prstGeom>
          </p:spPr>
          <p:txBody>
            <a:bodyPr anchor="t" rtlCol="false" tIns="0" lIns="0" bIns="0" rIns="0">
              <a:spAutoFit/>
            </a:bodyPr>
            <a:lstStyle/>
            <a:p>
              <a:pPr algn="ctr">
                <a:lnSpc>
                  <a:spcPts val="1460"/>
                </a:lnSpc>
                <a:spcBef>
                  <a:spcPct val="0"/>
                </a:spcBef>
              </a:pPr>
              <a:r>
                <a:rPr lang="en-US" b="true" sz="1237" spc="48">
                  <a:solidFill>
                    <a:srgbClr val="4F4F4F"/>
                  </a:solidFill>
                  <a:latin typeface="TT Chocolates Bold"/>
                  <a:ea typeface="TT Chocolates Bold"/>
                  <a:cs typeface="TT Chocolates Bold"/>
                  <a:sym typeface="TT Chocolates Bold"/>
                </a:rPr>
                <a:t> Brightness</a:t>
              </a:r>
            </a:p>
          </p:txBody>
        </p:sp>
        <p:sp>
          <p:nvSpPr>
            <p:cNvPr name="TextBox 10" id="10"/>
            <p:cNvSpPr txBox="true"/>
            <p:nvPr/>
          </p:nvSpPr>
          <p:spPr>
            <a:xfrm rot="0">
              <a:off x="468752" y="309351"/>
              <a:ext cx="166291" cy="244717"/>
            </a:xfrm>
            <a:prstGeom prst="rect">
              <a:avLst/>
            </a:prstGeom>
          </p:spPr>
          <p:txBody>
            <a:bodyPr anchor="t" rtlCol="false" tIns="0" lIns="0" bIns="0" rIns="0">
              <a:spAutoFit/>
            </a:bodyPr>
            <a:lstStyle/>
            <a:p>
              <a:pPr algn="ctr">
                <a:lnSpc>
                  <a:spcPts val="1460"/>
                </a:lnSpc>
                <a:spcBef>
                  <a:spcPct val="0"/>
                </a:spcBef>
              </a:pPr>
              <a:r>
                <a:rPr lang="en-US" b="true" sz="1237" spc="48">
                  <a:solidFill>
                    <a:srgbClr val="4F4F4F"/>
                  </a:solidFill>
                  <a:latin typeface="TT Chocolates Bold"/>
                  <a:ea typeface="TT Chocolates Bold"/>
                  <a:cs typeface="TT Chocolates Bold"/>
                  <a:sym typeface="TT Chocolates Bold"/>
                </a:rPr>
                <a:t>– </a:t>
              </a:r>
            </a:p>
          </p:txBody>
        </p:sp>
        <p:sp>
          <p:nvSpPr>
            <p:cNvPr name="TextBox 11" id="11"/>
            <p:cNvSpPr txBox="true"/>
            <p:nvPr/>
          </p:nvSpPr>
          <p:spPr>
            <a:xfrm rot="0">
              <a:off x="468752" y="1358064"/>
              <a:ext cx="166291" cy="244717"/>
            </a:xfrm>
            <a:prstGeom prst="rect">
              <a:avLst/>
            </a:prstGeom>
          </p:spPr>
          <p:txBody>
            <a:bodyPr anchor="t" rtlCol="false" tIns="0" lIns="0" bIns="0" rIns="0">
              <a:spAutoFit/>
            </a:bodyPr>
            <a:lstStyle/>
            <a:p>
              <a:pPr algn="ctr">
                <a:lnSpc>
                  <a:spcPts val="1460"/>
                </a:lnSpc>
                <a:spcBef>
                  <a:spcPct val="0"/>
                </a:spcBef>
              </a:pPr>
              <a:r>
                <a:rPr lang="en-US" b="true" sz="1237" spc="48">
                  <a:solidFill>
                    <a:srgbClr val="4F4F4F"/>
                  </a:solidFill>
                  <a:latin typeface="TT Chocolates Bold"/>
                  <a:ea typeface="TT Chocolates Bold"/>
                  <a:cs typeface="TT Chocolates Bold"/>
                  <a:sym typeface="TT Chocolates Bold"/>
                </a:rPr>
                <a:t>– </a:t>
              </a:r>
            </a:p>
          </p:txBody>
        </p:sp>
        <p:sp>
          <p:nvSpPr>
            <p:cNvPr name="TextBox 12" id="12"/>
            <p:cNvSpPr txBox="true"/>
            <p:nvPr/>
          </p:nvSpPr>
          <p:spPr>
            <a:xfrm rot="0">
              <a:off x="468752" y="833708"/>
              <a:ext cx="166291" cy="244717"/>
            </a:xfrm>
            <a:prstGeom prst="rect">
              <a:avLst/>
            </a:prstGeom>
          </p:spPr>
          <p:txBody>
            <a:bodyPr anchor="t" rtlCol="false" tIns="0" lIns="0" bIns="0" rIns="0">
              <a:spAutoFit/>
            </a:bodyPr>
            <a:lstStyle/>
            <a:p>
              <a:pPr algn="ctr">
                <a:lnSpc>
                  <a:spcPts val="1460"/>
                </a:lnSpc>
                <a:spcBef>
                  <a:spcPct val="0"/>
                </a:spcBef>
              </a:pPr>
              <a:r>
                <a:rPr lang="en-US" b="true" sz="1237" spc="48">
                  <a:solidFill>
                    <a:srgbClr val="4F4F4F"/>
                  </a:solidFill>
                  <a:latin typeface="TT Chocolates Bold"/>
                  <a:ea typeface="TT Chocolates Bold"/>
                  <a:cs typeface="TT Chocolates Bold"/>
                  <a:sym typeface="TT Chocolates Bold"/>
                </a:rPr>
                <a:t>– </a:t>
              </a:r>
            </a:p>
          </p:txBody>
        </p:sp>
        <p:sp>
          <p:nvSpPr>
            <p:cNvPr name="TextBox 13" id="13"/>
            <p:cNvSpPr txBox="true"/>
            <p:nvPr/>
          </p:nvSpPr>
          <p:spPr>
            <a:xfrm rot="0">
              <a:off x="468752" y="1095886"/>
              <a:ext cx="166291" cy="244717"/>
            </a:xfrm>
            <a:prstGeom prst="rect">
              <a:avLst/>
            </a:prstGeom>
          </p:spPr>
          <p:txBody>
            <a:bodyPr anchor="t" rtlCol="false" tIns="0" lIns="0" bIns="0" rIns="0">
              <a:spAutoFit/>
            </a:bodyPr>
            <a:lstStyle/>
            <a:p>
              <a:pPr algn="ctr">
                <a:lnSpc>
                  <a:spcPts val="1460"/>
                </a:lnSpc>
                <a:spcBef>
                  <a:spcPct val="0"/>
                </a:spcBef>
              </a:pPr>
              <a:r>
                <a:rPr lang="en-US" b="true" sz="1237" spc="48">
                  <a:solidFill>
                    <a:srgbClr val="4F4F4F"/>
                  </a:solidFill>
                  <a:latin typeface="TT Chocolates Bold"/>
                  <a:ea typeface="TT Chocolates Bold"/>
                  <a:cs typeface="TT Chocolates Bold"/>
                  <a:sym typeface="TT Chocolates Bold"/>
                </a:rPr>
                <a:t>– </a:t>
              </a:r>
            </a:p>
          </p:txBody>
        </p:sp>
        <p:sp>
          <p:nvSpPr>
            <p:cNvPr name="TextBox 14" id="14"/>
            <p:cNvSpPr txBox="true"/>
            <p:nvPr/>
          </p:nvSpPr>
          <p:spPr>
            <a:xfrm rot="0">
              <a:off x="468752" y="571530"/>
              <a:ext cx="166291" cy="244717"/>
            </a:xfrm>
            <a:prstGeom prst="rect">
              <a:avLst/>
            </a:prstGeom>
          </p:spPr>
          <p:txBody>
            <a:bodyPr anchor="t" rtlCol="false" tIns="0" lIns="0" bIns="0" rIns="0">
              <a:spAutoFit/>
            </a:bodyPr>
            <a:lstStyle/>
            <a:p>
              <a:pPr algn="ctr">
                <a:lnSpc>
                  <a:spcPts val="1460"/>
                </a:lnSpc>
                <a:spcBef>
                  <a:spcPct val="0"/>
                </a:spcBef>
              </a:pPr>
              <a:r>
                <a:rPr lang="en-US" b="true" sz="1237" spc="48">
                  <a:solidFill>
                    <a:srgbClr val="4F4F4F"/>
                  </a:solidFill>
                  <a:latin typeface="TT Chocolates Bold"/>
                  <a:ea typeface="TT Chocolates Bold"/>
                  <a:cs typeface="TT Chocolates Bold"/>
                  <a:sym typeface="TT Chocolates Bold"/>
                </a:rPr>
                <a:t>– </a:t>
              </a:r>
            </a:p>
          </p:txBody>
        </p:sp>
      </p:grpSp>
      <p:grpSp>
        <p:nvGrpSpPr>
          <p:cNvPr name="Group 15" id="15"/>
          <p:cNvGrpSpPr/>
          <p:nvPr/>
        </p:nvGrpSpPr>
        <p:grpSpPr>
          <a:xfrm rot="0">
            <a:off x="15055439" y="7097011"/>
            <a:ext cx="1243242" cy="1266833"/>
            <a:chOff x="0" y="0"/>
            <a:chExt cx="1657656" cy="1689110"/>
          </a:xfrm>
        </p:grpSpPr>
        <p:sp>
          <p:nvSpPr>
            <p:cNvPr name="Freeform 16" id="16"/>
            <p:cNvSpPr/>
            <p:nvPr/>
          </p:nvSpPr>
          <p:spPr>
            <a:xfrm flipH="false" flipV="false" rot="0">
              <a:off x="721482" y="395681"/>
              <a:ext cx="311804" cy="1239835"/>
            </a:xfrm>
            <a:custGeom>
              <a:avLst/>
              <a:gdLst/>
              <a:ahLst/>
              <a:cxnLst/>
              <a:rect r="r" b="b" t="t" l="l"/>
              <a:pathLst>
                <a:path h="1239835" w="311804">
                  <a:moveTo>
                    <a:pt x="0" y="0"/>
                  </a:moveTo>
                  <a:lnTo>
                    <a:pt x="311804" y="0"/>
                  </a:lnTo>
                  <a:lnTo>
                    <a:pt x="311804" y="1239835"/>
                  </a:lnTo>
                  <a:lnTo>
                    <a:pt x="0" y="1239835"/>
                  </a:lnTo>
                  <a:lnTo>
                    <a:pt x="0" y="0"/>
                  </a:lnTo>
                  <a:close/>
                </a:path>
              </a:pathLst>
            </a:custGeom>
            <a:blipFill>
              <a:blip r:embed="rId2"/>
              <a:stretch>
                <a:fillRect l="-179188" t="0" r="0" b="0"/>
              </a:stretch>
            </a:blipFill>
          </p:spPr>
        </p:sp>
        <p:sp>
          <p:nvSpPr>
            <p:cNvPr name="Freeform 17" id="17"/>
            <p:cNvSpPr/>
            <p:nvPr/>
          </p:nvSpPr>
          <p:spPr>
            <a:xfrm flipH="false" flipV="false" rot="0">
              <a:off x="1111010" y="0"/>
              <a:ext cx="546645" cy="546645"/>
            </a:xfrm>
            <a:custGeom>
              <a:avLst/>
              <a:gdLst/>
              <a:ahLst/>
              <a:cxnLst/>
              <a:rect r="r" b="b" t="t" l="l"/>
              <a:pathLst>
                <a:path h="546645" w="546645">
                  <a:moveTo>
                    <a:pt x="0" y="0"/>
                  </a:moveTo>
                  <a:lnTo>
                    <a:pt x="546646" y="0"/>
                  </a:lnTo>
                  <a:lnTo>
                    <a:pt x="546646" y="546645"/>
                  </a:lnTo>
                  <a:lnTo>
                    <a:pt x="0" y="546645"/>
                  </a:lnTo>
                  <a:lnTo>
                    <a:pt x="0" y="0"/>
                  </a:lnTo>
                  <a:close/>
                </a:path>
              </a:pathLst>
            </a:custGeom>
            <a:blipFill>
              <a:blip r:embed="rId4"/>
              <a:stretch>
                <a:fillRect l="0" t="0" r="0" b="0"/>
              </a:stretch>
            </a:blipFill>
          </p:spPr>
        </p:sp>
        <p:sp>
          <p:nvSpPr>
            <p:cNvPr name="TextBox 18" id="18"/>
            <p:cNvSpPr txBox="true"/>
            <p:nvPr/>
          </p:nvSpPr>
          <p:spPr>
            <a:xfrm rot="0">
              <a:off x="0" y="150964"/>
              <a:ext cx="1179342" cy="244717"/>
            </a:xfrm>
            <a:prstGeom prst="rect">
              <a:avLst/>
            </a:prstGeom>
          </p:spPr>
          <p:txBody>
            <a:bodyPr anchor="t" rtlCol="false" tIns="0" lIns="0" bIns="0" rIns="0">
              <a:spAutoFit/>
            </a:bodyPr>
            <a:lstStyle/>
            <a:p>
              <a:pPr algn="ctr">
                <a:lnSpc>
                  <a:spcPts val="1460"/>
                </a:lnSpc>
                <a:spcBef>
                  <a:spcPct val="0"/>
                </a:spcBef>
              </a:pPr>
              <a:r>
                <a:rPr lang="en-US" b="true" sz="1237" spc="48">
                  <a:solidFill>
                    <a:srgbClr val="4F4F4F"/>
                  </a:solidFill>
                  <a:latin typeface="TT Chocolates Bold"/>
                  <a:ea typeface="TT Chocolates Bold"/>
                  <a:cs typeface="TT Chocolates Bold"/>
                  <a:sym typeface="TT Chocolates Bold"/>
                </a:rPr>
                <a:t>Light colour</a:t>
              </a:r>
            </a:p>
          </p:txBody>
        </p:sp>
        <p:sp>
          <p:nvSpPr>
            <p:cNvPr name="TextBox 19" id="19"/>
            <p:cNvSpPr txBox="true"/>
            <p:nvPr/>
          </p:nvSpPr>
          <p:spPr>
            <a:xfrm rot="0">
              <a:off x="423380" y="395681"/>
              <a:ext cx="166291" cy="244717"/>
            </a:xfrm>
            <a:prstGeom prst="rect">
              <a:avLst/>
            </a:prstGeom>
          </p:spPr>
          <p:txBody>
            <a:bodyPr anchor="t" rtlCol="false" tIns="0" lIns="0" bIns="0" rIns="0">
              <a:spAutoFit/>
            </a:bodyPr>
            <a:lstStyle/>
            <a:p>
              <a:pPr algn="ctr">
                <a:lnSpc>
                  <a:spcPts val="1460"/>
                </a:lnSpc>
                <a:spcBef>
                  <a:spcPct val="0"/>
                </a:spcBef>
              </a:pPr>
              <a:r>
                <a:rPr lang="en-US" b="true" sz="1237" spc="48">
                  <a:solidFill>
                    <a:srgbClr val="4F4F4F"/>
                  </a:solidFill>
                  <a:latin typeface="TT Chocolates Bold"/>
                  <a:ea typeface="TT Chocolates Bold"/>
                  <a:cs typeface="TT Chocolates Bold"/>
                  <a:sym typeface="TT Chocolates Bold"/>
                </a:rPr>
                <a:t>– </a:t>
              </a:r>
            </a:p>
          </p:txBody>
        </p:sp>
        <p:sp>
          <p:nvSpPr>
            <p:cNvPr name="TextBox 20" id="20"/>
            <p:cNvSpPr txBox="true"/>
            <p:nvPr/>
          </p:nvSpPr>
          <p:spPr>
            <a:xfrm rot="0">
              <a:off x="423380" y="1444393"/>
              <a:ext cx="166291" cy="244717"/>
            </a:xfrm>
            <a:prstGeom prst="rect">
              <a:avLst/>
            </a:prstGeom>
          </p:spPr>
          <p:txBody>
            <a:bodyPr anchor="t" rtlCol="false" tIns="0" lIns="0" bIns="0" rIns="0">
              <a:spAutoFit/>
            </a:bodyPr>
            <a:lstStyle/>
            <a:p>
              <a:pPr algn="ctr">
                <a:lnSpc>
                  <a:spcPts val="1460"/>
                </a:lnSpc>
                <a:spcBef>
                  <a:spcPct val="0"/>
                </a:spcBef>
              </a:pPr>
              <a:r>
                <a:rPr lang="en-US" b="true" sz="1237" spc="48">
                  <a:solidFill>
                    <a:srgbClr val="4F4F4F"/>
                  </a:solidFill>
                  <a:latin typeface="TT Chocolates Bold"/>
                  <a:ea typeface="TT Chocolates Bold"/>
                  <a:cs typeface="TT Chocolates Bold"/>
                  <a:sym typeface="TT Chocolates Bold"/>
                </a:rPr>
                <a:t>– </a:t>
              </a:r>
            </a:p>
          </p:txBody>
        </p:sp>
        <p:sp>
          <p:nvSpPr>
            <p:cNvPr name="TextBox 21" id="21"/>
            <p:cNvSpPr txBox="true"/>
            <p:nvPr/>
          </p:nvSpPr>
          <p:spPr>
            <a:xfrm rot="0">
              <a:off x="423380" y="920037"/>
              <a:ext cx="166291" cy="244717"/>
            </a:xfrm>
            <a:prstGeom prst="rect">
              <a:avLst/>
            </a:prstGeom>
          </p:spPr>
          <p:txBody>
            <a:bodyPr anchor="t" rtlCol="false" tIns="0" lIns="0" bIns="0" rIns="0">
              <a:spAutoFit/>
            </a:bodyPr>
            <a:lstStyle/>
            <a:p>
              <a:pPr algn="ctr">
                <a:lnSpc>
                  <a:spcPts val="1460"/>
                </a:lnSpc>
                <a:spcBef>
                  <a:spcPct val="0"/>
                </a:spcBef>
              </a:pPr>
              <a:r>
                <a:rPr lang="en-US" b="true" sz="1237" spc="48">
                  <a:solidFill>
                    <a:srgbClr val="4F4F4F"/>
                  </a:solidFill>
                  <a:latin typeface="TT Chocolates Bold"/>
                  <a:ea typeface="TT Chocolates Bold"/>
                  <a:cs typeface="TT Chocolates Bold"/>
                  <a:sym typeface="TT Chocolates Bold"/>
                </a:rPr>
                <a:t>– </a:t>
              </a:r>
            </a:p>
          </p:txBody>
        </p:sp>
        <p:sp>
          <p:nvSpPr>
            <p:cNvPr name="TextBox 22" id="22"/>
            <p:cNvSpPr txBox="true"/>
            <p:nvPr/>
          </p:nvSpPr>
          <p:spPr>
            <a:xfrm rot="0">
              <a:off x="423380" y="1182215"/>
              <a:ext cx="166291" cy="244717"/>
            </a:xfrm>
            <a:prstGeom prst="rect">
              <a:avLst/>
            </a:prstGeom>
          </p:spPr>
          <p:txBody>
            <a:bodyPr anchor="t" rtlCol="false" tIns="0" lIns="0" bIns="0" rIns="0">
              <a:spAutoFit/>
            </a:bodyPr>
            <a:lstStyle/>
            <a:p>
              <a:pPr algn="ctr">
                <a:lnSpc>
                  <a:spcPts val="1460"/>
                </a:lnSpc>
                <a:spcBef>
                  <a:spcPct val="0"/>
                </a:spcBef>
              </a:pPr>
              <a:r>
                <a:rPr lang="en-US" b="true" sz="1237" spc="48">
                  <a:solidFill>
                    <a:srgbClr val="4F4F4F"/>
                  </a:solidFill>
                  <a:latin typeface="TT Chocolates Bold"/>
                  <a:ea typeface="TT Chocolates Bold"/>
                  <a:cs typeface="TT Chocolates Bold"/>
                  <a:sym typeface="TT Chocolates Bold"/>
                </a:rPr>
                <a:t>– </a:t>
              </a:r>
            </a:p>
          </p:txBody>
        </p:sp>
        <p:sp>
          <p:nvSpPr>
            <p:cNvPr name="TextBox 23" id="23"/>
            <p:cNvSpPr txBox="true"/>
            <p:nvPr/>
          </p:nvSpPr>
          <p:spPr>
            <a:xfrm rot="0">
              <a:off x="423380" y="657859"/>
              <a:ext cx="166291" cy="244717"/>
            </a:xfrm>
            <a:prstGeom prst="rect">
              <a:avLst/>
            </a:prstGeom>
          </p:spPr>
          <p:txBody>
            <a:bodyPr anchor="t" rtlCol="false" tIns="0" lIns="0" bIns="0" rIns="0">
              <a:spAutoFit/>
            </a:bodyPr>
            <a:lstStyle/>
            <a:p>
              <a:pPr algn="ctr">
                <a:lnSpc>
                  <a:spcPts val="1460"/>
                </a:lnSpc>
                <a:spcBef>
                  <a:spcPct val="0"/>
                </a:spcBef>
              </a:pPr>
              <a:r>
                <a:rPr lang="en-US" b="true" sz="1237" spc="48">
                  <a:solidFill>
                    <a:srgbClr val="4F4F4F"/>
                  </a:solidFill>
                  <a:latin typeface="TT Chocolates Bold"/>
                  <a:ea typeface="TT Chocolates Bold"/>
                  <a:cs typeface="TT Chocolates Bold"/>
                  <a:sym typeface="TT Chocolates Bold"/>
                </a:rPr>
                <a:t>– </a:t>
              </a:r>
            </a:p>
          </p:txBody>
        </p:sp>
        <p:sp>
          <p:nvSpPr>
            <p:cNvPr name="TextBox 24" id="24"/>
            <p:cNvSpPr txBox="true"/>
            <p:nvPr/>
          </p:nvSpPr>
          <p:spPr>
            <a:xfrm rot="0">
              <a:off x="171375" y="446524"/>
              <a:ext cx="176131" cy="211335"/>
            </a:xfrm>
            <a:prstGeom prst="rect">
              <a:avLst/>
            </a:prstGeom>
          </p:spPr>
          <p:txBody>
            <a:bodyPr anchor="t" rtlCol="false" tIns="0" lIns="0" bIns="0" rIns="0">
              <a:spAutoFit/>
            </a:bodyPr>
            <a:lstStyle/>
            <a:p>
              <a:pPr algn="ctr">
                <a:lnSpc>
                  <a:spcPts val="1257"/>
                </a:lnSpc>
                <a:spcBef>
                  <a:spcPct val="0"/>
                </a:spcBef>
              </a:pPr>
              <a:r>
                <a:rPr lang="en-US" sz="1065" spc="41">
                  <a:solidFill>
                    <a:srgbClr val="4F4F4F"/>
                  </a:solidFill>
                  <a:latin typeface="TT Chocolates"/>
                  <a:ea typeface="TT Chocolates"/>
                  <a:cs typeface="TT Chocolates"/>
                  <a:sym typeface="TT Chocolates"/>
                </a:rPr>
                <a:t>W</a:t>
              </a:r>
            </a:p>
          </p:txBody>
        </p:sp>
        <p:sp>
          <p:nvSpPr>
            <p:cNvPr name="TextBox 25" id="25"/>
            <p:cNvSpPr txBox="true"/>
            <p:nvPr/>
          </p:nvSpPr>
          <p:spPr>
            <a:xfrm rot="0">
              <a:off x="217403" y="1461084"/>
              <a:ext cx="130103" cy="211335"/>
            </a:xfrm>
            <a:prstGeom prst="rect">
              <a:avLst/>
            </a:prstGeom>
          </p:spPr>
          <p:txBody>
            <a:bodyPr anchor="t" rtlCol="false" tIns="0" lIns="0" bIns="0" rIns="0">
              <a:spAutoFit/>
            </a:bodyPr>
            <a:lstStyle/>
            <a:p>
              <a:pPr algn="ctr">
                <a:lnSpc>
                  <a:spcPts val="1257"/>
                </a:lnSpc>
                <a:spcBef>
                  <a:spcPct val="0"/>
                </a:spcBef>
              </a:pPr>
              <a:r>
                <a:rPr lang="en-US" sz="1065" spc="41">
                  <a:solidFill>
                    <a:srgbClr val="4F4F4F"/>
                  </a:solidFill>
                  <a:latin typeface="TT Chocolates"/>
                  <a:ea typeface="TT Chocolates"/>
                  <a:cs typeface="TT Chocolates"/>
                  <a:sym typeface="TT Chocolates"/>
                </a:rPr>
                <a:t>C</a:t>
              </a:r>
            </a:p>
          </p:txBody>
        </p:sp>
      </p:grpSp>
      <p:grpSp>
        <p:nvGrpSpPr>
          <p:cNvPr name="Group 26" id="26"/>
          <p:cNvGrpSpPr/>
          <p:nvPr/>
        </p:nvGrpSpPr>
        <p:grpSpPr>
          <a:xfrm rot="0">
            <a:off x="13710930" y="8612128"/>
            <a:ext cx="1150281" cy="1202085"/>
            <a:chOff x="0" y="0"/>
            <a:chExt cx="1533707" cy="1602781"/>
          </a:xfrm>
        </p:grpSpPr>
        <p:sp>
          <p:nvSpPr>
            <p:cNvPr name="Freeform 27" id="27"/>
            <p:cNvSpPr/>
            <p:nvPr/>
          </p:nvSpPr>
          <p:spPr>
            <a:xfrm flipH="false" flipV="false" rot="0">
              <a:off x="660086" y="309351"/>
              <a:ext cx="311804" cy="1239835"/>
            </a:xfrm>
            <a:custGeom>
              <a:avLst/>
              <a:gdLst/>
              <a:ahLst/>
              <a:cxnLst/>
              <a:rect r="r" b="b" t="t" l="l"/>
              <a:pathLst>
                <a:path h="1239835" w="311804">
                  <a:moveTo>
                    <a:pt x="0" y="0"/>
                  </a:moveTo>
                  <a:lnTo>
                    <a:pt x="311804" y="0"/>
                  </a:lnTo>
                  <a:lnTo>
                    <a:pt x="311804" y="1239835"/>
                  </a:lnTo>
                  <a:lnTo>
                    <a:pt x="0" y="1239835"/>
                  </a:lnTo>
                  <a:lnTo>
                    <a:pt x="0" y="0"/>
                  </a:lnTo>
                  <a:close/>
                </a:path>
              </a:pathLst>
            </a:custGeom>
            <a:blipFill>
              <a:blip r:embed="rId2"/>
              <a:stretch>
                <a:fillRect l="-179188" t="0" r="0" b="0"/>
              </a:stretch>
            </a:blipFill>
          </p:spPr>
        </p:sp>
        <p:sp>
          <p:nvSpPr>
            <p:cNvPr name="Freeform 28" id="28"/>
            <p:cNvSpPr/>
            <p:nvPr/>
          </p:nvSpPr>
          <p:spPr>
            <a:xfrm flipH="false" flipV="false" rot="0">
              <a:off x="1169393" y="0"/>
              <a:ext cx="364314" cy="373986"/>
            </a:xfrm>
            <a:custGeom>
              <a:avLst/>
              <a:gdLst/>
              <a:ahLst/>
              <a:cxnLst/>
              <a:rect r="r" b="b" t="t" l="l"/>
              <a:pathLst>
                <a:path h="373986" w="364314">
                  <a:moveTo>
                    <a:pt x="0" y="0"/>
                  </a:moveTo>
                  <a:lnTo>
                    <a:pt x="364314" y="0"/>
                  </a:lnTo>
                  <a:lnTo>
                    <a:pt x="364314" y="373986"/>
                  </a:lnTo>
                  <a:lnTo>
                    <a:pt x="0" y="373986"/>
                  </a:lnTo>
                  <a:lnTo>
                    <a:pt x="0" y="0"/>
                  </a:lnTo>
                  <a:close/>
                </a:path>
              </a:pathLst>
            </a:custGeom>
            <a:blipFill>
              <a:blip r:embed="rId3"/>
              <a:stretch>
                <a:fillRect l="0" t="0" r="0" b="0"/>
              </a:stretch>
            </a:blipFill>
          </p:spPr>
        </p:sp>
        <p:sp>
          <p:nvSpPr>
            <p:cNvPr name="TextBox 29" id="29"/>
            <p:cNvSpPr txBox="true"/>
            <p:nvPr/>
          </p:nvSpPr>
          <p:spPr>
            <a:xfrm rot="0">
              <a:off x="0" y="64635"/>
              <a:ext cx="1103795" cy="244717"/>
            </a:xfrm>
            <a:prstGeom prst="rect">
              <a:avLst/>
            </a:prstGeom>
          </p:spPr>
          <p:txBody>
            <a:bodyPr anchor="t" rtlCol="false" tIns="0" lIns="0" bIns="0" rIns="0">
              <a:spAutoFit/>
            </a:bodyPr>
            <a:lstStyle/>
            <a:p>
              <a:pPr algn="ctr">
                <a:lnSpc>
                  <a:spcPts val="1460"/>
                </a:lnSpc>
                <a:spcBef>
                  <a:spcPct val="0"/>
                </a:spcBef>
              </a:pPr>
              <a:r>
                <a:rPr lang="en-US" b="true" sz="1237" spc="48">
                  <a:solidFill>
                    <a:srgbClr val="4F4F4F"/>
                  </a:solidFill>
                  <a:latin typeface="TT Chocolates Bold"/>
                  <a:ea typeface="TT Chocolates Bold"/>
                  <a:cs typeface="TT Chocolates Bold"/>
                  <a:sym typeface="TT Chocolates Bold"/>
                </a:rPr>
                <a:t> Brightness</a:t>
              </a:r>
            </a:p>
          </p:txBody>
        </p:sp>
        <p:sp>
          <p:nvSpPr>
            <p:cNvPr name="TextBox 30" id="30"/>
            <p:cNvSpPr txBox="true"/>
            <p:nvPr/>
          </p:nvSpPr>
          <p:spPr>
            <a:xfrm rot="0">
              <a:off x="468752" y="309351"/>
              <a:ext cx="166291" cy="244717"/>
            </a:xfrm>
            <a:prstGeom prst="rect">
              <a:avLst/>
            </a:prstGeom>
          </p:spPr>
          <p:txBody>
            <a:bodyPr anchor="t" rtlCol="false" tIns="0" lIns="0" bIns="0" rIns="0">
              <a:spAutoFit/>
            </a:bodyPr>
            <a:lstStyle/>
            <a:p>
              <a:pPr algn="ctr">
                <a:lnSpc>
                  <a:spcPts val="1460"/>
                </a:lnSpc>
                <a:spcBef>
                  <a:spcPct val="0"/>
                </a:spcBef>
              </a:pPr>
              <a:r>
                <a:rPr lang="en-US" b="true" sz="1237" spc="48">
                  <a:solidFill>
                    <a:srgbClr val="4F4F4F"/>
                  </a:solidFill>
                  <a:latin typeface="TT Chocolates Bold"/>
                  <a:ea typeface="TT Chocolates Bold"/>
                  <a:cs typeface="TT Chocolates Bold"/>
                  <a:sym typeface="TT Chocolates Bold"/>
                </a:rPr>
                <a:t>– </a:t>
              </a:r>
            </a:p>
          </p:txBody>
        </p:sp>
        <p:sp>
          <p:nvSpPr>
            <p:cNvPr name="TextBox 31" id="31"/>
            <p:cNvSpPr txBox="true"/>
            <p:nvPr/>
          </p:nvSpPr>
          <p:spPr>
            <a:xfrm rot="0">
              <a:off x="468752" y="1358064"/>
              <a:ext cx="166291" cy="244717"/>
            </a:xfrm>
            <a:prstGeom prst="rect">
              <a:avLst/>
            </a:prstGeom>
          </p:spPr>
          <p:txBody>
            <a:bodyPr anchor="t" rtlCol="false" tIns="0" lIns="0" bIns="0" rIns="0">
              <a:spAutoFit/>
            </a:bodyPr>
            <a:lstStyle/>
            <a:p>
              <a:pPr algn="ctr">
                <a:lnSpc>
                  <a:spcPts val="1460"/>
                </a:lnSpc>
                <a:spcBef>
                  <a:spcPct val="0"/>
                </a:spcBef>
              </a:pPr>
              <a:r>
                <a:rPr lang="en-US" b="true" sz="1237" spc="48">
                  <a:solidFill>
                    <a:srgbClr val="4F4F4F"/>
                  </a:solidFill>
                  <a:latin typeface="TT Chocolates Bold"/>
                  <a:ea typeface="TT Chocolates Bold"/>
                  <a:cs typeface="TT Chocolates Bold"/>
                  <a:sym typeface="TT Chocolates Bold"/>
                </a:rPr>
                <a:t>– </a:t>
              </a:r>
            </a:p>
          </p:txBody>
        </p:sp>
        <p:sp>
          <p:nvSpPr>
            <p:cNvPr name="TextBox 32" id="32"/>
            <p:cNvSpPr txBox="true"/>
            <p:nvPr/>
          </p:nvSpPr>
          <p:spPr>
            <a:xfrm rot="0">
              <a:off x="468752" y="833708"/>
              <a:ext cx="166291" cy="244717"/>
            </a:xfrm>
            <a:prstGeom prst="rect">
              <a:avLst/>
            </a:prstGeom>
          </p:spPr>
          <p:txBody>
            <a:bodyPr anchor="t" rtlCol="false" tIns="0" lIns="0" bIns="0" rIns="0">
              <a:spAutoFit/>
            </a:bodyPr>
            <a:lstStyle/>
            <a:p>
              <a:pPr algn="ctr">
                <a:lnSpc>
                  <a:spcPts val="1460"/>
                </a:lnSpc>
                <a:spcBef>
                  <a:spcPct val="0"/>
                </a:spcBef>
              </a:pPr>
              <a:r>
                <a:rPr lang="en-US" b="true" sz="1237" spc="48">
                  <a:solidFill>
                    <a:srgbClr val="4F4F4F"/>
                  </a:solidFill>
                  <a:latin typeface="TT Chocolates Bold"/>
                  <a:ea typeface="TT Chocolates Bold"/>
                  <a:cs typeface="TT Chocolates Bold"/>
                  <a:sym typeface="TT Chocolates Bold"/>
                </a:rPr>
                <a:t>– </a:t>
              </a:r>
            </a:p>
          </p:txBody>
        </p:sp>
        <p:sp>
          <p:nvSpPr>
            <p:cNvPr name="TextBox 33" id="33"/>
            <p:cNvSpPr txBox="true"/>
            <p:nvPr/>
          </p:nvSpPr>
          <p:spPr>
            <a:xfrm rot="0">
              <a:off x="468752" y="1095886"/>
              <a:ext cx="166291" cy="244717"/>
            </a:xfrm>
            <a:prstGeom prst="rect">
              <a:avLst/>
            </a:prstGeom>
          </p:spPr>
          <p:txBody>
            <a:bodyPr anchor="t" rtlCol="false" tIns="0" lIns="0" bIns="0" rIns="0">
              <a:spAutoFit/>
            </a:bodyPr>
            <a:lstStyle/>
            <a:p>
              <a:pPr algn="ctr">
                <a:lnSpc>
                  <a:spcPts val="1460"/>
                </a:lnSpc>
                <a:spcBef>
                  <a:spcPct val="0"/>
                </a:spcBef>
              </a:pPr>
              <a:r>
                <a:rPr lang="en-US" b="true" sz="1237" spc="48">
                  <a:solidFill>
                    <a:srgbClr val="4F4F4F"/>
                  </a:solidFill>
                  <a:latin typeface="TT Chocolates Bold"/>
                  <a:ea typeface="TT Chocolates Bold"/>
                  <a:cs typeface="TT Chocolates Bold"/>
                  <a:sym typeface="TT Chocolates Bold"/>
                </a:rPr>
                <a:t>– </a:t>
              </a:r>
            </a:p>
          </p:txBody>
        </p:sp>
        <p:sp>
          <p:nvSpPr>
            <p:cNvPr name="TextBox 34" id="34"/>
            <p:cNvSpPr txBox="true"/>
            <p:nvPr/>
          </p:nvSpPr>
          <p:spPr>
            <a:xfrm rot="0">
              <a:off x="468752" y="571530"/>
              <a:ext cx="166291" cy="244717"/>
            </a:xfrm>
            <a:prstGeom prst="rect">
              <a:avLst/>
            </a:prstGeom>
          </p:spPr>
          <p:txBody>
            <a:bodyPr anchor="t" rtlCol="false" tIns="0" lIns="0" bIns="0" rIns="0">
              <a:spAutoFit/>
            </a:bodyPr>
            <a:lstStyle/>
            <a:p>
              <a:pPr algn="ctr">
                <a:lnSpc>
                  <a:spcPts val="1460"/>
                </a:lnSpc>
                <a:spcBef>
                  <a:spcPct val="0"/>
                </a:spcBef>
              </a:pPr>
              <a:r>
                <a:rPr lang="en-US" b="true" sz="1237" spc="48">
                  <a:solidFill>
                    <a:srgbClr val="4F4F4F"/>
                  </a:solidFill>
                  <a:latin typeface="TT Chocolates Bold"/>
                  <a:ea typeface="TT Chocolates Bold"/>
                  <a:cs typeface="TT Chocolates Bold"/>
                  <a:sym typeface="TT Chocolates Bold"/>
                </a:rPr>
                <a:t>– </a:t>
              </a:r>
            </a:p>
          </p:txBody>
        </p:sp>
      </p:grpSp>
      <p:grpSp>
        <p:nvGrpSpPr>
          <p:cNvPr name="Group 35" id="35"/>
          <p:cNvGrpSpPr/>
          <p:nvPr/>
        </p:nvGrpSpPr>
        <p:grpSpPr>
          <a:xfrm rot="0">
            <a:off x="15055439" y="8547381"/>
            <a:ext cx="1243242" cy="1266833"/>
            <a:chOff x="0" y="0"/>
            <a:chExt cx="1657656" cy="1689110"/>
          </a:xfrm>
        </p:grpSpPr>
        <p:sp>
          <p:nvSpPr>
            <p:cNvPr name="Freeform 36" id="36"/>
            <p:cNvSpPr/>
            <p:nvPr/>
          </p:nvSpPr>
          <p:spPr>
            <a:xfrm flipH="false" flipV="false" rot="0">
              <a:off x="721482" y="395681"/>
              <a:ext cx="311804" cy="1239835"/>
            </a:xfrm>
            <a:custGeom>
              <a:avLst/>
              <a:gdLst/>
              <a:ahLst/>
              <a:cxnLst/>
              <a:rect r="r" b="b" t="t" l="l"/>
              <a:pathLst>
                <a:path h="1239835" w="311804">
                  <a:moveTo>
                    <a:pt x="0" y="0"/>
                  </a:moveTo>
                  <a:lnTo>
                    <a:pt x="311804" y="0"/>
                  </a:lnTo>
                  <a:lnTo>
                    <a:pt x="311804" y="1239835"/>
                  </a:lnTo>
                  <a:lnTo>
                    <a:pt x="0" y="1239835"/>
                  </a:lnTo>
                  <a:lnTo>
                    <a:pt x="0" y="0"/>
                  </a:lnTo>
                  <a:close/>
                </a:path>
              </a:pathLst>
            </a:custGeom>
            <a:blipFill>
              <a:blip r:embed="rId2"/>
              <a:stretch>
                <a:fillRect l="-179188" t="0" r="0" b="0"/>
              </a:stretch>
            </a:blipFill>
          </p:spPr>
        </p:sp>
        <p:sp>
          <p:nvSpPr>
            <p:cNvPr name="Freeform 37" id="37"/>
            <p:cNvSpPr/>
            <p:nvPr/>
          </p:nvSpPr>
          <p:spPr>
            <a:xfrm flipH="false" flipV="false" rot="0">
              <a:off x="1111010" y="0"/>
              <a:ext cx="546645" cy="546645"/>
            </a:xfrm>
            <a:custGeom>
              <a:avLst/>
              <a:gdLst/>
              <a:ahLst/>
              <a:cxnLst/>
              <a:rect r="r" b="b" t="t" l="l"/>
              <a:pathLst>
                <a:path h="546645" w="546645">
                  <a:moveTo>
                    <a:pt x="0" y="0"/>
                  </a:moveTo>
                  <a:lnTo>
                    <a:pt x="546646" y="0"/>
                  </a:lnTo>
                  <a:lnTo>
                    <a:pt x="546646" y="546645"/>
                  </a:lnTo>
                  <a:lnTo>
                    <a:pt x="0" y="546645"/>
                  </a:lnTo>
                  <a:lnTo>
                    <a:pt x="0" y="0"/>
                  </a:lnTo>
                  <a:close/>
                </a:path>
              </a:pathLst>
            </a:custGeom>
            <a:blipFill>
              <a:blip r:embed="rId4"/>
              <a:stretch>
                <a:fillRect l="0" t="0" r="0" b="0"/>
              </a:stretch>
            </a:blipFill>
          </p:spPr>
        </p:sp>
        <p:sp>
          <p:nvSpPr>
            <p:cNvPr name="TextBox 38" id="38"/>
            <p:cNvSpPr txBox="true"/>
            <p:nvPr/>
          </p:nvSpPr>
          <p:spPr>
            <a:xfrm rot="0">
              <a:off x="0" y="150964"/>
              <a:ext cx="1179342" cy="244717"/>
            </a:xfrm>
            <a:prstGeom prst="rect">
              <a:avLst/>
            </a:prstGeom>
          </p:spPr>
          <p:txBody>
            <a:bodyPr anchor="t" rtlCol="false" tIns="0" lIns="0" bIns="0" rIns="0">
              <a:spAutoFit/>
            </a:bodyPr>
            <a:lstStyle/>
            <a:p>
              <a:pPr algn="ctr">
                <a:lnSpc>
                  <a:spcPts val="1460"/>
                </a:lnSpc>
                <a:spcBef>
                  <a:spcPct val="0"/>
                </a:spcBef>
              </a:pPr>
              <a:r>
                <a:rPr lang="en-US" b="true" sz="1237" spc="48">
                  <a:solidFill>
                    <a:srgbClr val="4F4F4F"/>
                  </a:solidFill>
                  <a:latin typeface="TT Chocolates Bold"/>
                  <a:ea typeface="TT Chocolates Bold"/>
                  <a:cs typeface="TT Chocolates Bold"/>
                  <a:sym typeface="TT Chocolates Bold"/>
                </a:rPr>
                <a:t>Light colour</a:t>
              </a:r>
            </a:p>
          </p:txBody>
        </p:sp>
        <p:sp>
          <p:nvSpPr>
            <p:cNvPr name="TextBox 39" id="39"/>
            <p:cNvSpPr txBox="true"/>
            <p:nvPr/>
          </p:nvSpPr>
          <p:spPr>
            <a:xfrm rot="0">
              <a:off x="423380" y="395681"/>
              <a:ext cx="166291" cy="244717"/>
            </a:xfrm>
            <a:prstGeom prst="rect">
              <a:avLst/>
            </a:prstGeom>
          </p:spPr>
          <p:txBody>
            <a:bodyPr anchor="t" rtlCol="false" tIns="0" lIns="0" bIns="0" rIns="0">
              <a:spAutoFit/>
            </a:bodyPr>
            <a:lstStyle/>
            <a:p>
              <a:pPr algn="ctr">
                <a:lnSpc>
                  <a:spcPts val="1460"/>
                </a:lnSpc>
                <a:spcBef>
                  <a:spcPct val="0"/>
                </a:spcBef>
              </a:pPr>
              <a:r>
                <a:rPr lang="en-US" b="true" sz="1237" spc="48">
                  <a:solidFill>
                    <a:srgbClr val="4F4F4F"/>
                  </a:solidFill>
                  <a:latin typeface="TT Chocolates Bold"/>
                  <a:ea typeface="TT Chocolates Bold"/>
                  <a:cs typeface="TT Chocolates Bold"/>
                  <a:sym typeface="TT Chocolates Bold"/>
                </a:rPr>
                <a:t>– </a:t>
              </a:r>
            </a:p>
          </p:txBody>
        </p:sp>
        <p:sp>
          <p:nvSpPr>
            <p:cNvPr name="TextBox 40" id="40"/>
            <p:cNvSpPr txBox="true"/>
            <p:nvPr/>
          </p:nvSpPr>
          <p:spPr>
            <a:xfrm rot="0">
              <a:off x="423380" y="1444393"/>
              <a:ext cx="166291" cy="244717"/>
            </a:xfrm>
            <a:prstGeom prst="rect">
              <a:avLst/>
            </a:prstGeom>
          </p:spPr>
          <p:txBody>
            <a:bodyPr anchor="t" rtlCol="false" tIns="0" lIns="0" bIns="0" rIns="0">
              <a:spAutoFit/>
            </a:bodyPr>
            <a:lstStyle/>
            <a:p>
              <a:pPr algn="ctr">
                <a:lnSpc>
                  <a:spcPts val="1460"/>
                </a:lnSpc>
                <a:spcBef>
                  <a:spcPct val="0"/>
                </a:spcBef>
              </a:pPr>
              <a:r>
                <a:rPr lang="en-US" b="true" sz="1237" spc="48">
                  <a:solidFill>
                    <a:srgbClr val="4F4F4F"/>
                  </a:solidFill>
                  <a:latin typeface="TT Chocolates Bold"/>
                  <a:ea typeface="TT Chocolates Bold"/>
                  <a:cs typeface="TT Chocolates Bold"/>
                  <a:sym typeface="TT Chocolates Bold"/>
                </a:rPr>
                <a:t>– </a:t>
              </a:r>
            </a:p>
          </p:txBody>
        </p:sp>
        <p:sp>
          <p:nvSpPr>
            <p:cNvPr name="TextBox 41" id="41"/>
            <p:cNvSpPr txBox="true"/>
            <p:nvPr/>
          </p:nvSpPr>
          <p:spPr>
            <a:xfrm rot="0">
              <a:off x="423380" y="920037"/>
              <a:ext cx="166291" cy="244717"/>
            </a:xfrm>
            <a:prstGeom prst="rect">
              <a:avLst/>
            </a:prstGeom>
          </p:spPr>
          <p:txBody>
            <a:bodyPr anchor="t" rtlCol="false" tIns="0" lIns="0" bIns="0" rIns="0">
              <a:spAutoFit/>
            </a:bodyPr>
            <a:lstStyle/>
            <a:p>
              <a:pPr algn="ctr">
                <a:lnSpc>
                  <a:spcPts val="1460"/>
                </a:lnSpc>
                <a:spcBef>
                  <a:spcPct val="0"/>
                </a:spcBef>
              </a:pPr>
              <a:r>
                <a:rPr lang="en-US" b="true" sz="1237" spc="48">
                  <a:solidFill>
                    <a:srgbClr val="4F4F4F"/>
                  </a:solidFill>
                  <a:latin typeface="TT Chocolates Bold"/>
                  <a:ea typeface="TT Chocolates Bold"/>
                  <a:cs typeface="TT Chocolates Bold"/>
                  <a:sym typeface="TT Chocolates Bold"/>
                </a:rPr>
                <a:t>– </a:t>
              </a:r>
            </a:p>
          </p:txBody>
        </p:sp>
        <p:sp>
          <p:nvSpPr>
            <p:cNvPr name="TextBox 42" id="42"/>
            <p:cNvSpPr txBox="true"/>
            <p:nvPr/>
          </p:nvSpPr>
          <p:spPr>
            <a:xfrm rot="0">
              <a:off x="423380" y="1182215"/>
              <a:ext cx="166291" cy="244717"/>
            </a:xfrm>
            <a:prstGeom prst="rect">
              <a:avLst/>
            </a:prstGeom>
          </p:spPr>
          <p:txBody>
            <a:bodyPr anchor="t" rtlCol="false" tIns="0" lIns="0" bIns="0" rIns="0">
              <a:spAutoFit/>
            </a:bodyPr>
            <a:lstStyle/>
            <a:p>
              <a:pPr algn="ctr">
                <a:lnSpc>
                  <a:spcPts val="1460"/>
                </a:lnSpc>
                <a:spcBef>
                  <a:spcPct val="0"/>
                </a:spcBef>
              </a:pPr>
              <a:r>
                <a:rPr lang="en-US" b="true" sz="1237" spc="48">
                  <a:solidFill>
                    <a:srgbClr val="4F4F4F"/>
                  </a:solidFill>
                  <a:latin typeface="TT Chocolates Bold"/>
                  <a:ea typeface="TT Chocolates Bold"/>
                  <a:cs typeface="TT Chocolates Bold"/>
                  <a:sym typeface="TT Chocolates Bold"/>
                </a:rPr>
                <a:t>– </a:t>
              </a:r>
            </a:p>
          </p:txBody>
        </p:sp>
        <p:sp>
          <p:nvSpPr>
            <p:cNvPr name="TextBox 43" id="43"/>
            <p:cNvSpPr txBox="true"/>
            <p:nvPr/>
          </p:nvSpPr>
          <p:spPr>
            <a:xfrm rot="0">
              <a:off x="423380" y="657859"/>
              <a:ext cx="166291" cy="244717"/>
            </a:xfrm>
            <a:prstGeom prst="rect">
              <a:avLst/>
            </a:prstGeom>
          </p:spPr>
          <p:txBody>
            <a:bodyPr anchor="t" rtlCol="false" tIns="0" lIns="0" bIns="0" rIns="0">
              <a:spAutoFit/>
            </a:bodyPr>
            <a:lstStyle/>
            <a:p>
              <a:pPr algn="ctr">
                <a:lnSpc>
                  <a:spcPts val="1460"/>
                </a:lnSpc>
                <a:spcBef>
                  <a:spcPct val="0"/>
                </a:spcBef>
              </a:pPr>
              <a:r>
                <a:rPr lang="en-US" b="true" sz="1237" spc="48">
                  <a:solidFill>
                    <a:srgbClr val="4F4F4F"/>
                  </a:solidFill>
                  <a:latin typeface="TT Chocolates Bold"/>
                  <a:ea typeface="TT Chocolates Bold"/>
                  <a:cs typeface="TT Chocolates Bold"/>
                  <a:sym typeface="TT Chocolates Bold"/>
                </a:rPr>
                <a:t>– </a:t>
              </a:r>
            </a:p>
          </p:txBody>
        </p:sp>
        <p:sp>
          <p:nvSpPr>
            <p:cNvPr name="TextBox 44" id="44"/>
            <p:cNvSpPr txBox="true"/>
            <p:nvPr/>
          </p:nvSpPr>
          <p:spPr>
            <a:xfrm rot="0">
              <a:off x="171375" y="446524"/>
              <a:ext cx="176131" cy="211335"/>
            </a:xfrm>
            <a:prstGeom prst="rect">
              <a:avLst/>
            </a:prstGeom>
          </p:spPr>
          <p:txBody>
            <a:bodyPr anchor="t" rtlCol="false" tIns="0" lIns="0" bIns="0" rIns="0">
              <a:spAutoFit/>
            </a:bodyPr>
            <a:lstStyle/>
            <a:p>
              <a:pPr algn="ctr">
                <a:lnSpc>
                  <a:spcPts val="1257"/>
                </a:lnSpc>
                <a:spcBef>
                  <a:spcPct val="0"/>
                </a:spcBef>
              </a:pPr>
              <a:r>
                <a:rPr lang="en-US" sz="1065" spc="41">
                  <a:solidFill>
                    <a:srgbClr val="4F4F4F"/>
                  </a:solidFill>
                  <a:latin typeface="TT Chocolates"/>
                  <a:ea typeface="TT Chocolates"/>
                  <a:cs typeface="TT Chocolates"/>
                  <a:sym typeface="TT Chocolates"/>
                </a:rPr>
                <a:t>W</a:t>
              </a:r>
            </a:p>
          </p:txBody>
        </p:sp>
        <p:sp>
          <p:nvSpPr>
            <p:cNvPr name="TextBox 45" id="45"/>
            <p:cNvSpPr txBox="true"/>
            <p:nvPr/>
          </p:nvSpPr>
          <p:spPr>
            <a:xfrm rot="0">
              <a:off x="217403" y="1461084"/>
              <a:ext cx="130103" cy="211335"/>
            </a:xfrm>
            <a:prstGeom prst="rect">
              <a:avLst/>
            </a:prstGeom>
          </p:spPr>
          <p:txBody>
            <a:bodyPr anchor="t" rtlCol="false" tIns="0" lIns="0" bIns="0" rIns="0">
              <a:spAutoFit/>
            </a:bodyPr>
            <a:lstStyle/>
            <a:p>
              <a:pPr algn="ctr">
                <a:lnSpc>
                  <a:spcPts val="1257"/>
                </a:lnSpc>
                <a:spcBef>
                  <a:spcPct val="0"/>
                </a:spcBef>
              </a:pPr>
              <a:r>
                <a:rPr lang="en-US" sz="1065" spc="41">
                  <a:solidFill>
                    <a:srgbClr val="4F4F4F"/>
                  </a:solidFill>
                  <a:latin typeface="TT Chocolates"/>
                  <a:ea typeface="TT Chocolates"/>
                  <a:cs typeface="TT Chocolates"/>
                  <a:sym typeface="TT Chocolates"/>
                </a:rPr>
                <a:t>C</a:t>
              </a:r>
            </a:p>
          </p:txBody>
        </p:sp>
      </p:grpSp>
      <p:sp>
        <p:nvSpPr>
          <p:cNvPr name="AutoShape 46" id="46"/>
          <p:cNvSpPr/>
          <p:nvPr/>
        </p:nvSpPr>
        <p:spPr>
          <a:xfrm flipV="true">
            <a:off x="14309310" y="8918938"/>
            <a:ext cx="0" cy="144192"/>
          </a:xfrm>
          <a:prstGeom prst="line">
            <a:avLst/>
          </a:prstGeom>
          <a:ln cap="rnd" w="66675">
            <a:solidFill>
              <a:srgbClr val="FF3131"/>
            </a:solidFill>
            <a:prstDash val="solid"/>
            <a:headEnd type="none" len="sm" w="sm"/>
            <a:tailEnd type="none" len="sm" w="sm"/>
          </a:ln>
        </p:spPr>
      </p:sp>
      <p:sp>
        <p:nvSpPr>
          <p:cNvPr name="AutoShape 47" id="47"/>
          <p:cNvSpPr/>
          <p:nvPr/>
        </p:nvSpPr>
        <p:spPr>
          <a:xfrm flipV="true">
            <a:off x="15700300" y="8918938"/>
            <a:ext cx="0" cy="144192"/>
          </a:xfrm>
          <a:prstGeom prst="line">
            <a:avLst/>
          </a:prstGeom>
          <a:ln cap="rnd" w="66675">
            <a:solidFill>
              <a:srgbClr val="FF3131"/>
            </a:solidFill>
            <a:prstDash val="solid"/>
            <a:headEnd type="none" len="sm" w="sm"/>
            <a:tailEnd type="none" len="sm" w="sm"/>
          </a:ln>
        </p:spPr>
      </p:sp>
      <p:sp>
        <p:nvSpPr>
          <p:cNvPr name="AutoShape 48" id="48"/>
          <p:cNvSpPr/>
          <p:nvPr/>
        </p:nvSpPr>
        <p:spPr>
          <a:xfrm>
            <a:off x="13204274" y="5120025"/>
            <a:ext cx="3094407" cy="0"/>
          </a:xfrm>
          <a:prstGeom prst="line">
            <a:avLst/>
          </a:prstGeom>
          <a:ln cap="flat" w="38100">
            <a:solidFill>
              <a:srgbClr val="4F4F4F"/>
            </a:solidFill>
            <a:prstDash val="solid"/>
            <a:headEnd type="none" len="sm" w="sm"/>
            <a:tailEnd type="triangle" len="med" w="lg"/>
          </a:ln>
        </p:spPr>
      </p:sp>
      <p:sp>
        <p:nvSpPr>
          <p:cNvPr name="Freeform 49" id="49"/>
          <p:cNvSpPr/>
          <p:nvPr/>
        </p:nvSpPr>
        <p:spPr>
          <a:xfrm flipH="false" flipV="false" rot="0">
            <a:off x="11378342" y="7019197"/>
            <a:ext cx="1582897" cy="1782376"/>
          </a:xfrm>
          <a:custGeom>
            <a:avLst/>
            <a:gdLst/>
            <a:ahLst/>
            <a:cxnLst/>
            <a:rect r="r" b="b" t="t" l="l"/>
            <a:pathLst>
              <a:path h="1782376" w="1582897">
                <a:moveTo>
                  <a:pt x="0" y="0"/>
                </a:moveTo>
                <a:lnTo>
                  <a:pt x="1582897" y="0"/>
                </a:lnTo>
                <a:lnTo>
                  <a:pt x="1582897" y="1782376"/>
                </a:lnTo>
                <a:lnTo>
                  <a:pt x="0" y="1782376"/>
                </a:lnTo>
                <a:lnTo>
                  <a:pt x="0" y="0"/>
                </a:lnTo>
                <a:close/>
              </a:path>
            </a:pathLst>
          </a:custGeom>
          <a:blipFill>
            <a:blip r:embed="rId5"/>
            <a:stretch>
              <a:fillRect l="-28773" t="-19947" r="-48515" b="-37500"/>
            </a:stretch>
          </a:blipFill>
        </p:spPr>
      </p:sp>
      <p:sp>
        <p:nvSpPr>
          <p:cNvPr name="Freeform 50" id="50"/>
          <p:cNvSpPr/>
          <p:nvPr/>
        </p:nvSpPr>
        <p:spPr>
          <a:xfrm flipH="false" flipV="false" rot="0">
            <a:off x="11519323" y="4498514"/>
            <a:ext cx="1441917" cy="1441917"/>
          </a:xfrm>
          <a:custGeom>
            <a:avLst/>
            <a:gdLst/>
            <a:ahLst/>
            <a:cxnLst/>
            <a:rect r="r" b="b" t="t" l="l"/>
            <a:pathLst>
              <a:path h="1441917" w="1441917">
                <a:moveTo>
                  <a:pt x="0" y="0"/>
                </a:moveTo>
                <a:lnTo>
                  <a:pt x="1441916" y="0"/>
                </a:lnTo>
                <a:lnTo>
                  <a:pt x="1441916" y="1441917"/>
                </a:lnTo>
                <a:lnTo>
                  <a:pt x="0" y="1441917"/>
                </a:lnTo>
                <a:lnTo>
                  <a:pt x="0" y="0"/>
                </a:lnTo>
                <a:close/>
              </a:path>
            </a:pathLst>
          </a:custGeom>
          <a:blipFill>
            <a:blip r:embed="rId6">
              <a:alphaModFix amt="70000"/>
            </a:blip>
            <a:stretch>
              <a:fillRect l="0" t="0" r="0" b="0"/>
            </a:stretch>
          </a:blipFill>
        </p:spPr>
      </p:sp>
      <p:sp>
        <p:nvSpPr>
          <p:cNvPr name="AutoShape 51" id="51"/>
          <p:cNvSpPr/>
          <p:nvPr/>
        </p:nvSpPr>
        <p:spPr>
          <a:xfrm>
            <a:off x="12268882" y="3475468"/>
            <a:ext cx="0" cy="686696"/>
          </a:xfrm>
          <a:prstGeom prst="line">
            <a:avLst/>
          </a:prstGeom>
          <a:ln cap="flat" w="38100">
            <a:solidFill>
              <a:srgbClr val="4F4F4F"/>
            </a:solidFill>
            <a:prstDash val="solid"/>
            <a:headEnd type="none" len="sm" w="sm"/>
            <a:tailEnd type="triangle" len="med" w="lg"/>
          </a:ln>
        </p:spPr>
      </p:sp>
      <p:sp>
        <p:nvSpPr>
          <p:cNvPr name="Freeform 52" id="52"/>
          <p:cNvSpPr/>
          <p:nvPr/>
        </p:nvSpPr>
        <p:spPr>
          <a:xfrm flipH="false" flipV="false" rot="0">
            <a:off x="11809312" y="2371250"/>
            <a:ext cx="861939" cy="861939"/>
          </a:xfrm>
          <a:custGeom>
            <a:avLst/>
            <a:gdLst/>
            <a:ahLst/>
            <a:cxnLst/>
            <a:rect r="r" b="b" t="t" l="l"/>
            <a:pathLst>
              <a:path h="861939" w="861939">
                <a:moveTo>
                  <a:pt x="0" y="0"/>
                </a:moveTo>
                <a:lnTo>
                  <a:pt x="861939" y="0"/>
                </a:lnTo>
                <a:lnTo>
                  <a:pt x="861939" y="861939"/>
                </a:lnTo>
                <a:lnTo>
                  <a:pt x="0" y="861939"/>
                </a:lnTo>
                <a:lnTo>
                  <a:pt x="0" y="0"/>
                </a:lnTo>
                <a:close/>
              </a:path>
            </a:pathLst>
          </a:custGeom>
          <a:blipFill>
            <a:blip r:embed="rId7">
              <a:alphaModFix amt="78000"/>
            </a:blip>
            <a:stretch>
              <a:fillRect l="-38623" t="-38623" r="-38623" b="-38623"/>
            </a:stretch>
          </a:blipFill>
        </p:spPr>
      </p:sp>
      <p:sp>
        <p:nvSpPr>
          <p:cNvPr name="AutoShape 53" id="53"/>
          <p:cNvSpPr/>
          <p:nvPr/>
        </p:nvSpPr>
        <p:spPr>
          <a:xfrm>
            <a:off x="12254581" y="5904792"/>
            <a:ext cx="0" cy="686696"/>
          </a:xfrm>
          <a:prstGeom prst="line">
            <a:avLst/>
          </a:prstGeom>
          <a:ln cap="flat" w="38100">
            <a:solidFill>
              <a:srgbClr val="4F4F4F"/>
            </a:solidFill>
            <a:prstDash val="solid"/>
            <a:headEnd type="triangle" len="med" w="lg"/>
            <a:tailEnd type="none" len="sm" w="sm"/>
          </a:ln>
        </p:spPr>
      </p:sp>
      <p:sp>
        <p:nvSpPr>
          <p:cNvPr name="AutoShape 54" id="54"/>
          <p:cNvSpPr/>
          <p:nvPr/>
        </p:nvSpPr>
        <p:spPr>
          <a:xfrm flipH="true">
            <a:off x="15228244" y="5596002"/>
            <a:ext cx="1049224" cy="1049224"/>
          </a:xfrm>
          <a:prstGeom prst="line">
            <a:avLst/>
          </a:prstGeom>
          <a:ln cap="flat" w="38100">
            <a:solidFill>
              <a:srgbClr val="4F4F4F"/>
            </a:solidFill>
            <a:prstDash val="solid"/>
            <a:headEnd type="triangle" len="med" w="lg"/>
            <a:tailEnd type="none" len="sm" w="sm"/>
          </a:ln>
        </p:spPr>
      </p:sp>
      <p:sp>
        <p:nvSpPr>
          <p:cNvPr name="AutoShape 55" id="55"/>
          <p:cNvSpPr/>
          <p:nvPr/>
        </p:nvSpPr>
        <p:spPr>
          <a:xfrm>
            <a:off x="13247660" y="5596002"/>
            <a:ext cx="1049224" cy="1049224"/>
          </a:xfrm>
          <a:prstGeom prst="line">
            <a:avLst/>
          </a:prstGeom>
          <a:ln cap="flat" w="38100">
            <a:solidFill>
              <a:srgbClr val="4F4F4F"/>
            </a:solidFill>
            <a:prstDash val="solid"/>
            <a:headEnd type="triangle" len="med" w="lg"/>
            <a:tailEnd type="none" len="sm" w="sm"/>
          </a:ln>
        </p:spPr>
      </p:sp>
      <p:sp>
        <p:nvSpPr>
          <p:cNvPr name="Freeform 56" id="56"/>
          <p:cNvSpPr/>
          <p:nvPr/>
        </p:nvSpPr>
        <p:spPr>
          <a:xfrm flipH="false" flipV="false" rot="0">
            <a:off x="16569690" y="4569471"/>
            <a:ext cx="1102086" cy="1335320"/>
          </a:xfrm>
          <a:custGeom>
            <a:avLst/>
            <a:gdLst/>
            <a:ahLst/>
            <a:cxnLst/>
            <a:rect r="r" b="b" t="t" l="l"/>
            <a:pathLst>
              <a:path h="1335320" w="1102086">
                <a:moveTo>
                  <a:pt x="0" y="0"/>
                </a:moveTo>
                <a:lnTo>
                  <a:pt x="1102086" y="0"/>
                </a:lnTo>
                <a:lnTo>
                  <a:pt x="1102086" y="1335321"/>
                </a:lnTo>
                <a:lnTo>
                  <a:pt x="0" y="1335321"/>
                </a:lnTo>
                <a:lnTo>
                  <a:pt x="0" y="0"/>
                </a:lnTo>
                <a:close/>
              </a:path>
            </a:pathLst>
          </a:custGeom>
          <a:blipFill>
            <a:blip r:embed="rId8">
              <a:alphaModFix amt="70000"/>
            </a:blip>
            <a:stretch>
              <a:fillRect l="-32706" t="-19054" r="-38478" b="-22230"/>
            </a:stretch>
          </a:blipFill>
        </p:spPr>
      </p:sp>
      <p:sp>
        <p:nvSpPr>
          <p:cNvPr name="TextBox 57" id="57"/>
          <p:cNvSpPr txBox="true"/>
          <p:nvPr/>
        </p:nvSpPr>
        <p:spPr>
          <a:xfrm rot="0">
            <a:off x="13710930" y="8363843"/>
            <a:ext cx="1831905" cy="183538"/>
          </a:xfrm>
          <a:prstGeom prst="rect">
            <a:avLst/>
          </a:prstGeom>
        </p:spPr>
        <p:txBody>
          <a:bodyPr anchor="t" rtlCol="false" tIns="0" lIns="0" bIns="0" rIns="0">
            <a:spAutoFit/>
          </a:bodyPr>
          <a:lstStyle/>
          <a:p>
            <a:pPr algn="ctr">
              <a:lnSpc>
                <a:spcPts val="1460"/>
              </a:lnSpc>
              <a:spcBef>
                <a:spcPct val="0"/>
              </a:spcBef>
            </a:pPr>
            <a:r>
              <a:rPr lang="en-US" sz="1237" spc="48">
                <a:solidFill>
                  <a:srgbClr val="4F4F4F"/>
                </a:solidFill>
                <a:latin typeface="TT Chocolates"/>
                <a:ea typeface="TT Chocolates"/>
                <a:cs typeface="TT Chocolates"/>
                <a:sym typeface="TT Chocolates"/>
              </a:rPr>
              <a:t>Sliders for manual control</a:t>
            </a:r>
          </a:p>
        </p:txBody>
      </p:sp>
      <p:sp>
        <p:nvSpPr>
          <p:cNvPr name="TextBox 58" id="58"/>
          <p:cNvSpPr txBox="true"/>
          <p:nvPr/>
        </p:nvSpPr>
        <p:spPr>
          <a:xfrm rot="0">
            <a:off x="12601688" y="9875719"/>
            <a:ext cx="4519045" cy="183538"/>
          </a:xfrm>
          <a:prstGeom prst="rect">
            <a:avLst/>
          </a:prstGeom>
        </p:spPr>
        <p:txBody>
          <a:bodyPr anchor="t" rtlCol="false" tIns="0" lIns="0" bIns="0" rIns="0">
            <a:spAutoFit/>
          </a:bodyPr>
          <a:lstStyle/>
          <a:p>
            <a:pPr algn="ctr">
              <a:lnSpc>
                <a:spcPts val="1460"/>
              </a:lnSpc>
              <a:spcBef>
                <a:spcPct val="0"/>
              </a:spcBef>
            </a:pPr>
            <a:r>
              <a:rPr lang="en-US" sz="1237" spc="48">
                <a:solidFill>
                  <a:srgbClr val="4F4F4F"/>
                </a:solidFill>
                <a:latin typeface="TT Chocolates"/>
                <a:ea typeface="TT Chocolates"/>
                <a:cs typeface="TT Chocolates"/>
                <a:sym typeface="TT Chocolates"/>
              </a:rPr>
              <a:t>Sliders for manual control for values outside of safeguard limits</a:t>
            </a:r>
          </a:p>
        </p:txBody>
      </p:sp>
      <p:sp>
        <p:nvSpPr>
          <p:cNvPr name="TextBox 59" id="59"/>
          <p:cNvSpPr txBox="true"/>
          <p:nvPr/>
        </p:nvSpPr>
        <p:spPr>
          <a:xfrm rot="0">
            <a:off x="12484572" y="6724990"/>
            <a:ext cx="4918425" cy="263502"/>
          </a:xfrm>
          <a:prstGeom prst="rect">
            <a:avLst/>
          </a:prstGeom>
        </p:spPr>
        <p:txBody>
          <a:bodyPr anchor="t" rtlCol="false" tIns="0" lIns="0" bIns="0" rIns="0">
            <a:spAutoFit/>
          </a:bodyPr>
          <a:lstStyle/>
          <a:p>
            <a:pPr algn="ctr">
              <a:lnSpc>
                <a:spcPts val="2105"/>
              </a:lnSpc>
              <a:spcBef>
                <a:spcPct val="0"/>
              </a:spcBef>
            </a:pPr>
            <a:r>
              <a:rPr lang="en-US" b="true" sz="1503" spc="300">
                <a:solidFill>
                  <a:srgbClr val="4F4F4F"/>
                </a:solidFill>
                <a:latin typeface="TT Chocolates Bold"/>
                <a:ea typeface="TT Chocolates Bold"/>
                <a:cs typeface="TT Chocolates Bold"/>
                <a:sym typeface="TT Chocolates Bold"/>
              </a:rPr>
              <a:t>MANUAL OVERRIDERS</a:t>
            </a:r>
          </a:p>
        </p:txBody>
      </p:sp>
      <p:sp>
        <p:nvSpPr>
          <p:cNvPr name="TextBox 60" id="60"/>
          <p:cNvSpPr txBox="true"/>
          <p:nvPr/>
        </p:nvSpPr>
        <p:spPr>
          <a:xfrm rot="0">
            <a:off x="16212156" y="4253134"/>
            <a:ext cx="1817153" cy="316337"/>
          </a:xfrm>
          <a:prstGeom prst="rect">
            <a:avLst/>
          </a:prstGeom>
        </p:spPr>
        <p:txBody>
          <a:bodyPr anchor="t" rtlCol="false" tIns="0" lIns="0" bIns="0" rIns="0">
            <a:spAutoFit/>
          </a:bodyPr>
          <a:lstStyle/>
          <a:p>
            <a:pPr algn="ctr">
              <a:lnSpc>
                <a:spcPts val="2582"/>
              </a:lnSpc>
              <a:spcBef>
                <a:spcPct val="0"/>
              </a:spcBef>
            </a:pPr>
            <a:r>
              <a:rPr lang="en-US" b="true" sz="1844" spc="368">
                <a:solidFill>
                  <a:srgbClr val="4F4F4F"/>
                </a:solidFill>
                <a:latin typeface="TT Chocolates Bold"/>
                <a:ea typeface="TT Chocolates Bold"/>
                <a:cs typeface="TT Chocolates Bold"/>
                <a:sym typeface="TT Chocolates Bold"/>
              </a:rPr>
              <a:t>LIGHTS</a:t>
            </a:r>
          </a:p>
        </p:txBody>
      </p:sp>
      <p:sp>
        <p:nvSpPr>
          <p:cNvPr name="TextBox 61" id="61"/>
          <p:cNvSpPr txBox="true"/>
          <p:nvPr/>
        </p:nvSpPr>
        <p:spPr>
          <a:xfrm rot="0">
            <a:off x="10239064" y="1920829"/>
            <a:ext cx="4002434" cy="264519"/>
          </a:xfrm>
          <a:prstGeom prst="rect">
            <a:avLst/>
          </a:prstGeom>
        </p:spPr>
        <p:txBody>
          <a:bodyPr anchor="t" rtlCol="false" tIns="0" lIns="0" bIns="0" rIns="0">
            <a:spAutoFit/>
          </a:bodyPr>
          <a:lstStyle/>
          <a:p>
            <a:pPr algn="ctr">
              <a:lnSpc>
                <a:spcPts val="2101"/>
              </a:lnSpc>
              <a:spcBef>
                <a:spcPct val="0"/>
              </a:spcBef>
            </a:pPr>
            <a:r>
              <a:rPr lang="en-US" b="true" sz="1501" spc="300">
                <a:solidFill>
                  <a:srgbClr val="4F4F4F"/>
                </a:solidFill>
                <a:latin typeface="TT Chocolates Bold"/>
                <a:ea typeface="TT Chocolates Bold"/>
                <a:cs typeface="TT Chocolates Bold"/>
                <a:sym typeface="TT Chocolates Bold"/>
              </a:rPr>
              <a:t>COMPUTER VISION</a:t>
            </a:r>
          </a:p>
        </p:txBody>
      </p:sp>
      <p:sp>
        <p:nvSpPr>
          <p:cNvPr name="TextBox 62" id="62"/>
          <p:cNvSpPr txBox="true"/>
          <p:nvPr/>
        </p:nvSpPr>
        <p:spPr>
          <a:xfrm rot="0">
            <a:off x="10239064" y="4253134"/>
            <a:ext cx="4002434" cy="264519"/>
          </a:xfrm>
          <a:prstGeom prst="rect">
            <a:avLst/>
          </a:prstGeom>
        </p:spPr>
        <p:txBody>
          <a:bodyPr anchor="t" rtlCol="false" tIns="0" lIns="0" bIns="0" rIns="0">
            <a:spAutoFit/>
          </a:bodyPr>
          <a:lstStyle/>
          <a:p>
            <a:pPr algn="ctr">
              <a:lnSpc>
                <a:spcPts val="2101"/>
              </a:lnSpc>
              <a:spcBef>
                <a:spcPct val="0"/>
              </a:spcBef>
            </a:pPr>
            <a:r>
              <a:rPr lang="en-US" b="true" sz="1501" spc="300">
                <a:solidFill>
                  <a:srgbClr val="4F4F4F"/>
                </a:solidFill>
                <a:latin typeface="TT Chocolates Bold"/>
                <a:ea typeface="TT Chocolates Bold"/>
                <a:cs typeface="TT Chocolates Bold"/>
                <a:sym typeface="TT Chocolates Bold"/>
              </a:rPr>
              <a:t>AI SYSTEM</a:t>
            </a:r>
          </a:p>
        </p:txBody>
      </p:sp>
      <p:sp>
        <p:nvSpPr>
          <p:cNvPr name="TextBox 63" id="63"/>
          <p:cNvSpPr txBox="true"/>
          <p:nvPr/>
        </p:nvSpPr>
        <p:spPr>
          <a:xfrm rot="0">
            <a:off x="10239064" y="6724990"/>
            <a:ext cx="4002434" cy="264519"/>
          </a:xfrm>
          <a:prstGeom prst="rect">
            <a:avLst/>
          </a:prstGeom>
        </p:spPr>
        <p:txBody>
          <a:bodyPr anchor="t" rtlCol="false" tIns="0" lIns="0" bIns="0" rIns="0">
            <a:spAutoFit/>
          </a:bodyPr>
          <a:lstStyle/>
          <a:p>
            <a:pPr algn="ctr">
              <a:lnSpc>
                <a:spcPts val="2101"/>
              </a:lnSpc>
              <a:spcBef>
                <a:spcPct val="0"/>
              </a:spcBef>
            </a:pPr>
            <a:r>
              <a:rPr lang="en-US" b="true" sz="1501" spc="300">
                <a:solidFill>
                  <a:srgbClr val="4F4F4F"/>
                </a:solidFill>
                <a:latin typeface="TT Chocolates Bold"/>
                <a:ea typeface="TT Chocolates Bold"/>
                <a:cs typeface="TT Chocolates Bold"/>
                <a:sym typeface="TT Chocolates Bold"/>
              </a:rPr>
              <a:t>SMARTWATCH</a:t>
            </a:r>
          </a:p>
        </p:txBody>
      </p:sp>
      <p:sp>
        <p:nvSpPr>
          <p:cNvPr name="AutoShape 64" id="64"/>
          <p:cNvSpPr/>
          <p:nvPr/>
        </p:nvSpPr>
        <p:spPr>
          <a:xfrm flipH="true">
            <a:off x="17652726" y="3302400"/>
            <a:ext cx="0" cy="766892"/>
          </a:xfrm>
          <a:prstGeom prst="line">
            <a:avLst/>
          </a:prstGeom>
          <a:ln cap="flat" w="38100">
            <a:solidFill>
              <a:srgbClr val="4F4F4F"/>
            </a:solidFill>
            <a:prstDash val="solid"/>
            <a:headEnd type="triangle" len="med" w="lg"/>
            <a:tailEnd type="none" len="sm" w="sm"/>
          </a:ln>
        </p:spPr>
      </p:sp>
      <p:sp>
        <p:nvSpPr>
          <p:cNvPr name="AutoShape 65" id="65"/>
          <p:cNvSpPr/>
          <p:nvPr/>
        </p:nvSpPr>
        <p:spPr>
          <a:xfrm flipH="true">
            <a:off x="16588740" y="3302400"/>
            <a:ext cx="0" cy="766892"/>
          </a:xfrm>
          <a:prstGeom prst="line">
            <a:avLst/>
          </a:prstGeom>
          <a:ln cap="flat" w="38100">
            <a:solidFill>
              <a:srgbClr val="4F4F4F"/>
            </a:solidFill>
            <a:prstDash val="solid"/>
            <a:headEnd type="triangle" len="med" w="lg"/>
            <a:tailEnd type="none" len="sm" w="sm"/>
          </a:ln>
        </p:spPr>
      </p:sp>
      <p:sp>
        <p:nvSpPr>
          <p:cNvPr name="TextBox 66" id="66"/>
          <p:cNvSpPr txBox="true"/>
          <p:nvPr/>
        </p:nvSpPr>
        <p:spPr>
          <a:xfrm rot="0">
            <a:off x="16744149" y="2766987"/>
            <a:ext cx="1817153" cy="316337"/>
          </a:xfrm>
          <a:prstGeom prst="rect">
            <a:avLst/>
          </a:prstGeom>
        </p:spPr>
        <p:txBody>
          <a:bodyPr anchor="t" rtlCol="false" tIns="0" lIns="0" bIns="0" rIns="0">
            <a:spAutoFit/>
          </a:bodyPr>
          <a:lstStyle/>
          <a:p>
            <a:pPr algn="ctr">
              <a:lnSpc>
                <a:spcPts val="2582"/>
              </a:lnSpc>
              <a:spcBef>
                <a:spcPct val="0"/>
              </a:spcBef>
            </a:pPr>
            <a:r>
              <a:rPr lang="en-US" b="true" sz="1844" spc="368">
                <a:solidFill>
                  <a:srgbClr val="4F4F4F"/>
                </a:solidFill>
                <a:latin typeface="TT Chocolates Bold"/>
                <a:ea typeface="TT Chocolates Bold"/>
                <a:cs typeface="TT Chocolates Bold"/>
                <a:sym typeface="TT Chocolates Bold"/>
              </a:rPr>
              <a:t>ON/OFF</a:t>
            </a:r>
          </a:p>
        </p:txBody>
      </p:sp>
      <p:sp>
        <p:nvSpPr>
          <p:cNvPr name="TextBox 67" id="67"/>
          <p:cNvSpPr txBox="true"/>
          <p:nvPr/>
        </p:nvSpPr>
        <p:spPr>
          <a:xfrm rot="0">
            <a:off x="15303580" y="2764119"/>
            <a:ext cx="1817153" cy="316337"/>
          </a:xfrm>
          <a:prstGeom prst="rect">
            <a:avLst/>
          </a:prstGeom>
        </p:spPr>
        <p:txBody>
          <a:bodyPr anchor="t" rtlCol="false" tIns="0" lIns="0" bIns="0" rIns="0">
            <a:spAutoFit/>
          </a:bodyPr>
          <a:lstStyle/>
          <a:p>
            <a:pPr algn="ctr">
              <a:lnSpc>
                <a:spcPts val="2582"/>
              </a:lnSpc>
              <a:spcBef>
                <a:spcPct val="0"/>
              </a:spcBef>
            </a:pPr>
            <a:r>
              <a:rPr lang="en-US" b="true" sz="1844" spc="368">
                <a:solidFill>
                  <a:srgbClr val="4F4F4F"/>
                </a:solidFill>
                <a:latin typeface="TT Chocolates Bold"/>
                <a:ea typeface="TT Chocolates Bold"/>
                <a:cs typeface="TT Chocolates Bold"/>
                <a:sym typeface="TT Chocolates Bold"/>
              </a:rPr>
              <a:t>CCT/LUX</a:t>
            </a: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0944180" y="2063339"/>
            <a:ext cx="6875389" cy="3326961"/>
          </a:xfrm>
          <a:custGeom>
            <a:avLst/>
            <a:gdLst/>
            <a:ahLst/>
            <a:cxnLst/>
            <a:rect r="r" b="b" t="t" l="l"/>
            <a:pathLst>
              <a:path h="3326961" w="6875389">
                <a:moveTo>
                  <a:pt x="0" y="0"/>
                </a:moveTo>
                <a:lnTo>
                  <a:pt x="6875389" y="0"/>
                </a:lnTo>
                <a:lnTo>
                  <a:pt x="6875389" y="3326961"/>
                </a:lnTo>
                <a:lnTo>
                  <a:pt x="0" y="3326961"/>
                </a:lnTo>
                <a:lnTo>
                  <a:pt x="0" y="0"/>
                </a:lnTo>
                <a:close/>
              </a:path>
            </a:pathLst>
          </a:custGeom>
          <a:blipFill>
            <a:blip r:embed="rId2"/>
            <a:stretch>
              <a:fillRect l="0" t="0" r="0" b="-12627"/>
            </a:stretch>
          </a:blipFill>
        </p:spPr>
      </p:sp>
      <p:sp>
        <p:nvSpPr>
          <p:cNvPr name="TextBox 3" id="3"/>
          <p:cNvSpPr txBox="true"/>
          <p:nvPr/>
        </p:nvSpPr>
        <p:spPr>
          <a:xfrm rot="0">
            <a:off x="1433747" y="2495448"/>
            <a:ext cx="8834369" cy="5510966"/>
          </a:xfrm>
          <a:prstGeom prst="rect">
            <a:avLst/>
          </a:prstGeom>
        </p:spPr>
        <p:txBody>
          <a:bodyPr anchor="t" rtlCol="false" tIns="0" lIns="0" bIns="0" rIns="0">
            <a:spAutoFit/>
          </a:bodyPr>
          <a:lstStyle/>
          <a:p>
            <a:pPr algn="l">
              <a:lnSpc>
                <a:spcPts val="2562"/>
              </a:lnSpc>
            </a:pPr>
            <a:r>
              <a:rPr lang="en-US" sz="2171" spc="84" b="true">
                <a:solidFill>
                  <a:srgbClr val="4F4F4F"/>
                </a:solidFill>
                <a:latin typeface="TT Chocolates Bold"/>
                <a:ea typeface="TT Chocolates Bold"/>
                <a:cs typeface="TT Chocolates Bold"/>
                <a:sym typeface="TT Chocolates Bold"/>
              </a:rPr>
              <a:t>Layer 1: Identity </a:t>
            </a:r>
          </a:p>
          <a:p>
            <a:pPr algn="l" marL="468854" indent="-234427" lvl="1">
              <a:lnSpc>
                <a:spcPts val="2562"/>
              </a:lnSpc>
              <a:buFont typeface="Arial"/>
              <a:buChar char="•"/>
            </a:pPr>
            <a:r>
              <a:rPr lang="en-US" sz="2171" spc="84">
                <a:solidFill>
                  <a:srgbClr val="4F4F4F"/>
                </a:solidFill>
                <a:latin typeface="TT Chocolates"/>
                <a:ea typeface="TT Chocolates"/>
                <a:cs typeface="TT Chocolates"/>
                <a:sym typeface="TT Chocolates"/>
              </a:rPr>
              <a:t>Key: smartwatch (who is in the room?)</a:t>
            </a:r>
          </a:p>
          <a:p>
            <a:pPr algn="l" marL="468854" indent="-234427" lvl="1">
              <a:lnSpc>
                <a:spcPts val="2562"/>
              </a:lnSpc>
              <a:buFont typeface="Arial"/>
              <a:buChar char="•"/>
            </a:pPr>
            <a:r>
              <a:rPr lang="en-US" sz="2171" spc="84">
                <a:solidFill>
                  <a:srgbClr val="4F4F4F"/>
                </a:solidFill>
                <a:latin typeface="TT Chocolates"/>
                <a:ea typeface="TT Chocolates"/>
                <a:cs typeface="TT Chocolates"/>
                <a:sym typeface="TT Chocolates"/>
              </a:rPr>
              <a:t>Personal preferences: CCT &amp; Lux</a:t>
            </a:r>
          </a:p>
          <a:p>
            <a:pPr algn="l" marL="468854" indent="-234427" lvl="1">
              <a:lnSpc>
                <a:spcPts val="2562"/>
              </a:lnSpc>
              <a:buFont typeface="Arial"/>
              <a:buChar char="•"/>
            </a:pPr>
            <a:r>
              <a:rPr lang="en-US" sz="2171" spc="84">
                <a:solidFill>
                  <a:srgbClr val="4F4F4F"/>
                </a:solidFill>
                <a:latin typeface="TT Chocolates"/>
                <a:ea typeface="TT Chocolates"/>
                <a:cs typeface="TT Chocolates"/>
                <a:sym typeface="TT Chocolates"/>
              </a:rPr>
              <a:t>Circadian: sunrise simulation (30 min)</a:t>
            </a:r>
          </a:p>
          <a:p>
            <a:pPr algn="l">
              <a:lnSpc>
                <a:spcPts val="2562"/>
              </a:lnSpc>
            </a:pPr>
          </a:p>
          <a:p>
            <a:pPr algn="l">
              <a:lnSpc>
                <a:spcPts val="2562"/>
              </a:lnSpc>
            </a:pPr>
            <a:r>
              <a:rPr lang="en-US" sz="2171" spc="84" b="true">
                <a:solidFill>
                  <a:srgbClr val="4F4F4F"/>
                </a:solidFill>
                <a:latin typeface="TT Chocolates Bold"/>
                <a:ea typeface="TT Chocolates Bold"/>
                <a:cs typeface="TT Chocolates Bold"/>
                <a:sym typeface="TT Chocolates Bold"/>
              </a:rPr>
              <a:t>Layer 2: Activity</a:t>
            </a:r>
          </a:p>
          <a:p>
            <a:pPr algn="l" marL="468854" indent="-234427" lvl="1">
              <a:lnSpc>
                <a:spcPts val="2562"/>
              </a:lnSpc>
              <a:buFont typeface="Arial"/>
              <a:buChar char="•"/>
            </a:pPr>
            <a:r>
              <a:rPr lang="en-US" sz="2171" spc="84">
                <a:solidFill>
                  <a:srgbClr val="4F4F4F"/>
                </a:solidFill>
                <a:latin typeface="TT Chocolates"/>
                <a:ea typeface="TT Chocolates"/>
                <a:cs typeface="TT Chocolates"/>
                <a:sym typeface="TT Chocolates"/>
              </a:rPr>
              <a:t>Eyes: computer vision</a:t>
            </a:r>
          </a:p>
          <a:p>
            <a:pPr algn="l" marL="468854" indent="-234427" lvl="1">
              <a:lnSpc>
                <a:spcPts val="2562"/>
              </a:lnSpc>
              <a:buFont typeface="Arial"/>
              <a:buChar char="•"/>
            </a:pPr>
            <a:r>
              <a:rPr lang="en-US" sz="2171" spc="84">
                <a:solidFill>
                  <a:srgbClr val="4F4F4F"/>
                </a:solidFill>
                <a:latin typeface="TT Chocolates"/>
                <a:ea typeface="TT Chocolates"/>
                <a:cs typeface="TT Chocolates"/>
                <a:sym typeface="TT Chocolates"/>
              </a:rPr>
              <a:t>Intent: Detects when the desk is unfold to activate a 'Work' scene</a:t>
            </a:r>
          </a:p>
          <a:p>
            <a:pPr algn="l" marL="468854" indent="-234427" lvl="1">
              <a:lnSpc>
                <a:spcPts val="2562"/>
              </a:lnSpc>
              <a:buFont typeface="Arial"/>
              <a:buChar char="•"/>
            </a:pPr>
            <a:r>
              <a:rPr lang="en-US" sz="2171" spc="84">
                <a:solidFill>
                  <a:srgbClr val="4F4F4F"/>
                </a:solidFill>
                <a:latin typeface="TT Chocolates"/>
                <a:ea typeface="TT Chocolates"/>
                <a:cs typeface="TT Chocolates"/>
                <a:sym typeface="TT Chocolates"/>
              </a:rPr>
              <a:t>Stress-relief lighting (heart rate)</a:t>
            </a:r>
          </a:p>
          <a:p>
            <a:pPr algn="l">
              <a:lnSpc>
                <a:spcPts val="2562"/>
              </a:lnSpc>
            </a:pPr>
          </a:p>
          <a:p>
            <a:pPr algn="l">
              <a:lnSpc>
                <a:spcPts val="2562"/>
              </a:lnSpc>
            </a:pPr>
            <a:r>
              <a:rPr lang="en-US" sz="2171" spc="84" b="true">
                <a:solidFill>
                  <a:srgbClr val="4F4F4F"/>
                </a:solidFill>
                <a:latin typeface="TT Chocolates Bold"/>
                <a:ea typeface="TT Chocolates Bold"/>
                <a:cs typeface="TT Chocolates Bold"/>
                <a:sym typeface="TT Chocolates Bold"/>
              </a:rPr>
              <a:t>Layer 3: Context</a:t>
            </a:r>
          </a:p>
          <a:p>
            <a:pPr algn="l" marL="468854" indent="-234427" lvl="1">
              <a:lnSpc>
                <a:spcPts val="2562"/>
              </a:lnSpc>
              <a:buFont typeface="Arial"/>
              <a:buChar char="•"/>
            </a:pPr>
            <a:r>
              <a:rPr lang="en-US" sz="2171" spc="84">
                <a:solidFill>
                  <a:srgbClr val="4F4F4F"/>
                </a:solidFill>
                <a:latin typeface="TT Chocolates"/>
                <a:ea typeface="TT Chocolates"/>
                <a:cs typeface="TT Chocolates"/>
                <a:sym typeface="TT Chocolates"/>
              </a:rPr>
              <a:t>Exterior sync: actic weather data</a:t>
            </a:r>
          </a:p>
          <a:p>
            <a:pPr algn="l" marL="468854" indent="-234427" lvl="1">
              <a:lnSpc>
                <a:spcPts val="2562"/>
              </a:lnSpc>
              <a:buFont typeface="Arial"/>
              <a:buChar char="•"/>
            </a:pPr>
            <a:r>
              <a:rPr lang="en-US" sz="2171" spc="84">
                <a:solidFill>
                  <a:srgbClr val="4F4F4F"/>
                </a:solidFill>
                <a:latin typeface="TT Chocolates"/>
                <a:ea typeface="TT Chocolates"/>
                <a:cs typeface="TT Chocolates"/>
                <a:sym typeface="TT Chocolates"/>
              </a:rPr>
              <a:t>Polar night: increases the light quality to mimic sunlight (High CRI)</a:t>
            </a:r>
          </a:p>
          <a:p>
            <a:pPr algn="l" marL="468854" indent="-234427" lvl="1">
              <a:lnSpc>
                <a:spcPts val="2562"/>
              </a:lnSpc>
              <a:buFont typeface="Arial"/>
              <a:buChar char="•"/>
            </a:pPr>
            <a:r>
              <a:rPr lang="en-US" sz="2171" spc="84">
                <a:solidFill>
                  <a:srgbClr val="4F4F4F"/>
                </a:solidFill>
                <a:latin typeface="TT Chocolates"/>
                <a:ea typeface="TT Chocolates"/>
                <a:cs typeface="TT Chocolates"/>
                <a:sym typeface="TT Chocolates"/>
              </a:rPr>
              <a:t>Midnight sun: digital darkness (melatonin support) </a:t>
            </a:r>
          </a:p>
          <a:p>
            <a:pPr algn="l">
              <a:lnSpc>
                <a:spcPts val="2562"/>
              </a:lnSpc>
            </a:pPr>
          </a:p>
          <a:p>
            <a:pPr algn="l">
              <a:lnSpc>
                <a:spcPts val="2562"/>
              </a:lnSpc>
            </a:pPr>
          </a:p>
          <a:p>
            <a:pPr algn="l">
              <a:lnSpc>
                <a:spcPts val="2562"/>
              </a:lnSpc>
            </a:pPr>
          </a:p>
        </p:txBody>
      </p:sp>
      <p:sp>
        <p:nvSpPr>
          <p:cNvPr name="TextBox 4" id="4"/>
          <p:cNvSpPr txBox="true"/>
          <p:nvPr/>
        </p:nvSpPr>
        <p:spPr>
          <a:xfrm rot="0">
            <a:off x="1028700" y="558571"/>
            <a:ext cx="1974721" cy="1257968"/>
          </a:xfrm>
          <a:prstGeom prst="rect">
            <a:avLst/>
          </a:prstGeom>
        </p:spPr>
        <p:txBody>
          <a:bodyPr anchor="t" rtlCol="false" tIns="0" lIns="0" bIns="0" rIns="0">
            <a:spAutoFit/>
          </a:bodyPr>
          <a:lstStyle/>
          <a:p>
            <a:pPr algn="l">
              <a:lnSpc>
                <a:spcPts val="9833"/>
              </a:lnSpc>
            </a:pPr>
            <a:r>
              <a:rPr lang="en-US" sz="7023" b="true">
                <a:solidFill>
                  <a:srgbClr val="504C44">
                    <a:alpha val="19608"/>
                  </a:srgbClr>
                </a:solidFill>
                <a:latin typeface="Neutra Text Bold"/>
                <a:ea typeface="Neutra Text Bold"/>
                <a:cs typeface="Neutra Text Bold"/>
                <a:sym typeface="Neutra Text Bold"/>
              </a:rPr>
              <a:t>15</a:t>
            </a:r>
          </a:p>
        </p:txBody>
      </p:sp>
      <p:sp>
        <p:nvSpPr>
          <p:cNvPr name="TextBox 5" id="5"/>
          <p:cNvSpPr txBox="true"/>
          <p:nvPr/>
        </p:nvSpPr>
        <p:spPr>
          <a:xfrm rot="0">
            <a:off x="2378676" y="987530"/>
            <a:ext cx="12487922" cy="514351"/>
          </a:xfrm>
          <a:prstGeom prst="rect">
            <a:avLst/>
          </a:prstGeom>
        </p:spPr>
        <p:txBody>
          <a:bodyPr anchor="t" rtlCol="false" tIns="0" lIns="0" bIns="0" rIns="0">
            <a:spAutoFit/>
          </a:bodyPr>
          <a:lstStyle/>
          <a:p>
            <a:pPr algn="l">
              <a:lnSpc>
                <a:spcPts val="4199"/>
              </a:lnSpc>
              <a:spcBef>
                <a:spcPct val="0"/>
              </a:spcBef>
            </a:pPr>
            <a:r>
              <a:rPr lang="en-US" b="true" sz="2999" spc="599">
                <a:solidFill>
                  <a:srgbClr val="000000"/>
                </a:solidFill>
                <a:latin typeface="TT Chocolates Bold"/>
                <a:ea typeface="TT Chocolates Bold"/>
                <a:cs typeface="TT Chocolates Bold"/>
                <a:sym typeface="TT Chocolates Bold"/>
              </a:rPr>
              <a:t>LIGHTING AND AI </a:t>
            </a:r>
            <a:r>
              <a:rPr lang="en-US" sz="2999" spc="599">
                <a:solidFill>
                  <a:srgbClr val="000000"/>
                </a:solidFill>
                <a:latin typeface="TT Chocolates"/>
                <a:ea typeface="TT Chocolates"/>
                <a:cs typeface="TT Chocolates"/>
                <a:sym typeface="TT Chocolates"/>
              </a:rPr>
              <a:t>|CONTROL SYSTEMS</a:t>
            </a:r>
          </a:p>
        </p:txBody>
      </p:sp>
      <p:sp>
        <p:nvSpPr>
          <p:cNvPr name="Freeform 6" id="6"/>
          <p:cNvSpPr/>
          <p:nvPr/>
        </p:nvSpPr>
        <p:spPr>
          <a:xfrm flipH="false" flipV="false" rot="0">
            <a:off x="10863785" y="5697858"/>
            <a:ext cx="6875389" cy="4203811"/>
          </a:xfrm>
          <a:custGeom>
            <a:avLst/>
            <a:gdLst/>
            <a:ahLst/>
            <a:cxnLst/>
            <a:rect r="r" b="b" t="t" l="l"/>
            <a:pathLst>
              <a:path h="4203811" w="6875389">
                <a:moveTo>
                  <a:pt x="0" y="0"/>
                </a:moveTo>
                <a:lnTo>
                  <a:pt x="6875390" y="0"/>
                </a:lnTo>
                <a:lnTo>
                  <a:pt x="6875390" y="4203811"/>
                </a:lnTo>
                <a:lnTo>
                  <a:pt x="0" y="4203811"/>
                </a:lnTo>
                <a:lnTo>
                  <a:pt x="0" y="0"/>
                </a:lnTo>
                <a:close/>
              </a:path>
            </a:pathLst>
          </a:custGeom>
          <a:blipFill>
            <a:blip r:embed="rId3"/>
            <a:stretch>
              <a:fillRect l="0" t="-7625" r="-100167" b="0"/>
            </a:stretch>
          </a:blipFill>
        </p:spPr>
      </p:sp>
      <p:sp>
        <p:nvSpPr>
          <p:cNvPr name="TextBox 7" id="7"/>
          <p:cNvSpPr txBox="true"/>
          <p:nvPr/>
        </p:nvSpPr>
        <p:spPr>
          <a:xfrm rot="0">
            <a:off x="14509566" y="5561750"/>
            <a:ext cx="3229609" cy="329366"/>
          </a:xfrm>
          <a:prstGeom prst="rect">
            <a:avLst/>
          </a:prstGeom>
        </p:spPr>
        <p:txBody>
          <a:bodyPr anchor="t" rtlCol="false" tIns="0" lIns="0" bIns="0" rIns="0">
            <a:spAutoFit/>
          </a:bodyPr>
          <a:lstStyle/>
          <a:p>
            <a:pPr algn="l">
              <a:lnSpc>
                <a:spcPts val="2562"/>
              </a:lnSpc>
            </a:pPr>
            <a:r>
              <a:rPr lang="en-US" sz="2171" spc="84">
                <a:solidFill>
                  <a:srgbClr val="4F4F4F"/>
                </a:solidFill>
                <a:latin typeface="TT Chocolates"/>
                <a:ea typeface="TT Chocolates"/>
                <a:cs typeface="TT Chocolates"/>
                <a:sym typeface="TT Chocolates"/>
              </a:rPr>
              <a:t>Unfolded → light goes on</a:t>
            </a:r>
          </a:p>
        </p:txBody>
      </p:sp>
      <p:sp>
        <p:nvSpPr>
          <p:cNvPr name="TextBox 8" id="8"/>
          <p:cNvSpPr txBox="true"/>
          <p:nvPr/>
        </p:nvSpPr>
        <p:spPr>
          <a:xfrm rot="0">
            <a:off x="10863785" y="9901669"/>
            <a:ext cx="3518089" cy="653216"/>
          </a:xfrm>
          <a:prstGeom prst="rect">
            <a:avLst/>
          </a:prstGeom>
        </p:spPr>
        <p:txBody>
          <a:bodyPr anchor="t" rtlCol="false" tIns="0" lIns="0" bIns="0" rIns="0">
            <a:spAutoFit/>
          </a:bodyPr>
          <a:lstStyle/>
          <a:p>
            <a:pPr algn="l">
              <a:lnSpc>
                <a:spcPts val="2562"/>
              </a:lnSpc>
            </a:pPr>
            <a:r>
              <a:rPr lang="en-US" sz="2171" spc="84">
                <a:solidFill>
                  <a:srgbClr val="4F4F4F"/>
                </a:solidFill>
                <a:latin typeface="TT Chocolates"/>
                <a:ea typeface="TT Chocolates"/>
                <a:cs typeface="TT Chocolates"/>
                <a:sym typeface="TT Chocolates"/>
              </a:rPr>
              <a:t>Folded → Light goes off</a:t>
            </a:r>
          </a:p>
          <a:p>
            <a:pPr algn="l">
              <a:lnSpc>
                <a:spcPts val="2562"/>
              </a:lnSpc>
            </a:pPr>
          </a:p>
        </p:txBody>
      </p:sp>
      <p:sp>
        <p:nvSpPr>
          <p:cNvPr name="AutoShape 9" id="9"/>
          <p:cNvSpPr/>
          <p:nvPr/>
        </p:nvSpPr>
        <p:spPr>
          <a:xfrm flipH="true">
            <a:off x="15794807" y="6055243"/>
            <a:ext cx="371566" cy="1798445"/>
          </a:xfrm>
          <a:prstGeom prst="line">
            <a:avLst/>
          </a:prstGeom>
          <a:ln cap="flat" w="9525">
            <a:solidFill>
              <a:srgbClr val="000000"/>
            </a:solidFill>
            <a:prstDash val="solid"/>
            <a:headEnd type="none" len="sm" w="sm"/>
            <a:tailEnd type="none" len="sm" w="sm"/>
          </a:ln>
        </p:spPr>
      </p:sp>
      <p:grpSp>
        <p:nvGrpSpPr>
          <p:cNvPr name="Group 10" id="10"/>
          <p:cNvGrpSpPr/>
          <p:nvPr/>
        </p:nvGrpSpPr>
        <p:grpSpPr>
          <a:xfrm rot="-219289">
            <a:off x="15268658" y="7412945"/>
            <a:ext cx="1389044" cy="773638"/>
            <a:chOff x="0" y="0"/>
            <a:chExt cx="3204316" cy="1784667"/>
          </a:xfrm>
        </p:grpSpPr>
        <p:sp>
          <p:nvSpPr>
            <p:cNvPr name="Freeform 11" id="11"/>
            <p:cNvSpPr/>
            <p:nvPr/>
          </p:nvSpPr>
          <p:spPr>
            <a:xfrm flipH="false" flipV="false" rot="0">
              <a:off x="0" y="0"/>
              <a:ext cx="3204316" cy="1784667"/>
            </a:xfrm>
            <a:custGeom>
              <a:avLst/>
              <a:gdLst/>
              <a:ahLst/>
              <a:cxnLst/>
              <a:rect r="r" b="b" t="t" l="l"/>
              <a:pathLst>
                <a:path h="1784667" w="3204316">
                  <a:moveTo>
                    <a:pt x="203200" y="0"/>
                  </a:moveTo>
                  <a:lnTo>
                    <a:pt x="3001116" y="0"/>
                  </a:lnTo>
                  <a:lnTo>
                    <a:pt x="3204316" y="1784667"/>
                  </a:lnTo>
                  <a:lnTo>
                    <a:pt x="0" y="1784667"/>
                  </a:lnTo>
                  <a:lnTo>
                    <a:pt x="203200" y="0"/>
                  </a:lnTo>
                  <a:close/>
                </a:path>
              </a:pathLst>
            </a:custGeom>
            <a:gradFill rotWithShape="true">
              <a:gsLst>
                <a:gs pos="0">
                  <a:srgbClr val="FFDA6A">
                    <a:alpha val="29000"/>
                  </a:srgbClr>
                </a:gs>
                <a:gs pos="100000">
                  <a:srgbClr val="FFF7DE">
                    <a:alpha val="29000"/>
                  </a:srgbClr>
                </a:gs>
              </a:gsLst>
              <a:lin ang="5400000"/>
            </a:gradFill>
          </p:spPr>
        </p:sp>
        <p:sp>
          <p:nvSpPr>
            <p:cNvPr name="TextBox 12" id="12"/>
            <p:cNvSpPr txBox="true"/>
            <p:nvPr/>
          </p:nvSpPr>
          <p:spPr>
            <a:xfrm>
              <a:off x="127000" y="0"/>
              <a:ext cx="2950316" cy="1784667"/>
            </a:xfrm>
            <a:prstGeom prst="rect">
              <a:avLst/>
            </a:prstGeom>
          </p:spPr>
          <p:txBody>
            <a:bodyPr anchor="ctr" rtlCol="false" tIns="19032" lIns="19032" bIns="19032" rIns="19032"/>
            <a:lstStyle/>
            <a:p>
              <a:pPr algn="ctr">
                <a:lnSpc>
                  <a:spcPts val="1696"/>
                </a:lnSpc>
              </a:pPr>
            </a:p>
          </p:txBody>
        </p:sp>
      </p:grpSp>
      <p:grpSp>
        <p:nvGrpSpPr>
          <p:cNvPr name="Group 13" id="13"/>
          <p:cNvGrpSpPr/>
          <p:nvPr/>
        </p:nvGrpSpPr>
        <p:grpSpPr>
          <a:xfrm rot="-96769">
            <a:off x="11897674" y="8415187"/>
            <a:ext cx="1053122" cy="176512"/>
            <a:chOff x="0" y="0"/>
            <a:chExt cx="277366" cy="46489"/>
          </a:xfrm>
        </p:grpSpPr>
        <p:sp>
          <p:nvSpPr>
            <p:cNvPr name="Freeform 14" id="14"/>
            <p:cNvSpPr/>
            <p:nvPr/>
          </p:nvSpPr>
          <p:spPr>
            <a:xfrm flipH="false" flipV="false" rot="0">
              <a:off x="0" y="0"/>
              <a:ext cx="277366" cy="46489"/>
            </a:xfrm>
            <a:custGeom>
              <a:avLst/>
              <a:gdLst/>
              <a:ahLst/>
              <a:cxnLst/>
              <a:rect r="r" b="b" t="t" l="l"/>
              <a:pathLst>
                <a:path h="46489" w="277366">
                  <a:moveTo>
                    <a:pt x="23244" y="0"/>
                  </a:moveTo>
                  <a:lnTo>
                    <a:pt x="254121" y="0"/>
                  </a:lnTo>
                  <a:cubicBezTo>
                    <a:pt x="266959" y="0"/>
                    <a:pt x="277366" y="10407"/>
                    <a:pt x="277366" y="23244"/>
                  </a:cubicBezTo>
                  <a:lnTo>
                    <a:pt x="277366" y="23244"/>
                  </a:lnTo>
                  <a:cubicBezTo>
                    <a:pt x="277366" y="36082"/>
                    <a:pt x="266959" y="46489"/>
                    <a:pt x="254121" y="46489"/>
                  </a:cubicBezTo>
                  <a:lnTo>
                    <a:pt x="23244" y="46489"/>
                  </a:lnTo>
                  <a:cubicBezTo>
                    <a:pt x="10407" y="46489"/>
                    <a:pt x="0" y="36082"/>
                    <a:pt x="0" y="23244"/>
                  </a:cubicBezTo>
                  <a:lnTo>
                    <a:pt x="0" y="23244"/>
                  </a:lnTo>
                  <a:cubicBezTo>
                    <a:pt x="0" y="10407"/>
                    <a:pt x="10407" y="0"/>
                    <a:pt x="23244" y="0"/>
                  </a:cubicBezTo>
                  <a:close/>
                </a:path>
              </a:pathLst>
            </a:custGeom>
            <a:solidFill>
              <a:srgbClr val="ACB9DC"/>
            </a:solidFill>
          </p:spPr>
        </p:sp>
        <p:sp>
          <p:nvSpPr>
            <p:cNvPr name="TextBox 15" id="15"/>
            <p:cNvSpPr txBox="true"/>
            <p:nvPr/>
          </p:nvSpPr>
          <p:spPr>
            <a:xfrm>
              <a:off x="0" y="0"/>
              <a:ext cx="277366" cy="46489"/>
            </a:xfrm>
            <a:prstGeom prst="rect">
              <a:avLst/>
            </a:prstGeom>
          </p:spPr>
          <p:txBody>
            <a:bodyPr anchor="ctr" rtlCol="false" tIns="50800" lIns="50800" bIns="50800" rIns="50800"/>
            <a:lstStyle/>
            <a:p>
              <a:pPr algn="ctr">
                <a:lnSpc>
                  <a:spcPts val="1696"/>
                </a:lnSpc>
              </a:pPr>
            </a:p>
          </p:txBody>
        </p:sp>
      </p:grpSp>
      <p:sp>
        <p:nvSpPr>
          <p:cNvPr name="AutoShape 16" id="16"/>
          <p:cNvSpPr/>
          <p:nvPr/>
        </p:nvSpPr>
        <p:spPr>
          <a:xfrm flipH="true" flipV="true">
            <a:off x="12424236" y="8006414"/>
            <a:ext cx="3974" cy="1895255"/>
          </a:xfrm>
          <a:prstGeom prst="line">
            <a:avLst/>
          </a:prstGeom>
          <a:ln cap="flat" w="9525">
            <a:solidFill>
              <a:srgbClr val="000000"/>
            </a:solidFill>
            <a:prstDash val="solid"/>
            <a:headEnd type="none" len="sm" w="sm"/>
            <a:tailEnd type="none" len="sm" w="sm"/>
          </a:ln>
        </p:spPr>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28700" y="558571"/>
            <a:ext cx="1974721" cy="1257968"/>
          </a:xfrm>
          <a:prstGeom prst="rect">
            <a:avLst/>
          </a:prstGeom>
        </p:spPr>
        <p:txBody>
          <a:bodyPr anchor="t" rtlCol="false" tIns="0" lIns="0" bIns="0" rIns="0">
            <a:spAutoFit/>
          </a:bodyPr>
          <a:lstStyle/>
          <a:p>
            <a:pPr algn="l">
              <a:lnSpc>
                <a:spcPts val="9833"/>
              </a:lnSpc>
            </a:pPr>
            <a:r>
              <a:rPr lang="en-US" sz="7023" b="true">
                <a:solidFill>
                  <a:srgbClr val="504C44">
                    <a:alpha val="19608"/>
                  </a:srgbClr>
                </a:solidFill>
                <a:latin typeface="Neutra Text Bold"/>
                <a:ea typeface="Neutra Text Bold"/>
                <a:cs typeface="Neutra Text Bold"/>
                <a:sym typeface="Neutra Text Bold"/>
              </a:rPr>
              <a:t>16</a:t>
            </a:r>
          </a:p>
        </p:txBody>
      </p:sp>
      <p:sp>
        <p:nvSpPr>
          <p:cNvPr name="TextBox 3" id="3"/>
          <p:cNvSpPr txBox="true"/>
          <p:nvPr/>
        </p:nvSpPr>
        <p:spPr>
          <a:xfrm rot="0">
            <a:off x="1433747" y="2495448"/>
            <a:ext cx="8987074" cy="6806366"/>
          </a:xfrm>
          <a:prstGeom prst="rect">
            <a:avLst/>
          </a:prstGeom>
        </p:spPr>
        <p:txBody>
          <a:bodyPr anchor="t" rtlCol="false" tIns="0" lIns="0" bIns="0" rIns="0">
            <a:spAutoFit/>
          </a:bodyPr>
          <a:lstStyle/>
          <a:p>
            <a:pPr algn="l">
              <a:lnSpc>
                <a:spcPts val="2562"/>
              </a:lnSpc>
            </a:pPr>
            <a:r>
              <a:rPr lang="en-US" sz="2171" spc="84" b="true">
                <a:solidFill>
                  <a:srgbClr val="4F4F4F"/>
                </a:solidFill>
                <a:latin typeface="TT Chocolates Bold"/>
                <a:ea typeface="TT Chocolates Bold"/>
                <a:cs typeface="TT Chocolates Bold"/>
                <a:sym typeface="TT Chocolates Bold"/>
              </a:rPr>
              <a:t>Two Modes:</a:t>
            </a:r>
            <a:r>
              <a:rPr lang="en-US" sz="2171" spc="84">
                <a:solidFill>
                  <a:srgbClr val="4F4F4F"/>
                </a:solidFill>
                <a:latin typeface="TT Chocolates"/>
                <a:ea typeface="TT Chocolates"/>
                <a:cs typeface="TT Chocolates"/>
                <a:sym typeface="TT Chocolates"/>
              </a:rPr>
              <a:t> Vision-Driven Logic</a:t>
            </a:r>
          </a:p>
          <a:p>
            <a:pPr algn="l">
              <a:lnSpc>
                <a:spcPts val="2562"/>
              </a:lnSpc>
            </a:pPr>
            <a:r>
              <a:rPr lang="en-US" sz="2171" spc="84">
                <a:solidFill>
                  <a:srgbClr val="4F4F4F"/>
                </a:solidFill>
                <a:latin typeface="TT Chocolates"/>
                <a:ea typeface="TT Chocolates"/>
                <a:cs typeface="TT Chocolates"/>
                <a:sym typeface="TT Chocolates"/>
              </a:rPr>
              <a:t>Computer Vision recognizes the furniture configuration to trigger the correct mode automatically.</a:t>
            </a:r>
          </a:p>
          <a:p>
            <a:pPr algn="l">
              <a:lnSpc>
                <a:spcPts val="2562"/>
              </a:lnSpc>
            </a:pPr>
          </a:p>
          <a:p>
            <a:pPr algn="l" marL="468854" indent="-234427" lvl="1">
              <a:lnSpc>
                <a:spcPts val="2562"/>
              </a:lnSpc>
              <a:buFont typeface="Arial"/>
              <a:buChar char="•"/>
            </a:pPr>
            <a:r>
              <a:rPr lang="en-US" b="true" sz="2171" spc="84">
                <a:solidFill>
                  <a:srgbClr val="4F4F4F"/>
                </a:solidFill>
                <a:latin typeface="TT Chocolates Bold"/>
                <a:ea typeface="TT Chocolates Bold"/>
                <a:cs typeface="TT Chocolates Bold"/>
                <a:sym typeface="TT Chocolates Bold"/>
              </a:rPr>
              <a:t>C</a:t>
            </a:r>
            <a:r>
              <a:rPr lang="en-US" b="true" sz="2171" spc="84">
                <a:solidFill>
                  <a:srgbClr val="4F4F4F"/>
                </a:solidFill>
                <a:latin typeface="TT Chocolates Bold"/>
                <a:ea typeface="TT Chocolates Bold"/>
                <a:cs typeface="TT Chocolates Bold"/>
                <a:sym typeface="TT Chocolates Bold"/>
              </a:rPr>
              <a:t>ollective Mode</a:t>
            </a:r>
            <a:r>
              <a:rPr lang="en-US" sz="2171" spc="84">
                <a:solidFill>
                  <a:srgbClr val="4F4F4F"/>
                </a:solidFill>
                <a:latin typeface="TT Chocolates"/>
                <a:ea typeface="TT Chocolates"/>
                <a:cs typeface="TT Chocolates"/>
                <a:sym typeface="TT Chocolates"/>
              </a:rPr>
              <a:t> (Table Centered):</a:t>
            </a:r>
          </a:p>
          <a:p>
            <a:pPr algn="l" marL="937708" indent="-312569" lvl="2">
              <a:lnSpc>
                <a:spcPts val="2562"/>
              </a:lnSpc>
              <a:buFont typeface="Arial"/>
              <a:buChar char="⚬"/>
            </a:pPr>
            <a:r>
              <a:rPr lang="en-US" sz="2171" spc="84">
                <a:solidFill>
                  <a:srgbClr val="4F4F4F"/>
                </a:solidFill>
                <a:latin typeface="TT Chocolates"/>
                <a:ea typeface="TT Chocolates"/>
                <a:cs typeface="TT Chocolates"/>
                <a:sym typeface="TT Chocolates"/>
              </a:rPr>
              <a:t>Trigger: Table in the center (detected by CV).</a:t>
            </a:r>
          </a:p>
          <a:p>
            <a:pPr algn="l" marL="937708" indent="-312569" lvl="2">
              <a:lnSpc>
                <a:spcPts val="2562"/>
              </a:lnSpc>
              <a:buFont typeface="Arial"/>
              <a:buChar char="⚬"/>
            </a:pPr>
            <a:r>
              <a:rPr lang="en-US" sz="2171" spc="84">
                <a:solidFill>
                  <a:srgbClr val="4F4F4F"/>
                </a:solidFill>
                <a:latin typeface="TT Chocolates"/>
                <a:ea typeface="TT Chocolates"/>
                <a:cs typeface="TT Chocolates"/>
                <a:sym typeface="TT Chocolates"/>
              </a:rPr>
              <a:t>Collective Balancing. The AI calculates an average between both users.</a:t>
            </a:r>
          </a:p>
          <a:p>
            <a:pPr algn="l" marL="937708" indent="-312569" lvl="2">
              <a:lnSpc>
                <a:spcPts val="2562"/>
              </a:lnSpc>
              <a:buFont typeface="Arial"/>
              <a:buChar char="⚬"/>
            </a:pPr>
            <a:r>
              <a:rPr lang="en-US" sz="2171" spc="84">
                <a:solidFill>
                  <a:srgbClr val="4F4F4F"/>
                </a:solidFill>
                <a:latin typeface="TT Chocolates"/>
                <a:ea typeface="TT Chocolates"/>
                <a:cs typeface="TT Chocolates"/>
                <a:sym typeface="TT Chocolates"/>
              </a:rPr>
              <a:t>All lig</a:t>
            </a:r>
            <a:r>
              <a:rPr lang="en-US" sz="2171" spc="84">
                <a:solidFill>
                  <a:srgbClr val="4F4F4F"/>
                </a:solidFill>
                <a:latin typeface="TT Chocolates"/>
                <a:ea typeface="TT Chocolates"/>
                <a:cs typeface="TT Chocolates"/>
                <a:sym typeface="TT Chocolates"/>
              </a:rPr>
              <a:t>hting zones are synced to for example a warm 3000K setting for shared activities.</a:t>
            </a:r>
          </a:p>
          <a:p>
            <a:pPr algn="l">
              <a:lnSpc>
                <a:spcPts val="2562"/>
              </a:lnSpc>
            </a:pPr>
          </a:p>
          <a:p>
            <a:pPr algn="l" marL="468854" indent="-234427" lvl="1">
              <a:lnSpc>
                <a:spcPts val="2562"/>
              </a:lnSpc>
              <a:buFont typeface="Arial"/>
              <a:buChar char="•"/>
            </a:pPr>
            <a:r>
              <a:rPr lang="en-US" b="true" sz="2171" spc="84">
                <a:solidFill>
                  <a:srgbClr val="4F4F4F"/>
                </a:solidFill>
                <a:latin typeface="TT Chocolates Bold"/>
                <a:ea typeface="TT Chocolates Bold"/>
                <a:cs typeface="TT Chocolates Bold"/>
                <a:sym typeface="TT Chocolates Bold"/>
              </a:rPr>
              <a:t>Priva</a:t>
            </a:r>
            <a:r>
              <a:rPr lang="en-US" b="true" sz="2171" spc="84">
                <a:solidFill>
                  <a:srgbClr val="4F4F4F"/>
                </a:solidFill>
                <a:latin typeface="TT Chocolates Bold"/>
                <a:ea typeface="TT Chocolates Bold"/>
                <a:cs typeface="TT Chocolates Bold"/>
                <a:sym typeface="TT Chocolates Bold"/>
              </a:rPr>
              <a:t>te Mode</a:t>
            </a:r>
            <a:r>
              <a:rPr lang="en-US" sz="2171" spc="84">
                <a:solidFill>
                  <a:srgbClr val="4F4F4F"/>
                </a:solidFill>
                <a:latin typeface="TT Chocolates"/>
                <a:ea typeface="TT Chocolates"/>
                <a:cs typeface="TT Chocolates"/>
                <a:sym typeface="TT Chocolates"/>
              </a:rPr>
              <a:t> (Table Rotated or Split):</a:t>
            </a:r>
          </a:p>
          <a:p>
            <a:pPr algn="l" marL="937708" indent="-312569" lvl="2">
              <a:lnSpc>
                <a:spcPts val="2562"/>
              </a:lnSpc>
              <a:buFont typeface="Arial"/>
              <a:buChar char="⚬"/>
            </a:pPr>
            <a:r>
              <a:rPr lang="en-US" sz="2171" spc="84">
                <a:solidFill>
                  <a:srgbClr val="4F4F4F"/>
                </a:solidFill>
                <a:latin typeface="TT Chocolates"/>
                <a:ea typeface="TT Chocolates"/>
                <a:cs typeface="TT Chocolates"/>
                <a:sym typeface="TT Chocolates"/>
              </a:rPr>
              <a:t>Trigger: Table split or rotated.</a:t>
            </a:r>
          </a:p>
          <a:p>
            <a:pPr algn="l" marL="937708" indent="-312569" lvl="2">
              <a:lnSpc>
                <a:spcPts val="2562"/>
              </a:lnSpc>
              <a:buFont typeface="Arial"/>
              <a:buChar char="⚬"/>
            </a:pPr>
            <a:r>
              <a:rPr lang="en-US" sz="2171" spc="84">
                <a:solidFill>
                  <a:srgbClr val="4F4F4F"/>
                </a:solidFill>
                <a:latin typeface="TT Chocolates"/>
                <a:ea typeface="TT Chocolates"/>
                <a:cs typeface="TT Chocolates"/>
                <a:sym typeface="TT Chocolates"/>
              </a:rPr>
              <a:t>The AI divides the container into two personalized "light bubbles."</a:t>
            </a:r>
          </a:p>
          <a:p>
            <a:pPr algn="l" marL="937708" indent="-312569" lvl="2">
              <a:lnSpc>
                <a:spcPts val="2562"/>
              </a:lnSpc>
              <a:buFont typeface="Arial"/>
              <a:buChar char="⚬"/>
            </a:pPr>
            <a:r>
              <a:rPr lang="en-US" sz="2171" spc="84">
                <a:solidFill>
                  <a:srgbClr val="4F4F4F"/>
                </a:solidFill>
                <a:latin typeface="TT Chocolates"/>
                <a:ea typeface="TT Chocolates"/>
                <a:cs typeface="TT Chocolates"/>
                <a:sym typeface="TT Chocolates"/>
              </a:rPr>
              <a:t>Th</a:t>
            </a:r>
            <a:r>
              <a:rPr lang="en-US" sz="2171" spc="84">
                <a:solidFill>
                  <a:srgbClr val="4F4F4F"/>
                </a:solidFill>
                <a:latin typeface="TT Chocolates"/>
                <a:ea typeface="TT Chocolates"/>
                <a:cs typeface="TT Chocolates"/>
                <a:sym typeface="TT Chocolates"/>
              </a:rPr>
              <a:t>es</a:t>
            </a:r>
            <a:r>
              <a:rPr lang="en-US" sz="2171" spc="84">
                <a:solidFill>
                  <a:srgbClr val="4F4F4F"/>
                </a:solidFill>
                <a:latin typeface="TT Chocolates"/>
                <a:ea typeface="TT Chocolates"/>
                <a:cs typeface="TT Chocolates"/>
                <a:sym typeface="TT Chocolates"/>
              </a:rPr>
              <a:t>e bubbles follow the residents through the space using UWB (Apple Watch) tracking.</a:t>
            </a:r>
          </a:p>
          <a:p>
            <a:pPr algn="l">
              <a:lnSpc>
                <a:spcPts val="2562"/>
              </a:lnSpc>
            </a:pPr>
          </a:p>
          <a:p>
            <a:pPr algn="l">
              <a:lnSpc>
                <a:spcPts val="2562"/>
              </a:lnSpc>
            </a:pPr>
          </a:p>
          <a:p>
            <a:pPr algn="l">
              <a:lnSpc>
                <a:spcPts val="2562"/>
              </a:lnSpc>
            </a:pPr>
          </a:p>
          <a:p>
            <a:pPr algn="l">
              <a:lnSpc>
                <a:spcPts val="2562"/>
              </a:lnSpc>
            </a:pPr>
          </a:p>
        </p:txBody>
      </p:sp>
      <p:sp>
        <p:nvSpPr>
          <p:cNvPr name="TextBox 4" id="4"/>
          <p:cNvSpPr txBox="true"/>
          <p:nvPr/>
        </p:nvSpPr>
        <p:spPr>
          <a:xfrm rot="0">
            <a:off x="2378676" y="987530"/>
            <a:ext cx="12487922" cy="514351"/>
          </a:xfrm>
          <a:prstGeom prst="rect">
            <a:avLst/>
          </a:prstGeom>
        </p:spPr>
        <p:txBody>
          <a:bodyPr anchor="t" rtlCol="false" tIns="0" lIns="0" bIns="0" rIns="0">
            <a:spAutoFit/>
          </a:bodyPr>
          <a:lstStyle/>
          <a:p>
            <a:pPr algn="l">
              <a:lnSpc>
                <a:spcPts val="4199"/>
              </a:lnSpc>
              <a:spcBef>
                <a:spcPct val="0"/>
              </a:spcBef>
            </a:pPr>
            <a:r>
              <a:rPr lang="en-US" b="true" sz="2999" spc="599">
                <a:solidFill>
                  <a:srgbClr val="000000"/>
                </a:solidFill>
                <a:latin typeface="TT Chocolates Bold"/>
                <a:ea typeface="TT Chocolates Bold"/>
                <a:cs typeface="TT Chocolates Bold"/>
                <a:sym typeface="TT Chocolates Bold"/>
              </a:rPr>
              <a:t>LIGHTING AND AI </a:t>
            </a:r>
            <a:r>
              <a:rPr lang="en-US" sz="2999" spc="599">
                <a:solidFill>
                  <a:srgbClr val="000000"/>
                </a:solidFill>
                <a:latin typeface="TT Chocolates"/>
                <a:ea typeface="TT Chocolates"/>
                <a:cs typeface="TT Chocolates"/>
                <a:sym typeface="TT Chocolates"/>
              </a:rPr>
              <a:t>| AMBIENT LIGTHTING</a:t>
            </a:r>
          </a:p>
        </p:txBody>
      </p:sp>
      <p:sp>
        <p:nvSpPr>
          <p:cNvPr name="TextBox 5" id="5"/>
          <p:cNvSpPr txBox="true"/>
          <p:nvPr/>
        </p:nvSpPr>
        <p:spPr>
          <a:xfrm rot="0">
            <a:off x="11346232" y="1680856"/>
            <a:ext cx="1791557" cy="271367"/>
          </a:xfrm>
          <a:prstGeom prst="rect">
            <a:avLst/>
          </a:prstGeom>
        </p:spPr>
        <p:txBody>
          <a:bodyPr anchor="t" rtlCol="false" tIns="0" lIns="0" bIns="0" rIns="0">
            <a:spAutoFit/>
          </a:bodyPr>
          <a:lstStyle/>
          <a:p>
            <a:pPr algn="ctr">
              <a:lnSpc>
                <a:spcPts val="2168"/>
              </a:lnSpc>
              <a:spcBef>
                <a:spcPct val="0"/>
              </a:spcBef>
            </a:pPr>
            <a:r>
              <a:rPr lang="en-US" b="true" sz="1837" spc="71">
                <a:solidFill>
                  <a:srgbClr val="000000"/>
                </a:solidFill>
                <a:latin typeface="TT Chocolates Bold"/>
                <a:ea typeface="TT Chocolates Bold"/>
                <a:cs typeface="TT Chocolates Bold"/>
                <a:sym typeface="TT Chocolates Bold"/>
              </a:rPr>
              <a:t>Collective mode</a:t>
            </a:r>
          </a:p>
        </p:txBody>
      </p:sp>
      <p:sp>
        <p:nvSpPr>
          <p:cNvPr name="TextBox 6" id="6"/>
          <p:cNvSpPr txBox="true"/>
          <p:nvPr/>
        </p:nvSpPr>
        <p:spPr>
          <a:xfrm rot="0">
            <a:off x="11346232" y="5898631"/>
            <a:ext cx="1450562" cy="271367"/>
          </a:xfrm>
          <a:prstGeom prst="rect">
            <a:avLst/>
          </a:prstGeom>
        </p:spPr>
        <p:txBody>
          <a:bodyPr anchor="t" rtlCol="false" tIns="0" lIns="0" bIns="0" rIns="0">
            <a:spAutoFit/>
          </a:bodyPr>
          <a:lstStyle/>
          <a:p>
            <a:pPr algn="ctr">
              <a:lnSpc>
                <a:spcPts val="2168"/>
              </a:lnSpc>
              <a:spcBef>
                <a:spcPct val="0"/>
              </a:spcBef>
            </a:pPr>
            <a:r>
              <a:rPr lang="en-US" b="true" sz="1837" spc="71">
                <a:solidFill>
                  <a:srgbClr val="000000"/>
                </a:solidFill>
                <a:latin typeface="TT Chocolates Bold"/>
                <a:ea typeface="TT Chocolates Bold"/>
                <a:cs typeface="TT Chocolates Bold"/>
                <a:sym typeface="TT Chocolates Bold"/>
              </a:rPr>
              <a:t>Private mode</a:t>
            </a:r>
          </a:p>
        </p:txBody>
      </p:sp>
      <p:sp>
        <p:nvSpPr>
          <p:cNvPr name="Freeform 7" id="7"/>
          <p:cNvSpPr/>
          <p:nvPr/>
        </p:nvSpPr>
        <p:spPr>
          <a:xfrm flipH="false" flipV="false" rot="0">
            <a:off x="11346232" y="5898631"/>
            <a:ext cx="5182435" cy="3889725"/>
          </a:xfrm>
          <a:custGeom>
            <a:avLst/>
            <a:gdLst/>
            <a:ahLst/>
            <a:cxnLst/>
            <a:rect r="r" b="b" t="t" l="l"/>
            <a:pathLst>
              <a:path h="3889725" w="5182435">
                <a:moveTo>
                  <a:pt x="0" y="0"/>
                </a:moveTo>
                <a:lnTo>
                  <a:pt x="5182435" y="0"/>
                </a:lnTo>
                <a:lnTo>
                  <a:pt x="5182435" y="3889725"/>
                </a:lnTo>
                <a:lnTo>
                  <a:pt x="0" y="3889725"/>
                </a:lnTo>
                <a:lnTo>
                  <a:pt x="0" y="0"/>
                </a:lnTo>
                <a:close/>
              </a:path>
            </a:pathLst>
          </a:custGeom>
          <a:blipFill>
            <a:blip r:embed="rId2"/>
            <a:stretch>
              <a:fillRect l="-28780" t="0" r="-25165" b="-503"/>
            </a:stretch>
          </a:blipFill>
        </p:spPr>
      </p:sp>
      <p:sp>
        <p:nvSpPr>
          <p:cNvPr name="Freeform 8" id="8"/>
          <p:cNvSpPr/>
          <p:nvPr/>
        </p:nvSpPr>
        <p:spPr>
          <a:xfrm flipH="false" flipV="false" rot="0">
            <a:off x="11346232" y="1700334"/>
            <a:ext cx="5046918" cy="3859405"/>
          </a:xfrm>
          <a:custGeom>
            <a:avLst/>
            <a:gdLst/>
            <a:ahLst/>
            <a:cxnLst/>
            <a:rect r="r" b="b" t="t" l="l"/>
            <a:pathLst>
              <a:path h="3859405" w="5046918">
                <a:moveTo>
                  <a:pt x="0" y="0"/>
                </a:moveTo>
                <a:lnTo>
                  <a:pt x="5046917" y="0"/>
                </a:lnTo>
                <a:lnTo>
                  <a:pt x="5046917" y="3859405"/>
                </a:lnTo>
                <a:lnTo>
                  <a:pt x="0" y="3859405"/>
                </a:lnTo>
                <a:lnTo>
                  <a:pt x="0" y="0"/>
                </a:lnTo>
                <a:close/>
              </a:path>
            </a:pathLst>
          </a:custGeom>
          <a:blipFill>
            <a:blip r:embed="rId3"/>
            <a:stretch>
              <a:fillRect l="-29653" t="0" r="-27454" b="-670"/>
            </a:stretch>
          </a:blipFill>
        </p:spPr>
      </p:sp>
      <p:grpSp>
        <p:nvGrpSpPr>
          <p:cNvPr name="Group 9" id="9"/>
          <p:cNvGrpSpPr/>
          <p:nvPr/>
        </p:nvGrpSpPr>
        <p:grpSpPr>
          <a:xfrm rot="-872688">
            <a:off x="11825993" y="2428963"/>
            <a:ext cx="4148709" cy="2758743"/>
            <a:chOff x="0" y="0"/>
            <a:chExt cx="9570452" cy="6364009"/>
          </a:xfrm>
        </p:grpSpPr>
        <p:sp>
          <p:nvSpPr>
            <p:cNvPr name="Freeform 10" id="10"/>
            <p:cNvSpPr/>
            <p:nvPr/>
          </p:nvSpPr>
          <p:spPr>
            <a:xfrm flipH="false" flipV="false" rot="0">
              <a:off x="0" y="0"/>
              <a:ext cx="9570452" cy="6364009"/>
            </a:xfrm>
            <a:custGeom>
              <a:avLst/>
              <a:gdLst/>
              <a:ahLst/>
              <a:cxnLst/>
              <a:rect r="r" b="b" t="t" l="l"/>
              <a:pathLst>
                <a:path h="6364009" w="9570452">
                  <a:moveTo>
                    <a:pt x="203200" y="0"/>
                  </a:moveTo>
                  <a:lnTo>
                    <a:pt x="9367252" y="0"/>
                  </a:lnTo>
                  <a:lnTo>
                    <a:pt x="9570452" y="6364009"/>
                  </a:lnTo>
                  <a:lnTo>
                    <a:pt x="0" y="6364009"/>
                  </a:lnTo>
                  <a:lnTo>
                    <a:pt x="203200" y="0"/>
                  </a:lnTo>
                  <a:close/>
                </a:path>
              </a:pathLst>
            </a:custGeom>
            <a:gradFill rotWithShape="true">
              <a:gsLst>
                <a:gs pos="0">
                  <a:srgbClr val="EFB606">
                    <a:alpha val="12000"/>
                  </a:srgbClr>
                </a:gs>
                <a:gs pos="50000">
                  <a:srgbClr val="FAEA93">
                    <a:alpha val="12000"/>
                  </a:srgbClr>
                </a:gs>
                <a:gs pos="100000">
                  <a:srgbClr val="FFFFFF">
                    <a:alpha val="12000"/>
                  </a:srgbClr>
                </a:gs>
              </a:gsLst>
              <a:lin ang="5400000"/>
            </a:gradFill>
          </p:spPr>
        </p:sp>
        <p:sp>
          <p:nvSpPr>
            <p:cNvPr name="TextBox 11" id="11"/>
            <p:cNvSpPr txBox="true"/>
            <p:nvPr/>
          </p:nvSpPr>
          <p:spPr>
            <a:xfrm>
              <a:off x="127000" y="0"/>
              <a:ext cx="9316452" cy="6364009"/>
            </a:xfrm>
            <a:prstGeom prst="rect">
              <a:avLst/>
            </a:prstGeom>
          </p:spPr>
          <p:txBody>
            <a:bodyPr anchor="ctr" rtlCol="false" tIns="19032" lIns="19032" bIns="19032" rIns="19032"/>
            <a:lstStyle/>
            <a:p>
              <a:pPr algn="ctr">
                <a:lnSpc>
                  <a:spcPts val="1696"/>
                </a:lnSpc>
              </a:pPr>
            </a:p>
          </p:txBody>
        </p:sp>
      </p:grpSp>
      <p:grpSp>
        <p:nvGrpSpPr>
          <p:cNvPr name="Group 12" id="12"/>
          <p:cNvGrpSpPr/>
          <p:nvPr/>
        </p:nvGrpSpPr>
        <p:grpSpPr>
          <a:xfrm rot="-838972">
            <a:off x="11866835" y="6984345"/>
            <a:ext cx="1600002" cy="2758743"/>
            <a:chOff x="0" y="0"/>
            <a:chExt cx="3690966" cy="6364009"/>
          </a:xfrm>
        </p:grpSpPr>
        <p:sp>
          <p:nvSpPr>
            <p:cNvPr name="Freeform 13" id="13"/>
            <p:cNvSpPr/>
            <p:nvPr/>
          </p:nvSpPr>
          <p:spPr>
            <a:xfrm flipH="false" flipV="false" rot="0">
              <a:off x="0" y="0"/>
              <a:ext cx="3690967" cy="6364009"/>
            </a:xfrm>
            <a:custGeom>
              <a:avLst/>
              <a:gdLst/>
              <a:ahLst/>
              <a:cxnLst/>
              <a:rect r="r" b="b" t="t" l="l"/>
              <a:pathLst>
                <a:path h="6364009" w="3690967">
                  <a:moveTo>
                    <a:pt x="203200" y="0"/>
                  </a:moveTo>
                  <a:lnTo>
                    <a:pt x="3487767" y="0"/>
                  </a:lnTo>
                  <a:lnTo>
                    <a:pt x="3690967" y="6364009"/>
                  </a:lnTo>
                  <a:lnTo>
                    <a:pt x="0" y="6364009"/>
                  </a:lnTo>
                  <a:lnTo>
                    <a:pt x="203200" y="0"/>
                  </a:lnTo>
                  <a:close/>
                </a:path>
              </a:pathLst>
            </a:custGeom>
            <a:gradFill rotWithShape="true">
              <a:gsLst>
                <a:gs pos="0">
                  <a:srgbClr val="84A9FF">
                    <a:alpha val="27000"/>
                  </a:srgbClr>
                </a:gs>
                <a:gs pos="100000">
                  <a:srgbClr val="F5F8FF">
                    <a:alpha val="27000"/>
                  </a:srgbClr>
                </a:gs>
              </a:gsLst>
              <a:lin ang="5400000"/>
            </a:gradFill>
          </p:spPr>
        </p:sp>
        <p:sp>
          <p:nvSpPr>
            <p:cNvPr name="TextBox 14" id="14"/>
            <p:cNvSpPr txBox="true"/>
            <p:nvPr/>
          </p:nvSpPr>
          <p:spPr>
            <a:xfrm>
              <a:off x="127000" y="0"/>
              <a:ext cx="3436966" cy="6364009"/>
            </a:xfrm>
            <a:prstGeom prst="rect">
              <a:avLst/>
            </a:prstGeom>
          </p:spPr>
          <p:txBody>
            <a:bodyPr anchor="ctr" rtlCol="false" tIns="19032" lIns="19032" bIns="19032" rIns="19032"/>
            <a:lstStyle/>
            <a:p>
              <a:pPr algn="ctr">
                <a:lnSpc>
                  <a:spcPts val="1696"/>
                </a:lnSpc>
              </a:pPr>
            </a:p>
          </p:txBody>
        </p:sp>
      </p:grpSp>
      <p:grpSp>
        <p:nvGrpSpPr>
          <p:cNvPr name="Group 15" id="15"/>
          <p:cNvGrpSpPr/>
          <p:nvPr/>
        </p:nvGrpSpPr>
        <p:grpSpPr>
          <a:xfrm rot="-872688">
            <a:off x="14465964" y="6309843"/>
            <a:ext cx="1465745" cy="2758743"/>
            <a:chOff x="0" y="0"/>
            <a:chExt cx="3381256" cy="6364009"/>
          </a:xfrm>
        </p:grpSpPr>
        <p:sp>
          <p:nvSpPr>
            <p:cNvPr name="Freeform 16" id="16"/>
            <p:cNvSpPr/>
            <p:nvPr/>
          </p:nvSpPr>
          <p:spPr>
            <a:xfrm flipH="false" flipV="false" rot="0">
              <a:off x="0" y="0"/>
              <a:ext cx="3381256" cy="6364009"/>
            </a:xfrm>
            <a:custGeom>
              <a:avLst/>
              <a:gdLst/>
              <a:ahLst/>
              <a:cxnLst/>
              <a:rect r="r" b="b" t="t" l="l"/>
              <a:pathLst>
                <a:path h="6364009" w="3381256">
                  <a:moveTo>
                    <a:pt x="203200" y="0"/>
                  </a:moveTo>
                  <a:lnTo>
                    <a:pt x="3178056" y="0"/>
                  </a:lnTo>
                  <a:lnTo>
                    <a:pt x="3381256" y="6364009"/>
                  </a:lnTo>
                  <a:lnTo>
                    <a:pt x="0" y="6364009"/>
                  </a:lnTo>
                  <a:lnTo>
                    <a:pt x="203200" y="0"/>
                  </a:lnTo>
                  <a:close/>
                </a:path>
              </a:pathLst>
            </a:custGeom>
            <a:gradFill rotWithShape="true">
              <a:gsLst>
                <a:gs pos="0">
                  <a:srgbClr val="EFB606">
                    <a:alpha val="12000"/>
                  </a:srgbClr>
                </a:gs>
                <a:gs pos="50000">
                  <a:srgbClr val="FAEA93">
                    <a:alpha val="12000"/>
                  </a:srgbClr>
                </a:gs>
                <a:gs pos="100000">
                  <a:srgbClr val="FFFFFF">
                    <a:alpha val="12000"/>
                  </a:srgbClr>
                </a:gs>
              </a:gsLst>
              <a:lin ang="5400000"/>
            </a:gradFill>
          </p:spPr>
        </p:sp>
        <p:sp>
          <p:nvSpPr>
            <p:cNvPr name="TextBox 17" id="17"/>
            <p:cNvSpPr txBox="true"/>
            <p:nvPr/>
          </p:nvSpPr>
          <p:spPr>
            <a:xfrm>
              <a:off x="127000" y="0"/>
              <a:ext cx="3127256" cy="6364009"/>
            </a:xfrm>
            <a:prstGeom prst="rect">
              <a:avLst/>
            </a:prstGeom>
          </p:spPr>
          <p:txBody>
            <a:bodyPr anchor="ctr" rtlCol="false" tIns="19032" lIns="19032" bIns="19032" rIns="19032"/>
            <a:lstStyle/>
            <a:p>
              <a:pPr algn="ctr">
                <a:lnSpc>
                  <a:spcPts val="1696"/>
                </a:lnSpc>
              </a:pPr>
            </a:p>
          </p:txBody>
        </p:sp>
      </p:grpSp>
      <p:sp>
        <p:nvSpPr>
          <p:cNvPr name="TextBox 18" id="18"/>
          <p:cNvSpPr txBox="true"/>
          <p:nvPr/>
        </p:nvSpPr>
        <p:spPr>
          <a:xfrm rot="-871346">
            <a:off x="12955037" y="6413096"/>
            <a:ext cx="1964825" cy="203509"/>
          </a:xfrm>
          <a:prstGeom prst="rect">
            <a:avLst/>
          </a:prstGeom>
        </p:spPr>
        <p:txBody>
          <a:bodyPr anchor="t" rtlCol="false" tIns="0" lIns="0" bIns="0" rIns="0">
            <a:spAutoFit/>
          </a:bodyPr>
          <a:lstStyle/>
          <a:p>
            <a:pPr algn="l">
              <a:lnSpc>
                <a:spcPts val="1618"/>
              </a:lnSpc>
            </a:pPr>
            <a:r>
              <a:rPr lang="en-US" sz="1371" spc="53">
                <a:solidFill>
                  <a:srgbClr val="4F4F4F"/>
                </a:solidFill>
                <a:latin typeface="TT Chocolates"/>
                <a:ea typeface="TT Chocolates"/>
                <a:cs typeface="TT Chocolates"/>
                <a:sym typeface="TT Chocolates"/>
              </a:rPr>
              <a:t>transition zone</a:t>
            </a: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28700" y="3052418"/>
            <a:ext cx="9946442" cy="5044440"/>
          </a:xfrm>
          <a:prstGeom prst="rect">
            <a:avLst/>
          </a:prstGeom>
        </p:spPr>
        <p:txBody>
          <a:bodyPr anchor="t" rtlCol="false" tIns="0" lIns="0" bIns="0" rIns="0">
            <a:spAutoFit/>
          </a:bodyPr>
          <a:lstStyle/>
          <a:p>
            <a:pPr algn="l">
              <a:lnSpc>
                <a:spcPts val="3360"/>
              </a:lnSpc>
            </a:pPr>
            <a:r>
              <a:rPr lang="en-US" sz="2400" b="true">
                <a:solidFill>
                  <a:srgbClr val="000000"/>
                </a:solidFill>
                <a:latin typeface="Neutra Text Bold"/>
                <a:ea typeface="Neutra Text Bold"/>
                <a:cs typeface="Neutra Text Bold"/>
                <a:sym typeface="Neutra Text Bold"/>
              </a:rPr>
              <a:t>TUTORIAL 27/02/26 OF JUPITER NOTEBOOK</a:t>
            </a:r>
            <a:r>
              <a:rPr lang="en-US" sz="2400" b="true">
                <a:solidFill>
                  <a:srgbClr val="000000"/>
                </a:solidFill>
                <a:latin typeface="Neutra Text Bold"/>
                <a:ea typeface="Neutra Text Bold"/>
                <a:cs typeface="Neutra Text Bold"/>
                <a:sym typeface="Neutra Text Bold"/>
              </a:rPr>
              <a:t> </a:t>
            </a:r>
          </a:p>
          <a:p>
            <a:pPr algn="l">
              <a:lnSpc>
                <a:spcPts val="3360"/>
              </a:lnSpc>
              <a:spcBef>
                <a:spcPct val="0"/>
              </a:spcBef>
            </a:pPr>
            <a:r>
              <a:rPr lang="en-US" sz="2400">
                <a:solidFill>
                  <a:srgbClr val="000000"/>
                </a:solidFill>
                <a:latin typeface="Neutra Text Light"/>
                <a:ea typeface="Neutra Text Light"/>
                <a:cs typeface="Neutra Text Light"/>
                <a:sym typeface="Neutra Text Light"/>
              </a:rPr>
              <a:t>The values the Jupiter Notebook model produces is the prediction of what the lux should be according to the model. This model uses the technique of neural networks.</a:t>
            </a:r>
          </a:p>
          <a:p>
            <a:pPr algn="l">
              <a:lnSpc>
                <a:spcPts val="3360"/>
              </a:lnSpc>
              <a:spcBef>
                <a:spcPct val="0"/>
              </a:spcBef>
            </a:pPr>
            <a:r>
              <a:rPr lang="en-US" sz="2400">
                <a:solidFill>
                  <a:srgbClr val="000000"/>
                </a:solidFill>
                <a:latin typeface="Neutra Text Light"/>
                <a:ea typeface="Neutra Text Light"/>
                <a:cs typeface="Neutra Text Light"/>
                <a:sym typeface="Neutra Text Light"/>
              </a:rPr>
              <a:t>Machine learning, unlike AI, infers patterns from data while AI needs the patterns as an input.</a:t>
            </a:r>
          </a:p>
          <a:p>
            <a:pPr algn="l">
              <a:lnSpc>
                <a:spcPts val="3360"/>
              </a:lnSpc>
              <a:spcBef>
                <a:spcPct val="0"/>
              </a:spcBef>
            </a:pPr>
          </a:p>
          <a:p>
            <a:pPr algn="l">
              <a:lnSpc>
                <a:spcPts val="3360"/>
              </a:lnSpc>
              <a:spcBef>
                <a:spcPct val="0"/>
              </a:spcBef>
            </a:pPr>
            <a:r>
              <a:rPr lang="en-US" sz="2400">
                <a:solidFill>
                  <a:srgbClr val="000000"/>
                </a:solidFill>
                <a:latin typeface="Neutra Text Light"/>
                <a:ea typeface="Neutra Text Light"/>
                <a:cs typeface="Neutra Text Light"/>
                <a:sym typeface="Neutra Text Light"/>
              </a:rPr>
              <a:t>To implement the control systems we used machine learning to control </a:t>
            </a:r>
          </a:p>
          <a:p>
            <a:pPr algn="l">
              <a:lnSpc>
                <a:spcPts val="3360"/>
              </a:lnSpc>
              <a:spcBef>
                <a:spcPct val="0"/>
              </a:spcBef>
            </a:pPr>
            <a:r>
              <a:rPr lang="en-US" sz="2400">
                <a:solidFill>
                  <a:srgbClr val="000000"/>
                </a:solidFill>
                <a:latin typeface="Neutra Text Light"/>
                <a:ea typeface="Neutra Text Light"/>
                <a:cs typeface="Neutra Text Light"/>
                <a:sym typeface="Neutra Text Light"/>
              </a:rPr>
              <a:t>and predict the lighting systems, this was done by a Jupyter Notebook code with neural networks.</a:t>
            </a:r>
          </a:p>
          <a:p>
            <a:pPr algn="l">
              <a:lnSpc>
                <a:spcPts val="3360"/>
              </a:lnSpc>
              <a:spcBef>
                <a:spcPct val="0"/>
              </a:spcBef>
            </a:pPr>
          </a:p>
          <a:p>
            <a:pPr algn="l">
              <a:lnSpc>
                <a:spcPts val="3360"/>
              </a:lnSpc>
              <a:spcBef>
                <a:spcPct val="0"/>
              </a:spcBef>
            </a:pPr>
          </a:p>
        </p:txBody>
      </p:sp>
      <p:sp>
        <p:nvSpPr>
          <p:cNvPr name="Freeform 3" id="3"/>
          <p:cNvSpPr/>
          <p:nvPr/>
        </p:nvSpPr>
        <p:spPr>
          <a:xfrm flipH="false" flipV="false" rot="0">
            <a:off x="11870522" y="3128618"/>
            <a:ext cx="4796793" cy="4029764"/>
          </a:xfrm>
          <a:custGeom>
            <a:avLst/>
            <a:gdLst/>
            <a:ahLst/>
            <a:cxnLst/>
            <a:rect r="r" b="b" t="t" l="l"/>
            <a:pathLst>
              <a:path h="4029764" w="4796793">
                <a:moveTo>
                  <a:pt x="0" y="0"/>
                </a:moveTo>
                <a:lnTo>
                  <a:pt x="4796792" y="0"/>
                </a:lnTo>
                <a:lnTo>
                  <a:pt x="4796792" y="4029764"/>
                </a:lnTo>
                <a:lnTo>
                  <a:pt x="0" y="4029764"/>
                </a:lnTo>
                <a:lnTo>
                  <a:pt x="0" y="0"/>
                </a:lnTo>
                <a:close/>
              </a:path>
            </a:pathLst>
          </a:custGeom>
          <a:blipFill>
            <a:blip r:embed="rId2"/>
            <a:stretch>
              <a:fillRect l="0" t="0" r="0" b="0"/>
            </a:stretch>
          </a:blipFill>
        </p:spPr>
      </p:sp>
      <p:sp>
        <p:nvSpPr>
          <p:cNvPr name="TextBox 4" id="4"/>
          <p:cNvSpPr txBox="true"/>
          <p:nvPr/>
        </p:nvSpPr>
        <p:spPr>
          <a:xfrm rot="0">
            <a:off x="1028700" y="558571"/>
            <a:ext cx="1974721" cy="1257968"/>
          </a:xfrm>
          <a:prstGeom prst="rect">
            <a:avLst/>
          </a:prstGeom>
        </p:spPr>
        <p:txBody>
          <a:bodyPr anchor="t" rtlCol="false" tIns="0" lIns="0" bIns="0" rIns="0">
            <a:spAutoFit/>
          </a:bodyPr>
          <a:lstStyle/>
          <a:p>
            <a:pPr algn="l">
              <a:lnSpc>
                <a:spcPts val="9833"/>
              </a:lnSpc>
            </a:pPr>
            <a:r>
              <a:rPr lang="en-US" sz="7023" b="true">
                <a:solidFill>
                  <a:srgbClr val="504C44">
                    <a:alpha val="19608"/>
                  </a:srgbClr>
                </a:solidFill>
                <a:latin typeface="Neutra Text Bold"/>
                <a:ea typeface="Neutra Text Bold"/>
                <a:cs typeface="Neutra Text Bold"/>
                <a:sym typeface="Neutra Text Bold"/>
              </a:rPr>
              <a:t>17</a:t>
            </a:r>
          </a:p>
        </p:txBody>
      </p:sp>
      <p:sp>
        <p:nvSpPr>
          <p:cNvPr name="TextBox 5" id="5"/>
          <p:cNvSpPr txBox="true"/>
          <p:nvPr/>
        </p:nvSpPr>
        <p:spPr>
          <a:xfrm rot="0">
            <a:off x="2378676" y="987530"/>
            <a:ext cx="10482970" cy="514351"/>
          </a:xfrm>
          <a:prstGeom prst="rect">
            <a:avLst/>
          </a:prstGeom>
        </p:spPr>
        <p:txBody>
          <a:bodyPr anchor="t" rtlCol="false" tIns="0" lIns="0" bIns="0" rIns="0">
            <a:spAutoFit/>
          </a:bodyPr>
          <a:lstStyle/>
          <a:p>
            <a:pPr algn="l">
              <a:lnSpc>
                <a:spcPts val="4199"/>
              </a:lnSpc>
              <a:spcBef>
                <a:spcPct val="0"/>
              </a:spcBef>
            </a:pPr>
            <a:r>
              <a:rPr lang="en-US" b="true" sz="2999" spc="599">
                <a:solidFill>
                  <a:srgbClr val="000000"/>
                </a:solidFill>
                <a:latin typeface="TT Chocolates Bold"/>
                <a:ea typeface="TT Chocolates Bold"/>
                <a:cs typeface="TT Chocolates Bold"/>
                <a:sym typeface="TT Chocolates Bold"/>
              </a:rPr>
              <a:t>MACHINE LEARNING </a:t>
            </a:r>
            <a:r>
              <a:rPr lang="en-US" sz="2999" spc="599">
                <a:solidFill>
                  <a:srgbClr val="000000"/>
                </a:solidFill>
                <a:latin typeface="TT Chocolates"/>
                <a:ea typeface="TT Chocolates"/>
                <a:cs typeface="TT Chocolates"/>
                <a:sym typeface="TT Chocolates"/>
              </a:rPr>
              <a:t>| INTRODUCTION</a:t>
            </a:r>
          </a:p>
        </p:txBody>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28700" y="2168304"/>
            <a:ext cx="9481271" cy="7480935"/>
          </a:xfrm>
          <a:prstGeom prst="rect">
            <a:avLst/>
          </a:prstGeom>
        </p:spPr>
        <p:txBody>
          <a:bodyPr anchor="t" rtlCol="false" tIns="0" lIns="0" bIns="0" rIns="0">
            <a:spAutoFit/>
          </a:bodyPr>
          <a:lstStyle/>
          <a:p>
            <a:pPr algn="l">
              <a:lnSpc>
                <a:spcPts val="2940"/>
              </a:lnSpc>
            </a:pPr>
            <a:r>
              <a:rPr lang="en-US" sz="2100" b="true">
                <a:solidFill>
                  <a:srgbClr val="000000"/>
                </a:solidFill>
                <a:latin typeface="Neutra Text Bold"/>
                <a:ea typeface="Neutra Text Bold"/>
                <a:cs typeface="Neutra Text Bold"/>
                <a:sym typeface="Neutra Text Bold"/>
              </a:rPr>
              <a:t>SUPERVISED LEARNING</a:t>
            </a:r>
          </a:p>
          <a:p>
            <a:pPr algn="l" marL="453390" indent="-226695" lvl="1">
              <a:lnSpc>
                <a:spcPts val="2940"/>
              </a:lnSpc>
              <a:spcBef>
                <a:spcPct val="0"/>
              </a:spcBef>
              <a:buFont typeface="Arial"/>
              <a:buChar char="•"/>
            </a:pPr>
            <a:r>
              <a:rPr lang="en-US" sz="2100">
                <a:solidFill>
                  <a:srgbClr val="000000"/>
                </a:solidFill>
                <a:latin typeface="Neutra Text Light"/>
                <a:ea typeface="Neutra Text Light"/>
                <a:cs typeface="Neutra Text Light"/>
                <a:sym typeface="Neutra Text Light"/>
              </a:rPr>
              <a:t>FEATURES ARE THE INPUT VARIABLES, POSSIBLE FEATURES;</a:t>
            </a:r>
          </a:p>
          <a:p>
            <a:pPr algn="l" marL="906780" indent="-302260" lvl="2">
              <a:lnSpc>
                <a:spcPts val="2940"/>
              </a:lnSpc>
              <a:spcBef>
                <a:spcPct val="0"/>
              </a:spcBef>
              <a:buFont typeface="Arial"/>
              <a:buChar char="⚬"/>
            </a:pPr>
            <a:r>
              <a:rPr lang="en-US" b="true" sz="2100">
                <a:solidFill>
                  <a:srgbClr val="000000"/>
                </a:solidFill>
                <a:latin typeface="Neutra Text Bold"/>
                <a:ea typeface="Neutra Text Bold"/>
                <a:cs typeface="Neutra Text Bold"/>
                <a:sym typeface="Neutra Text Bold"/>
              </a:rPr>
              <a:t>Weather features;</a:t>
            </a:r>
            <a:r>
              <a:rPr lang="en-US" sz="2100">
                <a:solidFill>
                  <a:srgbClr val="000000"/>
                </a:solidFill>
                <a:latin typeface="Neutra Text Light"/>
                <a:ea typeface="Neutra Text Light"/>
                <a:cs typeface="Neutra Text Light"/>
                <a:sym typeface="Neutra Text Light"/>
              </a:rPr>
              <a:t> outdoor_temp, direct_normal_radiation, rel_humidity, diffuse_normal_radiation,  global_horizontal_radiation, infrared_radiation, direct_normal_illumination, diffuse_horizontal_illumination, global_horizontal_illumination, total_sky_cover.</a:t>
            </a:r>
          </a:p>
          <a:p>
            <a:pPr algn="l" marL="906780" indent="-302260" lvl="2">
              <a:lnSpc>
                <a:spcPts val="2940"/>
              </a:lnSpc>
              <a:spcBef>
                <a:spcPct val="0"/>
              </a:spcBef>
              <a:buFont typeface="Arial"/>
              <a:buChar char="⚬"/>
            </a:pPr>
            <a:r>
              <a:rPr lang="en-US" b="true" sz="2100">
                <a:solidFill>
                  <a:srgbClr val="000000"/>
                </a:solidFill>
                <a:latin typeface="Neutra Text Bold"/>
                <a:ea typeface="Neutra Text Bold"/>
                <a:cs typeface="Neutra Text Bold"/>
                <a:sym typeface="Neutra Text Bold"/>
              </a:rPr>
              <a:t>Physological features;</a:t>
            </a:r>
            <a:r>
              <a:rPr lang="en-US" sz="2100">
                <a:solidFill>
                  <a:srgbClr val="000000"/>
                </a:solidFill>
                <a:latin typeface="Neutra Text Light"/>
                <a:ea typeface="Neutra Text Light"/>
                <a:cs typeface="Neutra Text Light"/>
                <a:sym typeface="Neutra Text Light"/>
              </a:rPr>
              <a:t> hrv_rmssd_ms, heart_rate_bpm, pupil_mm, blink_rate_per_min, skin_conductance_uS, respiratory_rate_bpm.</a:t>
            </a:r>
          </a:p>
          <a:p>
            <a:pPr algn="l" marL="453390" indent="-226695" lvl="1">
              <a:lnSpc>
                <a:spcPts val="2940"/>
              </a:lnSpc>
              <a:spcBef>
                <a:spcPct val="0"/>
              </a:spcBef>
              <a:buFont typeface="Arial"/>
              <a:buChar char="•"/>
            </a:pPr>
            <a:r>
              <a:rPr lang="en-US" sz="2100">
                <a:solidFill>
                  <a:srgbClr val="000000"/>
                </a:solidFill>
                <a:latin typeface="Neutra Text Light"/>
                <a:ea typeface="Neutra Text Light"/>
                <a:cs typeface="Neutra Text Light"/>
                <a:sym typeface="Neutra Text Light"/>
              </a:rPr>
              <a:t>LABELS ARE THE OUTPUT VALUES, IN THIS CASE THE PREDICTED ILLUMINANCE_LUX AND CCT_</a:t>
            </a:r>
            <a:r>
              <a:rPr lang="en-US" sz="2100">
                <a:solidFill>
                  <a:srgbClr val="000000"/>
                </a:solidFill>
                <a:latin typeface="Neutra Text Light"/>
                <a:ea typeface="Neutra Text Light"/>
                <a:cs typeface="Neutra Text Light"/>
                <a:sym typeface="Neutra Text Light"/>
              </a:rPr>
              <a:t>kelvin</a:t>
            </a:r>
          </a:p>
          <a:p>
            <a:pPr algn="l">
              <a:lnSpc>
                <a:spcPts val="2940"/>
              </a:lnSpc>
              <a:spcBef>
                <a:spcPct val="0"/>
              </a:spcBef>
            </a:pPr>
          </a:p>
          <a:p>
            <a:pPr algn="l">
              <a:lnSpc>
                <a:spcPts val="2940"/>
              </a:lnSpc>
              <a:spcBef>
                <a:spcPct val="0"/>
              </a:spcBef>
            </a:pPr>
            <a:r>
              <a:rPr lang="en-US" b="true" sz="2100">
                <a:solidFill>
                  <a:srgbClr val="000000"/>
                </a:solidFill>
                <a:latin typeface="Neutra Text Bold"/>
                <a:ea typeface="Neutra Text Bold"/>
                <a:cs typeface="Neutra Text Bold"/>
                <a:sym typeface="Neutra Text Bold"/>
              </a:rPr>
              <a:t>SELECTING THE FEATURES AND LABELS: BALANCING ACCURACY OF MODEL WITH RISK OF OVERFITTING</a:t>
            </a:r>
          </a:p>
          <a:p>
            <a:pPr algn="l" marL="453390" indent="-226695" lvl="1">
              <a:lnSpc>
                <a:spcPts val="2940"/>
              </a:lnSpc>
              <a:spcBef>
                <a:spcPct val="0"/>
              </a:spcBef>
              <a:buFont typeface="Arial"/>
              <a:buChar char="•"/>
            </a:pPr>
            <a:r>
              <a:rPr lang="en-US" sz="2100">
                <a:solidFill>
                  <a:srgbClr val="000000"/>
                </a:solidFill>
                <a:latin typeface="Neutra Text Light"/>
                <a:ea typeface="Neutra Text Light"/>
                <a:cs typeface="Neutra Text Light"/>
                <a:sym typeface="Neutra Text Light"/>
              </a:rPr>
              <a:t>Choosing and grouping features.</a:t>
            </a:r>
          </a:p>
          <a:p>
            <a:pPr algn="l" marL="906780" indent="-302260" lvl="2">
              <a:lnSpc>
                <a:spcPts val="2940"/>
              </a:lnSpc>
              <a:spcBef>
                <a:spcPct val="0"/>
              </a:spcBef>
              <a:buFont typeface="Arial"/>
              <a:buChar char="⚬"/>
            </a:pPr>
            <a:r>
              <a:rPr lang="en-US" sz="2100">
                <a:solidFill>
                  <a:srgbClr val="000000"/>
                </a:solidFill>
                <a:latin typeface="Neutra Text Light"/>
                <a:ea typeface="Neutra Text Light"/>
                <a:cs typeface="Neutra Text Light"/>
                <a:sym typeface="Neutra Text Light"/>
              </a:rPr>
              <a:t>Features with high correlation &gt;0.8 with each other may be redundant, so they can be grouped or dropped.</a:t>
            </a:r>
          </a:p>
          <a:p>
            <a:pPr algn="l" marL="906780" indent="-302260" lvl="2">
              <a:lnSpc>
                <a:spcPts val="2940"/>
              </a:lnSpc>
              <a:spcBef>
                <a:spcPct val="0"/>
              </a:spcBef>
              <a:buFont typeface="Arial"/>
              <a:buChar char="⚬"/>
            </a:pPr>
            <a:r>
              <a:rPr lang="en-US" sz="2100">
                <a:solidFill>
                  <a:srgbClr val="000000"/>
                </a:solidFill>
                <a:latin typeface="Neutra Text Light"/>
                <a:ea typeface="Neutra Text Light"/>
                <a:cs typeface="Neutra Text Light"/>
                <a:sym typeface="Neutra Text Light"/>
              </a:rPr>
              <a:t>Features with high correlation with labels are likely strong predictors.</a:t>
            </a:r>
          </a:p>
          <a:p>
            <a:pPr algn="l" marL="453390" indent="-226695" lvl="1">
              <a:lnSpc>
                <a:spcPts val="2940"/>
              </a:lnSpc>
              <a:spcBef>
                <a:spcPct val="0"/>
              </a:spcBef>
              <a:buFont typeface="Arial"/>
              <a:buChar char="•"/>
            </a:pPr>
            <a:r>
              <a:rPr lang="en-US" sz="2100">
                <a:solidFill>
                  <a:srgbClr val="000000"/>
                </a:solidFill>
                <a:latin typeface="Neutra Text Light"/>
                <a:ea typeface="Neutra Text Light"/>
                <a:cs typeface="Neutra Text Light"/>
                <a:sym typeface="Neutra Text Light"/>
              </a:rPr>
              <a:t>With cross-validation we are testing the overfitting, if results are similar to the test score, that means low overfitting.</a:t>
            </a:r>
          </a:p>
          <a:p>
            <a:pPr algn="l">
              <a:lnSpc>
                <a:spcPts val="2940"/>
              </a:lnSpc>
              <a:spcBef>
                <a:spcPct val="0"/>
              </a:spcBef>
            </a:pPr>
          </a:p>
        </p:txBody>
      </p:sp>
      <p:sp>
        <p:nvSpPr>
          <p:cNvPr name="Freeform 3" id="3"/>
          <p:cNvSpPr/>
          <p:nvPr/>
        </p:nvSpPr>
        <p:spPr>
          <a:xfrm flipH="false" flipV="false" rot="0">
            <a:off x="10509971" y="2947972"/>
            <a:ext cx="6809276" cy="5988274"/>
          </a:xfrm>
          <a:custGeom>
            <a:avLst/>
            <a:gdLst/>
            <a:ahLst/>
            <a:cxnLst/>
            <a:rect r="r" b="b" t="t" l="l"/>
            <a:pathLst>
              <a:path h="5988274" w="6809276">
                <a:moveTo>
                  <a:pt x="0" y="0"/>
                </a:moveTo>
                <a:lnTo>
                  <a:pt x="6809276" y="0"/>
                </a:lnTo>
                <a:lnTo>
                  <a:pt x="6809276" y="5988275"/>
                </a:lnTo>
                <a:lnTo>
                  <a:pt x="0" y="5988275"/>
                </a:lnTo>
                <a:lnTo>
                  <a:pt x="0" y="0"/>
                </a:lnTo>
                <a:close/>
              </a:path>
            </a:pathLst>
          </a:custGeom>
          <a:blipFill>
            <a:blip r:embed="rId2"/>
            <a:stretch>
              <a:fillRect l="0" t="-2765" r="0" b="0"/>
            </a:stretch>
          </a:blipFill>
        </p:spPr>
      </p:sp>
      <p:sp>
        <p:nvSpPr>
          <p:cNvPr name="TextBox 4" id="4"/>
          <p:cNvSpPr txBox="true"/>
          <p:nvPr/>
        </p:nvSpPr>
        <p:spPr>
          <a:xfrm rot="0">
            <a:off x="1028700" y="558571"/>
            <a:ext cx="1974721" cy="1257968"/>
          </a:xfrm>
          <a:prstGeom prst="rect">
            <a:avLst/>
          </a:prstGeom>
        </p:spPr>
        <p:txBody>
          <a:bodyPr anchor="t" rtlCol="false" tIns="0" lIns="0" bIns="0" rIns="0">
            <a:spAutoFit/>
          </a:bodyPr>
          <a:lstStyle/>
          <a:p>
            <a:pPr algn="l">
              <a:lnSpc>
                <a:spcPts val="9833"/>
              </a:lnSpc>
            </a:pPr>
            <a:r>
              <a:rPr lang="en-US" sz="7023" b="true">
                <a:solidFill>
                  <a:srgbClr val="504C44">
                    <a:alpha val="19608"/>
                  </a:srgbClr>
                </a:solidFill>
                <a:latin typeface="Neutra Text Bold"/>
                <a:ea typeface="Neutra Text Bold"/>
                <a:cs typeface="Neutra Text Bold"/>
                <a:sym typeface="Neutra Text Bold"/>
              </a:rPr>
              <a:t>18</a:t>
            </a:r>
          </a:p>
        </p:txBody>
      </p:sp>
      <p:sp>
        <p:nvSpPr>
          <p:cNvPr name="TextBox 5" id="5"/>
          <p:cNvSpPr txBox="true"/>
          <p:nvPr/>
        </p:nvSpPr>
        <p:spPr>
          <a:xfrm rot="0">
            <a:off x="2378676" y="987530"/>
            <a:ext cx="10482970" cy="514351"/>
          </a:xfrm>
          <a:prstGeom prst="rect">
            <a:avLst/>
          </a:prstGeom>
        </p:spPr>
        <p:txBody>
          <a:bodyPr anchor="t" rtlCol="false" tIns="0" lIns="0" bIns="0" rIns="0">
            <a:spAutoFit/>
          </a:bodyPr>
          <a:lstStyle/>
          <a:p>
            <a:pPr algn="l">
              <a:lnSpc>
                <a:spcPts val="4199"/>
              </a:lnSpc>
              <a:spcBef>
                <a:spcPct val="0"/>
              </a:spcBef>
            </a:pPr>
            <a:r>
              <a:rPr lang="en-US" b="true" sz="2999" spc="599">
                <a:solidFill>
                  <a:srgbClr val="000000"/>
                </a:solidFill>
                <a:latin typeface="TT Chocolates Bold"/>
                <a:ea typeface="TT Chocolates Bold"/>
                <a:cs typeface="TT Chocolates Bold"/>
                <a:sym typeface="TT Chocolates Bold"/>
              </a:rPr>
              <a:t>MACHIN</a:t>
            </a:r>
            <a:r>
              <a:rPr lang="en-US" b="true" sz="2999" spc="599">
                <a:solidFill>
                  <a:srgbClr val="000000"/>
                </a:solidFill>
                <a:latin typeface="TT Chocolates Bold"/>
                <a:ea typeface="TT Chocolates Bold"/>
                <a:cs typeface="TT Chocolates Bold"/>
                <a:sym typeface="TT Chocolates Bold"/>
              </a:rPr>
              <a:t>E LEARNING </a:t>
            </a:r>
            <a:r>
              <a:rPr lang="en-US" sz="2999" spc="599">
                <a:solidFill>
                  <a:srgbClr val="000000"/>
                </a:solidFill>
                <a:latin typeface="TT Chocolates"/>
                <a:ea typeface="TT Chocolates"/>
                <a:cs typeface="TT Chocolates"/>
                <a:sym typeface="TT Chocolates"/>
              </a:rPr>
              <a:t>| PRE-TRAINING</a:t>
            </a:r>
          </a:p>
        </p:txBody>
      </p:sp>
      <p:sp>
        <p:nvSpPr>
          <p:cNvPr name="TextBox 6" id="6"/>
          <p:cNvSpPr txBox="true"/>
          <p:nvPr/>
        </p:nvSpPr>
        <p:spPr>
          <a:xfrm rot="0">
            <a:off x="11849288" y="2149254"/>
            <a:ext cx="4674104" cy="514730"/>
          </a:xfrm>
          <a:prstGeom prst="rect">
            <a:avLst/>
          </a:prstGeom>
        </p:spPr>
        <p:txBody>
          <a:bodyPr anchor="t" rtlCol="false" tIns="0" lIns="0" bIns="0" rIns="0">
            <a:spAutoFit/>
          </a:bodyPr>
          <a:lstStyle/>
          <a:p>
            <a:pPr algn="ctr">
              <a:lnSpc>
                <a:spcPts val="3916"/>
              </a:lnSpc>
              <a:spcBef>
                <a:spcPct val="0"/>
              </a:spcBef>
            </a:pPr>
            <a:r>
              <a:rPr lang="en-US" b="true" sz="2797">
                <a:solidFill>
                  <a:srgbClr val="000000"/>
                </a:solidFill>
                <a:latin typeface="Neutra Text Bold"/>
                <a:ea typeface="Neutra Text Bold"/>
                <a:cs typeface="Neutra Text Bold"/>
                <a:sym typeface="Neutra Text Bold"/>
              </a:rPr>
              <a:t>Feature correlation heatmap</a:t>
            </a:r>
          </a:p>
        </p:txBody>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28700" y="2333949"/>
            <a:ext cx="9858079" cy="7101840"/>
          </a:xfrm>
          <a:prstGeom prst="rect">
            <a:avLst/>
          </a:prstGeom>
        </p:spPr>
        <p:txBody>
          <a:bodyPr anchor="t" rtlCol="false" tIns="0" lIns="0" bIns="0" rIns="0">
            <a:spAutoFit/>
          </a:bodyPr>
          <a:lstStyle/>
          <a:p>
            <a:pPr algn="l">
              <a:lnSpc>
                <a:spcPts val="2940"/>
              </a:lnSpc>
              <a:spcBef>
                <a:spcPct val="0"/>
              </a:spcBef>
            </a:pPr>
            <a:r>
              <a:rPr lang="en-US" b="true" sz="2100">
                <a:solidFill>
                  <a:srgbClr val="000000"/>
                </a:solidFill>
                <a:latin typeface="Neutra Text Bold"/>
                <a:ea typeface="Neutra Text Bold"/>
                <a:cs typeface="Neutra Text Bold"/>
                <a:sym typeface="Neutra Text Bold"/>
              </a:rPr>
              <a:t>feature grouping</a:t>
            </a:r>
          </a:p>
          <a:p>
            <a:pPr algn="l" marL="453390" indent="-226695" lvl="1">
              <a:lnSpc>
                <a:spcPts val="2940"/>
              </a:lnSpc>
              <a:spcBef>
                <a:spcPct val="0"/>
              </a:spcBef>
              <a:buFont typeface="Arial"/>
              <a:buChar char="•"/>
            </a:pPr>
            <a:r>
              <a:rPr lang="en-US" sz="2100">
                <a:solidFill>
                  <a:srgbClr val="000000"/>
                </a:solidFill>
                <a:latin typeface="Neutra Text Light"/>
                <a:ea typeface="Neutra Text Light"/>
                <a:cs typeface="Neutra Text Light"/>
                <a:sym typeface="Neutra Text Light"/>
              </a:rPr>
              <a:t> For the weather features e.g. I found strong correlations, which can be grouped together to reduce redundancy: </a:t>
            </a:r>
            <a:r>
              <a:rPr lang="en-US" sz="2100">
                <a:solidFill>
                  <a:srgbClr val="000000"/>
                </a:solidFill>
                <a:latin typeface="Neutra Text Light"/>
                <a:ea typeface="Neutra Text Light"/>
                <a:cs typeface="Neutra Text Light"/>
                <a:sym typeface="Neutra Text Light"/>
              </a:rPr>
              <a:t>Direct radiation and direct illumination (0.94) and diffuse horizontal and global horizontal illumination (0.88)</a:t>
            </a:r>
          </a:p>
          <a:p>
            <a:pPr algn="l" marL="453390" indent="-226695" lvl="1">
              <a:lnSpc>
                <a:spcPts val="2940"/>
              </a:lnSpc>
              <a:spcBef>
                <a:spcPct val="0"/>
              </a:spcBef>
              <a:buFont typeface="Arial"/>
              <a:buChar char="•"/>
            </a:pPr>
            <a:r>
              <a:rPr lang="en-US" sz="2100">
                <a:solidFill>
                  <a:srgbClr val="000000"/>
                </a:solidFill>
                <a:latin typeface="Neutra Text Light"/>
                <a:ea typeface="Neutra Text Light"/>
                <a:cs typeface="Neutra Text Light"/>
                <a:sym typeface="Neutra Text Light"/>
              </a:rPr>
              <a:t> </a:t>
            </a:r>
            <a:r>
              <a:rPr lang="en-US" sz="2100">
                <a:solidFill>
                  <a:srgbClr val="000000"/>
                </a:solidFill>
                <a:latin typeface="Neutra Text Light"/>
                <a:ea typeface="Neutra Text Light"/>
                <a:cs typeface="Neutra Text Light"/>
                <a:sym typeface="Neutra Text Light"/>
              </a:rPr>
              <a:t>For the physiological features e.g. I found inversely correlated features, one of these can be used as a representative feature. </a:t>
            </a:r>
            <a:r>
              <a:rPr lang="en-US" sz="2100">
                <a:solidFill>
                  <a:srgbClr val="000000"/>
                </a:solidFill>
                <a:latin typeface="Neutra Text Light"/>
                <a:ea typeface="Neutra Text Light"/>
                <a:cs typeface="Neutra Text Light"/>
                <a:sym typeface="Neutra Text Light"/>
              </a:rPr>
              <a:t>HRV and heart rate (0.85). </a:t>
            </a:r>
          </a:p>
          <a:p>
            <a:pPr algn="l">
              <a:lnSpc>
                <a:spcPts val="2940"/>
              </a:lnSpc>
              <a:spcBef>
                <a:spcPct val="0"/>
              </a:spcBef>
            </a:pPr>
          </a:p>
          <a:p>
            <a:pPr algn="l">
              <a:lnSpc>
                <a:spcPts val="2940"/>
              </a:lnSpc>
              <a:spcBef>
                <a:spcPct val="0"/>
              </a:spcBef>
            </a:pPr>
            <a:r>
              <a:rPr lang="en-US" b="true" sz="2100">
                <a:solidFill>
                  <a:srgbClr val="000000"/>
                </a:solidFill>
                <a:latin typeface="Neutra Text Bold"/>
                <a:ea typeface="Neutra Text Bold"/>
                <a:cs typeface="Neutra Text Bold"/>
                <a:sym typeface="Neutra Text Bold"/>
              </a:rPr>
              <a:t>EVALUATING MODEL PERFORMANCE</a:t>
            </a:r>
          </a:p>
          <a:p>
            <a:pPr algn="l" marL="453390" indent="-226695" lvl="1">
              <a:lnSpc>
                <a:spcPts val="2940"/>
              </a:lnSpc>
              <a:spcBef>
                <a:spcPct val="0"/>
              </a:spcBef>
              <a:buFont typeface="Arial"/>
              <a:buChar char="•"/>
            </a:pPr>
            <a:r>
              <a:rPr lang="en-US" b="true" sz="2100">
                <a:solidFill>
                  <a:srgbClr val="000000"/>
                </a:solidFill>
                <a:latin typeface="Neutra Text Bold"/>
                <a:ea typeface="Neutra Text Bold"/>
                <a:cs typeface="Neutra Text Bold"/>
                <a:sym typeface="Neutra Text Bold"/>
              </a:rPr>
              <a:t>R-square </a:t>
            </a:r>
            <a:r>
              <a:rPr lang="en-US" sz="2100">
                <a:solidFill>
                  <a:srgbClr val="000000"/>
                </a:solidFill>
                <a:latin typeface="Neutra Text Light"/>
                <a:ea typeface="Neutra Text Light"/>
                <a:cs typeface="Neutra Text Light"/>
                <a:sym typeface="Neutra Text Light"/>
              </a:rPr>
              <a:t>is used to evaluate how well the model represents the data (the variance of the mean). For example, if R-square is 80%, then the model can express 80% of the variability.</a:t>
            </a:r>
          </a:p>
          <a:p>
            <a:pPr algn="l" marL="453390" indent="-226695" lvl="1">
              <a:lnSpc>
                <a:spcPts val="2940"/>
              </a:lnSpc>
              <a:spcBef>
                <a:spcPct val="0"/>
              </a:spcBef>
              <a:buFont typeface="Arial"/>
              <a:buChar char="•"/>
            </a:pPr>
            <a:r>
              <a:rPr lang="en-US" sz="2100">
                <a:solidFill>
                  <a:srgbClr val="000000"/>
                </a:solidFill>
                <a:latin typeface="Neutra Text Light"/>
                <a:ea typeface="Neutra Text Light"/>
                <a:cs typeface="Neutra Text Light"/>
                <a:sym typeface="Neutra Text Light"/>
              </a:rPr>
              <a:t>Error functions such as </a:t>
            </a:r>
            <a:r>
              <a:rPr lang="en-US" b="true" sz="2100">
                <a:solidFill>
                  <a:srgbClr val="000000"/>
                </a:solidFill>
                <a:latin typeface="Neutra Text Bold"/>
                <a:ea typeface="Neutra Text Bold"/>
                <a:cs typeface="Neutra Text Bold"/>
                <a:sym typeface="Neutra Text Bold"/>
              </a:rPr>
              <a:t>RMSE </a:t>
            </a:r>
            <a:r>
              <a:rPr lang="en-US" sz="2100">
                <a:solidFill>
                  <a:srgbClr val="000000"/>
                </a:solidFill>
                <a:latin typeface="Neutra Text Light"/>
                <a:ea typeface="Neutra Text Light"/>
                <a:cs typeface="Neutra Text Light"/>
                <a:sym typeface="Neutra Text Light"/>
              </a:rPr>
              <a:t>and </a:t>
            </a:r>
            <a:r>
              <a:rPr lang="en-US" b="true" sz="2100">
                <a:solidFill>
                  <a:srgbClr val="000000"/>
                </a:solidFill>
                <a:latin typeface="Neutra Text Bold"/>
                <a:ea typeface="Neutra Text Bold"/>
                <a:cs typeface="Neutra Text Bold"/>
                <a:sym typeface="Neutra Text Bold"/>
              </a:rPr>
              <a:t>MAE </a:t>
            </a:r>
            <a:r>
              <a:rPr lang="en-US" sz="2100">
                <a:solidFill>
                  <a:srgbClr val="000000"/>
                </a:solidFill>
                <a:latin typeface="Neutra Text Light"/>
                <a:ea typeface="Neutra Text Light"/>
                <a:cs typeface="Neutra Text Light"/>
                <a:sym typeface="Neutra Text Light"/>
              </a:rPr>
              <a:t>provide information about how far off the estimation is from the actual value. RMSE penalizes large errors and MAE takes the average. Both of the scores are relative to the scale of the dataset.</a:t>
            </a:r>
          </a:p>
          <a:p>
            <a:pPr algn="l" marL="453390" indent="-226695" lvl="1">
              <a:lnSpc>
                <a:spcPts val="2940"/>
              </a:lnSpc>
              <a:spcBef>
                <a:spcPct val="0"/>
              </a:spcBef>
              <a:buFont typeface="Arial"/>
              <a:buChar char="•"/>
            </a:pPr>
            <a:r>
              <a:rPr lang="en-US" sz="2100">
                <a:solidFill>
                  <a:srgbClr val="000000"/>
                </a:solidFill>
                <a:latin typeface="Neutra Text Light"/>
                <a:ea typeface="Neutra Text Light"/>
                <a:cs typeface="Neutra Text Light"/>
                <a:sym typeface="Neutra Text Light"/>
              </a:rPr>
              <a:t>Performance of the first model vs second model trained with adjusted features; </a:t>
            </a:r>
          </a:p>
          <a:p>
            <a:pPr algn="l" marL="453390" indent="-226695" lvl="1">
              <a:lnSpc>
                <a:spcPts val="2940"/>
              </a:lnSpc>
              <a:spcBef>
                <a:spcPct val="0"/>
              </a:spcBef>
              <a:buFont typeface="Arial"/>
              <a:buChar char="•"/>
            </a:pPr>
            <a:r>
              <a:rPr lang="en-US" sz="2100">
                <a:solidFill>
                  <a:srgbClr val="000000"/>
                </a:solidFill>
                <a:latin typeface="Neutra Text Light"/>
                <a:ea typeface="Neutra Text Light"/>
                <a:cs typeface="Neutra Text Light"/>
                <a:sym typeface="Neutra Text Light"/>
              </a:rPr>
              <a:t>R-square = 0.13752631245104485 → 0.6972536094819399, </a:t>
            </a:r>
          </a:p>
          <a:p>
            <a:pPr algn="l" marL="453390" indent="-226695" lvl="1">
              <a:lnSpc>
                <a:spcPts val="2940"/>
              </a:lnSpc>
              <a:spcBef>
                <a:spcPct val="0"/>
              </a:spcBef>
              <a:buFont typeface="Arial"/>
              <a:buChar char="•"/>
            </a:pPr>
            <a:r>
              <a:rPr lang="en-US" sz="2100">
                <a:solidFill>
                  <a:srgbClr val="000000"/>
                </a:solidFill>
                <a:latin typeface="Neutra Text Light"/>
                <a:ea typeface="Neutra Text Light"/>
                <a:cs typeface="Neutra Text Light"/>
                <a:sym typeface="Neutra Text Light"/>
              </a:rPr>
              <a:t>RMSE = 547.2232257652937 → 401.7306132398937, </a:t>
            </a:r>
          </a:p>
          <a:p>
            <a:pPr algn="l" marL="453390" indent="-226695" lvl="1">
              <a:lnSpc>
                <a:spcPts val="2940"/>
              </a:lnSpc>
              <a:spcBef>
                <a:spcPct val="0"/>
              </a:spcBef>
              <a:buFont typeface="Arial"/>
              <a:buChar char="•"/>
            </a:pPr>
            <a:r>
              <a:rPr lang="en-US" sz="2100">
                <a:solidFill>
                  <a:srgbClr val="000000"/>
                </a:solidFill>
                <a:latin typeface="Neutra Text Light"/>
                <a:ea typeface="Neutra Text Light"/>
                <a:cs typeface="Neutra Text Light"/>
                <a:sym typeface="Neutra Text Light"/>
              </a:rPr>
              <a:t>MAE = 463.33269614523095 → 322.292021438062</a:t>
            </a:r>
          </a:p>
          <a:p>
            <a:pPr algn="l" marL="453390" indent="-226695" lvl="1">
              <a:lnSpc>
                <a:spcPts val="2940"/>
              </a:lnSpc>
              <a:spcBef>
                <a:spcPct val="0"/>
              </a:spcBef>
              <a:buFont typeface="Arial"/>
              <a:buChar char="•"/>
            </a:pPr>
            <a:r>
              <a:rPr lang="en-US" sz="2100">
                <a:solidFill>
                  <a:srgbClr val="000000"/>
                </a:solidFill>
                <a:latin typeface="Neutra Text Light"/>
                <a:ea typeface="Neutra Text Light"/>
                <a:cs typeface="Neutra Text Light"/>
                <a:sym typeface="Neutra Text Light"/>
              </a:rPr>
              <a:t>Conclusion; clear improvement of the model performance.</a:t>
            </a:r>
          </a:p>
        </p:txBody>
      </p:sp>
      <p:sp>
        <p:nvSpPr>
          <p:cNvPr name="Freeform 3" id="3"/>
          <p:cNvSpPr/>
          <p:nvPr/>
        </p:nvSpPr>
        <p:spPr>
          <a:xfrm flipH="false" flipV="false" rot="0">
            <a:off x="11504680" y="3037979"/>
            <a:ext cx="5754620" cy="4499853"/>
          </a:xfrm>
          <a:custGeom>
            <a:avLst/>
            <a:gdLst/>
            <a:ahLst/>
            <a:cxnLst/>
            <a:rect r="r" b="b" t="t" l="l"/>
            <a:pathLst>
              <a:path h="4499853" w="5754620">
                <a:moveTo>
                  <a:pt x="0" y="0"/>
                </a:moveTo>
                <a:lnTo>
                  <a:pt x="5754620" y="0"/>
                </a:lnTo>
                <a:lnTo>
                  <a:pt x="5754620" y="4499853"/>
                </a:lnTo>
                <a:lnTo>
                  <a:pt x="0" y="4499853"/>
                </a:lnTo>
                <a:lnTo>
                  <a:pt x="0" y="0"/>
                </a:lnTo>
                <a:close/>
              </a:path>
            </a:pathLst>
          </a:custGeom>
          <a:blipFill>
            <a:blip r:embed="rId2"/>
            <a:stretch>
              <a:fillRect l="0" t="0" r="0" b="0"/>
            </a:stretch>
          </a:blipFill>
        </p:spPr>
      </p:sp>
      <p:sp>
        <p:nvSpPr>
          <p:cNvPr name="TextBox 4" id="4"/>
          <p:cNvSpPr txBox="true"/>
          <p:nvPr/>
        </p:nvSpPr>
        <p:spPr>
          <a:xfrm rot="0">
            <a:off x="1028700" y="558571"/>
            <a:ext cx="1974721" cy="1257968"/>
          </a:xfrm>
          <a:prstGeom prst="rect">
            <a:avLst/>
          </a:prstGeom>
        </p:spPr>
        <p:txBody>
          <a:bodyPr anchor="t" rtlCol="false" tIns="0" lIns="0" bIns="0" rIns="0">
            <a:spAutoFit/>
          </a:bodyPr>
          <a:lstStyle/>
          <a:p>
            <a:pPr algn="l">
              <a:lnSpc>
                <a:spcPts val="9833"/>
              </a:lnSpc>
            </a:pPr>
            <a:r>
              <a:rPr lang="en-US" sz="7023" b="true">
                <a:solidFill>
                  <a:srgbClr val="504C44">
                    <a:alpha val="19608"/>
                  </a:srgbClr>
                </a:solidFill>
                <a:latin typeface="Neutra Text Bold"/>
                <a:ea typeface="Neutra Text Bold"/>
                <a:cs typeface="Neutra Text Bold"/>
                <a:sym typeface="Neutra Text Bold"/>
              </a:rPr>
              <a:t>19</a:t>
            </a:r>
          </a:p>
        </p:txBody>
      </p:sp>
      <p:sp>
        <p:nvSpPr>
          <p:cNvPr name="TextBox 5" id="5"/>
          <p:cNvSpPr txBox="true"/>
          <p:nvPr/>
        </p:nvSpPr>
        <p:spPr>
          <a:xfrm rot="0">
            <a:off x="2378676" y="987530"/>
            <a:ext cx="10482970" cy="514351"/>
          </a:xfrm>
          <a:prstGeom prst="rect">
            <a:avLst/>
          </a:prstGeom>
        </p:spPr>
        <p:txBody>
          <a:bodyPr anchor="t" rtlCol="false" tIns="0" lIns="0" bIns="0" rIns="0">
            <a:spAutoFit/>
          </a:bodyPr>
          <a:lstStyle/>
          <a:p>
            <a:pPr algn="l">
              <a:lnSpc>
                <a:spcPts val="4199"/>
              </a:lnSpc>
              <a:spcBef>
                <a:spcPct val="0"/>
              </a:spcBef>
            </a:pPr>
            <a:r>
              <a:rPr lang="en-US" b="true" sz="2999" spc="599">
                <a:solidFill>
                  <a:srgbClr val="000000"/>
                </a:solidFill>
                <a:latin typeface="TT Chocolates Bold"/>
                <a:ea typeface="TT Chocolates Bold"/>
                <a:cs typeface="TT Chocolates Bold"/>
                <a:sym typeface="TT Chocolates Bold"/>
              </a:rPr>
              <a:t>MACHIN</a:t>
            </a:r>
            <a:r>
              <a:rPr lang="en-US" b="true" sz="2999" spc="599">
                <a:solidFill>
                  <a:srgbClr val="000000"/>
                </a:solidFill>
                <a:latin typeface="TT Chocolates Bold"/>
                <a:ea typeface="TT Chocolates Bold"/>
                <a:cs typeface="TT Chocolates Bold"/>
                <a:sym typeface="TT Chocolates Bold"/>
              </a:rPr>
              <a:t>E LEARNING </a:t>
            </a:r>
            <a:r>
              <a:rPr lang="en-US" sz="2999" spc="599">
                <a:solidFill>
                  <a:srgbClr val="000000"/>
                </a:solidFill>
                <a:latin typeface="TT Chocolates"/>
                <a:ea typeface="TT Chocolates"/>
                <a:cs typeface="TT Chocolates"/>
                <a:sym typeface="TT Chocolates"/>
              </a:rPr>
              <a:t>| TRAINING</a:t>
            </a:r>
          </a:p>
        </p:txBody>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929065" y="1278042"/>
            <a:ext cx="12429871" cy="8794134"/>
          </a:xfrm>
          <a:custGeom>
            <a:avLst/>
            <a:gdLst/>
            <a:ahLst/>
            <a:cxnLst/>
            <a:rect r="r" b="b" t="t" l="l"/>
            <a:pathLst>
              <a:path h="8794134" w="12429871">
                <a:moveTo>
                  <a:pt x="0" y="0"/>
                </a:moveTo>
                <a:lnTo>
                  <a:pt x="12429870" y="0"/>
                </a:lnTo>
                <a:lnTo>
                  <a:pt x="12429870" y="8794134"/>
                </a:lnTo>
                <a:lnTo>
                  <a:pt x="0" y="8794134"/>
                </a:lnTo>
                <a:lnTo>
                  <a:pt x="0" y="0"/>
                </a:lnTo>
                <a:close/>
              </a:path>
            </a:pathLst>
          </a:custGeom>
          <a:blipFill>
            <a:blip r:embed="rId2"/>
            <a:stretch>
              <a:fillRect l="0" t="0" r="0" b="0"/>
            </a:stretch>
          </a:blipFill>
        </p:spPr>
      </p:sp>
      <p:sp>
        <p:nvSpPr>
          <p:cNvPr name="TextBox 3" id="3"/>
          <p:cNvSpPr txBox="true"/>
          <p:nvPr/>
        </p:nvSpPr>
        <p:spPr>
          <a:xfrm rot="0">
            <a:off x="1028700" y="558571"/>
            <a:ext cx="1974721" cy="1257968"/>
          </a:xfrm>
          <a:prstGeom prst="rect">
            <a:avLst/>
          </a:prstGeom>
        </p:spPr>
        <p:txBody>
          <a:bodyPr anchor="t" rtlCol="false" tIns="0" lIns="0" bIns="0" rIns="0">
            <a:spAutoFit/>
          </a:bodyPr>
          <a:lstStyle/>
          <a:p>
            <a:pPr algn="l">
              <a:lnSpc>
                <a:spcPts val="9833"/>
              </a:lnSpc>
            </a:pPr>
            <a:r>
              <a:rPr lang="en-US" sz="7023" b="true">
                <a:solidFill>
                  <a:srgbClr val="504C44">
                    <a:alpha val="19608"/>
                  </a:srgbClr>
                </a:solidFill>
                <a:latin typeface="Neutra Text Bold"/>
                <a:ea typeface="Neutra Text Bold"/>
                <a:cs typeface="Neutra Text Bold"/>
                <a:sym typeface="Neutra Text Bold"/>
              </a:rPr>
              <a:t>20</a:t>
            </a:r>
          </a:p>
        </p:txBody>
      </p:sp>
      <p:sp>
        <p:nvSpPr>
          <p:cNvPr name="TextBox 4" id="4"/>
          <p:cNvSpPr txBox="true"/>
          <p:nvPr/>
        </p:nvSpPr>
        <p:spPr>
          <a:xfrm rot="0">
            <a:off x="2378676" y="987530"/>
            <a:ext cx="13951244" cy="514351"/>
          </a:xfrm>
          <a:prstGeom prst="rect">
            <a:avLst/>
          </a:prstGeom>
        </p:spPr>
        <p:txBody>
          <a:bodyPr anchor="t" rtlCol="false" tIns="0" lIns="0" bIns="0" rIns="0">
            <a:spAutoFit/>
          </a:bodyPr>
          <a:lstStyle/>
          <a:p>
            <a:pPr algn="l">
              <a:lnSpc>
                <a:spcPts val="4199"/>
              </a:lnSpc>
              <a:spcBef>
                <a:spcPct val="0"/>
              </a:spcBef>
            </a:pPr>
            <a:r>
              <a:rPr lang="en-US" b="true" sz="2999" spc="599">
                <a:solidFill>
                  <a:srgbClr val="000000"/>
                </a:solidFill>
                <a:latin typeface="TT Chocolates Bold"/>
                <a:ea typeface="TT Chocolates Bold"/>
                <a:cs typeface="TT Chocolates Bold"/>
                <a:sym typeface="TT Chocolates Bold"/>
              </a:rPr>
              <a:t>MACHIN</a:t>
            </a:r>
            <a:r>
              <a:rPr lang="en-US" b="true" sz="2999" spc="599">
                <a:solidFill>
                  <a:srgbClr val="000000"/>
                </a:solidFill>
                <a:latin typeface="TT Chocolates Bold"/>
                <a:ea typeface="TT Chocolates Bold"/>
                <a:cs typeface="TT Chocolates Bold"/>
                <a:sym typeface="TT Chocolates Bold"/>
              </a:rPr>
              <a:t>E LEARNING </a:t>
            </a:r>
            <a:r>
              <a:rPr lang="en-US" sz="2999" spc="599">
                <a:solidFill>
                  <a:srgbClr val="000000"/>
                </a:solidFill>
                <a:latin typeface="TT Chocolates"/>
                <a:ea typeface="TT Chocolates"/>
                <a:cs typeface="TT Chocolates"/>
                <a:sym typeface="TT Chocolates"/>
              </a:rPr>
              <a:t>| TRAINING - FEATURE GROUPS</a:t>
            </a:r>
          </a:p>
        </p:txBody>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918084" y="1268348"/>
            <a:ext cx="14942868" cy="10572079"/>
          </a:xfrm>
          <a:custGeom>
            <a:avLst/>
            <a:gdLst/>
            <a:ahLst/>
            <a:cxnLst/>
            <a:rect r="r" b="b" t="t" l="l"/>
            <a:pathLst>
              <a:path h="10572079" w="14942868">
                <a:moveTo>
                  <a:pt x="0" y="0"/>
                </a:moveTo>
                <a:lnTo>
                  <a:pt x="14942868" y="0"/>
                </a:lnTo>
                <a:lnTo>
                  <a:pt x="14942868" y="10572079"/>
                </a:lnTo>
                <a:lnTo>
                  <a:pt x="0" y="10572079"/>
                </a:lnTo>
                <a:lnTo>
                  <a:pt x="0" y="0"/>
                </a:lnTo>
                <a:close/>
              </a:path>
            </a:pathLst>
          </a:custGeom>
          <a:blipFill>
            <a:blip r:embed="rId2"/>
            <a:stretch>
              <a:fillRect l="0" t="0" r="0" b="0"/>
            </a:stretch>
          </a:blipFill>
        </p:spPr>
      </p:sp>
      <p:sp>
        <p:nvSpPr>
          <p:cNvPr name="Freeform 3" id="3"/>
          <p:cNvSpPr/>
          <p:nvPr/>
        </p:nvSpPr>
        <p:spPr>
          <a:xfrm flipH="false" flipV="false" rot="0">
            <a:off x="16131267" y="6462639"/>
            <a:ext cx="912181" cy="2533835"/>
          </a:xfrm>
          <a:custGeom>
            <a:avLst/>
            <a:gdLst/>
            <a:ahLst/>
            <a:cxnLst/>
            <a:rect r="r" b="b" t="t" l="l"/>
            <a:pathLst>
              <a:path h="2533835" w="912181">
                <a:moveTo>
                  <a:pt x="0" y="0"/>
                </a:moveTo>
                <a:lnTo>
                  <a:pt x="912181" y="0"/>
                </a:lnTo>
                <a:lnTo>
                  <a:pt x="912181" y="2533835"/>
                </a:lnTo>
                <a:lnTo>
                  <a:pt x="0" y="253383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2925946" y="6554387"/>
            <a:ext cx="912181" cy="2533835"/>
          </a:xfrm>
          <a:custGeom>
            <a:avLst/>
            <a:gdLst/>
            <a:ahLst/>
            <a:cxnLst/>
            <a:rect r="r" b="b" t="t" l="l"/>
            <a:pathLst>
              <a:path h="2533835" w="912181">
                <a:moveTo>
                  <a:pt x="0" y="0"/>
                </a:moveTo>
                <a:lnTo>
                  <a:pt x="912181" y="0"/>
                </a:lnTo>
                <a:lnTo>
                  <a:pt x="912181" y="2533836"/>
                </a:lnTo>
                <a:lnTo>
                  <a:pt x="0" y="253383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5" id="5"/>
          <p:cNvGrpSpPr/>
          <p:nvPr/>
        </p:nvGrpSpPr>
        <p:grpSpPr>
          <a:xfrm rot="-10800000">
            <a:off x="1313333" y="8622843"/>
            <a:ext cx="131533" cy="470608"/>
            <a:chOff x="0" y="0"/>
            <a:chExt cx="578943" cy="2071385"/>
          </a:xfrm>
        </p:grpSpPr>
        <p:sp>
          <p:nvSpPr>
            <p:cNvPr name="Freeform 6" id="6"/>
            <p:cNvSpPr/>
            <p:nvPr/>
          </p:nvSpPr>
          <p:spPr>
            <a:xfrm flipH="false" flipV="false" rot="0">
              <a:off x="0" y="0"/>
              <a:ext cx="578943" cy="2071385"/>
            </a:xfrm>
            <a:custGeom>
              <a:avLst/>
              <a:gdLst/>
              <a:ahLst/>
              <a:cxnLst/>
              <a:rect r="r" b="b" t="t" l="l"/>
              <a:pathLst>
                <a:path h="2071385" w="578943">
                  <a:moveTo>
                    <a:pt x="289471" y="0"/>
                  </a:moveTo>
                  <a:lnTo>
                    <a:pt x="289471" y="0"/>
                  </a:lnTo>
                  <a:cubicBezTo>
                    <a:pt x="366244" y="0"/>
                    <a:pt x="439872" y="30498"/>
                    <a:pt x="494158" y="84784"/>
                  </a:cubicBezTo>
                  <a:cubicBezTo>
                    <a:pt x="548445" y="139071"/>
                    <a:pt x="578943" y="212699"/>
                    <a:pt x="578943" y="289471"/>
                  </a:cubicBezTo>
                  <a:lnTo>
                    <a:pt x="578943" y="1781914"/>
                  </a:lnTo>
                  <a:cubicBezTo>
                    <a:pt x="578943" y="1941784"/>
                    <a:pt x="449342" y="2071385"/>
                    <a:pt x="289471" y="2071385"/>
                  </a:cubicBezTo>
                  <a:lnTo>
                    <a:pt x="289471" y="2071385"/>
                  </a:lnTo>
                  <a:cubicBezTo>
                    <a:pt x="129601" y="2071385"/>
                    <a:pt x="0" y="1941784"/>
                    <a:pt x="0" y="1781914"/>
                  </a:cubicBezTo>
                  <a:lnTo>
                    <a:pt x="0" y="289471"/>
                  </a:lnTo>
                  <a:cubicBezTo>
                    <a:pt x="0" y="129601"/>
                    <a:pt x="129601" y="0"/>
                    <a:pt x="289471" y="0"/>
                  </a:cubicBezTo>
                  <a:close/>
                </a:path>
              </a:pathLst>
            </a:custGeom>
            <a:gradFill rotWithShape="true">
              <a:gsLst>
                <a:gs pos="0">
                  <a:srgbClr val="D82700">
                    <a:alpha val="41000"/>
                  </a:srgbClr>
                </a:gs>
                <a:gs pos="16667">
                  <a:srgbClr val="FF4D00">
                    <a:alpha val="41000"/>
                  </a:srgbClr>
                </a:gs>
                <a:gs pos="33333">
                  <a:srgbClr val="E89519">
                    <a:alpha val="41000"/>
                  </a:srgbClr>
                </a:gs>
                <a:gs pos="50000">
                  <a:srgbClr val="F8E53A">
                    <a:alpha val="41000"/>
                  </a:srgbClr>
                </a:gs>
                <a:gs pos="66667">
                  <a:srgbClr val="F3FFFE">
                    <a:alpha val="41000"/>
                  </a:srgbClr>
                </a:gs>
                <a:gs pos="83333">
                  <a:srgbClr val="84F8EF">
                    <a:alpha val="41000"/>
                  </a:srgbClr>
                </a:gs>
                <a:gs pos="100000">
                  <a:srgbClr val="07F1DF">
                    <a:alpha val="41000"/>
                  </a:srgbClr>
                </a:gs>
              </a:gsLst>
              <a:lin ang="5400000"/>
            </a:gradFill>
          </p:spPr>
        </p:sp>
        <p:sp>
          <p:nvSpPr>
            <p:cNvPr name="TextBox 7" id="7"/>
            <p:cNvSpPr txBox="true"/>
            <p:nvPr/>
          </p:nvSpPr>
          <p:spPr>
            <a:xfrm>
              <a:off x="0" y="0"/>
              <a:ext cx="578943" cy="2071385"/>
            </a:xfrm>
            <a:prstGeom prst="rect">
              <a:avLst/>
            </a:prstGeom>
          </p:spPr>
          <p:txBody>
            <a:bodyPr anchor="ctr" rtlCol="false" tIns="40845" lIns="40845" bIns="40845" rIns="40845"/>
            <a:lstStyle/>
            <a:p>
              <a:pPr algn="ctr">
                <a:lnSpc>
                  <a:spcPts val="1696"/>
                </a:lnSpc>
              </a:pPr>
            </a:p>
          </p:txBody>
        </p:sp>
      </p:grpSp>
      <p:sp>
        <p:nvSpPr>
          <p:cNvPr name="Freeform 8" id="8"/>
          <p:cNvSpPr/>
          <p:nvPr/>
        </p:nvSpPr>
        <p:spPr>
          <a:xfrm flipH="false" flipV="false" rot="0">
            <a:off x="1166221" y="7964319"/>
            <a:ext cx="425758" cy="432181"/>
          </a:xfrm>
          <a:custGeom>
            <a:avLst/>
            <a:gdLst/>
            <a:ahLst/>
            <a:cxnLst/>
            <a:rect r="r" b="b" t="t" l="l"/>
            <a:pathLst>
              <a:path h="432181" w="425758">
                <a:moveTo>
                  <a:pt x="0" y="0"/>
                </a:moveTo>
                <a:lnTo>
                  <a:pt x="425757" y="0"/>
                </a:lnTo>
                <a:lnTo>
                  <a:pt x="425757" y="432181"/>
                </a:lnTo>
                <a:lnTo>
                  <a:pt x="0" y="43218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AutoShape 9" id="9"/>
          <p:cNvSpPr/>
          <p:nvPr/>
        </p:nvSpPr>
        <p:spPr>
          <a:xfrm>
            <a:off x="1028700" y="7806165"/>
            <a:ext cx="1766371" cy="0"/>
          </a:xfrm>
          <a:prstGeom prst="line">
            <a:avLst/>
          </a:prstGeom>
          <a:ln cap="flat" w="19050">
            <a:solidFill>
              <a:srgbClr val="28509B">
                <a:alpha val="40784"/>
              </a:srgbClr>
            </a:solidFill>
            <a:prstDash val="solid"/>
            <a:headEnd type="none" len="sm" w="sm"/>
            <a:tailEnd type="none" len="sm" w="sm"/>
          </a:ln>
        </p:spPr>
      </p:sp>
      <p:grpSp>
        <p:nvGrpSpPr>
          <p:cNvPr name="Group 10" id="10"/>
          <p:cNvGrpSpPr/>
          <p:nvPr/>
        </p:nvGrpSpPr>
        <p:grpSpPr>
          <a:xfrm rot="-10800000">
            <a:off x="14509129" y="8509024"/>
            <a:ext cx="131533" cy="470608"/>
            <a:chOff x="0" y="0"/>
            <a:chExt cx="578943" cy="2071385"/>
          </a:xfrm>
        </p:grpSpPr>
        <p:sp>
          <p:nvSpPr>
            <p:cNvPr name="Freeform 11" id="11"/>
            <p:cNvSpPr/>
            <p:nvPr/>
          </p:nvSpPr>
          <p:spPr>
            <a:xfrm flipH="false" flipV="false" rot="0">
              <a:off x="0" y="0"/>
              <a:ext cx="578943" cy="2071385"/>
            </a:xfrm>
            <a:custGeom>
              <a:avLst/>
              <a:gdLst/>
              <a:ahLst/>
              <a:cxnLst/>
              <a:rect r="r" b="b" t="t" l="l"/>
              <a:pathLst>
                <a:path h="2071385" w="578943">
                  <a:moveTo>
                    <a:pt x="289471" y="0"/>
                  </a:moveTo>
                  <a:lnTo>
                    <a:pt x="289471" y="0"/>
                  </a:lnTo>
                  <a:cubicBezTo>
                    <a:pt x="366244" y="0"/>
                    <a:pt x="439872" y="30498"/>
                    <a:pt x="494158" y="84784"/>
                  </a:cubicBezTo>
                  <a:cubicBezTo>
                    <a:pt x="548445" y="139071"/>
                    <a:pt x="578943" y="212699"/>
                    <a:pt x="578943" y="289471"/>
                  </a:cubicBezTo>
                  <a:lnTo>
                    <a:pt x="578943" y="1781914"/>
                  </a:lnTo>
                  <a:cubicBezTo>
                    <a:pt x="578943" y="1941784"/>
                    <a:pt x="449342" y="2071385"/>
                    <a:pt x="289471" y="2071385"/>
                  </a:cubicBezTo>
                  <a:lnTo>
                    <a:pt x="289471" y="2071385"/>
                  </a:lnTo>
                  <a:cubicBezTo>
                    <a:pt x="129601" y="2071385"/>
                    <a:pt x="0" y="1941784"/>
                    <a:pt x="0" y="1781914"/>
                  </a:cubicBezTo>
                  <a:lnTo>
                    <a:pt x="0" y="289471"/>
                  </a:lnTo>
                  <a:cubicBezTo>
                    <a:pt x="0" y="129601"/>
                    <a:pt x="129601" y="0"/>
                    <a:pt x="289471" y="0"/>
                  </a:cubicBezTo>
                  <a:close/>
                </a:path>
              </a:pathLst>
            </a:custGeom>
            <a:gradFill rotWithShape="true">
              <a:gsLst>
                <a:gs pos="0">
                  <a:srgbClr val="D82700">
                    <a:alpha val="41000"/>
                  </a:srgbClr>
                </a:gs>
                <a:gs pos="16667">
                  <a:srgbClr val="FF4D00">
                    <a:alpha val="41000"/>
                  </a:srgbClr>
                </a:gs>
                <a:gs pos="33333">
                  <a:srgbClr val="E89519">
                    <a:alpha val="41000"/>
                  </a:srgbClr>
                </a:gs>
                <a:gs pos="50000">
                  <a:srgbClr val="F8E53A">
                    <a:alpha val="41000"/>
                  </a:srgbClr>
                </a:gs>
                <a:gs pos="66667">
                  <a:srgbClr val="F3FFFE">
                    <a:alpha val="41000"/>
                  </a:srgbClr>
                </a:gs>
                <a:gs pos="83333">
                  <a:srgbClr val="84F8EF">
                    <a:alpha val="41000"/>
                  </a:srgbClr>
                </a:gs>
                <a:gs pos="100000">
                  <a:srgbClr val="07F1DF">
                    <a:alpha val="41000"/>
                  </a:srgbClr>
                </a:gs>
              </a:gsLst>
              <a:lin ang="5400000"/>
            </a:gradFill>
          </p:spPr>
        </p:sp>
        <p:sp>
          <p:nvSpPr>
            <p:cNvPr name="TextBox 12" id="12"/>
            <p:cNvSpPr txBox="true"/>
            <p:nvPr/>
          </p:nvSpPr>
          <p:spPr>
            <a:xfrm>
              <a:off x="0" y="0"/>
              <a:ext cx="578943" cy="2071385"/>
            </a:xfrm>
            <a:prstGeom prst="rect">
              <a:avLst/>
            </a:prstGeom>
          </p:spPr>
          <p:txBody>
            <a:bodyPr anchor="ctr" rtlCol="false" tIns="40845" lIns="40845" bIns="40845" rIns="40845"/>
            <a:lstStyle/>
            <a:p>
              <a:pPr algn="ctr">
                <a:lnSpc>
                  <a:spcPts val="1696"/>
                </a:lnSpc>
              </a:pPr>
            </a:p>
          </p:txBody>
        </p:sp>
      </p:grpSp>
      <p:sp>
        <p:nvSpPr>
          <p:cNvPr name="Freeform 13" id="13"/>
          <p:cNvSpPr/>
          <p:nvPr/>
        </p:nvSpPr>
        <p:spPr>
          <a:xfrm flipH="false" flipV="false" rot="0">
            <a:off x="14362017" y="7850499"/>
            <a:ext cx="425758" cy="432181"/>
          </a:xfrm>
          <a:custGeom>
            <a:avLst/>
            <a:gdLst/>
            <a:ahLst/>
            <a:cxnLst/>
            <a:rect r="r" b="b" t="t" l="l"/>
            <a:pathLst>
              <a:path h="432181" w="425758">
                <a:moveTo>
                  <a:pt x="0" y="0"/>
                </a:moveTo>
                <a:lnTo>
                  <a:pt x="425757" y="0"/>
                </a:lnTo>
                <a:lnTo>
                  <a:pt x="425757" y="432182"/>
                </a:lnTo>
                <a:lnTo>
                  <a:pt x="0" y="43218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AutoShape 14" id="14"/>
          <p:cNvSpPr/>
          <p:nvPr/>
        </p:nvSpPr>
        <p:spPr>
          <a:xfrm>
            <a:off x="14224496" y="7692346"/>
            <a:ext cx="1766371" cy="0"/>
          </a:xfrm>
          <a:prstGeom prst="line">
            <a:avLst/>
          </a:prstGeom>
          <a:ln cap="flat" w="19050">
            <a:solidFill>
              <a:srgbClr val="28509B">
                <a:alpha val="40784"/>
              </a:srgbClr>
            </a:solidFill>
            <a:prstDash val="solid"/>
            <a:headEnd type="none" len="sm" w="sm"/>
            <a:tailEnd type="none" len="sm" w="sm"/>
          </a:ln>
        </p:spPr>
      </p:sp>
      <p:sp>
        <p:nvSpPr>
          <p:cNvPr name="Freeform 15" id="15"/>
          <p:cNvSpPr/>
          <p:nvPr/>
        </p:nvSpPr>
        <p:spPr>
          <a:xfrm flipH="false" flipV="false" rot="0">
            <a:off x="14342441" y="6352100"/>
            <a:ext cx="445333" cy="509123"/>
          </a:xfrm>
          <a:custGeom>
            <a:avLst/>
            <a:gdLst/>
            <a:ahLst/>
            <a:cxnLst/>
            <a:rect r="r" b="b" t="t" l="l"/>
            <a:pathLst>
              <a:path h="509123" w="445333">
                <a:moveTo>
                  <a:pt x="0" y="0"/>
                </a:moveTo>
                <a:lnTo>
                  <a:pt x="445333" y="0"/>
                </a:lnTo>
                <a:lnTo>
                  <a:pt x="445333" y="509124"/>
                </a:lnTo>
                <a:lnTo>
                  <a:pt x="0" y="509124"/>
                </a:lnTo>
                <a:lnTo>
                  <a:pt x="0" y="0"/>
                </a:lnTo>
                <a:close/>
              </a:path>
            </a:pathLst>
          </a:custGeom>
          <a:blipFill>
            <a:blip r:embed="rId9"/>
            <a:stretch>
              <a:fillRect l="-40928" t="0" r="-8529" b="0"/>
            </a:stretch>
          </a:blipFill>
        </p:spPr>
      </p:sp>
      <p:sp>
        <p:nvSpPr>
          <p:cNvPr name="Freeform 16" id="16"/>
          <p:cNvSpPr/>
          <p:nvPr/>
        </p:nvSpPr>
        <p:spPr>
          <a:xfrm flipH="false" flipV="false" rot="0">
            <a:off x="14342441" y="6965970"/>
            <a:ext cx="445333" cy="509123"/>
          </a:xfrm>
          <a:custGeom>
            <a:avLst/>
            <a:gdLst/>
            <a:ahLst/>
            <a:cxnLst/>
            <a:rect r="r" b="b" t="t" l="l"/>
            <a:pathLst>
              <a:path h="509123" w="445333">
                <a:moveTo>
                  <a:pt x="0" y="0"/>
                </a:moveTo>
                <a:lnTo>
                  <a:pt x="445333" y="0"/>
                </a:lnTo>
                <a:lnTo>
                  <a:pt x="445333" y="509124"/>
                </a:lnTo>
                <a:lnTo>
                  <a:pt x="0" y="509124"/>
                </a:lnTo>
                <a:lnTo>
                  <a:pt x="0" y="0"/>
                </a:lnTo>
                <a:close/>
              </a:path>
            </a:pathLst>
          </a:custGeom>
          <a:blipFill>
            <a:blip r:embed="rId9"/>
            <a:stretch>
              <a:fillRect l="-40928" t="0" r="-8529" b="0"/>
            </a:stretch>
          </a:blipFill>
        </p:spPr>
      </p:sp>
      <p:sp>
        <p:nvSpPr>
          <p:cNvPr name="Freeform 17" id="17"/>
          <p:cNvSpPr/>
          <p:nvPr/>
        </p:nvSpPr>
        <p:spPr>
          <a:xfrm flipH="false" flipV="false" rot="0">
            <a:off x="1090667" y="6477892"/>
            <a:ext cx="445333" cy="509123"/>
          </a:xfrm>
          <a:custGeom>
            <a:avLst/>
            <a:gdLst/>
            <a:ahLst/>
            <a:cxnLst/>
            <a:rect r="r" b="b" t="t" l="l"/>
            <a:pathLst>
              <a:path h="509123" w="445333">
                <a:moveTo>
                  <a:pt x="0" y="0"/>
                </a:moveTo>
                <a:lnTo>
                  <a:pt x="445333" y="0"/>
                </a:lnTo>
                <a:lnTo>
                  <a:pt x="445333" y="509123"/>
                </a:lnTo>
                <a:lnTo>
                  <a:pt x="0" y="509123"/>
                </a:lnTo>
                <a:lnTo>
                  <a:pt x="0" y="0"/>
                </a:lnTo>
                <a:close/>
              </a:path>
            </a:pathLst>
          </a:custGeom>
          <a:blipFill>
            <a:blip r:embed="rId9"/>
            <a:stretch>
              <a:fillRect l="-40928" t="0" r="-8529" b="0"/>
            </a:stretch>
          </a:blipFill>
        </p:spPr>
      </p:sp>
      <p:sp>
        <p:nvSpPr>
          <p:cNvPr name="Freeform 18" id="18"/>
          <p:cNvSpPr/>
          <p:nvPr/>
        </p:nvSpPr>
        <p:spPr>
          <a:xfrm flipH="false" flipV="false" rot="0">
            <a:off x="1090667" y="7106474"/>
            <a:ext cx="445333" cy="509123"/>
          </a:xfrm>
          <a:custGeom>
            <a:avLst/>
            <a:gdLst/>
            <a:ahLst/>
            <a:cxnLst/>
            <a:rect r="r" b="b" t="t" l="l"/>
            <a:pathLst>
              <a:path h="509123" w="445333">
                <a:moveTo>
                  <a:pt x="0" y="0"/>
                </a:moveTo>
                <a:lnTo>
                  <a:pt x="445333" y="0"/>
                </a:lnTo>
                <a:lnTo>
                  <a:pt x="445333" y="509123"/>
                </a:lnTo>
                <a:lnTo>
                  <a:pt x="0" y="509123"/>
                </a:lnTo>
                <a:lnTo>
                  <a:pt x="0" y="0"/>
                </a:lnTo>
                <a:close/>
              </a:path>
            </a:pathLst>
          </a:custGeom>
          <a:blipFill>
            <a:blip r:embed="rId9"/>
            <a:stretch>
              <a:fillRect l="-40928" t="0" r="-8529" b="0"/>
            </a:stretch>
          </a:blipFill>
        </p:spPr>
      </p:sp>
      <p:sp>
        <p:nvSpPr>
          <p:cNvPr name="Freeform 19" id="19"/>
          <p:cNvSpPr/>
          <p:nvPr/>
        </p:nvSpPr>
        <p:spPr>
          <a:xfrm flipH="false" flipV="false" rot="0">
            <a:off x="2925946" y="6063477"/>
            <a:ext cx="947655" cy="394263"/>
          </a:xfrm>
          <a:custGeom>
            <a:avLst/>
            <a:gdLst/>
            <a:ahLst/>
            <a:cxnLst/>
            <a:rect r="r" b="b" t="t" l="l"/>
            <a:pathLst>
              <a:path h="394263" w="947655">
                <a:moveTo>
                  <a:pt x="0" y="0"/>
                </a:moveTo>
                <a:lnTo>
                  <a:pt x="947655" y="0"/>
                </a:lnTo>
                <a:lnTo>
                  <a:pt x="947655" y="394262"/>
                </a:lnTo>
                <a:lnTo>
                  <a:pt x="0" y="394262"/>
                </a:lnTo>
                <a:lnTo>
                  <a:pt x="0" y="0"/>
                </a:lnTo>
                <a:close/>
              </a:path>
            </a:pathLst>
          </a:custGeom>
          <a:blipFill>
            <a:blip r:embed="rId10"/>
            <a:stretch>
              <a:fillRect l="-26714" t="-26813" r="-26127" b="-7649"/>
            </a:stretch>
          </a:blipFill>
        </p:spPr>
      </p:sp>
      <p:sp>
        <p:nvSpPr>
          <p:cNvPr name="TextBox 20" id="20"/>
          <p:cNvSpPr txBox="true"/>
          <p:nvPr/>
        </p:nvSpPr>
        <p:spPr>
          <a:xfrm rot="0">
            <a:off x="1028700" y="558571"/>
            <a:ext cx="1974721" cy="1257968"/>
          </a:xfrm>
          <a:prstGeom prst="rect">
            <a:avLst/>
          </a:prstGeom>
        </p:spPr>
        <p:txBody>
          <a:bodyPr anchor="t" rtlCol="false" tIns="0" lIns="0" bIns="0" rIns="0">
            <a:spAutoFit/>
          </a:bodyPr>
          <a:lstStyle/>
          <a:p>
            <a:pPr algn="l">
              <a:lnSpc>
                <a:spcPts val="9833"/>
              </a:lnSpc>
            </a:pPr>
            <a:r>
              <a:rPr lang="en-US" sz="7023" b="true">
                <a:solidFill>
                  <a:srgbClr val="504C44">
                    <a:alpha val="19608"/>
                  </a:srgbClr>
                </a:solidFill>
                <a:latin typeface="Neutra Text Bold"/>
                <a:ea typeface="Neutra Text Bold"/>
                <a:cs typeface="Neutra Text Bold"/>
                <a:sym typeface="Neutra Text Bold"/>
              </a:rPr>
              <a:t>21</a:t>
            </a:r>
          </a:p>
        </p:txBody>
      </p:sp>
      <p:sp>
        <p:nvSpPr>
          <p:cNvPr name="TextBox 21" id="21"/>
          <p:cNvSpPr txBox="true"/>
          <p:nvPr/>
        </p:nvSpPr>
        <p:spPr>
          <a:xfrm rot="0">
            <a:off x="2378676" y="987530"/>
            <a:ext cx="12947088" cy="514351"/>
          </a:xfrm>
          <a:prstGeom prst="rect">
            <a:avLst/>
          </a:prstGeom>
        </p:spPr>
        <p:txBody>
          <a:bodyPr anchor="t" rtlCol="false" tIns="0" lIns="0" bIns="0" rIns="0">
            <a:spAutoFit/>
          </a:bodyPr>
          <a:lstStyle/>
          <a:p>
            <a:pPr algn="l">
              <a:lnSpc>
                <a:spcPts val="4199"/>
              </a:lnSpc>
              <a:spcBef>
                <a:spcPct val="0"/>
              </a:spcBef>
            </a:pPr>
            <a:r>
              <a:rPr lang="en-US" b="true" sz="2999" spc="599">
                <a:solidFill>
                  <a:srgbClr val="000000"/>
                </a:solidFill>
                <a:latin typeface="TT Chocolates Bold"/>
                <a:ea typeface="TT Chocolates Bold"/>
                <a:cs typeface="TT Chocolates Bold"/>
                <a:sym typeface="TT Chocolates Bold"/>
              </a:rPr>
              <a:t>MACHIN</a:t>
            </a:r>
            <a:r>
              <a:rPr lang="en-US" b="true" sz="2999" spc="599">
                <a:solidFill>
                  <a:srgbClr val="000000"/>
                </a:solidFill>
                <a:latin typeface="TT Chocolates Bold"/>
                <a:ea typeface="TT Chocolates Bold"/>
                <a:cs typeface="TT Chocolates Bold"/>
                <a:sym typeface="TT Chocolates Bold"/>
              </a:rPr>
              <a:t>E LEARNING </a:t>
            </a:r>
            <a:r>
              <a:rPr lang="en-US" sz="2999" spc="599">
                <a:solidFill>
                  <a:srgbClr val="000000"/>
                </a:solidFill>
                <a:latin typeface="TT Chocolates"/>
                <a:ea typeface="TT Chocolates"/>
                <a:cs typeface="TT Chocolates"/>
                <a:sym typeface="TT Chocolates"/>
              </a:rPr>
              <a:t>| TRAINING - EXAMPLE</a:t>
            </a:r>
          </a:p>
        </p:txBody>
      </p:sp>
      <p:sp>
        <p:nvSpPr>
          <p:cNvPr name="TextBox 22" id="22"/>
          <p:cNvSpPr txBox="true"/>
          <p:nvPr/>
        </p:nvSpPr>
        <p:spPr>
          <a:xfrm rot="0">
            <a:off x="1684813" y="6606662"/>
            <a:ext cx="1511898" cy="281007"/>
          </a:xfrm>
          <a:prstGeom prst="rect">
            <a:avLst/>
          </a:prstGeom>
        </p:spPr>
        <p:txBody>
          <a:bodyPr anchor="t" rtlCol="false" tIns="0" lIns="0" bIns="0" rIns="0">
            <a:spAutoFit/>
          </a:bodyPr>
          <a:lstStyle/>
          <a:p>
            <a:pPr algn="l">
              <a:lnSpc>
                <a:spcPts val="2190"/>
              </a:lnSpc>
            </a:pPr>
            <a:r>
              <a:rPr lang="en-US" sz="1856" spc="72" b="true">
                <a:solidFill>
                  <a:srgbClr val="4F4F4F"/>
                </a:solidFill>
                <a:latin typeface="TT Chocolates Bold"/>
                <a:ea typeface="TT Chocolates Bold"/>
                <a:cs typeface="TT Chocolates Bold"/>
                <a:sym typeface="TT Chocolates Bold"/>
              </a:rPr>
              <a:t>&gt;90 bpm</a:t>
            </a:r>
          </a:p>
        </p:txBody>
      </p:sp>
      <p:sp>
        <p:nvSpPr>
          <p:cNvPr name="TextBox 23" id="23"/>
          <p:cNvSpPr txBox="true"/>
          <p:nvPr/>
        </p:nvSpPr>
        <p:spPr>
          <a:xfrm rot="0">
            <a:off x="2925946" y="5752804"/>
            <a:ext cx="1241133" cy="310672"/>
          </a:xfrm>
          <a:prstGeom prst="rect">
            <a:avLst/>
          </a:prstGeom>
        </p:spPr>
        <p:txBody>
          <a:bodyPr anchor="t" rtlCol="false" tIns="0" lIns="0" bIns="0" rIns="0">
            <a:spAutoFit/>
          </a:bodyPr>
          <a:lstStyle/>
          <a:p>
            <a:pPr algn="l">
              <a:lnSpc>
                <a:spcPts val="2461"/>
              </a:lnSpc>
            </a:pPr>
            <a:r>
              <a:rPr lang="en-US" sz="2085" spc="81" b="true">
                <a:solidFill>
                  <a:srgbClr val="4F4F4F"/>
                </a:solidFill>
                <a:latin typeface="TT Chocolates Bold"/>
                <a:ea typeface="TT Chocolates Bold"/>
                <a:cs typeface="TT Chocolates Bold"/>
                <a:sym typeface="TT Chocolates Bold"/>
              </a:rPr>
              <a:t>Stressed</a:t>
            </a:r>
          </a:p>
        </p:txBody>
      </p:sp>
      <p:sp>
        <p:nvSpPr>
          <p:cNvPr name="TextBox 24" id="24"/>
          <p:cNvSpPr txBox="true"/>
          <p:nvPr/>
        </p:nvSpPr>
        <p:spPr>
          <a:xfrm rot="0">
            <a:off x="1684813" y="7193847"/>
            <a:ext cx="1241133" cy="281007"/>
          </a:xfrm>
          <a:prstGeom prst="rect">
            <a:avLst/>
          </a:prstGeom>
        </p:spPr>
        <p:txBody>
          <a:bodyPr anchor="t" rtlCol="false" tIns="0" lIns="0" bIns="0" rIns="0">
            <a:spAutoFit/>
          </a:bodyPr>
          <a:lstStyle/>
          <a:p>
            <a:pPr algn="l">
              <a:lnSpc>
                <a:spcPts val="2190"/>
              </a:lnSpc>
            </a:pPr>
            <a:r>
              <a:rPr lang="en-US" sz="1856" spc="72" b="true">
                <a:solidFill>
                  <a:srgbClr val="4F4F4F"/>
                </a:solidFill>
                <a:latin typeface="TT Chocolates Bold"/>
                <a:ea typeface="TT Chocolates Bold"/>
                <a:cs typeface="TT Chocolates Bold"/>
                <a:sym typeface="TT Chocolates Bold"/>
              </a:rPr>
              <a:t>&lt; 20 ms</a:t>
            </a:r>
          </a:p>
        </p:txBody>
      </p:sp>
      <p:sp>
        <p:nvSpPr>
          <p:cNvPr name="TextBox 25" id="25"/>
          <p:cNvSpPr txBox="true"/>
          <p:nvPr/>
        </p:nvSpPr>
        <p:spPr>
          <a:xfrm rot="0">
            <a:off x="1684813" y="7964319"/>
            <a:ext cx="1241133" cy="557299"/>
          </a:xfrm>
          <a:prstGeom prst="rect">
            <a:avLst/>
          </a:prstGeom>
        </p:spPr>
        <p:txBody>
          <a:bodyPr anchor="t" rtlCol="false" tIns="0" lIns="0" bIns="0" rIns="0">
            <a:spAutoFit/>
          </a:bodyPr>
          <a:lstStyle/>
          <a:p>
            <a:pPr algn="l">
              <a:lnSpc>
                <a:spcPts val="2190"/>
              </a:lnSpc>
            </a:pPr>
            <a:r>
              <a:rPr lang="en-US" sz="1856" spc="72" b="true">
                <a:solidFill>
                  <a:srgbClr val="4F4F4F"/>
                </a:solidFill>
                <a:latin typeface="TT Chocolates Bold"/>
                <a:ea typeface="TT Chocolates Bold"/>
                <a:cs typeface="TT Chocolates Bold"/>
                <a:sym typeface="TT Chocolates Bold"/>
              </a:rPr>
              <a:t>200-350</a:t>
            </a:r>
          </a:p>
          <a:p>
            <a:pPr algn="l">
              <a:lnSpc>
                <a:spcPts val="2190"/>
              </a:lnSpc>
            </a:pPr>
            <a:r>
              <a:rPr lang="en-US" sz="1856" spc="72" b="true">
                <a:solidFill>
                  <a:srgbClr val="4F4F4F"/>
                </a:solidFill>
                <a:latin typeface="TT Chocolates Bold"/>
                <a:ea typeface="TT Chocolates Bold"/>
                <a:cs typeface="TT Chocolates Bold"/>
                <a:sym typeface="TT Chocolates Bold"/>
              </a:rPr>
              <a:t>lux</a:t>
            </a:r>
          </a:p>
        </p:txBody>
      </p:sp>
      <p:sp>
        <p:nvSpPr>
          <p:cNvPr name="TextBox 26" id="26"/>
          <p:cNvSpPr txBox="true"/>
          <p:nvPr/>
        </p:nvSpPr>
        <p:spPr>
          <a:xfrm rot="0">
            <a:off x="1649339" y="8649971"/>
            <a:ext cx="1241133" cy="557299"/>
          </a:xfrm>
          <a:prstGeom prst="rect">
            <a:avLst/>
          </a:prstGeom>
        </p:spPr>
        <p:txBody>
          <a:bodyPr anchor="t" rtlCol="false" tIns="0" lIns="0" bIns="0" rIns="0">
            <a:spAutoFit/>
          </a:bodyPr>
          <a:lstStyle/>
          <a:p>
            <a:pPr algn="l">
              <a:lnSpc>
                <a:spcPts val="2190"/>
              </a:lnSpc>
            </a:pPr>
            <a:r>
              <a:rPr lang="en-US" sz="1856" spc="72" b="true">
                <a:solidFill>
                  <a:srgbClr val="4F4F4F"/>
                </a:solidFill>
                <a:latin typeface="TT Chocolates Bold"/>
                <a:ea typeface="TT Chocolates Bold"/>
                <a:cs typeface="TT Chocolates Bold"/>
                <a:sym typeface="TT Chocolates Bold"/>
              </a:rPr>
              <a:t>2700-3500 K</a:t>
            </a:r>
          </a:p>
        </p:txBody>
      </p:sp>
      <p:sp>
        <p:nvSpPr>
          <p:cNvPr name="TextBox 27" id="27"/>
          <p:cNvSpPr txBox="true"/>
          <p:nvPr/>
        </p:nvSpPr>
        <p:spPr>
          <a:xfrm rot="0">
            <a:off x="15860952" y="5999567"/>
            <a:ext cx="1691765" cy="310672"/>
          </a:xfrm>
          <a:prstGeom prst="rect">
            <a:avLst/>
          </a:prstGeom>
        </p:spPr>
        <p:txBody>
          <a:bodyPr anchor="t" rtlCol="false" tIns="0" lIns="0" bIns="0" rIns="0">
            <a:spAutoFit/>
          </a:bodyPr>
          <a:lstStyle/>
          <a:p>
            <a:pPr algn="l">
              <a:lnSpc>
                <a:spcPts val="2461"/>
              </a:lnSpc>
            </a:pPr>
            <a:r>
              <a:rPr lang="en-US" sz="2085" spc="81" b="true">
                <a:solidFill>
                  <a:srgbClr val="4F4F4F"/>
                </a:solidFill>
                <a:latin typeface="TT Chocolates Bold"/>
                <a:ea typeface="TT Chocolates Bold"/>
                <a:cs typeface="TT Chocolates Bold"/>
                <a:sym typeface="TT Chocolates Bold"/>
              </a:rPr>
              <a:t>Calm/relaxed</a:t>
            </a:r>
          </a:p>
        </p:txBody>
      </p:sp>
      <p:sp>
        <p:nvSpPr>
          <p:cNvPr name="TextBox 28" id="28"/>
          <p:cNvSpPr txBox="true"/>
          <p:nvPr/>
        </p:nvSpPr>
        <p:spPr>
          <a:xfrm rot="0">
            <a:off x="14880609" y="6492843"/>
            <a:ext cx="1511898" cy="281007"/>
          </a:xfrm>
          <a:prstGeom prst="rect">
            <a:avLst/>
          </a:prstGeom>
        </p:spPr>
        <p:txBody>
          <a:bodyPr anchor="t" rtlCol="false" tIns="0" lIns="0" bIns="0" rIns="0">
            <a:spAutoFit/>
          </a:bodyPr>
          <a:lstStyle/>
          <a:p>
            <a:pPr algn="l">
              <a:lnSpc>
                <a:spcPts val="2190"/>
              </a:lnSpc>
            </a:pPr>
            <a:r>
              <a:rPr lang="en-US" sz="1856" spc="72" b="true">
                <a:solidFill>
                  <a:srgbClr val="4F4F4F"/>
                </a:solidFill>
                <a:latin typeface="TT Chocolates Bold"/>
                <a:ea typeface="TT Chocolates Bold"/>
                <a:cs typeface="TT Chocolates Bold"/>
                <a:sym typeface="TT Chocolates Bold"/>
              </a:rPr>
              <a:t>60 - 90 bpm</a:t>
            </a:r>
          </a:p>
        </p:txBody>
      </p:sp>
      <p:sp>
        <p:nvSpPr>
          <p:cNvPr name="TextBox 29" id="29"/>
          <p:cNvSpPr txBox="true"/>
          <p:nvPr/>
        </p:nvSpPr>
        <p:spPr>
          <a:xfrm rot="0">
            <a:off x="14880609" y="7080028"/>
            <a:ext cx="1241133" cy="281007"/>
          </a:xfrm>
          <a:prstGeom prst="rect">
            <a:avLst/>
          </a:prstGeom>
        </p:spPr>
        <p:txBody>
          <a:bodyPr anchor="t" rtlCol="false" tIns="0" lIns="0" bIns="0" rIns="0">
            <a:spAutoFit/>
          </a:bodyPr>
          <a:lstStyle/>
          <a:p>
            <a:pPr algn="l">
              <a:lnSpc>
                <a:spcPts val="2190"/>
              </a:lnSpc>
            </a:pPr>
            <a:r>
              <a:rPr lang="en-US" sz="1856" spc="72" b="true">
                <a:solidFill>
                  <a:srgbClr val="4F4F4F"/>
                </a:solidFill>
                <a:latin typeface="TT Chocolates Bold"/>
                <a:ea typeface="TT Chocolates Bold"/>
                <a:cs typeface="TT Chocolates Bold"/>
                <a:sym typeface="TT Chocolates Bold"/>
              </a:rPr>
              <a:t>20 - 70 ms</a:t>
            </a:r>
          </a:p>
        </p:txBody>
      </p:sp>
      <p:sp>
        <p:nvSpPr>
          <p:cNvPr name="TextBox 30" id="30"/>
          <p:cNvSpPr txBox="true"/>
          <p:nvPr/>
        </p:nvSpPr>
        <p:spPr>
          <a:xfrm rot="0">
            <a:off x="14880609" y="7850499"/>
            <a:ext cx="1241133" cy="557299"/>
          </a:xfrm>
          <a:prstGeom prst="rect">
            <a:avLst/>
          </a:prstGeom>
        </p:spPr>
        <p:txBody>
          <a:bodyPr anchor="t" rtlCol="false" tIns="0" lIns="0" bIns="0" rIns="0">
            <a:spAutoFit/>
          </a:bodyPr>
          <a:lstStyle/>
          <a:p>
            <a:pPr algn="l">
              <a:lnSpc>
                <a:spcPts val="2190"/>
              </a:lnSpc>
            </a:pPr>
            <a:r>
              <a:rPr lang="en-US" sz="1856" spc="72" b="true">
                <a:solidFill>
                  <a:srgbClr val="4F4F4F"/>
                </a:solidFill>
                <a:latin typeface="TT Chocolates Bold"/>
                <a:ea typeface="TT Chocolates Bold"/>
                <a:cs typeface="TT Chocolates Bold"/>
                <a:sym typeface="TT Chocolates Bold"/>
              </a:rPr>
              <a:t>500-700</a:t>
            </a:r>
          </a:p>
          <a:p>
            <a:pPr algn="l">
              <a:lnSpc>
                <a:spcPts val="2190"/>
              </a:lnSpc>
            </a:pPr>
            <a:r>
              <a:rPr lang="en-US" sz="1856" spc="72" b="true">
                <a:solidFill>
                  <a:srgbClr val="4F4F4F"/>
                </a:solidFill>
                <a:latin typeface="TT Chocolates Bold"/>
                <a:ea typeface="TT Chocolates Bold"/>
                <a:cs typeface="TT Chocolates Bold"/>
                <a:sym typeface="TT Chocolates Bold"/>
              </a:rPr>
              <a:t>lux</a:t>
            </a:r>
          </a:p>
        </p:txBody>
      </p:sp>
      <p:sp>
        <p:nvSpPr>
          <p:cNvPr name="TextBox 31" id="31"/>
          <p:cNvSpPr txBox="true"/>
          <p:nvPr/>
        </p:nvSpPr>
        <p:spPr>
          <a:xfrm rot="0">
            <a:off x="14845135" y="8536152"/>
            <a:ext cx="1241133" cy="557299"/>
          </a:xfrm>
          <a:prstGeom prst="rect">
            <a:avLst/>
          </a:prstGeom>
        </p:spPr>
        <p:txBody>
          <a:bodyPr anchor="t" rtlCol="false" tIns="0" lIns="0" bIns="0" rIns="0">
            <a:spAutoFit/>
          </a:bodyPr>
          <a:lstStyle/>
          <a:p>
            <a:pPr algn="l">
              <a:lnSpc>
                <a:spcPts val="2190"/>
              </a:lnSpc>
            </a:pPr>
            <a:r>
              <a:rPr lang="en-US" sz="1856" spc="72" b="true">
                <a:solidFill>
                  <a:srgbClr val="4F4F4F"/>
                </a:solidFill>
                <a:latin typeface="TT Chocolates Bold"/>
                <a:ea typeface="TT Chocolates Bold"/>
                <a:cs typeface="TT Chocolates Bold"/>
                <a:sym typeface="TT Chocolates Bold"/>
              </a:rPr>
              <a:t>4000-5000 K</a:t>
            </a:r>
          </a:p>
        </p:txBody>
      </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54953" y="2688301"/>
            <a:ext cx="5720815" cy="6569999"/>
          </a:xfrm>
          <a:custGeom>
            <a:avLst/>
            <a:gdLst/>
            <a:ahLst/>
            <a:cxnLst/>
            <a:rect r="r" b="b" t="t" l="l"/>
            <a:pathLst>
              <a:path h="6569999" w="5720815">
                <a:moveTo>
                  <a:pt x="0" y="0"/>
                </a:moveTo>
                <a:lnTo>
                  <a:pt x="5720815" y="0"/>
                </a:lnTo>
                <a:lnTo>
                  <a:pt x="5720815" y="6569999"/>
                </a:lnTo>
                <a:lnTo>
                  <a:pt x="0" y="6569999"/>
                </a:lnTo>
                <a:lnTo>
                  <a:pt x="0" y="0"/>
                </a:lnTo>
                <a:close/>
              </a:path>
            </a:pathLst>
          </a:custGeom>
          <a:blipFill>
            <a:blip r:embed="rId2"/>
            <a:stretch>
              <a:fillRect l="-242073" t="-40240" r="-35367" b="-34358"/>
            </a:stretch>
          </a:blipFill>
        </p:spPr>
      </p:sp>
      <p:sp>
        <p:nvSpPr>
          <p:cNvPr name="TextBox 3" id="3"/>
          <p:cNvSpPr txBox="true"/>
          <p:nvPr/>
        </p:nvSpPr>
        <p:spPr>
          <a:xfrm rot="0">
            <a:off x="1028700" y="558571"/>
            <a:ext cx="1974721" cy="1257968"/>
          </a:xfrm>
          <a:prstGeom prst="rect">
            <a:avLst/>
          </a:prstGeom>
        </p:spPr>
        <p:txBody>
          <a:bodyPr anchor="t" rtlCol="false" tIns="0" lIns="0" bIns="0" rIns="0">
            <a:spAutoFit/>
          </a:bodyPr>
          <a:lstStyle/>
          <a:p>
            <a:pPr algn="l">
              <a:lnSpc>
                <a:spcPts val="9833"/>
              </a:lnSpc>
            </a:pPr>
            <a:r>
              <a:rPr lang="en-US" sz="7023" b="true">
                <a:solidFill>
                  <a:srgbClr val="504C44">
                    <a:alpha val="19608"/>
                  </a:srgbClr>
                </a:solidFill>
                <a:latin typeface="Neutra Text Bold"/>
                <a:ea typeface="Neutra Text Bold"/>
                <a:cs typeface="Neutra Text Bold"/>
                <a:sym typeface="Neutra Text Bold"/>
              </a:rPr>
              <a:t>23</a:t>
            </a:r>
          </a:p>
        </p:txBody>
      </p:sp>
      <p:sp>
        <p:nvSpPr>
          <p:cNvPr name="TextBox 4" id="4"/>
          <p:cNvSpPr txBox="true"/>
          <p:nvPr/>
        </p:nvSpPr>
        <p:spPr>
          <a:xfrm rot="0">
            <a:off x="2378676" y="987530"/>
            <a:ext cx="12947088" cy="514351"/>
          </a:xfrm>
          <a:prstGeom prst="rect">
            <a:avLst/>
          </a:prstGeom>
        </p:spPr>
        <p:txBody>
          <a:bodyPr anchor="t" rtlCol="false" tIns="0" lIns="0" bIns="0" rIns="0">
            <a:spAutoFit/>
          </a:bodyPr>
          <a:lstStyle/>
          <a:p>
            <a:pPr algn="l">
              <a:lnSpc>
                <a:spcPts val="4199"/>
              </a:lnSpc>
              <a:spcBef>
                <a:spcPct val="0"/>
              </a:spcBef>
            </a:pPr>
            <a:r>
              <a:rPr lang="en-US" b="true" sz="2999" spc="599">
                <a:solidFill>
                  <a:srgbClr val="000000"/>
                </a:solidFill>
                <a:latin typeface="TT Chocolates Bold"/>
                <a:ea typeface="TT Chocolates Bold"/>
                <a:cs typeface="TT Chocolates Bold"/>
                <a:sym typeface="TT Chocolates Bold"/>
              </a:rPr>
              <a:t>CHOOSEN FRAGMENT</a:t>
            </a:r>
          </a:p>
        </p:txBody>
      </p:sp>
      <p:grpSp>
        <p:nvGrpSpPr>
          <p:cNvPr name="Group 5" id="5"/>
          <p:cNvGrpSpPr/>
          <p:nvPr/>
        </p:nvGrpSpPr>
        <p:grpSpPr>
          <a:xfrm rot="0">
            <a:off x="2016061" y="6668401"/>
            <a:ext cx="1251270" cy="1251270"/>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ln w="38100" cap="sq">
              <a:solidFill>
                <a:srgbClr val="000000"/>
              </a:solidFill>
              <a:prstDash val="solid"/>
              <a:miter/>
            </a:ln>
          </p:spPr>
        </p:sp>
        <p:sp>
          <p:nvSpPr>
            <p:cNvPr name="TextBox 7" id="7"/>
            <p:cNvSpPr txBox="true"/>
            <p:nvPr/>
          </p:nvSpPr>
          <p:spPr>
            <a:xfrm>
              <a:off x="76200" y="76200"/>
              <a:ext cx="660400" cy="660400"/>
            </a:xfrm>
            <a:prstGeom prst="rect">
              <a:avLst/>
            </a:prstGeom>
          </p:spPr>
          <p:txBody>
            <a:bodyPr anchor="ctr" rtlCol="false" tIns="50800" lIns="50800" bIns="50800" rIns="50800"/>
            <a:lstStyle/>
            <a:p>
              <a:pPr algn="ctr">
                <a:lnSpc>
                  <a:spcPts val="1770"/>
                </a:lnSpc>
              </a:pPr>
            </a:p>
          </p:txBody>
        </p:sp>
      </p:grpSp>
      <p:sp>
        <p:nvSpPr>
          <p:cNvPr name="TextBox 8" id="8"/>
          <p:cNvSpPr txBox="true"/>
          <p:nvPr/>
        </p:nvSpPr>
        <p:spPr>
          <a:xfrm rot="0">
            <a:off x="8529452" y="2981640"/>
            <a:ext cx="4144875" cy="900430"/>
          </a:xfrm>
          <a:prstGeom prst="rect">
            <a:avLst/>
          </a:prstGeom>
        </p:spPr>
        <p:txBody>
          <a:bodyPr anchor="t" rtlCol="false" tIns="0" lIns="0" bIns="0" rIns="0">
            <a:spAutoFit/>
          </a:bodyPr>
          <a:lstStyle/>
          <a:p>
            <a:pPr algn="l">
              <a:lnSpc>
                <a:spcPts val="2359"/>
              </a:lnSpc>
            </a:pPr>
            <a:r>
              <a:rPr lang="en-US" sz="1999" spc="77" b="true">
                <a:solidFill>
                  <a:srgbClr val="4F4F4F"/>
                </a:solidFill>
                <a:latin typeface="TT Chocolates Bold"/>
                <a:ea typeface="TT Chocolates Bold"/>
                <a:cs typeface="TT Chocolates Bold"/>
                <a:sym typeface="TT Chocolates Bold"/>
              </a:rPr>
              <a:t>A piece of the kinetic wall:</a:t>
            </a:r>
          </a:p>
          <a:p>
            <a:pPr algn="l">
              <a:lnSpc>
                <a:spcPts val="2359"/>
              </a:lnSpc>
            </a:pPr>
          </a:p>
          <a:p>
            <a:pPr algn="l">
              <a:lnSpc>
                <a:spcPts val="2359"/>
              </a:lnSpc>
            </a:pPr>
            <a:r>
              <a:rPr lang="en-US" sz="1999" spc="77">
                <a:solidFill>
                  <a:srgbClr val="4F4F4F"/>
                </a:solidFill>
                <a:latin typeface="TT Chocolates"/>
                <a:ea typeface="TT Chocolates"/>
                <a:cs typeface="TT Chocolates"/>
                <a:sym typeface="TT Chocolates"/>
              </a:rPr>
              <a:t>Lounge chair/DIning chair </a:t>
            </a:r>
          </a:p>
        </p:txBody>
      </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1975945"/>
            <a:ext cx="18288000" cy="13716000"/>
          </a:xfrm>
          <a:custGeom>
            <a:avLst/>
            <a:gdLst/>
            <a:ahLst/>
            <a:cxnLst/>
            <a:rect r="r" b="b" t="t" l="l"/>
            <a:pathLst>
              <a:path h="13716000" w="18288000">
                <a:moveTo>
                  <a:pt x="0" y="0"/>
                </a:moveTo>
                <a:lnTo>
                  <a:pt x="18288000" y="0"/>
                </a:lnTo>
                <a:lnTo>
                  <a:pt x="18288000" y="13716000"/>
                </a:lnTo>
                <a:lnTo>
                  <a:pt x="0" y="13716000"/>
                </a:lnTo>
                <a:lnTo>
                  <a:pt x="0" y="0"/>
                </a:lnTo>
                <a:close/>
              </a:path>
            </a:pathLst>
          </a:custGeom>
          <a:blipFill>
            <a:blip r:embed="rId2"/>
            <a:stretch>
              <a:fillRect l="0" t="0" r="0" b="0"/>
            </a:stretch>
          </a:blipFill>
        </p:spPr>
      </p:sp>
      <p:sp>
        <p:nvSpPr>
          <p:cNvPr name="TextBox 3" id="3"/>
          <p:cNvSpPr txBox="true"/>
          <p:nvPr/>
        </p:nvSpPr>
        <p:spPr>
          <a:xfrm rot="0">
            <a:off x="10543320" y="1028700"/>
            <a:ext cx="6715980" cy="368207"/>
          </a:xfrm>
          <a:prstGeom prst="rect">
            <a:avLst/>
          </a:prstGeom>
        </p:spPr>
        <p:txBody>
          <a:bodyPr anchor="t" rtlCol="false" tIns="0" lIns="0" bIns="0" rIns="0">
            <a:spAutoFit/>
          </a:bodyPr>
          <a:lstStyle/>
          <a:p>
            <a:pPr algn="r">
              <a:lnSpc>
                <a:spcPts val="2906"/>
              </a:lnSpc>
            </a:pPr>
            <a:r>
              <a:rPr lang="en-US" b="true" sz="2463" spc="96">
                <a:solidFill>
                  <a:srgbClr val="9B3A21"/>
                </a:solidFill>
                <a:latin typeface="TT Chocolates Bold"/>
                <a:ea typeface="TT Chocolates Bold"/>
                <a:cs typeface="TT Chocolates Bold"/>
                <a:sym typeface="TT Chocolates Bold"/>
              </a:rPr>
              <a:t>Thank you for your attention !</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687402" y="6129506"/>
            <a:ext cx="4222768" cy="3886169"/>
          </a:xfrm>
          <a:custGeom>
            <a:avLst/>
            <a:gdLst/>
            <a:ahLst/>
            <a:cxnLst/>
            <a:rect r="r" b="b" t="t" l="l"/>
            <a:pathLst>
              <a:path h="3886169" w="4222768">
                <a:moveTo>
                  <a:pt x="0" y="0"/>
                </a:moveTo>
                <a:lnTo>
                  <a:pt x="4222768" y="0"/>
                </a:lnTo>
                <a:lnTo>
                  <a:pt x="4222768" y="3886169"/>
                </a:lnTo>
                <a:lnTo>
                  <a:pt x="0" y="3886169"/>
                </a:lnTo>
                <a:lnTo>
                  <a:pt x="0" y="0"/>
                </a:lnTo>
                <a:close/>
              </a:path>
            </a:pathLst>
          </a:custGeom>
          <a:blipFill>
            <a:blip r:embed="rId2"/>
            <a:stretch>
              <a:fillRect l="0" t="0" r="-2676" b="0"/>
            </a:stretch>
          </a:blipFill>
        </p:spPr>
      </p:sp>
      <p:sp>
        <p:nvSpPr>
          <p:cNvPr name="Freeform 3" id="3"/>
          <p:cNvSpPr/>
          <p:nvPr/>
        </p:nvSpPr>
        <p:spPr>
          <a:xfrm flipH="false" flipV="false" rot="0">
            <a:off x="10226960" y="739546"/>
            <a:ext cx="7683211" cy="5109335"/>
          </a:xfrm>
          <a:custGeom>
            <a:avLst/>
            <a:gdLst/>
            <a:ahLst/>
            <a:cxnLst/>
            <a:rect r="r" b="b" t="t" l="l"/>
            <a:pathLst>
              <a:path h="5109335" w="7683211">
                <a:moveTo>
                  <a:pt x="0" y="0"/>
                </a:moveTo>
                <a:lnTo>
                  <a:pt x="7683210" y="0"/>
                </a:lnTo>
                <a:lnTo>
                  <a:pt x="7683210" y="5109335"/>
                </a:lnTo>
                <a:lnTo>
                  <a:pt x="0" y="5109335"/>
                </a:lnTo>
                <a:lnTo>
                  <a:pt x="0" y="0"/>
                </a:lnTo>
                <a:close/>
              </a:path>
            </a:pathLst>
          </a:custGeom>
          <a:blipFill>
            <a:blip r:embed="rId3"/>
            <a:stretch>
              <a:fillRect l="0" t="0" r="0" b="0"/>
            </a:stretch>
          </a:blipFill>
        </p:spPr>
      </p:sp>
      <p:sp>
        <p:nvSpPr>
          <p:cNvPr name="Freeform 4" id="4"/>
          <p:cNvSpPr/>
          <p:nvPr/>
        </p:nvSpPr>
        <p:spPr>
          <a:xfrm flipH="false" flipV="false" rot="0">
            <a:off x="10226960" y="6129506"/>
            <a:ext cx="3216781" cy="3886169"/>
          </a:xfrm>
          <a:custGeom>
            <a:avLst/>
            <a:gdLst/>
            <a:ahLst/>
            <a:cxnLst/>
            <a:rect r="r" b="b" t="t" l="l"/>
            <a:pathLst>
              <a:path h="3886169" w="3216781">
                <a:moveTo>
                  <a:pt x="0" y="0"/>
                </a:moveTo>
                <a:lnTo>
                  <a:pt x="3216781" y="0"/>
                </a:lnTo>
                <a:lnTo>
                  <a:pt x="3216781" y="3886169"/>
                </a:lnTo>
                <a:lnTo>
                  <a:pt x="0" y="3886169"/>
                </a:lnTo>
                <a:lnTo>
                  <a:pt x="0" y="0"/>
                </a:lnTo>
                <a:close/>
              </a:path>
            </a:pathLst>
          </a:custGeom>
          <a:blipFill>
            <a:blip r:embed="rId4"/>
            <a:stretch>
              <a:fillRect l="0" t="0" r="0" b="0"/>
            </a:stretch>
          </a:blipFill>
        </p:spPr>
      </p:sp>
      <p:sp>
        <p:nvSpPr>
          <p:cNvPr name="TextBox 5" id="5"/>
          <p:cNvSpPr txBox="true"/>
          <p:nvPr/>
        </p:nvSpPr>
        <p:spPr>
          <a:xfrm rot="0">
            <a:off x="1028700" y="558571"/>
            <a:ext cx="1974721" cy="1257968"/>
          </a:xfrm>
          <a:prstGeom prst="rect">
            <a:avLst/>
          </a:prstGeom>
        </p:spPr>
        <p:txBody>
          <a:bodyPr anchor="t" rtlCol="false" tIns="0" lIns="0" bIns="0" rIns="0">
            <a:spAutoFit/>
          </a:bodyPr>
          <a:lstStyle/>
          <a:p>
            <a:pPr algn="l">
              <a:lnSpc>
                <a:spcPts val="9833"/>
              </a:lnSpc>
            </a:pPr>
            <a:r>
              <a:rPr lang="en-US" sz="7023" b="true">
                <a:solidFill>
                  <a:srgbClr val="504C44">
                    <a:alpha val="19608"/>
                  </a:srgbClr>
                </a:solidFill>
                <a:latin typeface="Neutra Text Bold"/>
                <a:ea typeface="Neutra Text Bold"/>
                <a:cs typeface="Neutra Text Bold"/>
                <a:sym typeface="Neutra Text Bold"/>
              </a:rPr>
              <a:t>03</a:t>
            </a:r>
          </a:p>
        </p:txBody>
      </p:sp>
      <p:sp>
        <p:nvSpPr>
          <p:cNvPr name="TextBox 6" id="6"/>
          <p:cNvSpPr txBox="true"/>
          <p:nvPr/>
        </p:nvSpPr>
        <p:spPr>
          <a:xfrm rot="0">
            <a:off x="2388201" y="987530"/>
            <a:ext cx="7581497" cy="514351"/>
          </a:xfrm>
          <a:prstGeom prst="rect">
            <a:avLst/>
          </a:prstGeom>
        </p:spPr>
        <p:txBody>
          <a:bodyPr anchor="t" rtlCol="false" tIns="0" lIns="0" bIns="0" rIns="0">
            <a:spAutoFit/>
          </a:bodyPr>
          <a:lstStyle/>
          <a:p>
            <a:pPr algn="l">
              <a:lnSpc>
                <a:spcPts val="4199"/>
              </a:lnSpc>
              <a:spcBef>
                <a:spcPct val="0"/>
              </a:spcBef>
            </a:pPr>
            <a:r>
              <a:rPr lang="en-US" b="true" sz="2999" spc="599">
                <a:solidFill>
                  <a:srgbClr val="000000"/>
                </a:solidFill>
                <a:latin typeface="TT Chocolates Bold"/>
                <a:ea typeface="TT Chocolates Bold"/>
                <a:cs typeface="TT Chocolates Bold"/>
                <a:sym typeface="TT Chocolates Bold"/>
              </a:rPr>
              <a:t>LECTURE SUMMARY </a:t>
            </a:r>
            <a:r>
              <a:rPr lang="en-US" sz="2999" spc="599">
                <a:solidFill>
                  <a:srgbClr val="000000"/>
                </a:solidFill>
                <a:latin typeface="TT Chocolates"/>
                <a:ea typeface="TT Chocolates"/>
                <a:cs typeface="TT Chocolates"/>
                <a:sym typeface="TT Chocolates"/>
              </a:rPr>
              <a:t>| VORONOI</a:t>
            </a:r>
          </a:p>
        </p:txBody>
      </p:sp>
      <p:sp>
        <p:nvSpPr>
          <p:cNvPr name="TextBox 7" id="7"/>
          <p:cNvSpPr txBox="true"/>
          <p:nvPr/>
        </p:nvSpPr>
        <p:spPr>
          <a:xfrm rot="0">
            <a:off x="1038225" y="2248037"/>
            <a:ext cx="8931473" cy="3881469"/>
          </a:xfrm>
          <a:prstGeom prst="rect">
            <a:avLst/>
          </a:prstGeom>
        </p:spPr>
        <p:txBody>
          <a:bodyPr anchor="t" rtlCol="false" tIns="0" lIns="0" bIns="0" rIns="0">
            <a:spAutoFit/>
          </a:bodyPr>
          <a:lstStyle/>
          <a:p>
            <a:pPr algn="l">
              <a:lnSpc>
                <a:spcPts val="2227"/>
              </a:lnSpc>
            </a:pPr>
            <a:r>
              <a:rPr lang="en-US" sz="1887" spc="73">
                <a:solidFill>
                  <a:srgbClr val="000000"/>
                </a:solidFill>
                <a:latin typeface="TT Chocolates"/>
                <a:ea typeface="TT Chocolates"/>
                <a:cs typeface="TT Chocolates"/>
                <a:sym typeface="TT Chocolates"/>
              </a:rPr>
              <a:t>What is Voronoi?</a:t>
            </a:r>
          </a:p>
          <a:p>
            <a:pPr algn="l" marL="407504" indent="-203752" lvl="1">
              <a:lnSpc>
                <a:spcPts val="2227"/>
              </a:lnSpc>
              <a:buFont typeface="Arial"/>
              <a:buChar char="•"/>
            </a:pPr>
            <a:r>
              <a:rPr lang="en-US" sz="1887" spc="73">
                <a:solidFill>
                  <a:srgbClr val="000000"/>
                </a:solidFill>
                <a:latin typeface="TT Chocolates"/>
                <a:ea typeface="TT Chocolates"/>
                <a:cs typeface="TT Chocolates"/>
                <a:sym typeface="TT Chocolates"/>
              </a:rPr>
              <a:t>Mathematical Partitioning: Dividing space into cells based on proximity to "seed points."</a:t>
            </a:r>
          </a:p>
          <a:p>
            <a:pPr algn="l" marL="407504" indent="-203752" lvl="1">
              <a:lnSpc>
                <a:spcPts val="2227"/>
              </a:lnSpc>
              <a:buFont typeface="Arial"/>
              <a:buChar char="•"/>
            </a:pPr>
            <a:r>
              <a:rPr lang="en-US" sz="1887" spc="73">
                <a:solidFill>
                  <a:srgbClr val="000000"/>
                </a:solidFill>
                <a:latin typeface="TT Chocolates"/>
                <a:ea typeface="TT Chocolates"/>
                <a:cs typeface="TT Chocolates"/>
                <a:sym typeface="TT Chocolates"/>
              </a:rPr>
              <a:t>Nature’s Blueprint</a:t>
            </a:r>
          </a:p>
          <a:p>
            <a:pPr algn="l" marL="407504" indent="-203752" lvl="1">
              <a:lnSpc>
                <a:spcPts val="2227"/>
              </a:lnSpc>
              <a:buFont typeface="Arial"/>
              <a:buChar char="•"/>
            </a:pPr>
            <a:r>
              <a:rPr lang="en-US" sz="1887" spc="73">
                <a:solidFill>
                  <a:srgbClr val="000000"/>
                </a:solidFill>
                <a:latin typeface="TT Chocolates"/>
                <a:ea typeface="TT Chocolates"/>
                <a:cs typeface="TT Chocolates"/>
                <a:sym typeface="TT Chocolates"/>
              </a:rPr>
              <a:t>Organic Efficiency: </a:t>
            </a:r>
            <a:r>
              <a:rPr lang="en-US" sz="1887" spc="73">
                <a:solidFill>
                  <a:srgbClr val="000000"/>
                </a:solidFill>
                <a:latin typeface="TT Chocolates"/>
                <a:ea typeface="TT Chocolates"/>
                <a:cs typeface="TT Chocolates"/>
                <a:sym typeface="TT Chocolates"/>
              </a:rPr>
              <a:t>eliminating "dead corners" </a:t>
            </a:r>
          </a:p>
          <a:p>
            <a:pPr algn="l">
              <a:lnSpc>
                <a:spcPts val="2227"/>
              </a:lnSpc>
            </a:pPr>
          </a:p>
          <a:p>
            <a:pPr algn="l">
              <a:lnSpc>
                <a:spcPts val="2227"/>
              </a:lnSpc>
            </a:pPr>
            <a:r>
              <a:rPr lang="en-US" sz="1887" spc="73">
                <a:solidFill>
                  <a:srgbClr val="000000"/>
                </a:solidFill>
                <a:latin typeface="TT Chocolates"/>
                <a:ea typeface="TT Chocolates"/>
                <a:cs typeface="TT Chocolates"/>
                <a:sym typeface="TT Chocolates"/>
              </a:rPr>
              <a:t>Application &amp; Objective</a:t>
            </a:r>
          </a:p>
          <a:p>
            <a:pPr algn="l" marL="407504" indent="-203752" lvl="1">
              <a:lnSpc>
                <a:spcPts val="2227"/>
              </a:lnSpc>
              <a:buFont typeface="Arial"/>
              <a:buChar char="•"/>
            </a:pPr>
            <a:r>
              <a:rPr lang="en-US" sz="1887" spc="73">
                <a:solidFill>
                  <a:srgbClr val="000000"/>
                </a:solidFill>
                <a:latin typeface="TT Chocolates"/>
                <a:ea typeface="TT Chocolates"/>
                <a:cs typeface="TT Chocolates"/>
                <a:sym typeface="TT Chocolates"/>
              </a:rPr>
              <a:t>Optimal Spatial Efficiency</a:t>
            </a:r>
          </a:p>
          <a:p>
            <a:pPr algn="l" marL="407504" indent="-203752" lvl="1">
              <a:lnSpc>
                <a:spcPts val="2227"/>
              </a:lnSpc>
              <a:buFont typeface="Arial"/>
              <a:buChar char="•"/>
            </a:pPr>
            <a:r>
              <a:rPr lang="en-US" sz="1887" spc="73">
                <a:solidFill>
                  <a:srgbClr val="000000"/>
                </a:solidFill>
                <a:latin typeface="TT Chocolates"/>
                <a:ea typeface="TT Chocolates"/>
                <a:cs typeface="TT Chocolates"/>
                <a:sym typeface="TT Chocolates"/>
              </a:rPr>
              <a:t>Transforming "stiff" furniture into foldable furniture</a:t>
            </a:r>
          </a:p>
          <a:p>
            <a:pPr algn="l" marL="407504" indent="-203752" lvl="1">
              <a:lnSpc>
                <a:spcPts val="2227"/>
              </a:lnSpc>
              <a:buFont typeface="Arial"/>
              <a:buChar char="•"/>
            </a:pPr>
            <a:r>
              <a:rPr lang="en-US" sz="1887" spc="73">
                <a:solidFill>
                  <a:srgbClr val="000000"/>
                </a:solidFill>
                <a:latin typeface="TT Chocolates"/>
                <a:ea typeface="TT Chocolates"/>
                <a:cs typeface="TT Chocolates"/>
                <a:sym typeface="TT Chocolates"/>
              </a:rPr>
              <a:t>Breaking the Box: eliminates "tunnel vision" </a:t>
            </a:r>
          </a:p>
          <a:p>
            <a:pPr algn="l">
              <a:lnSpc>
                <a:spcPts val="2227"/>
              </a:lnSpc>
            </a:pPr>
          </a:p>
          <a:p>
            <a:pPr algn="l">
              <a:lnSpc>
                <a:spcPts val="2227"/>
              </a:lnSpc>
            </a:pPr>
          </a:p>
          <a:p>
            <a:pPr algn="l">
              <a:lnSpc>
                <a:spcPts val="2227"/>
              </a:lnSpc>
            </a:pPr>
          </a:p>
          <a:p>
            <a:pPr algn="l">
              <a:lnSpc>
                <a:spcPts val="2227"/>
              </a:lnSpc>
              <a:spcBef>
                <a:spcPct val="0"/>
              </a:spcBef>
            </a:pPr>
          </a:p>
        </p:txBody>
      </p:sp>
      <p:sp>
        <p:nvSpPr>
          <p:cNvPr name="Freeform 8" id="8"/>
          <p:cNvSpPr/>
          <p:nvPr/>
        </p:nvSpPr>
        <p:spPr>
          <a:xfrm flipH="false" flipV="false" rot="0">
            <a:off x="5263900" y="6129506"/>
            <a:ext cx="4674035" cy="3886169"/>
          </a:xfrm>
          <a:custGeom>
            <a:avLst/>
            <a:gdLst/>
            <a:ahLst/>
            <a:cxnLst/>
            <a:rect r="r" b="b" t="t" l="l"/>
            <a:pathLst>
              <a:path h="3886169" w="4674035">
                <a:moveTo>
                  <a:pt x="0" y="0"/>
                </a:moveTo>
                <a:lnTo>
                  <a:pt x="4674036" y="0"/>
                </a:lnTo>
                <a:lnTo>
                  <a:pt x="4674036" y="3886169"/>
                </a:lnTo>
                <a:lnTo>
                  <a:pt x="0" y="3886169"/>
                </a:lnTo>
                <a:lnTo>
                  <a:pt x="0" y="0"/>
                </a:lnTo>
                <a:close/>
              </a:path>
            </a:pathLst>
          </a:custGeom>
          <a:blipFill>
            <a:blip r:embed="rId5"/>
            <a:stretch>
              <a:fillRect l="-15940" t="-2685" r="-67454" b="-5397"/>
            </a:stretch>
          </a:blipFill>
        </p:spPr>
      </p:sp>
      <p:sp>
        <p:nvSpPr>
          <p:cNvPr name="Freeform 9" id="9"/>
          <p:cNvSpPr/>
          <p:nvPr/>
        </p:nvSpPr>
        <p:spPr>
          <a:xfrm flipH="false" flipV="false" rot="0">
            <a:off x="211165" y="6567656"/>
            <a:ext cx="4240132" cy="3448019"/>
          </a:xfrm>
          <a:custGeom>
            <a:avLst/>
            <a:gdLst/>
            <a:ahLst/>
            <a:cxnLst/>
            <a:rect r="r" b="b" t="t" l="l"/>
            <a:pathLst>
              <a:path h="3448019" w="4240132">
                <a:moveTo>
                  <a:pt x="0" y="0"/>
                </a:moveTo>
                <a:lnTo>
                  <a:pt x="4240132" y="0"/>
                </a:lnTo>
                <a:lnTo>
                  <a:pt x="4240132" y="3448019"/>
                </a:lnTo>
                <a:lnTo>
                  <a:pt x="0" y="3448019"/>
                </a:lnTo>
                <a:lnTo>
                  <a:pt x="0" y="0"/>
                </a:lnTo>
                <a:close/>
              </a:path>
            </a:pathLst>
          </a:custGeom>
          <a:blipFill>
            <a:blip r:embed="rId6"/>
            <a:stretch>
              <a:fillRect l="-13500" t="-6274" r="-71518" b="-5211"/>
            </a:stretch>
          </a:blipFill>
        </p:spPr>
      </p:sp>
      <p:grpSp>
        <p:nvGrpSpPr>
          <p:cNvPr name="Group 10" id="10"/>
          <p:cNvGrpSpPr/>
          <p:nvPr/>
        </p:nvGrpSpPr>
        <p:grpSpPr>
          <a:xfrm rot="0">
            <a:off x="3329940" y="8618220"/>
            <a:ext cx="1451610" cy="243840"/>
            <a:chOff x="0" y="0"/>
            <a:chExt cx="1935480" cy="325120"/>
          </a:xfrm>
        </p:grpSpPr>
        <p:sp>
          <p:nvSpPr>
            <p:cNvPr name="Freeform 11" id="11"/>
            <p:cNvSpPr/>
            <p:nvPr/>
          </p:nvSpPr>
          <p:spPr>
            <a:xfrm flipH="false" flipV="false" rot="0">
              <a:off x="34431" y="50800"/>
              <a:ext cx="1851732" cy="223029"/>
            </a:xfrm>
            <a:custGeom>
              <a:avLst/>
              <a:gdLst/>
              <a:ahLst/>
              <a:cxnLst/>
              <a:rect r="r" b="b" t="t" l="l"/>
              <a:pathLst>
                <a:path h="223029" w="1851732">
                  <a:moveTo>
                    <a:pt x="16369" y="0"/>
                  </a:moveTo>
                  <a:cubicBezTo>
                    <a:pt x="557389" y="3810"/>
                    <a:pt x="619619" y="17780"/>
                    <a:pt x="744079" y="22860"/>
                  </a:cubicBezTo>
                  <a:cubicBezTo>
                    <a:pt x="956169" y="31750"/>
                    <a:pt x="1447659" y="15240"/>
                    <a:pt x="1610219" y="27940"/>
                  </a:cubicBezTo>
                  <a:cubicBezTo>
                    <a:pt x="1673719" y="33020"/>
                    <a:pt x="1701659" y="36830"/>
                    <a:pt x="1742299" y="48260"/>
                  </a:cubicBezTo>
                  <a:cubicBezTo>
                    <a:pt x="1780399" y="59690"/>
                    <a:pt x="1840089" y="68580"/>
                    <a:pt x="1850249" y="96520"/>
                  </a:cubicBezTo>
                  <a:cubicBezTo>
                    <a:pt x="1860409" y="125730"/>
                    <a:pt x="1815959" y="213360"/>
                    <a:pt x="1790559" y="222250"/>
                  </a:cubicBezTo>
                  <a:cubicBezTo>
                    <a:pt x="1770239" y="228600"/>
                    <a:pt x="1746109" y="194310"/>
                    <a:pt x="1719439" y="185420"/>
                  </a:cubicBezTo>
                  <a:cubicBezTo>
                    <a:pt x="1687689" y="175260"/>
                    <a:pt x="1667369" y="172720"/>
                    <a:pt x="1610219" y="167640"/>
                  </a:cubicBezTo>
                  <a:cubicBezTo>
                    <a:pt x="1389239" y="148590"/>
                    <a:pt x="138289" y="265430"/>
                    <a:pt x="16369" y="140970"/>
                  </a:cubicBezTo>
                  <a:cubicBezTo>
                    <a:pt x="-20461" y="104140"/>
                    <a:pt x="16369" y="0"/>
                    <a:pt x="16369" y="0"/>
                  </a:cubicBezTo>
                </a:path>
              </a:pathLst>
            </a:custGeom>
            <a:solidFill>
              <a:srgbClr val="FFCEEC"/>
            </a:solidFill>
            <a:ln cap="sq">
              <a:noFill/>
              <a:prstDash val="solid"/>
              <a:miter/>
            </a:ln>
          </p:spPr>
        </p:sp>
      </p:grpSp>
      <p:grpSp>
        <p:nvGrpSpPr>
          <p:cNvPr name="Group 12" id="12"/>
          <p:cNvGrpSpPr/>
          <p:nvPr/>
        </p:nvGrpSpPr>
        <p:grpSpPr>
          <a:xfrm rot="0">
            <a:off x="4256722" y="8439150"/>
            <a:ext cx="525780" cy="628650"/>
            <a:chOff x="0" y="0"/>
            <a:chExt cx="701040" cy="838200"/>
          </a:xfrm>
        </p:grpSpPr>
        <p:sp>
          <p:nvSpPr>
            <p:cNvPr name="Freeform 13" id="13"/>
            <p:cNvSpPr/>
            <p:nvPr/>
          </p:nvSpPr>
          <p:spPr>
            <a:xfrm flipH="false" flipV="false" rot="0">
              <a:off x="45922" y="50800"/>
              <a:ext cx="609273" cy="741016"/>
            </a:xfrm>
            <a:custGeom>
              <a:avLst/>
              <a:gdLst/>
              <a:ahLst/>
              <a:cxnLst/>
              <a:rect r="r" b="b" t="t" l="l"/>
              <a:pathLst>
                <a:path h="741016" w="609273">
                  <a:moveTo>
                    <a:pt x="332538" y="0"/>
                  </a:moveTo>
                  <a:cubicBezTo>
                    <a:pt x="422708" y="152400"/>
                    <a:pt x="449378" y="170180"/>
                    <a:pt x="476048" y="204470"/>
                  </a:cubicBezTo>
                  <a:cubicBezTo>
                    <a:pt x="511608" y="250190"/>
                    <a:pt x="567488" y="322580"/>
                    <a:pt x="587808" y="377190"/>
                  </a:cubicBezTo>
                  <a:cubicBezTo>
                    <a:pt x="603048" y="417830"/>
                    <a:pt x="617018" y="463550"/>
                    <a:pt x="604318" y="495300"/>
                  </a:cubicBezTo>
                  <a:cubicBezTo>
                    <a:pt x="591618" y="524510"/>
                    <a:pt x="550978" y="543560"/>
                    <a:pt x="519228" y="560070"/>
                  </a:cubicBezTo>
                  <a:cubicBezTo>
                    <a:pt x="487478" y="576580"/>
                    <a:pt x="449378" y="579120"/>
                    <a:pt x="415088" y="594360"/>
                  </a:cubicBezTo>
                  <a:cubicBezTo>
                    <a:pt x="380798" y="609600"/>
                    <a:pt x="356668" y="631190"/>
                    <a:pt x="313488" y="650240"/>
                  </a:cubicBezTo>
                  <a:cubicBezTo>
                    <a:pt x="246178" y="679450"/>
                    <a:pt x="98858" y="760730"/>
                    <a:pt x="50598" y="736600"/>
                  </a:cubicBezTo>
                  <a:cubicBezTo>
                    <a:pt x="16308" y="718820"/>
                    <a:pt x="-11632" y="640080"/>
                    <a:pt x="4878" y="604520"/>
                  </a:cubicBezTo>
                  <a:cubicBezTo>
                    <a:pt x="31548" y="549910"/>
                    <a:pt x="214428" y="535940"/>
                    <a:pt x="305868" y="497840"/>
                  </a:cubicBezTo>
                  <a:cubicBezTo>
                    <a:pt x="385878" y="464820"/>
                    <a:pt x="502718" y="374650"/>
                    <a:pt x="526848" y="392430"/>
                  </a:cubicBezTo>
                  <a:cubicBezTo>
                    <a:pt x="542088" y="402590"/>
                    <a:pt x="530658" y="473710"/>
                    <a:pt x="519228" y="478790"/>
                  </a:cubicBezTo>
                  <a:cubicBezTo>
                    <a:pt x="505258" y="483870"/>
                    <a:pt x="470968" y="438150"/>
                    <a:pt x="441758" y="406400"/>
                  </a:cubicBezTo>
                  <a:cubicBezTo>
                    <a:pt x="397308" y="356870"/>
                    <a:pt x="328728" y="265430"/>
                    <a:pt x="286818" y="204470"/>
                  </a:cubicBezTo>
                  <a:cubicBezTo>
                    <a:pt x="255068" y="157480"/>
                    <a:pt x="201728" y="106680"/>
                    <a:pt x="210618" y="72390"/>
                  </a:cubicBezTo>
                  <a:cubicBezTo>
                    <a:pt x="219508" y="39370"/>
                    <a:pt x="332538" y="0"/>
                    <a:pt x="332538" y="0"/>
                  </a:cubicBezTo>
                </a:path>
              </a:pathLst>
            </a:custGeom>
            <a:solidFill>
              <a:srgbClr val="FFCEEC"/>
            </a:solidFill>
            <a:ln cap="sq">
              <a:noFill/>
              <a:prstDash val="solid"/>
              <a:miter/>
            </a:ln>
          </p:spPr>
        </p:sp>
      </p:gr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9845643" y="7891982"/>
            <a:ext cx="4173065" cy="231397"/>
            <a:chOff x="0" y="0"/>
            <a:chExt cx="5564087" cy="308529"/>
          </a:xfrm>
        </p:grpSpPr>
        <p:sp>
          <p:nvSpPr>
            <p:cNvPr name="TextBox 3" id="3"/>
            <p:cNvSpPr txBox="true"/>
            <p:nvPr/>
          </p:nvSpPr>
          <p:spPr>
            <a:xfrm rot="0">
              <a:off x="689347" y="24387"/>
              <a:ext cx="4874739" cy="284141"/>
            </a:xfrm>
            <a:prstGeom prst="rect">
              <a:avLst/>
            </a:prstGeom>
          </p:spPr>
          <p:txBody>
            <a:bodyPr anchor="t" rtlCol="false" tIns="0" lIns="0" bIns="0" rIns="0">
              <a:spAutoFit/>
            </a:bodyPr>
            <a:lstStyle/>
            <a:p>
              <a:pPr algn="l">
                <a:lnSpc>
                  <a:spcPts val="1652"/>
                </a:lnSpc>
              </a:pPr>
              <a:r>
                <a:rPr lang="en-US" sz="1400" spc="54" b="true">
                  <a:solidFill>
                    <a:srgbClr val="8FC3A7"/>
                  </a:solidFill>
                  <a:latin typeface="TT Chocolates Bold"/>
                  <a:ea typeface="TT Chocolates Bold"/>
                  <a:cs typeface="TT Chocolates Bold"/>
                  <a:sym typeface="TT Chocolates Bold"/>
                </a:rPr>
                <a:t>Kinetic skin</a:t>
              </a:r>
            </a:p>
          </p:txBody>
        </p:sp>
        <p:grpSp>
          <p:nvGrpSpPr>
            <p:cNvPr name="Group 4" id="4"/>
            <p:cNvGrpSpPr/>
            <p:nvPr/>
          </p:nvGrpSpPr>
          <p:grpSpPr>
            <a:xfrm rot="0">
              <a:off x="0" y="0"/>
              <a:ext cx="539266" cy="308529"/>
              <a:chOff x="0" y="0"/>
              <a:chExt cx="111227" cy="63636"/>
            </a:xfrm>
          </p:grpSpPr>
          <p:sp>
            <p:nvSpPr>
              <p:cNvPr name="Freeform 5" id="5"/>
              <p:cNvSpPr/>
              <p:nvPr/>
            </p:nvSpPr>
            <p:spPr>
              <a:xfrm flipH="false" flipV="false" rot="0">
                <a:off x="0" y="0"/>
                <a:ext cx="111227" cy="63636"/>
              </a:xfrm>
              <a:custGeom>
                <a:avLst/>
                <a:gdLst/>
                <a:ahLst/>
                <a:cxnLst/>
                <a:rect r="r" b="b" t="t" l="l"/>
                <a:pathLst>
                  <a:path h="63636" w="111227">
                    <a:moveTo>
                      <a:pt x="0" y="0"/>
                    </a:moveTo>
                    <a:lnTo>
                      <a:pt x="111227" y="0"/>
                    </a:lnTo>
                    <a:lnTo>
                      <a:pt x="111227" y="63636"/>
                    </a:lnTo>
                    <a:lnTo>
                      <a:pt x="0" y="63636"/>
                    </a:lnTo>
                    <a:close/>
                  </a:path>
                </a:pathLst>
              </a:custGeom>
              <a:solidFill>
                <a:srgbClr val="8FC3A7"/>
              </a:solidFill>
            </p:spPr>
          </p:sp>
          <p:sp>
            <p:nvSpPr>
              <p:cNvPr name="TextBox 6" id="6"/>
              <p:cNvSpPr txBox="true"/>
              <p:nvPr/>
            </p:nvSpPr>
            <p:spPr>
              <a:xfrm>
                <a:off x="0" y="-28575"/>
                <a:ext cx="111227" cy="92211"/>
              </a:xfrm>
              <a:prstGeom prst="rect">
                <a:avLst/>
              </a:prstGeom>
            </p:spPr>
            <p:txBody>
              <a:bodyPr anchor="ctr" rtlCol="false" tIns="48651" lIns="48651" bIns="48651" rIns="48651"/>
              <a:lstStyle/>
              <a:p>
                <a:pPr algn="ctr">
                  <a:lnSpc>
                    <a:spcPts val="1959"/>
                  </a:lnSpc>
                </a:pPr>
              </a:p>
            </p:txBody>
          </p:sp>
        </p:grpSp>
      </p:grpSp>
      <p:grpSp>
        <p:nvGrpSpPr>
          <p:cNvPr name="Group 7" id="7"/>
          <p:cNvGrpSpPr/>
          <p:nvPr/>
        </p:nvGrpSpPr>
        <p:grpSpPr>
          <a:xfrm rot="0">
            <a:off x="1028700" y="7891982"/>
            <a:ext cx="4173065" cy="231397"/>
            <a:chOff x="0" y="0"/>
            <a:chExt cx="5564087" cy="308529"/>
          </a:xfrm>
        </p:grpSpPr>
        <p:sp>
          <p:nvSpPr>
            <p:cNvPr name="TextBox 8" id="8"/>
            <p:cNvSpPr txBox="true"/>
            <p:nvPr/>
          </p:nvSpPr>
          <p:spPr>
            <a:xfrm rot="0">
              <a:off x="689347" y="24387"/>
              <a:ext cx="4874739" cy="284141"/>
            </a:xfrm>
            <a:prstGeom prst="rect">
              <a:avLst/>
            </a:prstGeom>
          </p:spPr>
          <p:txBody>
            <a:bodyPr anchor="t" rtlCol="false" tIns="0" lIns="0" bIns="0" rIns="0">
              <a:spAutoFit/>
            </a:bodyPr>
            <a:lstStyle/>
            <a:p>
              <a:pPr algn="l">
                <a:lnSpc>
                  <a:spcPts val="1652"/>
                </a:lnSpc>
              </a:pPr>
              <a:r>
                <a:rPr lang="en-US" sz="1400" spc="54" b="true">
                  <a:solidFill>
                    <a:srgbClr val="28509B"/>
                  </a:solidFill>
                  <a:latin typeface="TT Chocolates Bold"/>
                  <a:ea typeface="TT Chocolates Bold"/>
                  <a:cs typeface="TT Chocolates Bold"/>
                  <a:sym typeface="TT Chocolates Bold"/>
                </a:rPr>
                <a:t>Static core</a:t>
              </a:r>
            </a:p>
          </p:txBody>
        </p:sp>
        <p:grpSp>
          <p:nvGrpSpPr>
            <p:cNvPr name="Group 9" id="9"/>
            <p:cNvGrpSpPr/>
            <p:nvPr/>
          </p:nvGrpSpPr>
          <p:grpSpPr>
            <a:xfrm rot="0">
              <a:off x="0" y="0"/>
              <a:ext cx="539266" cy="308529"/>
              <a:chOff x="0" y="0"/>
              <a:chExt cx="111227" cy="63636"/>
            </a:xfrm>
          </p:grpSpPr>
          <p:sp>
            <p:nvSpPr>
              <p:cNvPr name="Freeform 10" id="10"/>
              <p:cNvSpPr/>
              <p:nvPr/>
            </p:nvSpPr>
            <p:spPr>
              <a:xfrm flipH="false" flipV="false" rot="0">
                <a:off x="0" y="0"/>
                <a:ext cx="111227" cy="63636"/>
              </a:xfrm>
              <a:custGeom>
                <a:avLst/>
                <a:gdLst/>
                <a:ahLst/>
                <a:cxnLst/>
                <a:rect r="r" b="b" t="t" l="l"/>
                <a:pathLst>
                  <a:path h="63636" w="111227">
                    <a:moveTo>
                      <a:pt x="0" y="0"/>
                    </a:moveTo>
                    <a:lnTo>
                      <a:pt x="111227" y="0"/>
                    </a:lnTo>
                    <a:lnTo>
                      <a:pt x="111227" y="63636"/>
                    </a:lnTo>
                    <a:lnTo>
                      <a:pt x="0" y="63636"/>
                    </a:lnTo>
                    <a:close/>
                  </a:path>
                </a:pathLst>
              </a:custGeom>
              <a:solidFill>
                <a:srgbClr val="97A4C7"/>
              </a:solidFill>
            </p:spPr>
          </p:sp>
          <p:sp>
            <p:nvSpPr>
              <p:cNvPr name="TextBox 11" id="11"/>
              <p:cNvSpPr txBox="true"/>
              <p:nvPr/>
            </p:nvSpPr>
            <p:spPr>
              <a:xfrm>
                <a:off x="0" y="-28575"/>
                <a:ext cx="111227" cy="92211"/>
              </a:xfrm>
              <a:prstGeom prst="rect">
                <a:avLst/>
              </a:prstGeom>
            </p:spPr>
            <p:txBody>
              <a:bodyPr anchor="ctr" rtlCol="false" tIns="48651" lIns="48651" bIns="48651" rIns="48651"/>
              <a:lstStyle/>
              <a:p>
                <a:pPr algn="ctr">
                  <a:lnSpc>
                    <a:spcPts val="1959"/>
                  </a:lnSpc>
                </a:pPr>
              </a:p>
            </p:txBody>
          </p:sp>
        </p:grpSp>
      </p:grpSp>
      <p:sp>
        <p:nvSpPr>
          <p:cNvPr name="Freeform 12" id="12"/>
          <p:cNvSpPr/>
          <p:nvPr/>
        </p:nvSpPr>
        <p:spPr>
          <a:xfrm flipH="false" flipV="false" rot="0">
            <a:off x="914400" y="1650037"/>
            <a:ext cx="7877300" cy="5183671"/>
          </a:xfrm>
          <a:custGeom>
            <a:avLst/>
            <a:gdLst/>
            <a:ahLst/>
            <a:cxnLst/>
            <a:rect r="r" b="b" t="t" l="l"/>
            <a:pathLst>
              <a:path h="5183671" w="7877300">
                <a:moveTo>
                  <a:pt x="0" y="0"/>
                </a:moveTo>
                <a:lnTo>
                  <a:pt x="7877300" y="0"/>
                </a:lnTo>
                <a:lnTo>
                  <a:pt x="7877300" y="5183671"/>
                </a:lnTo>
                <a:lnTo>
                  <a:pt x="0" y="5183671"/>
                </a:lnTo>
                <a:lnTo>
                  <a:pt x="0" y="0"/>
                </a:lnTo>
                <a:close/>
              </a:path>
            </a:pathLst>
          </a:custGeom>
          <a:blipFill>
            <a:blip r:embed="rId2"/>
            <a:stretch>
              <a:fillRect l="0" t="0" r="-100167" b="0"/>
            </a:stretch>
          </a:blipFill>
        </p:spPr>
      </p:sp>
      <p:sp>
        <p:nvSpPr>
          <p:cNvPr name="Freeform 13" id="13"/>
          <p:cNvSpPr/>
          <p:nvPr/>
        </p:nvSpPr>
        <p:spPr>
          <a:xfrm flipH="false" flipV="false" rot="0">
            <a:off x="9182100" y="1650037"/>
            <a:ext cx="8367593" cy="5917769"/>
          </a:xfrm>
          <a:custGeom>
            <a:avLst/>
            <a:gdLst/>
            <a:ahLst/>
            <a:cxnLst/>
            <a:rect r="r" b="b" t="t" l="l"/>
            <a:pathLst>
              <a:path h="5917769" w="8367593">
                <a:moveTo>
                  <a:pt x="0" y="0"/>
                </a:moveTo>
                <a:lnTo>
                  <a:pt x="8367593" y="0"/>
                </a:lnTo>
                <a:lnTo>
                  <a:pt x="8367593" y="5917768"/>
                </a:lnTo>
                <a:lnTo>
                  <a:pt x="0" y="5917768"/>
                </a:lnTo>
                <a:lnTo>
                  <a:pt x="0" y="0"/>
                </a:lnTo>
                <a:close/>
              </a:path>
            </a:pathLst>
          </a:custGeom>
          <a:blipFill>
            <a:blip r:embed="rId2"/>
            <a:stretch>
              <a:fillRect l="-115125" t="0" r="0" b="0"/>
            </a:stretch>
          </a:blipFill>
        </p:spPr>
      </p:sp>
      <p:sp>
        <p:nvSpPr>
          <p:cNvPr name="Freeform 14" id="14"/>
          <p:cNvSpPr/>
          <p:nvPr/>
        </p:nvSpPr>
        <p:spPr>
          <a:xfrm flipH="false" flipV="false" rot="0">
            <a:off x="9306076" y="1928617"/>
            <a:ext cx="8310292" cy="4965399"/>
          </a:xfrm>
          <a:custGeom>
            <a:avLst/>
            <a:gdLst/>
            <a:ahLst/>
            <a:cxnLst/>
            <a:rect r="r" b="b" t="t" l="l"/>
            <a:pathLst>
              <a:path h="4965399" w="8310292">
                <a:moveTo>
                  <a:pt x="0" y="0"/>
                </a:moveTo>
                <a:lnTo>
                  <a:pt x="8310292" y="0"/>
                </a:lnTo>
                <a:lnTo>
                  <a:pt x="8310292" y="4965399"/>
                </a:lnTo>
                <a:lnTo>
                  <a:pt x="0" y="4965399"/>
                </a:lnTo>
                <a:lnTo>
                  <a:pt x="0" y="0"/>
                </a:lnTo>
                <a:close/>
              </a:path>
            </a:pathLst>
          </a:custGeom>
          <a:blipFill>
            <a:blip r:embed="rId3"/>
            <a:stretch>
              <a:fillRect l="0" t="0" r="0" b="0"/>
            </a:stretch>
          </a:blipFill>
        </p:spPr>
      </p:sp>
      <p:sp>
        <p:nvSpPr>
          <p:cNvPr name="TextBox 15" id="15"/>
          <p:cNvSpPr txBox="true"/>
          <p:nvPr/>
        </p:nvSpPr>
        <p:spPr>
          <a:xfrm rot="0">
            <a:off x="1028700" y="1807014"/>
            <a:ext cx="3060056" cy="309880"/>
          </a:xfrm>
          <a:prstGeom prst="rect">
            <a:avLst/>
          </a:prstGeom>
        </p:spPr>
        <p:txBody>
          <a:bodyPr anchor="t" rtlCol="false" tIns="0" lIns="0" bIns="0" rIns="0">
            <a:spAutoFit/>
          </a:bodyPr>
          <a:lstStyle/>
          <a:p>
            <a:pPr algn="l">
              <a:lnSpc>
                <a:spcPts val="2359"/>
              </a:lnSpc>
            </a:pPr>
            <a:r>
              <a:rPr lang="en-US" sz="1999" spc="77" b="true">
                <a:solidFill>
                  <a:srgbClr val="4F4F4F"/>
                </a:solidFill>
                <a:latin typeface="TT Chocolates Bold"/>
                <a:ea typeface="TT Chocolates Bold"/>
                <a:cs typeface="TT Chocolates Bold"/>
                <a:sym typeface="TT Chocolates Bold"/>
              </a:rPr>
              <a:t>Distribution principles</a:t>
            </a:r>
          </a:p>
        </p:txBody>
      </p:sp>
      <p:sp>
        <p:nvSpPr>
          <p:cNvPr name="TextBox 16" id="16"/>
          <p:cNvSpPr txBox="true"/>
          <p:nvPr/>
        </p:nvSpPr>
        <p:spPr>
          <a:xfrm rot="0">
            <a:off x="1028700" y="7644005"/>
            <a:ext cx="2665626" cy="222885"/>
          </a:xfrm>
          <a:prstGeom prst="rect">
            <a:avLst/>
          </a:prstGeom>
        </p:spPr>
        <p:txBody>
          <a:bodyPr anchor="t" rtlCol="false" tIns="0" lIns="0" bIns="0" rIns="0">
            <a:spAutoFit/>
          </a:bodyPr>
          <a:lstStyle/>
          <a:p>
            <a:pPr algn="l">
              <a:lnSpc>
                <a:spcPts val="1770"/>
              </a:lnSpc>
            </a:pPr>
            <a:r>
              <a:rPr lang="en-US" sz="1500" spc="58" b="true">
                <a:solidFill>
                  <a:srgbClr val="4F4F4F"/>
                </a:solidFill>
                <a:latin typeface="TT Chocolates Bold"/>
                <a:ea typeface="TT Chocolates Bold"/>
                <a:cs typeface="TT Chocolates Bold"/>
                <a:sym typeface="TT Chocolates Bold"/>
              </a:rPr>
              <a:t>Legend</a:t>
            </a:r>
          </a:p>
        </p:txBody>
      </p:sp>
      <p:sp>
        <p:nvSpPr>
          <p:cNvPr name="TextBox 17" id="17"/>
          <p:cNvSpPr txBox="true"/>
          <p:nvPr/>
        </p:nvSpPr>
        <p:spPr>
          <a:xfrm rot="0">
            <a:off x="1570069" y="8187583"/>
            <a:ext cx="7193033" cy="880110"/>
          </a:xfrm>
          <a:prstGeom prst="rect">
            <a:avLst/>
          </a:prstGeom>
        </p:spPr>
        <p:txBody>
          <a:bodyPr anchor="t" rtlCol="false" tIns="0" lIns="0" bIns="0" rIns="0">
            <a:spAutoFit/>
          </a:bodyPr>
          <a:lstStyle/>
          <a:p>
            <a:pPr algn="just">
              <a:lnSpc>
                <a:spcPts val="1770"/>
              </a:lnSpc>
            </a:pPr>
            <a:r>
              <a:rPr lang="en-US" sz="1500" spc="58">
                <a:solidFill>
                  <a:srgbClr val="4F4F4F"/>
                </a:solidFill>
                <a:latin typeface="TT Chocolates"/>
                <a:ea typeface="TT Chocolates"/>
                <a:cs typeface="TT Chocolates"/>
                <a:sym typeface="TT Chocolates"/>
              </a:rPr>
              <a:t>More space-consuming and/or fixed furnitures are placed adjacent to the walls. For individual fruition</a:t>
            </a:r>
          </a:p>
          <a:p>
            <a:pPr algn="just">
              <a:lnSpc>
                <a:spcPts val="1770"/>
              </a:lnSpc>
            </a:pPr>
          </a:p>
          <a:p>
            <a:pPr algn="just" marL="323850" indent="-161925" lvl="1">
              <a:lnSpc>
                <a:spcPts val="1770"/>
              </a:lnSpc>
              <a:buAutoNum type="arabicPeriod" startAt="1"/>
            </a:pPr>
            <a:r>
              <a:rPr lang="en-US" sz="1500" spc="58">
                <a:solidFill>
                  <a:srgbClr val="4F4F4F"/>
                </a:solidFill>
                <a:latin typeface="TT Chocolates"/>
                <a:ea typeface="TT Chocolates"/>
                <a:cs typeface="TT Chocolates"/>
                <a:sym typeface="TT Chocolates"/>
              </a:rPr>
              <a:t>Storage  2. Bed  3. Workstation</a:t>
            </a:r>
          </a:p>
        </p:txBody>
      </p:sp>
      <p:sp>
        <p:nvSpPr>
          <p:cNvPr name="TextBox 18" id="18"/>
          <p:cNvSpPr txBox="true"/>
          <p:nvPr/>
        </p:nvSpPr>
        <p:spPr>
          <a:xfrm rot="0">
            <a:off x="10387013" y="8171003"/>
            <a:ext cx="6872287" cy="1099185"/>
          </a:xfrm>
          <a:prstGeom prst="rect">
            <a:avLst/>
          </a:prstGeom>
        </p:spPr>
        <p:txBody>
          <a:bodyPr anchor="t" rtlCol="false" tIns="0" lIns="0" bIns="0" rIns="0">
            <a:spAutoFit/>
          </a:bodyPr>
          <a:lstStyle/>
          <a:p>
            <a:pPr algn="just">
              <a:lnSpc>
                <a:spcPts val="1770"/>
              </a:lnSpc>
            </a:pPr>
            <a:r>
              <a:rPr lang="en-US" sz="1500" spc="58">
                <a:solidFill>
                  <a:srgbClr val="4F4F4F"/>
                </a:solidFill>
                <a:latin typeface="TT Chocolates"/>
                <a:ea typeface="TT Chocolates"/>
                <a:cs typeface="TT Chocolates"/>
                <a:sym typeface="TT Chocolates"/>
              </a:rPr>
              <a:t>Furniture in the center of the container is easily reconfigurable and can be folded to a surface, for maximum clearance of the space. For both collective or individual  fruition</a:t>
            </a:r>
          </a:p>
          <a:p>
            <a:pPr algn="just">
              <a:lnSpc>
                <a:spcPts val="1770"/>
              </a:lnSpc>
            </a:pPr>
          </a:p>
          <a:p>
            <a:pPr algn="just">
              <a:lnSpc>
                <a:spcPts val="1770"/>
              </a:lnSpc>
            </a:pPr>
            <a:r>
              <a:rPr lang="en-US" sz="1500" spc="58">
                <a:solidFill>
                  <a:srgbClr val="4F4F4F"/>
                </a:solidFill>
                <a:latin typeface="TT Chocolates"/>
                <a:ea typeface="TT Chocolates"/>
                <a:cs typeface="TT Chocolates"/>
                <a:sym typeface="TT Chocolates"/>
              </a:rPr>
              <a:t>    4. Multipurpose room divider  5. Chair/Lounge chair  6. Table</a:t>
            </a:r>
          </a:p>
        </p:txBody>
      </p:sp>
      <p:sp>
        <p:nvSpPr>
          <p:cNvPr name="TextBox 19" id="19"/>
          <p:cNvSpPr txBox="true"/>
          <p:nvPr/>
        </p:nvSpPr>
        <p:spPr>
          <a:xfrm rot="0">
            <a:off x="1028700" y="558571"/>
            <a:ext cx="1974721" cy="1257968"/>
          </a:xfrm>
          <a:prstGeom prst="rect">
            <a:avLst/>
          </a:prstGeom>
        </p:spPr>
        <p:txBody>
          <a:bodyPr anchor="t" rtlCol="false" tIns="0" lIns="0" bIns="0" rIns="0">
            <a:spAutoFit/>
          </a:bodyPr>
          <a:lstStyle/>
          <a:p>
            <a:pPr algn="l">
              <a:lnSpc>
                <a:spcPts val="9833"/>
              </a:lnSpc>
            </a:pPr>
            <a:r>
              <a:rPr lang="en-US" sz="7023" b="true">
                <a:solidFill>
                  <a:srgbClr val="504C44">
                    <a:alpha val="19608"/>
                  </a:srgbClr>
                </a:solidFill>
                <a:latin typeface="Neutra Text Bold"/>
                <a:ea typeface="Neutra Text Bold"/>
                <a:cs typeface="Neutra Text Bold"/>
                <a:sym typeface="Neutra Text Bold"/>
              </a:rPr>
              <a:t>04</a:t>
            </a:r>
          </a:p>
        </p:txBody>
      </p:sp>
      <p:sp>
        <p:nvSpPr>
          <p:cNvPr name="TextBox 20" id="20"/>
          <p:cNvSpPr txBox="true"/>
          <p:nvPr/>
        </p:nvSpPr>
        <p:spPr>
          <a:xfrm rot="0">
            <a:off x="2378676" y="987530"/>
            <a:ext cx="12947088" cy="514351"/>
          </a:xfrm>
          <a:prstGeom prst="rect">
            <a:avLst/>
          </a:prstGeom>
        </p:spPr>
        <p:txBody>
          <a:bodyPr anchor="t" rtlCol="false" tIns="0" lIns="0" bIns="0" rIns="0">
            <a:spAutoFit/>
          </a:bodyPr>
          <a:lstStyle/>
          <a:p>
            <a:pPr algn="l">
              <a:lnSpc>
                <a:spcPts val="4199"/>
              </a:lnSpc>
              <a:spcBef>
                <a:spcPct val="0"/>
              </a:spcBef>
            </a:pPr>
            <a:r>
              <a:rPr lang="en-US" b="true" sz="2999" spc="599">
                <a:solidFill>
                  <a:srgbClr val="000000"/>
                </a:solidFill>
                <a:latin typeface="TT Chocolates Bold"/>
                <a:ea typeface="TT Chocolates Bold"/>
                <a:cs typeface="TT Chocolates Bold"/>
                <a:sym typeface="TT Chocolates Bold"/>
              </a:rPr>
              <a:t>ADAPTIVE FURNISHING </a:t>
            </a:r>
            <a:r>
              <a:rPr lang="en-US" sz="2999" spc="599">
                <a:solidFill>
                  <a:srgbClr val="000000"/>
                </a:solidFill>
                <a:latin typeface="TT Chocolates"/>
                <a:ea typeface="TT Chocolates"/>
                <a:cs typeface="TT Chocolates"/>
                <a:sym typeface="TT Chocolates"/>
              </a:rPr>
              <a:t>| OVERVIEW</a:t>
            </a:r>
          </a:p>
        </p:txBody>
      </p:sp>
      <p:sp>
        <p:nvSpPr>
          <p:cNvPr name="TextBox 21" id="21"/>
          <p:cNvSpPr txBox="true"/>
          <p:nvPr/>
        </p:nvSpPr>
        <p:spPr>
          <a:xfrm rot="0">
            <a:off x="5560547" y="3307690"/>
            <a:ext cx="376433" cy="309880"/>
          </a:xfrm>
          <a:prstGeom prst="rect">
            <a:avLst/>
          </a:prstGeom>
        </p:spPr>
        <p:txBody>
          <a:bodyPr anchor="t" rtlCol="false" tIns="0" lIns="0" bIns="0" rIns="0">
            <a:spAutoFit/>
          </a:bodyPr>
          <a:lstStyle/>
          <a:p>
            <a:pPr algn="just">
              <a:lnSpc>
                <a:spcPts val="2359"/>
              </a:lnSpc>
            </a:pPr>
            <a:r>
              <a:rPr lang="en-US" b="true" sz="1999" spc="77">
                <a:solidFill>
                  <a:srgbClr val="4F4F4F"/>
                </a:solidFill>
                <a:latin typeface="TT Chocolates Bold"/>
                <a:ea typeface="TT Chocolates Bold"/>
                <a:cs typeface="TT Chocolates Bold"/>
                <a:sym typeface="TT Chocolates Bold"/>
              </a:rPr>
              <a:t>1</a:t>
            </a:r>
          </a:p>
        </p:txBody>
      </p:sp>
      <p:sp>
        <p:nvSpPr>
          <p:cNvPr name="TextBox 22" id="22"/>
          <p:cNvSpPr txBox="true"/>
          <p:nvPr/>
        </p:nvSpPr>
        <p:spPr>
          <a:xfrm rot="0">
            <a:off x="3712323" y="3307690"/>
            <a:ext cx="376433" cy="309880"/>
          </a:xfrm>
          <a:prstGeom prst="rect">
            <a:avLst/>
          </a:prstGeom>
        </p:spPr>
        <p:txBody>
          <a:bodyPr anchor="t" rtlCol="false" tIns="0" lIns="0" bIns="0" rIns="0">
            <a:spAutoFit/>
          </a:bodyPr>
          <a:lstStyle/>
          <a:p>
            <a:pPr algn="just">
              <a:lnSpc>
                <a:spcPts val="2359"/>
              </a:lnSpc>
            </a:pPr>
            <a:r>
              <a:rPr lang="en-US" b="true" sz="1999" spc="77">
                <a:solidFill>
                  <a:srgbClr val="4F4F4F"/>
                </a:solidFill>
                <a:latin typeface="TT Chocolates Bold"/>
                <a:ea typeface="TT Chocolates Bold"/>
                <a:cs typeface="TT Chocolates Bold"/>
                <a:sym typeface="TT Chocolates Bold"/>
              </a:rPr>
              <a:t>1</a:t>
            </a:r>
          </a:p>
        </p:txBody>
      </p:sp>
      <p:sp>
        <p:nvSpPr>
          <p:cNvPr name="TextBox 23" id="23"/>
          <p:cNvSpPr txBox="true"/>
          <p:nvPr/>
        </p:nvSpPr>
        <p:spPr>
          <a:xfrm rot="0">
            <a:off x="7892427" y="3157513"/>
            <a:ext cx="376433" cy="309880"/>
          </a:xfrm>
          <a:prstGeom prst="rect">
            <a:avLst/>
          </a:prstGeom>
        </p:spPr>
        <p:txBody>
          <a:bodyPr anchor="t" rtlCol="false" tIns="0" lIns="0" bIns="0" rIns="0">
            <a:spAutoFit/>
          </a:bodyPr>
          <a:lstStyle/>
          <a:p>
            <a:pPr algn="just">
              <a:lnSpc>
                <a:spcPts val="2359"/>
              </a:lnSpc>
            </a:pPr>
            <a:r>
              <a:rPr lang="en-US" b="true" sz="1999" spc="77">
                <a:solidFill>
                  <a:srgbClr val="4F4F4F"/>
                </a:solidFill>
                <a:latin typeface="TT Chocolates Bold"/>
                <a:ea typeface="TT Chocolates Bold"/>
                <a:cs typeface="TT Chocolates Bold"/>
                <a:sym typeface="TT Chocolates Bold"/>
              </a:rPr>
              <a:t>1</a:t>
            </a:r>
          </a:p>
        </p:txBody>
      </p:sp>
      <p:sp>
        <p:nvSpPr>
          <p:cNvPr name="TextBox 24" id="24"/>
          <p:cNvSpPr txBox="true"/>
          <p:nvPr/>
        </p:nvSpPr>
        <p:spPr>
          <a:xfrm rot="0">
            <a:off x="1639628" y="3457868"/>
            <a:ext cx="376433" cy="309880"/>
          </a:xfrm>
          <a:prstGeom prst="rect">
            <a:avLst/>
          </a:prstGeom>
        </p:spPr>
        <p:txBody>
          <a:bodyPr anchor="t" rtlCol="false" tIns="0" lIns="0" bIns="0" rIns="0">
            <a:spAutoFit/>
          </a:bodyPr>
          <a:lstStyle/>
          <a:p>
            <a:pPr algn="just">
              <a:lnSpc>
                <a:spcPts val="2359"/>
              </a:lnSpc>
            </a:pPr>
            <a:r>
              <a:rPr lang="en-US" b="true" sz="1999" spc="77">
                <a:solidFill>
                  <a:srgbClr val="4F4F4F"/>
                </a:solidFill>
                <a:latin typeface="TT Chocolates Bold"/>
                <a:ea typeface="TT Chocolates Bold"/>
                <a:cs typeface="TT Chocolates Bold"/>
                <a:sym typeface="TT Chocolates Bold"/>
              </a:rPr>
              <a:t>1</a:t>
            </a:r>
          </a:p>
        </p:txBody>
      </p:sp>
      <p:sp>
        <p:nvSpPr>
          <p:cNvPr name="TextBox 25" id="25"/>
          <p:cNvSpPr txBox="true"/>
          <p:nvPr/>
        </p:nvSpPr>
        <p:spPr>
          <a:xfrm rot="0">
            <a:off x="2558728" y="3457868"/>
            <a:ext cx="376433" cy="309880"/>
          </a:xfrm>
          <a:prstGeom prst="rect">
            <a:avLst/>
          </a:prstGeom>
        </p:spPr>
        <p:txBody>
          <a:bodyPr anchor="t" rtlCol="false" tIns="0" lIns="0" bIns="0" rIns="0">
            <a:spAutoFit/>
          </a:bodyPr>
          <a:lstStyle/>
          <a:p>
            <a:pPr algn="just">
              <a:lnSpc>
                <a:spcPts val="2359"/>
              </a:lnSpc>
            </a:pPr>
            <a:r>
              <a:rPr lang="en-US" b="true" sz="1999" spc="77">
                <a:solidFill>
                  <a:srgbClr val="4F4F4F"/>
                </a:solidFill>
                <a:latin typeface="TT Chocolates Bold"/>
                <a:ea typeface="TT Chocolates Bold"/>
                <a:cs typeface="TT Chocolates Bold"/>
                <a:sym typeface="TT Chocolates Bold"/>
              </a:rPr>
              <a:t>2</a:t>
            </a:r>
          </a:p>
        </p:txBody>
      </p:sp>
      <p:sp>
        <p:nvSpPr>
          <p:cNvPr name="TextBox 26" id="26"/>
          <p:cNvSpPr txBox="true"/>
          <p:nvPr/>
        </p:nvSpPr>
        <p:spPr>
          <a:xfrm rot="0">
            <a:off x="6718030" y="3307690"/>
            <a:ext cx="376433" cy="309880"/>
          </a:xfrm>
          <a:prstGeom prst="rect">
            <a:avLst/>
          </a:prstGeom>
        </p:spPr>
        <p:txBody>
          <a:bodyPr anchor="t" rtlCol="false" tIns="0" lIns="0" bIns="0" rIns="0">
            <a:spAutoFit/>
          </a:bodyPr>
          <a:lstStyle/>
          <a:p>
            <a:pPr algn="just">
              <a:lnSpc>
                <a:spcPts val="2359"/>
              </a:lnSpc>
            </a:pPr>
            <a:r>
              <a:rPr lang="en-US" b="true" sz="1999" spc="77">
                <a:solidFill>
                  <a:srgbClr val="4F4F4F"/>
                </a:solidFill>
                <a:latin typeface="TT Chocolates Bold"/>
                <a:ea typeface="TT Chocolates Bold"/>
                <a:cs typeface="TT Chocolates Bold"/>
                <a:sym typeface="TT Chocolates Bold"/>
              </a:rPr>
              <a:t>2</a:t>
            </a:r>
          </a:p>
        </p:txBody>
      </p:sp>
      <p:sp>
        <p:nvSpPr>
          <p:cNvPr name="TextBox 27" id="27"/>
          <p:cNvSpPr txBox="true"/>
          <p:nvPr/>
        </p:nvSpPr>
        <p:spPr>
          <a:xfrm rot="0">
            <a:off x="6718030" y="4232347"/>
            <a:ext cx="376433" cy="309880"/>
          </a:xfrm>
          <a:prstGeom prst="rect">
            <a:avLst/>
          </a:prstGeom>
        </p:spPr>
        <p:txBody>
          <a:bodyPr anchor="t" rtlCol="false" tIns="0" lIns="0" bIns="0" rIns="0">
            <a:spAutoFit/>
          </a:bodyPr>
          <a:lstStyle/>
          <a:p>
            <a:pPr algn="just">
              <a:lnSpc>
                <a:spcPts val="2359"/>
              </a:lnSpc>
            </a:pPr>
            <a:r>
              <a:rPr lang="en-US" b="true" sz="1999" spc="77">
                <a:solidFill>
                  <a:srgbClr val="4F4F4F"/>
                </a:solidFill>
                <a:latin typeface="TT Chocolates Bold"/>
                <a:ea typeface="TT Chocolates Bold"/>
                <a:cs typeface="TT Chocolates Bold"/>
                <a:sym typeface="TT Chocolates Bold"/>
              </a:rPr>
              <a:t>3</a:t>
            </a:r>
          </a:p>
        </p:txBody>
      </p:sp>
      <p:sp>
        <p:nvSpPr>
          <p:cNvPr name="TextBox 28" id="28"/>
          <p:cNvSpPr txBox="true"/>
          <p:nvPr/>
        </p:nvSpPr>
        <p:spPr>
          <a:xfrm rot="0">
            <a:off x="2558728" y="4599396"/>
            <a:ext cx="376433" cy="309880"/>
          </a:xfrm>
          <a:prstGeom prst="rect">
            <a:avLst/>
          </a:prstGeom>
        </p:spPr>
        <p:txBody>
          <a:bodyPr anchor="t" rtlCol="false" tIns="0" lIns="0" bIns="0" rIns="0">
            <a:spAutoFit/>
          </a:bodyPr>
          <a:lstStyle/>
          <a:p>
            <a:pPr algn="just">
              <a:lnSpc>
                <a:spcPts val="2359"/>
              </a:lnSpc>
            </a:pPr>
            <a:r>
              <a:rPr lang="en-US" b="true" sz="1999" spc="77">
                <a:solidFill>
                  <a:srgbClr val="4F4F4F"/>
                </a:solidFill>
                <a:latin typeface="TT Chocolates Bold"/>
                <a:ea typeface="TT Chocolates Bold"/>
                <a:cs typeface="TT Chocolates Bold"/>
                <a:sym typeface="TT Chocolates Bold"/>
              </a:rPr>
              <a:t>3</a:t>
            </a:r>
          </a:p>
        </p:txBody>
      </p:sp>
      <p:sp>
        <p:nvSpPr>
          <p:cNvPr name="TextBox 29" id="29"/>
          <p:cNvSpPr txBox="true"/>
          <p:nvPr/>
        </p:nvSpPr>
        <p:spPr>
          <a:xfrm rot="0">
            <a:off x="12592175" y="3307690"/>
            <a:ext cx="376433" cy="309880"/>
          </a:xfrm>
          <a:prstGeom prst="rect">
            <a:avLst/>
          </a:prstGeom>
        </p:spPr>
        <p:txBody>
          <a:bodyPr anchor="t" rtlCol="false" tIns="0" lIns="0" bIns="0" rIns="0">
            <a:spAutoFit/>
          </a:bodyPr>
          <a:lstStyle/>
          <a:p>
            <a:pPr algn="just">
              <a:lnSpc>
                <a:spcPts val="2359"/>
              </a:lnSpc>
            </a:pPr>
            <a:r>
              <a:rPr lang="en-US" b="true" sz="1999" spc="77">
                <a:solidFill>
                  <a:srgbClr val="4F4F4F"/>
                </a:solidFill>
                <a:latin typeface="TT Chocolates Bold"/>
                <a:ea typeface="TT Chocolates Bold"/>
                <a:cs typeface="TT Chocolates Bold"/>
                <a:sym typeface="TT Chocolates Bold"/>
              </a:rPr>
              <a:t>4</a:t>
            </a:r>
          </a:p>
        </p:txBody>
      </p:sp>
      <p:sp>
        <p:nvSpPr>
          <p:cNvPr name="TextBox 30" id="30"/>
          <p:cNvSpPr txBox="true"/>
          <p:nvPr/>
        </p:nvSpPr>
        <p:spPr>
          <a:xfrm rot="0">
            <a:off x="14037758" y="3307690"/>
            <a:ext cx="376433" cy="309880"/>
          </a:xfrm>
          <a:prstGeom prst="rect">
            <a:avLst/>
          </a:prstGeom>
        </p:spPr>
        <p:txBody>
          <a:bodyPr anchor="t" rtlCol="false" tIns="0" lIns="0" bIns="0" rIns="0">
            <a:spAutoFit/>
          </a:bodyPr>
          <a:lstStyle/>
          <a:p>
            <a:pPr algn="just">
              <a:lnSpc>
                <a:spcPts val="2359"/>
              </a:lnSpc>
            </a:pPr>
            <a:r>
              <a:rPr lang="en-US" b="true" sz="1999" spc="77">
                <a:solidFill>
                  <a:srgbClr val="4F4F4F"/>
                </a:solidFill>
                <a:latin typeface="TT Chocolates Bold"/>
                <a:ea typeface="TT Chocolates Bold"/>
                <a:cs typeface="TT Chocolates Bold"/>
                <a:sym typeface="TT Chocolates Bold"/>
              </a:rPr>
              <a:t>4</a:t>
            </a:r>
          </a:p>
        </p:txBody>
      </p:sp>
      <p:sp>
        <p:nvSpPr>
          <p:cNvPr name="TextBox 31" id="31"/>
          <p:cNvSpPr txBox="true"/>
          <p:nvPr/>
        </p:nvSpPr>
        <p:spPr>
          <a:xfrm rot="0">
            <a:off x="15490253" y="4382525"/>
            <a:ext cx="376433" cy="309880"/>
          </a:xfrm>
          <a:prstGeom prst="rect">
            <a:avLst/>
          </a:prstGeom>
        </p:spPr>
        <p:txBody>
          <a:bodyPr anchor="t" rtlCol="false" tIns="0" lIns="0" bIns="0" rIns="0">
            <a:spAutoFit/>
          </a:bodyPr>
          <a:lstStyle/>
          <a:p>
            <a:pPr algn="just">
              <a:lnSpc>
                <a:spcPts val="2359"/>
              </a:lnSpc>
            </a:pPr>
            <a:r>
              <a:rPr lang="en-US" b="true" sz="1999" spc="77">
                <a:solidFill>
                  <a:srgbClr val="4F4F4F"/>
                </a:solidFill>
                <a:latin typeface="TT Chocolates Bold"/>
                <a:ea typeface="TT Chocolates Bold"/>
                <a:cs typeface="TT Chocolates Bold"/>
                <a:sym typeface="TT Chocolates Bold"/>
              </a:rPr>
              <a:t>6</a:t>
            </a:r>
          </a:p>
        </p:txBody>
      </p:sp>
      <p:sp>
        <p:nvSpPr>
          <p:cNvPr name="TextBox 32" id="32"/>
          <p:cNvSpPr txBox="true"/>
          <p:nvPr/>
        </p:nvSpPr>
        <p:spPr>
          <a:xfrm rot="0">
            <a:off x="14949331" y="4899751"/>
            <a:ext cx="376433" cy="309880"/>
          </a:xfrm>
          <a:prstGeom prst="rect">
            <a:avLst/>
          </a:prstGeom>
        </p:spPr>
        <p:txBody>
          <a:bodyPr anchor="t" rtlCol="false" tIns="0" lIns="0" bIns="0" rIns="0">
            <a:spAutoFit/>
          </a:bodyPr>
          <a:lstStyle/>
          <a:p>
            <a:pPr algn="just">
              <a:lnSpc>
                <a:spcPts val="2359"/>
              </a:lnSpc>
            </a:pPr>
            <a:r>
              <a:rPr lang="en-US" b="true" sz="1999" spc="77">
                <a:solidFill>
                  <a:srgbClr val="4F4F4F"/>
                </a:solidFill>
                <a:latin typeface="TT Chocolates Bold"/>
                <a:ea typeface="TT Chocolates Bold"/>
                <a:cs typeface="TT Chocolates Bold"/>
                <a:sym typeface="TT Chocolates Bold"/>
              </a:rPr>
              <a:t>5</a:t>
            </a:r>
          </a:p>
        </p:txBody>
      </p:sp>
      <p:sp>
        <p:nvSpPr>
          <p:cNvPr name="TextBox 33" id="33"/>
          <p:cNvSpPr txBox="true"/>
          <p:nvPr/>
        </p:nvSpPr>
        <p:spPr>
          <a:xfrm rot="0">
            <a:off x="11199894" y="4459704"/>
            <a:ext cx="376433" cy="309880"/>
          </a:xfrm>
          <a:prstGeom prst="rect">
            <a:avLst/>
          </a:prstGeom>
        </p:spPr>
        <p:txBody>
          <a:bodyPr anchor="t" rtlCol="false" tIns="0" lIns="0" bIns="0" rIns="0">
            <a:spAutoFit/>
          </a:bodyPr>
          <a:lstStyle/>
          <a:p>
            <a:pPr algn="just">
              <a:lnSpc>
                <a:spcPts val="2359"/>
              </a:lnSpc>
            </a:pPr>
            <a:r>
              <a:rPr lang="en-US" b="true" sz="1999" spc="77">
                <a:solidFill>
                  <a:srgbClr val="4F4F4F"/>
                </a:solidFill>
                <a:latin typeface="TT Chocolates Bold"/>
                <a:ea typeface="TT Chocolates Bold"/>
                <a:cs typeface="TT Chocolates Bold"/>
                <a:sym typeface="TT Chocolates Bold"/>
              </a:rPr>
              <a:t>6</a:t>
            </a:r>
          </a:p>
        </p:txBody>
      </p:sp>
      <p:sp>
        <p:nvSpPr>
          <p:cNvPr name="TextBox 34" id="34"/>
          <p:cNvSpPr txBox="true"/>
          <p:nvPr/>
        </p:nvSpPr>
        <p:spPr>
          <a:xfrm rot="0">
            <a:off x="11576327" y="4976931"/>
            <a:ext cx="376433" cy="309880"/>
          </a:xfrm>
          <a:prstGeom prst="rect">
            <a:avLst/>
          </a:prstGeom>
        </p:spPr>
        <p:txBody>
          <a:bodyPr anchor="t" rtlCol="false" tIns="0" lIns="0" bIns="0" rIns="0">
            <a:spAutoFit/>
          </a:bodyPr>
          <a:lstStyle/>
          <a:p>
            <a:pPr algn="just">
              <a:lnSpc>
                <a:spcPts val="2359"/>
              </a:lnSpc>
            </a:pPr>
            <a:r>
              <a:rPr lang="en-US" b="true" sz="1999" spc="77">
                <a:solidFill>
                  <a:srgbClr val="4F4F4F"/>
                </a:solidFill>
                <a:latin typeface="TT Chocolates Bold"/>
                <a:ea typeface="TT Chocolates Bold"/>
                <a:cs typeface="TT Chocolates Bold"/>
                <a:sym typeface="TT Chocolates Bold"/>
              </a:rPr>
              <a:t>5</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28700" y="558571"/>
            <a:ext cx="1974721" cy="1257968"/>
          </a:xfrm>
          <a:prstGeom prst="rect">
            <a:avLst/>
          </a:prstGeom>
        </p:spPr>
        <p:txBody>
          <a:bodyPr anchor="t" rtlCol="false" tIns="0" lIns="0" bIns="0" rIns="0">
            <a:spAutoFit/>
          </a:bodyPr>
          <a:lstStyle/>
          <a:p>
            <a:pPr algn="l">
              <a:lnSpc>
                <a:spcPts val="9833"/>
              </a:lnSpc>
            </a:pPr>
            <a:r>
              <a:rPr lang="en-US" sz="7023" b="true">
                <a:solidFill>
                  <a:srgbClr val="504C44">
                    <a:alpha val="19608"/>
                  </a:srgbClr>
                </a:solidFill>
                <a:latin typeface="Neutra Text Bold"/>
                <a:ea typeface="Neutra Text Bold"/>
                <a:cs typeface="Neutra Text Bold"/>
                <a:sym typeface="Neutra Text Bold"/>
              </a:rPr>
              <a:t>05</a:t>
            </a:r>
          </a:p>
        </p:txBody>
      </p:sp>
      <p:sp>
        <p:nvSpPr>
          <p:cNvPr name="TextBox 3" id="3"/>
          <p:cNvSpPr txBox="true"/>
          <p:nvPr/>
        </p:nvSpPr>
        <p:spPr>
          <a:xfrm rot="0">
            <a:off x="2378676" y="987530"/>
            <a:ext cx="13973402" cy="514351"/>
          </a:xfrm>
          <a:prstGeom prst="rect">
            <a:avLst/>
          </a:prstGeom>
        </p:spPr>
        <p:txBody>
          <a:bodyPr anchor="t" rtlCol="false" tIns="0" lIns="0" bIns="0" rIns="0">
            <a:spAutoFit/>
          </a:bodyPr>
          <a:lstStyle/>
          <a:p>
            <a:pPr algn="l">
              <a:lnSpc>
                <a:spcPts val="4199"/>
              </a:lnSpc>
              <a:spcBef>
                <a:spcPct val="0"/>
              </a:spcBef>
            </a:pPr>
            <a:r>
              <a:rPr lang="en-US" b="true" sz="2999" spc="599">
                <a:solidFill>
                  <a:srgbClr val="000000"/>
                </a:solidFill>
                <a:latin typeface="TT Chocolates Bold"/>
                <a:ea typeface="TT Chocolates Bold"/>
                <a:cs typeface="TT Chocolates Bold"/>
                <a:sym typeface="TT Chocolates Bold"/>
              </a:rPr>
              <a:t>KINETIC SKIN</a:t>
            </a:r>
            <a:r>
              <a:rPr lang="en-US" sz="2999" spc="599">
                <a:solidFill>
                  <a:srgbClr val="000000"/>
                </a:solidFill>
                <a:latin typeface="TT Chocolates"/>
                <a:ea typeface="TT Chocolates"/>
                <a:cs typeface="TT Chocolates"/>
                <a:sym typeface="TT Chocolates"/>
              </a:rPr>
              <a:t> |  GENERATION PROCESS</a:t>
            </a:r>
          </a:p>
        </p:txBody>
      </p:sp>
      <p:sp>
        <p:nvSpPr>
          <p:cNvPr name="Freeform 4" id="4"/>
          <p:cNvSpPr/>
          <p:nvPr/>
        </p:nvSpPr>
        <p:spPr>
          <a:xfrm flipH="false" flipV="false" rot="0">
            <a:off x="1029055" y="2828997"/>
            <a:ext cx="4425497" cy="3522536"/>
          </a:xfrm>
          <a:custGeom>
            <a:avLst/>
            <a:gdLst/>
            <a:ahLst/>
            <a:cxnLst/>
            <a:rect r="r" b="b" t="t" l="l"/>
            <a:pathLst>
              <a:path h="3522536" w="4425497">
                <a:moveTo>
                  <a:pt x="0" y="0"/>
                </a:moveTo>
                <a:lnTo>
                  <a:pt x="4425497" y="0"/>
                </a:lnTo>
                <a:lnTo>
                  <a:pt x="4425497" y="3522536"/>
                </a:lnTo>
                <a:lnTo>
                  <a:pt x="0" y="3522536"/>
                </a:lnTo>
                <a:lnTo>
                  <a:pt x="0" y="0"/>
                </a:lnTo>
                <a:close/>
              </a:path>
            </a:pathLst>
          </a:custGeom>
          <a:blipFill>
            <a:blip r:embed="rId2"/>
            <a:stretch>
              <a:fillRect l="-12636" t="-6784" r="-69815" b="-5533"/>
            </a:stretch>
          </a:blipFill>
        </p:spPr>
      </p:sp>
      <p:sp>
        <p:nvSpPr>
          <p:cNvPr name="TextBox 5" id="5"/>
          <p:cNvSpPr txBox="true"/>
          <p:nvPr/>
        </p:nvSpPr>
        <p:spPr>
          <a:xfrm rot="0">
            <a:off x="5871124" y="3051912"/>
            <a:ext cx="2377526" cy="919694"/>
          </a:xfrm>
          <a:prstGeom prst="rect">
            <a:avLst/>
          </a:prstGeom>
        </p:spPr>
        <p:txBody>
          <a:bodyPr anchor="t" rtlCol="false" tIns="0" lIns="0" bIns="0" rIns="0">
            <a:spAutoFit/>
          </a:bodyPr>
          <a:lstStyle/>
          <a:p>
            <a:pPr algn="l">
              <a:lnSpc>
                <a:spcPts val="2459"/>
              </a:lnSpc>
              <a:spcBef>
                <a:spcPct val="0"/>
              </a:spcBef>
            </a:pPr>
            <a:r>
              <a:rPr lang="en-US" sz="2084" spc="81">
                <a:solidFill>
                  <a:srgbClr val="000000"/>
                </a:solidFill>
                <a:latin typeface="TT Chocolates"/>
                <a:ea typeface="TT Chocolates"/>
                <a:cs typeface="TT Chocolates"/>
                <a:sym typeface="TT Chocolates"/>
              </a:rPr>
              <a:t>Voronoi points population on the wall plane </a:t>
            </a:r>
          </a:p>
        </p:txBody>
      </p:sp>
      <p:sp>
        <p:nvSpPr>
          <p:cNvPr name="TextBox 6" id="6"/>
          <p:cNvSpPr txBox="true"/>
          <p:nvPr/>
        </p:nvSpPr>
        <p:spPr>
          <a:xfrm rot="0">
            <a:off x="5871124" y="6473476"/>
            <a:ext cx="2377526" cy="919694"/>
          </a:xfrm>
          <a:prstGeom prst="rect">
            <a:avLst/>
          </a:prstGeom>
        </p:spPr>
        <p:txBody>
          <a:bodyPr anchor="t" rtlCol="false" tIns="0" lIns="0" bIns="0" rIns="0">
            <a:spAutoFit/>
          </a:bodyPr>
          <a:lstStyle/>
          <a:p>
            <a:pPr algn="l">
              <a:lnSpc>
                <a:spcPts val="2459"/>
              </a:lnSpc>
              <a:spcBef>
                <a:spcPct val="0"/>
              </a:spcBef>
            </a:pPr>
            <a:r>
              <a:rPr lang="en-US" sz="2084" spc="81">
                <a:solidFill>
                  <a:srgbClr val="000000"/>
                </a:solidFill>
                <a:latin typeface="TT Chocolates"/>
                <a:ea typeface="TT Chocolates"/>
                <a:cs typeface="TT Chocolates"/>
                <a:sym typeface="TT Chocolates"/>
              </a:rPr>
              <a:t>Checking how the generated cells look like </a:t>
            </a:r>
          </a:p>
        </p:txBody>
      </p:sp>
      <p:sp>
        <p:nvSpPr>
          <p:cNvPr name="Freeform 7" id="7"/>
          <p:cNvSpPr/>
          <p:nvPr/>
        </p:nvSpPr>
        <p:spPr>
          <a:xfrm flipH="false" flipV="false" rot="0">
            <a:off x="10134649" y="6240827"/>
            <a:ext cx="4433974" cy="3686573"/>
          </a:xfrm>
          <a:custGeom>
            <a:avLst/>
            <a:gdLst/>
            <a:ahLst/>
            <a:cxnLst/>
            <a:rect r="r" b="b" t="t" l="l"/>
            <a:pathLst>
              <a:path h="3686573" w="4433974">
                <a:moveTo>
                  <a:pt x="0" y="0"/>
                </a:moveTo>
                <a:lnTo>
                  <a:pt x="4433974" y="0"/>
                </a:lnTo>
                <a:lnTo>
                  <a:pt x="4433974" y="3686573"/>
                </a:lnTo>
                <a:lnTo>
                  <a:pt x="0" y="3686573"/>
                </a:lnTo>
                <a:lnTo>
                  <a:pt x="0" y="0"/>
                </a:lnTo>
                <a:close/>
              </a:path>
            </a:pathLst>
          </a:custGeom>
          <a:blipFill>
            <a:blip r:embed="rId3"/>
            <a:stretch>
              <a:fillRect l="-15940" t="-2685" r="-67454" b="-5397"/>
            </a:stretch>
          </a:blipFill>
        </p:spPr>
      </p:sp>
      <p:sp>
        <p:nvSpPr>
          <p:cNvPr name="TextBox 8" id="8"/>
          <p:cNvSpPr txBox="true"/>
          <p:nvPr/>
        </p:nvSpPr>
        <p:spPr>
          <a:xfrm rot="0">
            <a:off x="14946515" y="3051912"/>
            <a:ext cx="2312785" cy="1834083"/>
          </a:xfrm>
          <a:prstGeom prst="rect">
            <a:avLst/>
          </a:prstGeom>
        </p:spPr>
        <p:txBody>
          <a:bodyPr anchor="t" rtlCol="false" tIns="0" lIns="0" bIns="0" rIns="0">
            <a:spAutoFit/>
          </a:bodyPr>
          <a:lstStyle/>
          <a:p>
            <a:pPr algn="l">
              <a:lnSpc>
                <a:spcPts val="2454"/>
              </a:lnSpc>
              <a:spcBef>
                <a:spcPct val="0"/>
              </a:spcBef>
            </a:pPr>
            <a:r>
              <a:rPr lang="en-US" sz="2079" spc="81">
                <a:solidFill>
                  <a:srgbClr val="000000"/>
                </a:solidFill>
                <a:latin typeface="TT Chocolates"/>
                <a:ea typeface="TT Chocolates"/>
                <a:cs typeface="TT Chocolates"/>
                <a:sym typeface="TT Chocolates"/>
              </a:rPr>
              <a:t>Manually re-arranging the Voronoi points to have horizontal demarcations for folds </a:t>
            </a:r>
          </a:p>
        </p:txBody>
      </p:sp>
      <p:sp>
        <p:nvSpPr>
          <p:cNvPr name="TextBox 9" id="9"/>
          <p:cNvSpPr txBox="true"/>
          <p:nvPr/>
        </p:nvSpPr>
        <p:spPr>
          <a:xfrm rot="0">
            <a:off x="14946515" y="6287438"/>
            <a:ext cx="2312785" cy="919683"/>
          </a:xfrm>
          <a:prstGeom prst="rect">
            <a:avLst/>
          </a:prstGeom>
        </p:spPr>
        <p:txBody>
          <a:bodyPr anchor="t" rtlCol="false" tIns="0" lIns="0" bIns="0" rIns="0">
            <a:spAutoFit/>
          </a:bodyPr>
          <a:lstStyle/>
          <a:p>
            <a:pPr algn="l">
              <a:lnSpc>
                <a:spcPts val="2454"/>
              </a:lnSpc>
              <a:spcBef>
                <a:spcPct val="0"/>
              </a:spcBef>
            </a:pPr>
            <a:r>
              <a:rPr lang="en-US" sz="2079" spc="81">
                <a:solidFill>
                  <a:srgbClr val="000000"/>
                </a:solidFill>
                <a:latin typeface="TT Chocolates"/>
                <a:ea typeface="TT Chocolates"/>
                <a:cs typeface="TT Chocolates"/>
                <a:sym typeface="TT Chocolates"/>
              </a:rPr>
              <a:t>Organization of the newly generated cells </a:t>
            </a:r>
          </a:p>
        </p:txBody>
      </p:sp>
      <p:sp>
        <p:nvSpPr>
          <p:cNvPr name="AutoShape 10" id="10"/>
          <p:cNvSpPr/>
          <p:nvPr/>
        </p:nvSpPr>
        <p:spPr>
          <a:xfrm flipV="true">
            <a:off x="9144000" y="1995940"/>
            <a:ext cx="9525" cy="7845552"/>
          </a:xfrm>
          <a:prstGeom prst="line">
            <a:avLst/>
          </a:prstGeom>
          <a:ln cap="flat" w="19050">
            <a:solidFill>
              <a:srgbClr val="000000">
                <a:alpha val="27843"/>
              </a:srgbClr>
            </a:solidFill>
            <a:prstDash val="solid"/>
            <a:headEnd type="none" len="sm" w="sm"/>
            <a:tailEnd type="none" len="sm" w="sm"/>
          </a:ln>
        </p:spPr>
      </p:sp>
      <p:sp>
        <p:nvSpPr>
          <p:cNvPr name="Freeform 11" id="11"/>
          <p:cNvSpPr/>
          <p:nvPr/>
        </p:nvSpPr>
        <p:spPr>
          <a:xfrm flipH="false" flipV="false" rot="0">
            <a:off x="1024523" y="6473476"/>
            <a:ext cx="4430029" cy="3492827"/>
          </a:xfrm>
          <a:custGeom>
            <a:avLst/>
            <a:gdLst/>
            <a:ahLst/>
            <a:cxnLst/>
            <a:rect r="r" b="b" t="t" l="l"/>
            <a:pathLst>
              <a:path h="3492827" w="4430029">
                <a:moveTo>
                  <a:pt x="0" y="0"/>
                </a:moveTo>
                <a:lnTo>
                  <a:pt x="4430029" y="0"/>
                </a:lnTo>
                <a:lnTo>
                  <a:pt x="4430029" y="3492827"/>
                </a:lnTo>
                <a:lnTo>
                  <a:pt x="0" y="3492827"/>
                </a:lnTo>
                <a:lnTo>
                  <a:pt x="0" y="0"/>
                </a:lnTo>
                <a:close/>
              </a:path>
            </a:pathLst>
          </a:custGeom>
          <a:blipFill>
            <a:blip r:embed="rId4"/>
            <a:stretch>
              <a:fillRect l="-11986" t="-7200" r="-69313" b="-5473"/>
            </a:stretch>
          </a:blipFill>
        </p:spPr>
      </p:sp>
      <p:sp>
        <p:nvSpPr>
          <p:cNvPr name="Freeform 12" id="12"/>
          <p:cNvSpPr/>
          <p:nvPr/>
        </p:nvSpPr>
        <p:spPr>
          <a:xfrm flipH="false" flipV="false" rot="0">
            <a:off x="10047859" y="2810859"/>
            <a:ext cx="4354072" cy="3540674"/>
          </a:xfrm>
          <a:custGeom>
            <a:avLst/>
            <a:gdLst/>
            <a:ahLst/>
            <a:cxnLst/>
            <a:rect r="r" b="b" t="t" l="l"/>
            <a:pathLst>
              <a:path h="3540674" w="4354072">
                <a:moveTo>
                  <a:pt x="0" y="0"/>
                </a:moveTo>
                <a:lnTo>
                  <a:pt x="4354072" y="0"/>
                </a:lnTo>
                <a:lnTo>
                  <a:pt x="4354072" y="3540674"/>
                </a:lnTo>
                <a:lnTo>
                  <a:pt x="0" y="3540674"/>
                </a:lnTo>
                <a:lnTo>
                  <a:pt x="0" y="0"/>
                </a:lnTo>
                <a:close/>
              </a:path>
            </a:pathLst>
          </a:custGeom>
          <a:blipFill>
            <a:blip r:embed="rId5"/>
            <a:stretch>
              <a:fillRect l="-13500" t="-6274" r="-71518" b="-5211"/>
            </a:stretch>
          </a:blipFill>
        </p:spPr>
      </p:sp>
      <p:sp>
        <p:nvSpPr>
          <p:cNvPr name="TextBox 13" id="13"/>
          <p:cNvSpPr txBox="true"/>
          <p:nvPr/>
        </p:nvSpPr>
        <p:spPr>
          <a:xfrm rot="0">
            <a:off x="1189913" y="1995940"/>
            <a:ext cx="3071306" cy="310094"/>
          </a:xfrm>
          <a:prstGeom prst="rect">
            <a:avLst/>
          </a:prstGeom>
        </p:spPr>
        <p:txBody>
          <a:bodyPr anchor="t" rtlCol="false" tIns="0" lIns="0" bIns="0" rIns="0">
            <a:spAutoFit/>
          </a:bodyPr>
          <a:lstStyle/>
          <a:p>
            <a:pPr algn="l">
              <a:lnSpc>
                <a:spcPts val="2459"/>
              </a:lnSpc>
              <a:spcBef>
                <a:spcPct val="0"/>
              </a:spcBef>
            </a:pPr>
            <a:r>
              <a:rPr lang="en-US" b="true" sz="2084" spc="81">
                <a:solidFill>
                  <a:srgbClr val="000000"/>
                </a:solidFill>
                <a:latin typeface="TT Chocolates Bold"/>
                <a:ea typeface="TT Chocolates Bold"/>
                <a:cs typeface="TT Chocolates Bold"/>
                <a:sym typeface="TT Chocolates Bold"/>
              </a:rPr>
              <a:t>Base Voronoi pattern</a:t>
            </a:r>
          </a:p>
        </p:txBody>
      </p:sp>
      <p:sp>
        <p:nvSpPr>
          <p:cNvPr name="TextBox 14" id="14"/>
          <p:cNvSpPr txBox="true"/>
          <p:nvPr/>
        </p:nvSpPr>
        <p:spPr>
          <a:xfrm rot="0">
            <a:off x="10134649" y="1995940"/>
            <a:ext cx="3071306" cy="310094"/>
          </a:xfrm>
          <a:prstGeom prst="rect">
            <a:avLst/>
          </a:prstGeom>
        </p:spPr>
        <p:txBody>
          <a:bodyPr anchor="t" rtlCol="false" tIns="0" lIns="0" bIns="0" rIns="0">
            <a:spAutoFit/>
          </a:bodyPr>
          <a:lstStyle/>
          <a:p>
            <a:pPr algn="l">
              <a:lnSpc>
                <a:spcPts val="2459"/>
              </a:lnSpc>
              <a:spcBef>
                <a:spcPct val="0"/>
              </a:spcBef>
            </a:pPr>
            <a:r>
              <a:rPr lang="en-US" b="true" sz="2084" spc="81">
                <a:solidFill>
                  <a:srgbClr val="000000"/>
                </a:solidFill>
                <a:latin typeface="TT Chocolates Bold"/>
                <a:ea typeface="TT Chocolates Bold"/>
                <a:cs typeface="TT Chocolates Bold"/>
                <a:sym typeface="TT Chocolates Bold"/>
              </a:rPr>
              <a:t>Re-arranged pattern</a:t>
            </a:r>
          </a:p>
        </p:txBody>
      </p:sp>
      <p:sp>
        <p:nvSpPr>
          <p:cNvPr name="AutoShape 15" id="15"/>
          <p:cNvSpPr/>
          <p:nvPr/>
        </p:nvSpPr>
        <p:spPr>
          <a:xfrm flipV="true">
            <a:off x="11242931" y="8365519"/>
            <a:ext cx="301169" cy="128864"/>
          </a:xfrm>
          <a:prstGeom prst="line">
            <a:avLst/>
          </a:prstGeom>
          <a:ln cap="flat" w="28575">
            <a:solidFill>
              <a:srgbClr val="28509B"/>
            </a:solidFill>
            <a:prstDash val="solid"/>
            <a:headEnd type="none" len="sm" w="sm"/>
            <a:tailEnd type="none" len="sm" w="sm"/>
          </a:ln>
        </p:spPr>
      </p:sp>
      <p:sp>
        <p:nvSpPr>
          <p:cNvPr name="AutoShape 16" id="16"/>
          <p:cNvSpPr/>
          <p:nvPr/>
        </p:nvSpPr>
        <p:spPr>
          <a:xfrm flipV="true">
            <a:off x="11976037" y="8064485"/>
            <a:ext cx="293684" cy="128305"/>
          </a:xfrm>
          <a:prstGeom prst="line">
            <a:avLst/>
          </a:prstGeom>
          <a:ln cap="flat" w="28575">
            <a:solidFill>
              <a:srgbClr val="28509B"/>
            </a:solidFill>
            <a:prstDash val="solid"/>
            <a:headEnd type="none" len="sm" w="sm"/>
            <a:tailEnd type="none" len="sm" w="sm"/>
          </a:ln>
        </p:spPr>
      </p:sp>
      <p:sp>
        <p:nvSpPr>
          <p:cNvPr name="AutoShape 17" id="17"/>
          <p:cNvSpPr/>
          <p:nvPr/>
        </p:nvSpPr>
        <p:spPr>
          <a:xfrm flipV="true">
            <a:off x="11547913" y="8006136"/>
            <a:ext cx="394649" cy="162595"/>
          </a:xfrm>
          <a:prstGeom prst="line">
            <a:avLst/>
          </a:prstGeom>
          <a:ln cap="flat" w="28575">
            <a:solidFill>
              <a:srgbClr val="28509B"/>
            </a:solidFill>
            <a:prstDash val="solid"/>
            <a:headEnd type="none" len="sm" w="sm"/>
            <a:tailEnd type="none" len="sm" w="sm"/>
          </a:ln>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144140" y="2598733"/>
            <a:ext cx="7533427" cy="6492186"/>
          </a:xfrm>
          <a:custGeom>
            <a:avLst/>
            <a:gdLst/>
            <a:ahLst/>
            <a:cxnLst/>
            <a:rect r="r" b="b" t="t" l="l"/>
            <a:pathLst>
              <a:path h="6492186" w="7533427">
                <a:moveTo>
                  <a:pt x="0" y="0"/>
                </a:moveTo>
                <a:lnTo>
                  <a:pt x="7533427" y="0"/>
                </a:lnTo>
                <a:lnTo>
                  <a:pt x="7533427" y="6492187"/>
                </a:lnTo>
                <a:lnTo>
                  <a:pt x="0" y="6492187"/>
                </a:lnTo>
                <a:lnTo>
                  <a:pt x="0" y="0"/>
                </a:lnTo>
                <a:close/>
              </a:path>
            </a:pathLst>
          </a:custGeom>
          <a:blipFill>
            <a:blip r:embed="rId3">
              <a:alphaModFix amt="80000"/>
            </a:blip>
            <a:stretch>
              <a:fillRect l="-15777" t="0" r="-69406" b="-5293"/>
            </a:stretch>
          </a:blipFill>
        </p:spPr>
      </p:sp>
      <p:sp>
        <p:nvSpPr>
          <p:cNvPr name="Freeform 3" id="3"/>
          <p:cNvSpPr/>
          <p:nvPr/>
        </p:nvSpPr>
        <p:spPr>
          <a:xfrm flipH="false" flipV="false" rot="0">
            <a:off x="9994356" y="2990737"/>
            <a:ext cx="7628677" cy="6155959"/>
          </a:xfrm>
          <a:custGeom>
            <a:avLst/>
            <a:gdLst/>
            <a:ahLst/>
            <a:cxnLst/>
            <a:rect r="r" b="b" t="t" l="l"/>
            <a:pathLst>
              <a:path h="6155959" w="7628677">
                <a:moveTo>
                  <a:pt x="0" y="0"/>
                </a:moveTo>
                <a:lnTo>
                  <a:pt x="7628677" y="0"/>
                </a:lnTo>
                <a:lnTo>
                  <a:pt x="7628677" y="6155959"/>
                </a:lnTo>
                <a:lnTo>
                  <a:pt x="0" y="6155959"/>
                </a:lnTo>
                <a:lnTo>
                  <a:pt x="0" y="0"/>
                </a:lnTo>
                <a:close/>
              </a:path>
            </a:pathLst>
          </a:custGeom>
          <a:blipFill>
            <a:blip r:embed="rId4">
              <a:alphaModFix amt="80000"/>
            </a:blip>
            <a:stretch>
              <a:fillRect l="-14671" t="-6094" r="-67718" b="-4657"/>
            </a:stretch>
          </a:blipFill>
        </p:spPr>
      </p:sp>
      <p:sp>
        <p:nvSpPr>
          <p:cNvPr name="TextBox 4" id="4"/>
          <p:cNvSpPr txBox="true"/>
          <p:nvPr/>
        </p:nvSpPr>
        <p:spPr>
          <a:xfrm rot="0">
            <a:off x="1028700" y="558571"/>
            <a:ext cx="1974721" cy="1257968"/>
          </a:xfrm>
          <a:prstGeom prst="rect">
            <a:avLst/>
          </a:prstGeom>
        </p:spPr>
        <p:txBody>
          <a:bodyPr anchor="t" rtlCol="false" tIns="0" lIns="0" bIns="0" rIns="0">
            <a:spAutoFit/>
          </a:bodyPr>
          <a:lstStyle/>
          <a:p>
            <a:pPr algn="l">
              <a:lnSpc>
                <a:spcPts val="9833"/>
              </a:lnSpc>
            </a:pPr>
            <a:r>
              <a:rPr lang="en-US" sz="7023" b="true">
                <a:solidFill>
                  <a:srgbClr val="504C44">
                    <a:alpha val="19608"/>
                  </a:srgbClr>
                </a:solidFill>
                <a:latin typeface="Neutra Text Bold"/>
                <a:ea typeface="Neutra Text Bold"/>
                <a:cs typeface="Neutra Text Bold"/>
                <a:sym typeface="Neutra Text Bold"/>
              </a:rPr>
              <a:t>05</a:t>
            </a:r>
          </a:p>
        </p:txBody>
      </p:sp>
      <p:sp>
        <p:nvSpPr>
          <p:cNvPr name="TextBox 5" id="5"/>
          <p:cNvSpPr txBox="true"/>
          <p:nvPr/>
        </p:nvSpPr>
        <p:spPr>
          <a:xfrm rot="0">
            <a:off x="2378676" y="987530"/>
            <a:ext cx="13973402" cy="514351"/>
          </a:xfrm>
          <a:prstGeom prst="rect">
            <a:avLst/>
          </a:prstGeom>
        </p:spPr>
        <p:txBody>
          <a:bodyPr anchor="t" rtlCol="false" tIns="0" lIns="0" bIns="0" rIns="0">
            <a:spAutoFit/>
          </a:bodyPr>
          <a:lstStyle/>
          <a:p>
            <a:pPr algn="l">
              <a:lnSpc>
                <a:spcPts val="4199"/>
              </a:lnSpc>
              <a:spcBef>
                <a:spcPct val="0"/>
              </a:spcBef>
            </a:pPr>
            <a:r>
              <a:rPr lang="en-US" b="true" sz="2999" spc="599">
                <a:solidFill>
                  <a:srgbClr val="000000"/>
                </a:solidFill>
                <a:latin typeface="TT Chocolates Bold"/>
                <a:ea typeface="TT Chocolates Bold"/>
                <a:cs typeface="TT Chocolates Bold"/>
                <a:sym typeface="TT Chocolates Bold"/>
              </a:rPr>
              <a:t>KINETIC SKIN</a:t>
            </a:r>
            <a:r>
              <a:rPr lang="en-US" sz="2999" spc="599">
                <a:solidFill>
                  <a:srgbClr val="000000"/>
                </a:solidFill>
                <a:latin typeface="TT Chocolates"/>
                <a:ea typeface="TT Chocolates"/>
                <a:cs typeface="TT Chocolates"/>
                <a:sym typeface="TT Chocolates"/>
              </a:rPr>
              <a:t> |  GENERATION PROCESS</a:t>
            </a:r>
          </a:p>
        </p:txBody>
      </p:sp>
      <p:sp>
        <p:nvSpPr>
          <p:cNvPr name="TextBox 6" id="6"/>
          <p:cNvSpPr txBox="true"/>
          <p:nvPr/>
        </p:nvSpPr>
        <p:spPr>
          <a:xfrm rot="0">
            <a:off x="1028700" y="9661633"/>
            <a:ext cx="7353608" cy="310094"/>
          </a:xfrm>
          <a:prstGeom prst="rect">
            <a:avLst/>
          </a:prstGeom>
        </p:spPr>
        <p:txBody>
          <a:bodyPr anchor="t" rtlCol="false" tIns="0" lIns="0" bIns="0" rIns="0">
            <a:spAutoFit/>
          </a:bodyPr>
          <a:lstStyle/>
          <a:p>
            <a:pPr algn="l">
              <a:lnSpc>
                <a:spcPts val="2459"/>
              </a:lnSpc>
              <a:spcBef>
                <a:spcPct val="0"/>
              </a:spcBef>
            </a:pPr>
            <a:r>
              <a:rPr lang="en-US" sz="2084" spc="81">
                <a:solidFill>
                  <a:srgbClr val="000000"/>
                </a:solidFill>
                <a:latin typeface="TT Chocolates"/>
                <a:ea typeface="TT Chocolates"/>
                <a:cs typeface="TT Chocolates"/>
                <a:sym typeface="TT Chocolates"/>
              </a:rPr>
              <a:t>Selecting the cells for the seating and table </a:t>
            </a:r>
          </a:p>
        </p:txBody>
      </p:sp>
      <p:sp>
        <p:nvSpPr>
          <p:cNvPr name="TextBox 7" id="7"/>
          <p:cNvSpPr txBox="true"/>
          <p:nvPr/>
        </p:nvSpPr>
        <p:spPr>
          <a:xfrm rot="0">
            <a:off x="9994356" y="9661633"/>
            <a:ext cx="7353608" cy="310094"/>
          </a:xfrm>
          <a:prstGeom prst="rect">
            <a:avLst/>
          </a:prstGeom>
        </p:spPr>
        <p:txBody>
          <a:bodyPr anchor="t" rtlCol="false" tIns="0" lIns="0" bIns="0" rIns="0">
            <a:spAutoFit/>
          </a:bodyPr>
          <a:lstStyle/>
          <a:p>
            <a:pPr algn="l">
              <a:lnSpc>
                <a:spcPts val="2459"/>
              </a:lnSpc>
              <a:spcBef>
                <a:spcPct val="0"/>
              </a:spcBef>
            </a:pPr>
            <a:r>
              <a:rPr lang="en-US" sz="2084" spc="81">
                <a:solidFill>
                  <a:srgbClr val="000000"/>
                </a:solidFill>
                <a:latin typeface="TT Chocolates"/>
                <a:ea typeface="TT Chocolates"/>
                <a:cs typeface="TT Chocolates"/>
                <a:sym typeface="TT Chocolates"/>
              </a:rPr>
              <a:t>Unfolded seating and table </a:t>
            </a:r>
          </a:p>
        </p:txBody>
      </p:sp>
      <p:sp>
        <p:nvSpPr>
          <p:cNvPr name="AutoShape 8" id="8"/>
          <p:cNvSpPr/>
          <p:nvPr/>
        </p:nvSpPr>
        <p:spPr>
          <a:xfrm flipV="true">
            <a:off x="3189832" y="6410566"/>
            <a:ext cx="412864" cy="174390"/>
          </a:xfrm>
          <a:prstGeom prst="line">
            <a:avLst/>
          </a:prstGeom>
          <a:ln cap="flat" w="47625">
            <a:solidFill>
              <a:srgbClr val="28509B"/>
            </a:solidFill>
            <a:prstDash val="solid"/>
            <a:headEnd type="none" len="sm" w="sm"/>
            <a:tailEnd type="none" len="sm" w="sm"/>
          </a:ln>
        </p:spPr>
      </p:sp>
      <p:sp>
        <p:nvSpPr>
          <p:cNvPr name="AutoShape 9" id="9"/>
          <p:cNvSpPr/>
          <p:nvPr/>
        </p:nvSpPr>
        <p:spPr>
          <a:xfrm flipV="true">
            <a:off x="4319974" y="5973697"/>
            <a:ext cx="385530" cy="168209"/>
          </a:xfrm>
          <a:prstGeom prst="line">
            <a:avLst/>
          </a:prstGeom>
          <a:ln cap="flat" w="47625">
            <a:solidFill>
              <a:srgbClr val="28509B"/>
            </a:solidFill>
            <a:prstDash val="solid"/>
            <a:headEnd type="none" len="sm" w="sm"/>
            <a:tailEnd type="none" len="sm" w="sm"/>
          </a:ln>
        </p:spPr>
      </p:sp>
      <p:sp>
        <p:nvSpPr>
          <p:cNvPr name="AutoShape 10" id="10"/>
          <p:cNvSpPr/>
          <p:nvPr/>
        </p:nvSpPr>
        <p:spPr>
          <a:xfrm flipV="true">
            <a:off x="3602696" y="5792550"/>
            <a:ext cx="668554" cy="275443"/>
          </a:xfrm>
          <a:prstGeom prst="line">
            <a:avLst/>
          </a:prstGeom>
          <a:ln cap="flat" w="47625">
            <a:solidFill>
              <a:srgbClr val="28509B"/>
            </a:solidFill>
            <a:prstDash val="solid"/>
            <a:headEnd type="none" len="sm" w="sm"/>
            <a:tailEnd type="none" len="sm" w="sm"/>
          </a:ln>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5531340" y="2455263"/>
            <a:ext cx="3977255" cy="2793548"/>
            <a:chOff x="0" y="0"/>
            <a:chExt cx="5303006" cy="3724731"/>
          </a:xfrm>
        </p:grpSpPr>
        <p:sp>
          <p:nvSpPr>
            <p:cNvPr name="Freeform 3" id="3"/>
            <p:cNvSpPr/>
            <p:nvPr/>
          </p:nvSpPr>
          <p:spPr>
            <a:xfrm flipH="false" flipV="false" rot="0">
              <a:off x="0" y="0"/>
              <a:ext cx="5303006" cy="3724731"/>
            </a:xfrm>
            <a:custGeom>
              <a:avLst/>
              <a:gdLst/>
              <a:ahLst/>
              <a:cxnLst/>
              <a:rect r="r" b="b" t="t" l="l"/>
              <a:pathLst>
                <a:path h="3724731" w="5303006">
                  <a:moveTo>
                    <a:pt x="0" y="0"/>
                  </a:moveTo>
                  <a:lnTo>
                    <a:pt x="5303006" y="0"/>
                  </a:lnTo>
                  <a:lnTo>
                    <a:pt x="5303006" y="3724731"/>
                  </a:lnTo>
                  <a:lnTo>
                    <a:pt x="0" y="3724731"/>
                  </a:lnTo>
                  <a:lnTo>
                    <a:pt x="0" y="0"/>
                  </a:lnTo>
                  <a:close/>
                </a:path>
              </a:pathLst>
            </a:custGeom>
            <a:blipFill>
              <a:blip r:embed="rId2"/>
              <a:stretch>
                <a:fillRect l="-31046" t="-6901" r="-25966" b="-2635"/>
              </a:stretch>
            </a:blipFill>
          </p:spPr>
        </p:sp>
        <p:sp>
          <p:nvSpPr>
            <p:cNvPr name="Freeform 4" id="4"/>
            <p:cNvSpPr/>
            <p:nvPr/>
          </p:nvSpPr>
          <p:spPr>
            <a:xfrm flipH="false" flipV="false" rot="0">
              <a:off x="2472699" y="1470808"/>
              <a:ext cx="357607" cy="783115"/>
            </a:xfrm>
            <a:custGeom>
              <a:avLst/>
              <a:gdLst/>
              <a:ahLst/>
              <a:cxnLst/>
              <a:rect r="r" b="b" t="t" l="l"/>
              <a:pathLst>
                <a:path h="783115" w="357607">
                  <a:moveTo>
                    <a:pt x="0" y="0"/>
                  </a:moveTo>
                  <a:lnTo>
                    <a:pt x="357608" y="0"/>
                  </a:lnTo>
                  <a:lnTo>
                    <a:pt x="357608" y="783115"/>
                  </a:lnTo>
                  <a:lnTo>
                    <a:pt x="0" y="78311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true" flipV="false" rot="0">
              <a:off x="1775986" y="1656688"/>
              <a:ext cx="505939" cy="773160"/>
            </a:xfrm>
            <a:custGeom>
              <a:avLst/>
              <a:gdLst/>
              <a:ahLst/>
              <a:cxnLst/>
              <a:rect r="r" b="b" t="t" l="l"/>
              <a:pathLst>
                <a:path h="773160" w="505939">
                  <a:moveTo>
                    <a:pt x="505939" y="0"/>
                  </a:moveTo>
                  <a:lnTo>
                    <a:pt x="0" y="0"/>
                  </a:lnTo>
                  <a:lnTo>
                    <a:pt x="0" y="773161"/>
                  </a:lnTo>
                  <a:lnTo>
                    <a:pt x="505939" y="773161"/>
                  </a:lnTo>
                  <a:lnTo>
                    <a:pt x="505939"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sp>
        <p:nvSpPr>
          <p:cNvPr name="Freeform 6" id="6"/>
          <p:cNvSpPr/>
          <p:nvPr/>
        </p:nvSpPr>
        <p:spPr>
          <a:xfrm flipH="false" flipV="false" rot="0">
            <a:off x="1001343" y="6540784"/>
            <a:ext cx="4004157" cy="2768832"/>
          </a:xfrm>
          <a:custGeom>
            <a:avLst/>
            <a:gdLst/>
            <a:ahLst/>
            <a:cxnLst/>
            <a:rect r="r" b="b" t="t" l="l"/>
            <a:pathLst>
              <a:path h="2768832" w="4004157">
                <a:moveTo>
                  <a:pt x="0" y="0"/>
                </a:moveTo>
                <a:lnTo>
                  <a:pt x="4004157" y="0"/>
                </a:lnTo>
                <a:lnTo>
                  <a:pt x="4004157" y="2768831"/>
                </a:lnTo>
                <a:lnTo>
                  <a:pt x="0" y="2768831"/>
                </a:lnTo>
                <a:lnTo>
                  <a:pt x="0" y="0"/>
                </a:lnTo>
                <a:close/>
              </a:path>
            </a:pathLst>
          </a:custGeom>
          <a:blipFill>
            <a:blip r:embed="rId7"/>
            <a:stretch>
              <a:fillRect l="-31777" t="-7671" r="-25714" b="-3930"/>
            </a:stretch>
          </a:blipFill>
        </p:spPr>
      </p:sp>
      <p:sp>
        <p:nvSpPr>
          <p:cNvPr name="Freeform 7" id="7"/>
          <p:cNvSpPr/>
          <p:nvPr/>
        </p:nvSpPr>
        <p:spPr>
          <a:xfrm flipH="false" flipV="false" rot="0">
            <a:off x="2464065" y="7414286"/>
            <a:ext cx="320811" cy="1151864"/>
          </a:xfrm>
          <a:custGeom>
            <a:avLst/>
            <a:gdLst/>
            <a:ahLst/>
            <a:cxnLst/>
            <a:rect r="r" b="b" t="t" l="l"/>
            <a:pathLst>
              <a:path h="1151864" w="320811">
                <a:moveTo>
                  <a:pt x="0" y="0"/>
                </a:moveTo>
                <a:lnTo>
                  <a:pt x="320811" y="0"/>
                </a:lnTo>
                <a:lnTo>
                  <a:pt x="320811" y="1151864"/>
                </a:lnTo>
                <a:lnTo>
                  <a:pt x="0" y="115186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8" id="8"/>
          <p:cNvSpPr/>
          <p:nvPr/>
        </p:nvSpPr>
        <p:spPr>
          <a:xfrm flipH="false" flipV="false" rot="0">
            <a:off x="3346976" y="7925199"/>
            <a:ext cx="309923" cy="585755"/>
          </a:xfrm>
          <a:custGeom>
            <a:avLst/>
            <a:gdLst/>
            <a:ahLst/>
            <a:cxnLst/>
            <a:rect r="r" b="b" t="t" l="l"/>
            <a:pathLst>
              <a:path h="585755" w="309923">
                <a:moveTo>
                  <a:pt x="0" y="0"/>
                </a:moveTo>
                <a:lnTo>
                  <a:pt x="309923" y="0"/>
                </a:lnTo>
                <a:lnTo>
                  <a:pt x="309923" y="585756"/>
                </a:lnTo>
                <a:lnTo>
                  <a:pt x="0" y="58575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9" id="9"/>
          <p:cNvSpPr/>
          <p:nvPr/>
        </p:nvSpPr>
        <p:spPr>
          <a:xfrm flipH="false" flipV="false" rot="0">
            <a:off x="851356" y="2386451"/>
            <a:ext cx="3958293" cy="3026927"/>
          </a:xfrm>
          <a:custGeom>
            <a:avLst/>
            <a:gdLst/>
            <a:ahLst/>
            <a:cxnLst/>
            <a:rect r="r" b="b" t="t" l="l"/>
            <a:pathLst>
              <a:path h="3026927" w="3958293">
                <a:moveTo>
                  <a:pt x="0" y="0"/>
                </a:moveTo>
                <a:lnTo>
                  <a:pt x="3958293" y="0"/>
                </a:lnTo>
                <a:lnTo>
                  <a:pt x="3958293" y="3026927"/>
                </a:lnTo>
                <a:lnTo>
                  <a:pt x="0" y="3026927"/>
                </a:lnTo>
                <a:lnTo>
                  <a:pt x="0" y="0"/>
                </a:lnTo>
                <a:close/>
              </a:path>
            </a:pathLst>
          </a:custGeom>
          <a:blipFill>
            <a:blip r:embed="rId12"/>
            <a:stretch>
              <a:fillRect l="-29653" t="0" r="-27454" b="-670"/>
            </a:stretch>
          </a:blipFill>
        </p:spPr>
      </p:sp>
      <p:pic>
        <p:nvPicPr>
          <p:cNvPr name="Picture 10" id="10">
            <a:hlinkClick action="ppaction://media"/>
          </p:cNvPr>
          <p:cNvPicPr>
            <a:picLocks noChangeAspect="true"/>
          </p:cNvPicPr>
          <p:nvPr>
            <a:videoFile r:link="rId14"/>
            <p:extLst>
              <p:ext uri="{DAA4B4D4-6D71-4841-9C94-3DE7FCFB9230}">
                <p14:media xmlns:p14="http://schemas.microsoft.com/office/powerpoint/2010/main" r:embed="rId15"/>
              </p:ext>
            </p:extLst>
          </p:nvPr>
        </p:nvPicPr>
        <p:blipFill>
          <a:blip r:embed="rId13"/>
          <a:srcRect l="5703" t="22602" r="0" b="13201"/>
          <a:stretch>
            <a:fillRect/>
          </a:stretch>
        </p:blipFill>
        <p:spPr>
          <a:xfrm flipH="false" flipV="false" rot="0">
            <a:off x="10636768" y="4812468"/>
            <a:ext cx="6622532" cy="2395175"/>
          </a:xfrm>
          <a:prstGeom prst="rect">
            <a:avLst/>
          </a:prstGeom>
        </p:spPr>
      </p:pic>
      <p:sp>
        <p:nvSpPr>
          <p:cNvPr name="TextBox 11" id="11"/>
          <p:cNvSpPr txBox="true"/>
          <p:nvPr/>
        </p:nvSpPr>
        <p:spPr>
          <a:xfrm rot="0">
            <a:off x="941133" y="5596080"/>
            <a:ext cx="4144875" cy="222885"/>
          </a:xfrm>
          <a:prstGeom prst="rect">
            <a:avLst/>
          </a:prstGeom>
        </p:spPr>
        <p:txBody>
          <a:bodyPr anchor="t" rtlCol="false" tIns="0" lIns="0" bIns="0" rIns="0">
            <a:spAutoFit/>
          </a:bodyPr>
          <a:lstStyle/>
          <a:p>
            <a:pPr algn="l">
              <a:lnSpc>
                <a:spcPts val="1770"/>
              </a:lnSpc>
            </a:pPr>
            <a:r>
              <a:rPr lang="en-US" sz="1500" spc="58">
                <a:solidFill>
                  <a:srgbClr val="4F4F4F"/>
                </a:solidFill>
                <a:latin typeface="TT Chocolates"/>
                <a:ea typeface="TT Chocolates"/>
                <a:cs typeface="TT Chocolates"/>
                <a:sym typeface="TT Chocolates"/>
              </a:rPr>
              <a:t>Dining table and chairs open (for dining)</a:t>
            </a:r>
          </a:p>
        </p:txBody>
      </p:sp>
      <p:sp>
        <p:nvSpPr>
          <p:cNvPr name="TextBox 12" id="12"/>
          <p:cNvSpPr txBox="true"/>
          <p:nvPr/>
        </p:nvSpPr>
        <p:spPr>
          <a:xfrm rot="0">
            <a:off x="5635048" y="5596080"/>
            <a:ext cx="4144875" cy="222885"/>
          </a:xfrm>
          <a:prstGeom prst="rect">
            <a:avLst/>
          </a:prstGeom>
        </p:spPr>
        <p:txBody>
          <a:bodyPr anchor="t" rtlCol="false" tIns="0" lIns="0" bIns="0" rIns="0">
            <a:spAutoFit/>
          </a:bodyPr>
          <a:lstStyle/>
          <a:p>
            <a:pPr algn="l">
              <a:lnSpc>
                <a:spcPts val="1770"/>
              </a:lnSpc>
            </a:pPr>
            <a:r>
              <a:rPr lang="en-US" sz="1500" spc="58">
                <a:solidFill>
                  <a:srgbClr val="4F4F4F"/>
                </a:solidFill>
                <a:latin typeface="TT Chocolates"/>
                <a:ea typeface="TT Chocolates"/>
                <a:cs typeface="TT Chocolates"/>
                <a:sym typeface="TT Chocolates"/>
              </a:rPr>
              <a:t>Just chairs open (for socialising)</a:t>
            </a:r>
          </a:p>
        </p:txBody>
      </p:sp>
      <p:sp>
        <p:nvSpPr>
          <p:cNvPr name="TextBox 13" id="13"/>
          <p:cNvSpPr txBox="true"/>
          <p:nvPr/>
        </p:nvSpPr>
        <p:spPr>
          <a:xfrm rot="0">
            <a:off x="1028700" y="558571"/>
            <a:ext cx="1974721" cy="1257968"/>
          </a:xfrm>
          <a:prstGeom prst="rect">
            <a:avLst/>
          </a:prstGeom>
        </p:spPr>
        <p:txBody>
          <a:bodyPr anchor="t" rtlCol="false" tIns="0" lIns="0" bIns="0" rIns="0">
            <a:spAutoFit/>
          </a:bodyPr>
          <a:lstStyle/>
          <a:p>
            <a:pPr algn="l">
              <a:lnSpc>
                <a:spcPts val="9833"/>
              </a:lnSpc>
            </a:pPr>
            <a:r>
              <a:rPr lang="en-US" sz="7023" b="true">
                <a:solidFill>
                  <a:srgbClr val="504C44">
                    <a:alpha val="19608"/>
                  </a:srgbClr>
                </a:solidFill>
                <a:latin typeface="Neutra Text Bold"/>
                <a:ea typeface="Neutra Text Bold"/>
                <a:cs typeface="Neutra Text Bold"/>
                <a:sym typeface="Neutra Text Bold"/>
              </a:rPr>
              <a:t>06</a:t>
            </a:r>
          </a:p>
        </p:txBody>
      </p:sp>
      <p:sp>
        <p:nvSpPr>
          <p:cNvPr name="TextBox 14" id="14"/>
          <p:cNvSpPr txBox="true"/>
          <p:nvPr/>
        </p:nvSpPr>
        <p:spPr>
          <a:xfrm rot="0">
            <a:off x="2378676" y="987530"/>
            <a:ext cx="12947088" cy="514351"/>
          </a:xfrm>
          <a:prstGeom prst="rect">
            <a:avLst/>
          </a:prstGeom>
        </p:spPr>
        <p:txBody>
          <a:bodyPr anchor="t" rtlCol="false" tIns="0" lIns="0" bIns="0" rIns="0">
            <a:spAutoFit/>
          </a:bodyPr>
          <a:lstStyle/>
          <a:p>
            <a:pPr algn="l">
              <a:lnSpc>
                <a:spcPts val="4199"/>
              </a:lnSpc>
              <a:spcBef>
                <a:spcPct val="0"/>
              </a:spcBef>
            </a:pPr>
            <a:r>
              <a:rPr lang="en-US" b="true" sz="2999" spc="599">
                <a:solidFill>
                  <a:srgbClr val="000000"/>
                </a:solidFill>
                <a:latin typeface="TT Chocolates Bold"/>
                <a:ea typeface="TT Chocolates Bold"/>
                <a:cs typeface="TT Chocolates Bold"/>
                <a:sym typeface="TT Chocolates Bold"/>
              </a:rPr>
              <a:t>KINETIC SKIN </a:t>
            </a:r>
            <a:r>
              <a:rPr lang="en-US" sz="2999" spc="599">
                <a:solidFill>
                  <a:srgbClr val="000000"/>
                </a:solidFill>
                <a:latin typeface="TT Chocolates"/>
                <a:ea typeface="TT Chocolates"/>
                <a:cs typeface="TT Chocolates"/>
                <a:sym typeface="TT Chocolates"/>
              </a:rPr>
              <a:t>| CONFIGURATIONS</a:t>
            </a:r>
          </a:p>
        </p:txBody>
      </p:sp>
      <p:sp>
        <p:nvSpPr>
          <p:cNvPr name="TextBox 15" id="15"/>
          <p:cNvSpPr txBox="true"/>
          <p:nvPr/>
        </p:nvSpPr>
        <p:spPr>
          <a:xfrm rot="0">
            <a:off x="1028700" y="1866261"/>
            <a:ext cx="7094036" cy="309880"/>
          </a:xfrm>
          <a:prstGeom prst="rect">
            <a:avLst/>
          </a:prstGeom>
        </p:spPr>
        <p:txBody>
          <a:bodyPr anchor="t" rtlCol="false" tIns="0" lIns="0" bIns="0" rIns="0">
            <a:spAutoFit/>
          </a:bodyPr>
          <a:lstStyle/>
          <a:p>
            <a:pPr algn="l">
              <a:lnSpc>
                <a:spcPts val="2359"/>
              </a:lnSpc>
            </a:pPr>
            <a:r>
              <a:rPr lang="en-US" sz="1999" spc="77" b="true">
                <a:solidFill>
                  <a:srgbClr val="4F4F4F"/>
                </a:solidFill>
                <a:latin typeface="TT Chocolates Bold"/>
                <a:ea typeface="TT Chocolates Bold"/>
                <a:cs typeface="TT Chocolates Bold"/>
                <a:sym typeface="TT Chocolates Bold"/>
              </a:rPr>
              <a:t>Collective</a:t>
            </a:r>
          </a:p>
        </p:txBody>
      </p:sp>
      <p:sp>
        <p:nvSpPr>
          <p:cNvPr name="TextBox 16" id="16"/>
          <p:cNvSpPr txBox="true"/>
          <p:nvPr/>
        </p:nvSpPr>
        <p:spPr>
          <a:xfrm rot="0">
            <a:off x="1028700" y="9598506"/>
            <a:ext cx="4144875" cy="222885"/>
          </a:xfrm>
          <a:prstGeom prst="rect">
            <a:avLst/>
          </a:prstGeom>
        </p:spPr>
        <p:txBody>
          <a:bodyPr anchor="t" rtlCol="false" tIns="0" lIns="0" bIns="0" rIns="0">
            <a:spAutoFit/>
          </a:bodyPr>
          <a:lstStyle/>
          <a:p>
            <a:pPr algn="l">
              <a:lnSpc>
                <a:spcPts val="1770"/>
              </a:lnSpc>
            </a:pPr>
            <a:r>
              <a:rPr lang="en-US" sz="1500" spc="58">
                <a:solidFill>
                  <a:srgbClr val="4F4F4F"/>
                </a:solidFill>
                <a:latin typeface="TT Chocolates"/>
                <a:ea typeface="TT Chocolates"/>
                <a:cs typeface="TT Chocolates"/>
                <a:sym typeface="TT Chocolates"/>
              </a:rPr>
              <a:t>Everything closed (for collective excercising)</a:t>
            </a:r>
          </a:p>
        </p:txBody>
      </p:sp>
      <p:sp>
        <p:nvSpPr>
          <p:cNvPr name="TextBox 17" id="17"/>
          <p:cNvSpPr txBox="true"/>
          <p:nvPr/>
        </p:nvSpPr>
        <p:spPr>
          <a:xfrm rot="0">
            <a:off x="941133" y="5903630"/>
            <a:ext cx="3287167" cy="203327"/>
          </a:xfrm>
          <a:prstGeom prst="rect">
            <a:avLst/>
          </a:prstGeom>
        </p:spPr>
        <p:txBody>
          <a:bodyPr anchor="t" rtlCol="false" tIns="0" lIns="0" bIns="0" rIns="0">
            <a:spAutoFit/>
          </a:bodyPr>
          <a:lstStyle/>
          <a:p>
            <a:pPr algn="ctr">
              <a:lnSpc>
                <a:spcPts val="1534"/>
              </a:lnSpc>
              <a:spcBef>
                <a:spcPct val="0"/>
              </a:spcBef>
            </a:pPr>
            <a:r>
              <a:rPr lang="en-US" sz="1300" spc="50">
                <a:solidFill>
                  <a:srgbClr val="4F4F4F"/>
                </a:solidFill>
                <a:latin typeface="TT Chocolates"/>
                <a:ea typeface="TT Chocolates"/>
                <a:cs typeface="TT Chocolates"/>
                <a:sym typeface="TT Chocolates"/>
              </a:rPr>
              <a:t>8.00h-9.00h, 13.00h-14.00h, 20.00h-21.00h</a:t>
            </a:r>
          </a:p>
        </p:txBody>
      </p:sp>
      <p:sp>
        <p:nvSpPr>
          <p:cNvPr name="TextBox 18" id="18"/>
          <p:cNvSpPr txBox="true"/>
          <p:nvPr/>
        </p:nvSpPr>
        <p:spPr>
          <a:xfrm rot="0">
            <a:off x="5635048" y="5905281"/>
            <a:ext cx="3137650" cy="393827"/>
          </a:xfrm>
          <a:prstGeom prst="rect">
            <a:avLst/>
          </a:prstGeom>
        </p:spPr>
        <p:txBody>
          <a:bodyPr anchor="t" rtlCol="false" tIns="0" lIns="0" bIns="0" rIns="0">
            <a:spAutoFit/>
          </a:bodyPr>
          <a:lstStyle/>
          <a:p>
            <a:pPr algn="l">
              <a:lnSpc>
                <a:spcPts val="1534"/>
              </a:lnSpc>
              <a:spcBef>
                <a:spcPct val="0"/>
              </a:spcBef>
            </a:pPr>
            <a:r>
              <a:rPr lang="en-US" sz="1300" spc="50">
                <a:solidFill>
                  <a:srgbClr val="4F4F4F"/>
                </a:solidFill>
                <a:latin typeface="TT Chocolates"/>
                <a:ea typeface="TT Chocolates"/>
                <a:cs typeface="TT Chocolates"/>
                <a:sym typeface="TT Chocolates"/>
              </a:rPr>
              <a:t>8.00h-9.00h, 13.00h-14.00h, 14.00-18.00 20.00h-21.00h</a:t>
            </a:r>
          </a:p>
        </p:txBody>
      </p:sp>
      <p:sp>
        <p:nvSpPr>
          <p:cNvPr name="TextBox 19" id="19"/>
          <p:cNvSpPr txBox="true"/>
          <p:nvPr/>
        </p:nvSpPr>
        <p:spPr>
          <a:xfrm rot="0">
            <a:off x="1028700" y="9907116"/>
            <a:ext cx="1111151" cy="203327"/>
          </a:xfrm>
          <a:prstGeom prst="rect">
            <a:avLst/>
          </a:prstGeom>
        </p:spPr>
        <p:txBody>
          <a:bodyPr anchor="t" rtlCol="false" tIns="0" lIns="0" bIns="0" rIns="0">
            <a:spAutoFit/>
          </a:bodyPr>
          <a:lstStyle/>
          <a:p>
            <a:pPr algn="ctr">
              <a:lnSpc>
                <a:spcPts val="1534"/>
              </a:lnSpc>
              <a:spcBef>
                <a:spcPct val="0"/>
              </a:spcBef>
            </a:pPr>
            <a:r>
              <a:rPr lang="en-US" sz="1300" spc="50">
                <a:solidFill>
                  <a:srgbClr val="4F4F4F"/>
                </a:solidFill>
                <a:latin typeface="TT Chocolates"/>
                <a:ea typeface="TT Chocolates"/>
                <a:cs typeface="TT Chocolates"/>
                <a:sym typeface="TT Chocolates"/>
              </a:rPr>
              <a:t>18.00h-20.00h</a:t>
            </a:r>
          </a:p>
        </p:txBody>
      </p:sp>
    </p:spTree>
  </p:cSld>
  <p:clrMapOvr>
    <a:masterClrMapping/>
  </p:clrMapOvr>
  <p:timing>
    <p:tnLst>
      <p:par>
        <p:cTn dur="indefinite" restart="never" nodeType="tmRoot">
          <p:childTnLst>
            <p:video>
              <p:cMediaNode vol="100000">
                <p:cTn fill="hold" display="false">
                  <p:stCondLst>
                    <p:cond delay="indefinite"/>
                  </p:stCondLst>
                </p:cTn>
                <p:tgtEl>
                  <p:spTgt spid="10"/>
                </p:tgtEl>
              </p:cMediaNode>
            </p:video>
          </p:childTnLst>
        </p:cTn>
      </p:par>
    </p:tnLst>
  </p:timing>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464065" y="7406738"/>
            <a:ext cx="322913" cy="1159412"/>
          </a:xfrm>
          <a:custGeom>
            <a:avLst/>
            <a:gdLst/>
            <a:ahLst/>
            <a:cxnLst/>
            <a:rect r="r" b="b" t="t" l="l"/>
            <a:pathLst>
              <a:path h="1159412" w="322913">
                <a:moveTo>
                  <a:pt x="0" y="0"/>
                </a:moveTo>
                <a:lnTo>
                  <a:pt x="322914" y="0"/>
                </a:lnTo>
                <a:lnTo>
                  <a:pt x="322914" y="1159412"/>
                </a:lnTo>
                <a:lnTo>
                  <a:pt x="0" y="115941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3346976" y="7925199"/>
            <a:ext cx="309923" cy="585755"/>
          </a:xfrm>
          <a:custGeom>
            <a:avLst/>
            <a:gdLst/>
            <a:ahLst/>
            <a:cxnLst/>
            <a:rect r="r" b="b" t="t" l="l"/>
            <a:pathLst>
              <a:path h="585755" w="309923">
                <a:moveTo>
                  <a:pt x="0" y="0"/>
                </a:moveTo>
                <a:lnTo>
                  <a:pt x="309923" y="0"/>
                </a:lnTo>
                <a:lnTo>
                  <a:pt x="309923" y="585756"/>
                </a:lnTo>
                <a:lnTo>
                  <a:pt x="0" y="58575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968436" y="3852037"/>
            <a:ext cx="287651" cy="663810"/>
          </a:xfrm>
          <a:custGeom>
            <a:avLst/>
            <a:gdLst/>
            <a:ahLst/>
            <a:cxnLst/>
            <a:rect r="r" b="b" t="t" l="l"/>
            <a:pathLst>
              <a:path h="663810" w="287651">
                <a:moveTo>
                  <a:pt x="0" y="0"/>
                </a:moveTo>
                <a:lnTo>
                  <a:pt x="287651" y="0"/>
                </a:lnTo>
                <a:lnTo>
                  <a:pt x="287651" y="663809"/>
                </a:lnTo>
                <a:lnTo>
                  <a:pt x="0" y="66380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823338" y="2379153"/>
            <a:ext cx="4064579" cy="3050707"/>
          </a:xfrm>
          <a:custGeom>
            <a:avLst/>
            <a:gdLst/>
            <a:ahLst/>
            <a:cxnLst/>
            <a:rect r="r" b="b" t="t" l="l"/>
            <a:pathLst>
              <a:path h="3050707" w="4064579">
                <a:moveTo>
                  <a:pt x="0" y="0"/>
                </a:moveTo>
                <a:lnTo>
                  <a:pt x="4064579" y="0"/>
                </a:lnTo>
                <a:lnTo>
                  <a:pt x="4064579" y="3050708"/>
                </a:lnTo>
                <a:lnTo>
                  <a:pt x="0" y="3050708"/>
                </a:lnTo>
                <a:lnTo>
                  <a:pt x="0" y="0"/>
                </a:lnTo>
                <a:close/>
              </a:path>
            </a:pathLst>
          </a:custGeom>
          <a:blipFill>
            <a:blip r:embed="rId8"/>
            <a:stretch>
              <a:fillRect l="-28780" t="0" r="-25165" b="-503"/>
            </a:stretch>
          </a:blipFill>
        </p:spPr>
      </p:sp>
      <p:sp>
        <p:nvSpPr>
          <p:cNvPr name="Freeform 6" id="6"/>
          <p:cNvSpPr/>
          <p:nvPr/>
        </p:nvSpPr>
        <p:spPr>
          <a:xfrm flipH="false" flipV="false" rot="0">
            <a:off x="5589824" y="2260686"/>
            <a:ext cx="3915630" cy="2982183"/>
          </a:xfrm>
          <a:custGeom>
            <a:avLst/>
            <a:gdLst/>
            <a:ahLst/>
            <a:cxnLst/>
            <a:rect r="r" b="b" t="t" l="l"/>
            <a:pathLst>
              <a:path h="2982183" w="3915630">
                <a:moveTo>
                  <a:pt x="0" y="0"/>
                </a:moveTo>
                <a:lnTo>
                  <a:pt x="3915630" y="0"/>
                </a:lnTo>
                <a:lnTo>
                  <a:pt x="3915630" y="2982183"/>
                </a:lnTo>
                <a:lnTo>
                  <a:pt x="0" y="2982183"/>
                </a:lnTo>
                <a:lnTo>
                  <a:pt x="0" y="0"/>
                </a:lnTo>
                <a:close/>
              </a:path>
            </a:pathLst>
          </a:custGeom>
          <a:blipFill>
            <a:blip r:embed="rId9"/>
            <a:stretch>
              <a:fillRect l="-33305" t="0" r="-26755" b="-2978"/>
            </a:stretch>
          </a:blipFill>
        </p:spPr>
      </p:sp>
      <p:sp>
        <p:nvSpPr>
          <p:cNvPr name="Freeform 7" id="7"/>
          <p:cNvSpPr/>
          <p:nvPr/>
        </p:nvSpPr>
        <p:spPr>
          <a:xfrm flipH="false" flipV="false" rot="0">
            <a:off x="993477" y="6330425"/>
            <a:ext cx="3950806" cy="3084507"/>
          </a:xfrm>
          <a:custGeom>
            <a:avLst/>
            <a:gdLst/>
            <a:ahLst/>
            <a:cxnLst/>
            <a:rect r="r" b="b" t="t" l="l"/>
            <a:pathLst>
              <a:path h="3084507" w="3950806">
                <a:moveTo>
                  <a:pt x="0" y="0"/>
                </a:moveTo>
                <a:lnTo>
                  <a:pt x="3950806" y="0"/>
                </a:lnTo>
                <a:lnTo>
                  <a:pt x="3950806" y="3084507"/>
                </a:lnTo>
                <a:lnTo>
                  <a:pt x="0" y="3084507"/>
                </a:lnTo>
                <a:lnTo>
                  <a:pt x="0" y="0"/>
                </a:lnTo>
                <a:close/>
              </a:path>
            </a:pathLst>
          </a:custGeom>
          <a:blipFill>
            <a:blip r:embed="rId10"/>
            <a:stretch>
              <a:fillRect l="-32398" t="0" r="-27584" b="-408"/>
            </a:stretch>
          </a:blipFill>
        </p:spPr>
      </p:sp>
      <p:sp>
        <p:nvSpPr>
          <p:cNvPr name="Freeform 8" id="8"/>
          <p:cNvSpPr/>
          <p:nvPr/>
        </p:nvSpPr>
        <p:spPr>
          <a:xfrm flipH="false" flipV="false" rot="0">
            <a:off x="5674896" y="6330425"/>
            <a:ext cx="4091087" cy="3066852"/>
          </a:xfrm>
          <a:custGeom>
            <a:avLst/>
            <a:gdLst/>
            <a:ahLst/>
            <a:cxnLst/>
            <a:rect r="r" b="b" t="t" l="l"/>
            <a:pathLst>
              <a:path h="3066852" w="4091087">
                <a:moveTo>
                  <a:pt x="0" y="0"/>
                </a:moveTo>
                <a:lnTo>
                  <a:pt x="4091087" y="0"/>
                </a:lnTo>
                <a:lnTo>
                  <a:pt x="4091087" y="3066853"/>
                </a:lnTo>
                <a:lnTo>
                  <a:pt x="0" y="3066853"/>
                </a:lnTo>
                <a:lnTo>
                  <a:pt x="0" y="0"/>
                </a:lnTo>
                <a:close/>
              </a:path>
            </a:pathLst>
          </a:custGeom>
          <a:blipFill>
            <a:blip r:embed="rId11"/>
            <a:stretch>
              <a:fillRect l="-31581" t="0" r="-24435" b="-1979"/>
            </a:stretch>
          </a:blipFill>
        </p:spPr>
      </p:sp>
      <p:pic>
        <p:nvPicPr>
          <p:cNvPr name="Picture 9" id="9">
            <a:hlinkClick action="ppaction://media"/>
          </p:cNvPr>
          <p:cNvPicPr>
            <a:picLocks noChangeAspect="true"/>
          </p:cNvPicPr>
          <p:nvPr>
            <a:videoFile r:link="rId13"/>
            <p:extLst>
              <p:ext uri="{DAA4B4D4-6D71-4841-9C94-3DE7FCFB9230}">
                <p14:media xmlns:p14="http://schemas.microsoft.com/office/powerpoint/2010/main" r:embed="rId14"/>
              </p:ext>
            </p:extLst>
          </p:nvPr>
        </p:nvPicPr>
        <p:blipFill>
          <a:blip r:embed="rId12"/>
          <a:srcRect l="5682" t="25066" r="0" b="3858"/>
          <a:stretch>
            <a:fillRect/>
          </a:stretch>
        </p:blipFill>
        <p:spPr>
          <a:xfrm flipH="false" flipV="false" rot="0">
            <a:off x="10592061" y="2581034"/>
            <a:ext cx="6648954" cy="2661835"/>
          </a:xfrm>
          <a:prstGeom prst="rect">
            <a:avLst/>
          </a:prstGeom>
        </p:spPr>
      </p:pic>
      <p:pic>
        <p:nvPicPr>
          <p:cNvPr name="Picture 10" id="10">
            <a:hlinkClick action="ppaction://media"/>
          </p:cNvPr>
          <p:cNvPicPr>
            <a:picLocks noChangeAspect="true"/>
          </p:cNvPicPr>
          <p:nvPr>
            <a:videoFile r:link="rId16"/>
            <p:extLst>
              <p:ext uri="{DAA4B4D4-6D71-4841-9C94-3DE7FCFB9230}">
                <p14:media xmlns:p14="http://schemas.microsoft.com/office/powerpoint/2010/main" r:embed="rId17"/>
              </p:ext>
            </p:extLst>
          </p:nvPr>
        </p:nvPicPr>
        <p:blipFill>
          <a:blip r:embed="rId15"/>
          <a:srcRect l="5783" t="22571" r="589" b="11323"/>
          <a:stretch>
            <a:fillRect/>
          </a:stretch>
        </p:blipFill>
        <p:spPr>
          <a:xfrm flipH="false" flipV="false" rot="0">
            <a:off x="10592061" y="6625702"/>
            <a:ext cx="6648954" cy="2493953"/>
          </a:xfrm>
          <a:prstGeom prst="rect">
            <a:avLst/>
          </a:prstGeom>
        </p:spPr>
      </p:pic>
      <p:sp>
        <p:nvSpPr>
          <p:cNvPr name="TextBox 11" id="11"/>
          <p:cNvSpPr txBox="true"/>
          <p:nvPr/>
        </p:nvSpPr>
        <p:spPr>
          <a:xfrm rot="0">
            <a:off x="941133" y="5596080"/>
            <a:ext cx="4408982" cy="222885"/>
          </a:xfrm>
          <a:prstGeom prst="rect">
            <a:avLst/>
          </a:prstGeom>
        </p:spPr>
        <p:txBody>
          <a:bodyPr anchor="t" rtlCol="false" tIns="0" lIns="0" bIns="0" rIns="0">
            <a:spAutoFit/>
          </a:bodyPr>
          <a:lstStyle/>
          <a:p>
            <a:pPr algn="l">
              <a:lnSpc>
                <a:spcPts val="1770"/>
              </a:lnSpc>
            </a:pPr>
            <a:r>
              <a:rPr lang="en-US" sz="1500" spc="58">
                <a:solidFill>
                  <a:srgbClr val="4F4F4F"/>
                </a:solidFill>
                <a:latin typeface="TT Chocolates"/>
                <a:ea typeface="TT Chocolates"/>
                <a:cs typeface="TT Chocolates"/>
                <a:sym typeface="TT Chocolates"/>
              </a:rPr>
              <a:t>Individual table + chair open (for individual dining)</a:t>
            </a:r>
          </a:p>
        </p:txBody>
      </p:sp>
      <p:sp>
        <p:nvSpPr>
          <p:cNvPr name="TextBox 12" id="12"/>
          <p:cNvSpPr txBox="true"/>
          <p:nvPr/>
        </p:nvSpPr>
        <p:spPr>
          <a:xfrm rot="0">
            <a:off x="5674896" y="5596080"/>
            <a:ext cx="4144875" cy="222885"/>
          </a:xfrm>
          <a:prstGeom prst="rect">
            <a:avLst/>
          </a:prstGeom>
        </p:spPr>
        <p:txBody>
          <a:bodyPr anchor="t" rtlCol="false" tIns="0" lIns="0" bIns="0" rIns="0">
            <a:spAutoFit/>
          </a:bodyPr>
          <a:lstStyle/>
          <a:p>
            <a:pPr algn="l">
              <a:lnSpc>
                <a:spcPts val="1770"/>
              </a:lnSpc>
            </a:pPr>
            <a:r>
              <a:rPr lang="en-US" sz="1500" spc="58">
                <a:solidFill>
                  <a:srgbClr val="4F4F4F"/>
                </a:solidFill>
                <a:latin typeface="TT Chocolates"/>
                <a:ea typeface="TT Chocolates"/>
                <a:cs typeface="TT Chocolates"/>
                <a:sym typeface="TT Chocolates"/>
              </a:rPr>
              <a:t>Lounge chairs open (for resting)</a:t>
            </a:r>
          </a:p>
        </p:txBody>
      </p:sp>
      <p:sp>
        <p:nvSpPr>
          <p:cNvPr name="TextBox 13" id="13"/>
          <p:cNvSpPr txBox="true"/>
          <p:nvPr/>
        </p:nvSpPr>
        <p:spPr>
          <a:xfrm rot="0">
            <a:off x="1028700" y="558571"/>
            <a:ext cx="1974721" cy="1257968"/>
          </a:xfrm>
          <a:prstGeom prst="rect">
            <a:avLst/>
          </a:prstGeom>
        </p:spPr>
        <p:txBody>
          <a:bodyPr anchor="t" rtlCol="false" tIns="0" lIns="0" bIns="0" rIns="0">
            <a:spAutoFit/>
          </a:bodyPr>
          <a:lstStyle/>
          <a:p>
            <a:pPr algn="l">
              <a:lnSpc>
                <a:spcPts val="9833"/>
              </a:lnSpc>
            </a:pPr>
            <a:r>
              <a:rPr lang="en-US" sz="7023" b="true">
                <a:solidFill>
                  <a:srgbClr val="504C44">
                    <a:alpha val="19608"/>
                  </a:srgbClr>
                </a:solidFill>
                <a:latin typeface="Neutra Text Bold"/>
                <a:ea typeface="Neutra Text Bold"/>
                <a:cs typeface="Neutra Text Bold"/>
                <a:sym typeface="Neutra Text Bold"/>
              </a:rPr>
              <a:t>06</a:t>
            </a:r>
          </a:p>
        </p:txBody>
      </p:sp>
      <p:sp>
        <p:nvSpPr>
          <p:cNvPr name="TextBox 14" id="14"/>
          <p:cNvSpPr txBox="true"/>
          <p:nvPr/>
        </p:nvSpPr>
        <p:spPr>
          <a:xfrm rot="0">
            <a:off x="1028700" y="1866261"/>
            <a:ext cx="7094036" cy="309880"/>
          </a:xfrm>
          <a:prstGeom prst="rect">
            <a:avLst/>
          </a:prstGeom>
        </p:spPr>
        <p:txBody>
          <a:bodyPr anchor="t" rtlCol="false" tIns="0" lIns="0" bIns="0" rIns="0">
            <a:spAutoFit/>
          </a:bodyPr>
          <a:lstStyle/>
          <a:p>
            <a:pPr algn="l">
              <a:lnSpc>
                <a:spcPts val="2359"/>
              </a:lnSpc>
            </a:pPr>
            <a:r>
              <a:rPr lang="en-US" sz="1999" spc="77" b="true">
                <a:solidFill>
                  <a:srgbClr val="4F4F4F"/>
                </a:solidFill>
                <a:latin typeface="TT Chocolates Bold"/>
                <a:ea typeface="TT Chocolates Bold"/>
                <a:cs typeface="TT Chocolates Bold"/>
                <a:sym typeface="TT Chocolates Bold"/>
              </a:rPr>
              <a:t>Individual </a:t>
            </a:r>
          </a:p>
        </p:txBody>
      </p:sp>
      <p:sp>
        <p:nvSpPr>
          <p:cNvPr name="TextBox 15" id="15"/>
          <p:cNvSpPr txBox="true"/>
          <p:nvPr/>
        </p:nvSpPr>
        <p:spPr>
          <a:xfrm rot="0">
            <a:off x="1028700" y="9598506"/>
            <a:ext cx="4144875" cy="441960"/>
          </a:xfrm>
          <a:prstGeom prst="rect">
            <a:avLst/>
          </a:prstGeom>
        </p:spPr>
        <p:txBody>
          <a:bodyPr anchor="t" rtlCol="false" tIns="0" lIns="0" bIns="0" rIns="0">
            <a:spAutoFit/>
          </a:bodyPr>
          <a:lstStyle/>
          <a:p>
            <a:pPr algn="l">
              <a:lnSpc>
                <a:spcPts val="1770"/>
              </a:lnSpc>
            </a:pPr>
            <a:r>
              <a:rPr lang="en-US" sz="1500" spc="58">
                <a:solidFill>
                  <a:srgbClr val="4F4F4F"/>
                </a:solidFill>
                <a:latin typeface="TT Chocolates"/>
                <a:ea typeface="TT Chocolates"/>
                <a:cs typeface="TT Chocolates"/>
                <a:sym typeface="TT Chocolates"/>
              </a:rPr>
              <a:t>Lounge chair + individual table open (for resting with side table next to it)</a:t>
            </a:r>
          </a:p>
        </p:txBody>
      </p:sp>
      <p:sp>
        <p:nvSpPr>
          <p:cNvPr name="TextBox 16" id="16"/>
          <p:cNvSpPr txBox="true"/>
          <p:nvPr/>
        </p:nvSpPr>
        <p:spPr>
          <a:xfrm rot="0">
            <a:off x="5674896" y="9598506"/>
            <a:ext cx="4386591" cy="661035"/>
          </a:xfrm>
          <a:prstGeom prst="rect">
            <a:avLst/>
          </a:prstGeom>
        </p:spPr>
        <p:txBody>
          <a:bodyPr anchor="t" rtlCol="false" tIns="0" lIns="0" bIns="0" rIns="0">
            <a:spAutoFit/>
          </a:bodyPr>
          <a:lstStyle/>
          <a:p>
            <a:pPr algn="l">
              <a:lnSpc>
                <a:spcPts val="1770"/>
              </a:lnSpc>
            </a:pPr>
            <a:r>
              <a:rPr lang="en-US" sz="1500" spc="58">
                <a:solidFill>
                  <a:srgbClr val="4F4F4F"/>
                </a:solidFill>
                <a:latin typeface="TT Chocolates"/>
                <a:ea typeface="TT Chocolates"/>
                <a:cs typeface="TT Chocolates"/>
                <a:sym typeface="TT Chocolates"/>
              </a:rPr>
              <a:t>Chairs folded towards the center (for socialising while maintaining privacy inside the room)</a:t>
            </a:r>
          </a:p>
          <a:p>
            <a:pPr algn="l">
              <a:lnSpc>
                <a:spcPts val="1770"/>
              </a:lnSpc>
            </a:pPr>
          </a:p>
        </p:txBody>
      </p:sp>
      <p:sp>
        <p:nvSpPr>
          <p:cNvPr name="TextBox 17" id="17"/>
          <p:cNvSpPr txBox="true"/>
          <p:nvPr/>
        </p:nvSpPr>
        <p:spPr>
          <a:xfrm rot="0">
            <a:off x="941133" y="5903630"/>
            <a:ext cx="3287167" cy="203327"/>
          </a:xfrm>
          <a:prstGeom prst="rect">
            <a:avLst/>
          </a:prstGeom>
        </p:spPr>
        <p:txBody>
          <a:bodyPr anchor="t" rtlCol="false" tIns="0" lIns="0" bIns="0" rIns="0">
            <a:spAutoFit/>
          </a:bodyPr>
          <a:lstStyle/>
          <a:p>
            <a:pPr algn="ctr">
              <a:lnSpc>
                <a:spcPts val="1534"/>
              </a:lnSpc>
              <a:spcBef>
                <a:spcPct val="0"/>
              </a:spcBef>
            </a:pPr>
            <a:r>
              <a:rPr lang="en-US" sz="1300" spc="50">
                <a:solidFill>
                  <a:srgbClr val="4F4F4F"/>
                </a:solidFill>
                <a:latin typeface="TT Chocolates"/>
                <a:ea typeface="TT Chocolates"/>
                <a:cs typeface="TT Chocolates"/>
                <a:sym typeface="TT Chocolates"/>
              </a:rPr>
              <a:t>8.00h-9.00h, 13.00h-14.00h, 20.00h-21.00h</a:t>
            </a:r>
          </a:p>
        </p:txBody>
      </p:sp>
      <p:sp>
        <p:nvSpPr>
          <p:cNvPr name="TextBox 18" id="18"/>
          <p:cNvSpPr txBox="true"/>
          <p:nvPr/>
        </p:nvSpPr>
        <p:spPr>
          <a:xfrm rot="0">
            <a:off x="5674896" y="5903630"/>
            <a:ext cx="2447840" cy="203327"/>
          </a:xfrm>
          <a:prstGeom prst="rect">
            <a:avLst/>
          </a:prstGeom>
        </p:spPr>
        <p:txBody>
          <a:bodyPr anchor="t" rtlCol="false" tIns="0" lIns="0" bIns="0" rIns="0">
            <a:spAutoFit/>
          </a:bodyPr>
          <a:lstStyle/>
          <a:p>
            <a:pPr algn="l">
              <a:lnSpc>
                <a:spcPts val="1534"/>
              </a:lnSpc>
              <a:spcBef>
                <a:spcPct val="0"/>
              </a:spcBef>
            </a:pPr>
            <a:r>
              <a:rPr lang="en-US" sz="1300" spc="50">
                <a:solidFill>
                  <a:srgbClr val="4F4F4F"/>
                </a:solidFill>
                <a:latin typeface="TT Chocolates"/>
                <a:ea typeface="TT Chocolates"/>
                <a:cs typeface="TT Chocolates"/>
                <a:sym typeface="TT Chocolates"/>
              </a:rPr>
              <a:t>18.00h-20.00h, 21.00-22.00</a:t>
            </a:r>
          </a:p>
        </p:txBody>
      </p:sp>
      <p:sp>
        <p:nvSpPr>
          <p:cNvPr name="TextBox 19" id="19"/>
          <p:cNvSpPr txBox="true"/>
          <p:nvPr/>
        </p:nvSpPr>
        <p:spPr>
          <a:xfrm rot="0">
            <a:off x="1028700" y="10083673"/>
            <a:ext cx="2795649" cy="203327"/>
          </a:xfrm>
          <a:prstGeom prst="rect">
            <a:avLst/>
          </a:prstGeom>
        </p:spPr>
        <p:txBody>
          <a:bodyPr anchor="t" rtlCol="false" tIns="0" lIns="0" bIns="0" rIns="0">
            <a:spAutoFit/>
          </a:bodyPr>
          <a:lstStyle/>
          <a:p>
            <a:pPr algn="l">
              <a:lnSpc>
                <a:spcPts val="1534"/>
              </a:lnSpc>
              <a:spcBef>
                <a:spcPct val="0"/>
              </a:spcBef>
            </a:pPr>
            <a:r>
              <a:rPr lang="en-US" sz="1300" spc="50">
                <a:solidFill>
                  <a:srgbClr val="4F4F4F"/>
                </a:solidFill>
                <a:latin typeface="TT Chocolates"/>
                <a:ea typeface="TT Chocolates"/>
                <a:cs typeface="TT Chocolates"/>
                <a:sym typeface="TT Chocolates"/>
              </a:rPr>
              <a:t>18.00h-20.00h, 21.00h-22.00h</a:t>
            </a:r>
          </a:p>
        </p:txBody>
      </p:sp>
      <p:sp>
        <p:nvSpPr>
          <p:cNvPr name="TextBox 20" id="20"/>
          <p:cNvSpPr txBox="true"/>
          <p:nvPr/>
        </p:nvSpPr>
        <p:spPr>
          <a:xfrm rot="0">
            <a:off x="5674896" y="10083673"/>
            <a:ext cx="2795649" cy="203327"/>
          </a:xfrm>
          <a:prstGeom prst="rect">
            <a:avLst/>
          </a:prstGeom>
        </p:spPr>
        <p:txBody>
          <a:bodyPr anchor="t" rtlCol="false" tIns="0" lIns="0" bIns="0" rIns="0">
            <a:spAutoFit/>
          </a:bodyPr>
          <a:lstStyle/>
          <a:p>
            <a:pPr algn="l">
              <a:lnSpc>
                <a:spcPts val="1534"/>
              </a:lnSpc>
              <a:spcBef>
                <a:spcPct val="0"/>
              </a:spcBef>
            </a:pPr>
            <a:r>
              <a:rPr lang="en-US" sz="1300" spc="50">
                <a:solidFill>
                  <a:srgbClr val="4F4F4F"/>
                </a:solidFill>
                <a:latin typeface="TT Chocolates"/>
                <a:ea typeface="TT Chocolates"/>
                <a:cs typeface="TT Chocolates"/>
                <a:sym typeface="TT Chocolates"/>
              </a:rPr>
              <a:t>9.00h-13.00h</a:t>
            </a:r>
          </a:p>
        </p:txBody>
      </p:sp>
      <p:sp>
        <p:nvSpPr>
          <p:cNvPr name="TextBox 21" id="21"/>
          <p:cNvSpPr txBox="true"/>
          <p:nvPr/>
        </p:nvSpPr>
        <p:spPr>
          <a:xfrm rot="0">
            <a:off x="2378676" y="987530"/>
            <a:ext cx="12947088" cy="514351"/>
          </a:xfrm>
          <a:prstGeom prst="rect">
            <a:avLst/>
          </a:prstGeom>
        </p:spPr>
        <p:txBody>
          <a:bodyPr anchor="t" rtlCol="false" tIns="0" lIns="0" bIns="0" rIns="0">
            <a:spAutoFit/>
          </a:bodyPr>
          <a:lstStyle/>
          <a:p>
            <a:pPr algn="l">
              <a:lnSpc>
                <a:spcPts val="4199"/>
              </a:lnSpc>
              <a:spcBef>
                <a:spcPct val="0"/>
              </a:spcBef>
            </a:pPr>
            <a:r>
              <a:rPr lang="en-US" b="true" sz="2999" spc="599">
                <a:solidFill>
                  <a:srgbClr val="000000"/>
                </a:solidFill>
                <a:latin typeface="TT Chocolates Bold"/>
                <a:ea typeface="TT Chocolates Bold"/>
                <a:cs typeface="TT Chocolates Bold"/>
                <a:sym typeface="TT Chocolates Bold"/>
              </a:rPr>
              <a:t>KINETIC SKIN </a:t>
            </a:r>
            <a:r>
              <a:rPr lang="en-US" sz="2999" spc="599">
                <a:solidFill>
                  <a:srgbClr val="000000"/>
                </a:solidFill>
                <a:latin typeface="TT Chocolates"/>
                <a:ea typeface="TT Chocolates"/>
                <a:cs typeface="TT Chocolates"/>
                <a:sym typeface="TT Chocolates"/>
              </a:rPr>
              <a:t>| CONFIGURATIONS</a:t>
            </a:r>
          </a:p>
        </p:txBody>
      </p:sp>
    </p:spTree>
  </p:cSld>
  <p:clrMapOvr>
    <a:masterClrMapping/>
  </p:clrMapOvr>
  <p:timing>
    <p:tnLst>
      <p:par>
        <p:cTn dur="indefinite" restart="never" nodeType="tmRoot">
          <p:childTnLst>
            <p:video>
              <p:cMediaNode vol="100000">
                <p:cTn fill="hold" display="false">
                  <p:stCondLst>
                    <p:cond delay="indefinite"/>
                  </p:stCondLst>
                </p:cTn>
                <p:tgtEl>
                  <p:spTgt spid="9"/>
                </p:tgtEl>
              </p:cMediaNode>
            </p:video>
            <p:video>
              <p:cMediaNode vol="100000">
                <p:cTn fill="hold" display="false">
                  <p:stCondLst>
                    <p:cond delay="indefinite"/>
                  </p:stCondLst>
                </p:cTn>
                <p:tgtEl>
                  <p:spTgt spid="10"/>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DAHDcHI7Gp0</dc:identifier>
  <dcterms:modified xsi:type="dcterms:W3CDTF">2011-08-01T06:04:30Z</dcterms:modified>
  <cp:revision>1</cp:revision>
  <dc:title>Midterm presentation</dc:title>
</cp:coreProperties>
</file>