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Neutra Text Bold" panose="020B0604020202020204" charset="0"/>
      <p:regular r:id="rId44"/>
    </p:embeddedFont>
    <p:embeddedFont>
      <p:font typeface="TT Chocolates" panose="020B0604020202020204" charset="0"/>
      <p:regular r:id="rId45"/>
    </p:embeddedFont>
    <p:embeddedFont>
      <p:font typeface="TT Chocolates Bold" panose="020B0604020202020204" charset="0"/>
      <p:regular r:id="rId46"/>
    </p:embeddedFont>
    <p:embeddedFont>
      <p:font typeface="TT Chocolates Italics" panose="020B0604020202020204" charset="0"/>
      <p:regular r:id="rId47"/>
    </p:embeddedFont>
    <p:embeddedFont>
      <p:font typeface="TT Chocolates Ultra-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04" userDrawn="1">
          <p15:clr>
            <a:srgbClr val="A4A3A4"/>
          </p15:clr>
        </p15:guide>
        <p15:guide id="2" pos="5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9C412-DBD7-41FF-B296-CBCA568DCC96}" v="74" dt="2026-04-17T04:24:59.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50" d="100"/>
          <a:sy n="50" d="100"/>
        </p:scale>
        <p:origin x="902" y="43"/>
      </p:cViewPr>
      <p:guideLst>
        <p:guide orient="horz" pos="5304"/>
        <p:guide pos="53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one Pacifico  Ludovica" userId="86f39e23-fc5a-42f7-bf6a-139156f179a9" providerId="ADAL" clId="{53629DC8-5ED4-4DD7-A1FD-C73238F68D57}"/>
    <pc:docChg chg="undo custSel modSld">
      <pc:chgData name="Perone Pacifico  Ludovica" userId="86f39e23-fc5a-42f7-bf6a-139156f179a9" providerId="ADAL" clId="{53629DC8-5ED4-4DD7-A1FD-C73238F68D57}" dt="2026-04-17T04:25:20.498" v="219" actId="1076"/>
      <pc:docMkLst>
        <pc:docMk/>
      </pc:docMkLst>
      <pc:sldChg chg="addSp delSp modSp mod addAnim delAnim modAnim">
        <pc:chgData name="Perone Pacifico  Ludovica" userId="86f39e23-fc5a-42f7-bf6a-139156f179a9" providerId="ADAL" clId="{53629DC8-5ED4-4DD7-A1FD-C73238F68D57}" dt="2026-04-17T04:25:04.280" v="217" actId="167"/>
        <pc:sldMkLst>
          <pc:docMk/>
          <pc:sldMk cId="0" sldId="266"/>
        </pc:sldMkLst>
        <pc:picChg chg="add del mod ord">
          <ac:chgData name="Perone Pacifico  Ludovica" userId="86f39e23-fc5a-42f7-bf6a-139156f179a9" providerId="ADAL" clId="{53629DC8-5ED4-4DD7-A1FD-C73238F68D57}" dt="2026-04-17T04:25:04.280" v="217" actId="167"/>
          <ac:picMkLst>
            <pc:docMk/>
            <pc:sldMk cId="0" sldId="266"/>
            <ac:picMk id="3" creationId="{00000000-0000-0000-0000-000000000000}"/>
          </ac:picMkLst>
        </pc:picChg>
        <pc:picChg chg="add mod">
          <ac:chgData name="Perone Pacifico  Ludovica" userId="86f39e23-fc5a-42f7-bf6a-139156f179a9" providerId="ADAL" clId="{53629DC8-5ED4-4DD7-A1FD-C73238F68D57}" dt="2026-04-17T04:24:50.849" v="210" actId="571"/>
          <ac:picMkLst>
            <pc:docMk/>
            <pc:sldMk cId="0" sldId="266"/>
            <ac:picMk id="28" creationId="{0D73BCD7-B347-CF56-A5CC-A9ABD0C153F4}"/>
          </ac:picMkLst>
        </pc:picChg>
        <pc:picChg chg="add mod">
          <ac:chgData name="Perone Pacifico  Ludovica" userId="86f39e23-fc5a-42f7-bf6a-139156f179a9" providerId="ADAL" clId="{53629DC8-5ED4-4DD7-A1FD-C73238F68D57}" dt="2026-04-17T04:24:59.760" v="216" actId="571"/>
          <ac:picMkLst>
            <pc:docMk/>
            <pc:sldMk cId="0" sldId="266"/>
            <ac:picMk id="29" creationId="{95D0296E-121D-1A3F-35EE-D222E67F7220}"/>
          </ac:picMkLst>
        </pc:picChg>
      </pc:sldChg>
      <pc:sldChg chg="addSp delSp modSp mod delAnim modAnim">
        <pc:chgData name="Perone Pacifico  Ludovica" userId="86f39e23-fc5a-42f7-bf6a-139156f179a9" providerId="ADAL" clId="{53629DC8-5ED4-4DD7-A1FD-C73238F68D57}" dt="2026-04-17T03:19:36.223" v="21"/>
        <pc:sldMkLst>
          <pc:docMk/>
          <pc:sldMk cId="0" sldId="267"/>
        </pc:sldMkLst>
        <pc:picChg chg="del">
          <ac:chgData name="Perone Pacifico  Ludovica" userId="86f39e23-fc5a-42f7-bf6a-139156f179a9" providerId="ADAL" clId="{53629DC8-5ED4-4DD7-A1FD-C73238F68D57}" dt="2026-04-17T03:17:53.260" v="16" actId="478"/>
          <ac:picMkLst>
            <pc:docMk/>
            <pc:sldMk cId="0" sldId="267"/>
            <ac:picMk id="3" creationId="{00000000-0000-0000-0000-000000000000}"/>
          </ac:picMkLst>
        </pc:picChg>
        <pc:picChg chg="add mod ord">
          <ac:chgData name="Perone Pacifico  Ludovica" userId="86f39e23-fc5a-42f7-bf6a-139156f179a9" providerId="ADAL" clId="{53629DC8-5ED4-4DD7-A1FD-C73238F68D57}" dt="2026-04-17T03:18:09.857" v="18" actId="1076"/>
          <ac:picMkLst>
            <pc:docMk/>
            <pc:sldMk cId="0" sldId="267"/>
            <ac:picMk id="11" creationId="{DA9B78A4-D64A-9ADF-73F6-D32EFA1A0EE2}"/>
          </ac:picMkLst>
        </pc:picChg>
      </pc:sldChg>
      <pc:sldChg chg="addSp delSp modSp mod">
        <pc:chgData name="Perone Pacifico  Ludovica" userId="86f39e23-fc5a-42f7-bf6a-139156f179a9" providerId="ADAL" clId="{53629DC8-5ED4-4DD7-A1FD-C73238F68D57}" dt="2026-04-17T03:45:47.757" v="104"/>
        <pc:sldMkLst>
          <pc:docMk/>
          <pc:sldMk cId="0" sldId="284"/>
        </pc:sldMkLst>
        <pc:spChg chg="mod modCrop">
          <ac:chgData name="Perone Pacifico  Ludovica" userId="86f39e23-fc5a-42f7-bf6a-139156f179a9" providerId="ADAL" clId="{53629DC8-5ED4-4DD7-A1FD-C73238F68D57}" dt="2026-04-17T03:45:33.915" v="101" actId="732"/>
          <ac:spMkLst>
            <pc:docMk/>
            <pc:sldMk cId="0" sldId="284"/>
            <ac:spMk id="2" creationId="{00000000-0000-0000-0000-000000000000}"/>
          </ac:spMkLst>
        </pc:spChg>
        <pc:spChg chg="del mod">
          <ac:chgData name="Perone Pacifico  Ludovica" userId="86f39e23-fc5a-42f7-bf6a-139156f179a9" providerId="ADAL" clId="{53629DC8-5ED4-4DD7-A1FD-C73238F68D57}" dt="2026-04-17T03:45:38.435" v="103" actId="478"/>
          <ac:spMkLst>
            <pc:docMk/>
            <pc:sldMk cId="0" sldId="284"/>
            <ac:spMk id="5" creationId="{00000000-0000-0000-0000-000000000000}"/>
          </ac:spMkLst>
        </pc:spChg>
        <pc:spChg chg="add mod">
          <ac:chgData name="Perone Pacifico  Ludovica" userId="86f39e23-fc5a-42f7-bf6a-139156f179a9" providerId="ADAL" clId="{53629DC8-5ED4-4DD7-A1FD-C73238F68D57}" dt="2026-04-17T03:45:47.757" v="104"/>
          <ac:spMkLst>
            <pc:docMk/>
            <pc:sldMk cId="0" sldId="284"/>
            <ac:spMk id="32" creationId="{BB0625B4-5627-CD18-A156-BECA0E8D841F}"/>
          </ac:spMkLst>
        </pc:spChg>
      </pc:sldChg>
      <pc:sldChg chg="addSp delSp modSp mod addAnim delAnim modAnim modNotes">
        <pc:chgData name="Perone Pacifico  Ludovica" userId="86f39e23-fc5a-42f7-bf6a-139156f179a9" providerId="ADAL" clId="{53629DC8-5ED4-4DD7-A1FD-C73238F68D57}" dt="2026-04-17T04:25:20.498" v="219" actId="1076"/>
        <pc:sldMkLst>
          <pc:docMk/>
          <pc:sldMk cId="0" sldId="285"/>
        </pc:sldMkLst>
        <pc:spChg chg="mod">
          <ac:chgData name="Perone Pacifico  Ludovica" userId="86f39e23-fc5a-42f7-bf6a-139156f179a9" providerId="ADAL" clId="{53629DC8-5ED4-4DD7-A1FD-C73238F68D57}" dt="2026-04-17T03:45:02.479" v="100" actId="20577"/>
          <ac:spMkLst>
            <pc:docMk/>
            <pc:sldMk cId="0" sldId="285"/>
            <ac:spMk id="25" creationId="{00000000-0000-0000-0000-000000000000}"/>
          </ac:spMkLst>
        </pc:spChg>
        <pc:picChg chg="del">
          <ac:chgData name="Perone Pacifico  Ludovica" userId="86f39e23-fc5a-42f7-bf6a-139156f179a9" providerId="ADAL" clId="{53629DC8-5ED4-4DD7-A1FD-C73238F68D57}" dt="2026-04-17T03:28:26.332" v="33" actId="478"/>
          <ac:picMkLst>
            <pc:docMk/>
            <pc:sldMk cId="0" sldId="285"/>
            <ac:picMk id="2" creationId="{00000000-0000-0000-0000-000000000000}"/>
          </ac:picMkLst>
        </pc:picChg>
        <pc:picChg chg="add del mod">
          <ac:chgData name="Perone Pacifico  Ludovica" userId="86f39e23-fc5a-42f7-bf6a-139156f179a9" providerId="ADAL" clId="{53629DC8-5ED4-4DD7-A1FD-C73238F68D57}" dt="2026-04-17T03:36:59.279" v="50" actId="1076"/>
          <ac:picMkLst>
            <pc:docMk/>
            <pc:sldMk cId="0" sldId="285"/>
            <ac:picMk id="7" creationId="{00000000-0000-0000-0000-000000000000}"/>
          </ac:picMkLst>
        </pc:picChg>
        <pc:picChg chg="add del mod ord modCrop">
          <ac:chgData name="Perone Pacifico  Ludovica" userId="86f39e23-fc5a-42f7-bf6a-139156f179a9" providerId="ADAL" clId="{53629DC8-5ED4-4DD7-A1FD-C73238F68D57}" dt="2026-04-17T04:25:20.498" v="219" actId="1076"/>
          <ac:picMkLst>
            <pc:docMk/>
            <pc:sldMk cId="0" sldId="285"/>
            <ac:picMk id="33" creationId="{4B76D3F0-6170-6E89-10AC-ED255EDAEAA8}"/>
          </ac:picMkLst>
        </pc:picChg>
      </pc:sldChg>
      <pc:sldChg chg="modSp mod modAnim">
        <pc:chgData name="Perone Pacifico  Ludovica" userId="86f39e23-fc5a-42f7-bf6a-139156f179a9" providerId="ADAL" clId="{53629DC8-5ED4-4DD7-A1FD-C73238F68D57}" dt="2026-04-17T04:13:33.875" v="204" actId="20577"/>
        <pc:sldMkLst>
          <pc:docMk/>
          <pc:sldMk cId="0" sldId="287"/>
        </pc:sldMkLst>
        <pc:spChg chg="mod">
          <ac:chgData name="Perone Pacifico  Ludovica" userId="86f39e23-fc5a-42f7-bf6a-139156f179a9" providerId="ADAL" clId="{53629DC8-5ED4-4DD7-A1FD-C73238F68D57}" dt="2026-04-17T04:13:33.875" v="204" actId="20577"/>
          <ac:spMkLst>
            <pc:docMk/>
            <pc:sldMk cId="0" sldId="287"/>
            <ac:spMk id="30" creationId="{00000000-0000-0000-0000-000000000000}"/>
          </ac:spMkLst>
        </pc:spChg>
      </pc:sldChg>
      <pc:sldChg chg="addSp delSp modSp mod addAnim delAnim modAnim">
        <pc:chgData name="Perone Pacifico  Ludovica" userId="86f39e23-fc5a-42f7-bf6a-139156f179a9" providerId="ADAL" clId="{53629DC8-5ED4-4DD7-A1FD-C73238F68D57}" dt="2026-04-17T04:12:52.729" v="203" actId="20577"/>
        <pc:sldMkLst>
          <pc:docMk/>
          <pc:sldMk cId="0" sldId="289"/>
        </pc:sldMkLst>
        <pc:spChg chg="mod">
          <ac:chgData name="Perone Pacifico  Ludovica" userId="86f39e23-fc5a-42f7-bf6a-139156f179a9" providerId="ADAL" clId="{53629DC8-5ED4-4DD7-A1FD-C73238F68D57}" dt="2026-04-17T04:12:52.729" v="203" actId="20577"/>
          <ac:spMkLst>
            <pc:docMk/>
            <pc:sldMk cId="0" sldId="289"/>
            <ac:spMk id="43" creationId="{00000000-0000-0000-0000-000000000000}"/>
          </ac:spMkLst>
        </pc:spChg>
        <pc:picChg chg="del mod">
          <ac:chgData name="Perone Pacifico  Ludovica" userId="86f39e23-fc5a-42f7-bf6a-139156f179a9" providerId="ADAL" clId="{53629DC8-5ED4-4DD7-A1FD-C73238F68D57}" dt="2026-04-17T03:57:02.349" v="127" actId="478"/>
          <ac:picMkLst>
            <pc:docMk/>
            <pc:sldMk cId="0" sldId="289"/>
            <ac:picMk id="25" creationId="{00000000-0000-0000-0000-000000000000}"/>
          </ac:picMkLst>
        </pc:picChg>
        <pc:picChg chg="add del mod ord modCrop">
          <ac:chgData name="Perone Pacifico  Ludovica" userId="86f39e23-fc5a-42f7-bf6a-139156f179a9" providerId="ADAL" clId="{53629DC8-5ED4-4DD7-A1FD-C73238F68D57}" dt="2026-04-17T04:07:17.504" v="192" actId="478"/>
          <ac:picMkLst>
            <pc:docMk/>
            <pc:sldMk cId="0" sldId="289"/>
            <ac:picMk id="51" creationId="{0623CBD0-45E3-AA56-99EC-3567483A1A6D}"/>
          </ac:picMkLst>
        </pc:picChg>
        <pc:picChg chg="add del mod ord modCrop">
          <ac:chgData name="Perone Pacifico  Ludovica" userId="86f39e23-fc5a-42f7-bf6a-139156f179a9" providerId="ADAL" clId="{53629DC8-5ED4-4DD7-A1FD-C73238F68D57}" dt="2026-04-17T04:07:22.185" v="196" actId="478"/>
          <ac:picMkLst>
            <pc:docMk/>
            <pc:sldMk cId="0" sldId="289"/>
            <ac:picMk id="52" creationId="{A302B39E-FAAD-84B8-2678-0D2A94DBE858}"/>
          </ac:picMkLst>
        </pc:picChg>
      </pc:sldChg>
      <pc:sldChg chg="addSp delSp modSp mod delAnim modAnim">
        <pc:chgData name="Perone Pacifico  Ludovica" userId="86f39e23-fc5a-42f7-bf6a-139156f179a9" providerId="ADAL" clId="{53629DC8-5ED4-4DD7-A1FD-C73238F68D57}" dt="2026-04-17T04:12:44.684" v="202" actId="167"/>
        <pc:sldMkLst>
          <pc:docMk/>
          <pc:sldMk cId="0" sldId="296"/>
        </pc:sldMkLst>
        <pc:picChg chg="del">
          <ac:chgData name="Perone Pacifico  Ludovica" userId="86f39e23-fc5a-42f7-bf6a-139156f179a9" providerId="ADAL" clId="{53629DC8-5ED4-4DD7-A1FD-C73238F68D57}" dt="2026-04-17T04:10:07.598" v="198" actId="478"/>
          <ac:picMkLst>
            <pc:docMk/>
            <pc:sldMk cId="0" sldId="296"/>
            <ac:picMk id="2" creationId="{00000000-0000-0000-0000-000000000000}"/>
          </ac:picMkLst>
        </pc:picChg>
        <pc:picChg chg="add mod ord">
          <ac:chgData name="Perone Pacifico  Ludovica" userId="86f39e23-fc5a-42f7-bf6a-139156f179a9" providerId="ADAL" clId="{53629DC8-5ED4-4DD7-A1FD-C73238F68D57}" dt="2026-04-17T04:12:44.684" v="202" actId="167"/>
          <ac:picMkLst>
            <pc:docMk/>
            <pc:sldMk cId="0" sldId="296"/>
            <ac:picMk id="4" creationId="{8FE51226-6825-744E-31F3-FEC47F2CCD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Context: Users live and work in compact research stations (e.g., Troll Station, Antarctica)</a:t>
            </a:r>
          </a:p>
          <a:p>
            <a:r>
              <a:rPr lang="en-US"/>
              <a:t>Problem: Spatial, physiological, and psychological constraints</a:t>
            </a:r>
          </a:p>
          <a:p>
            <a:r>
              <a:rPr lang="en-US"/>
              <a:t>Opportunity: Need for flexible, adaptive design → leads to nature-inspired Voronoi logic</a:t>
            </a:r>
          </a:p>
          <a:p>
            <a:endParaRPr lang="en-US"/>
          </a:p>
          <a:p>
            <a:r>
              <a:rPr lang="en-US"/>
              <a:t>Challenges: </a:t>
            </a:r>
          </a:p>
          <a:p>
            <a:r>
              <a:rPr lang="en-US"/>
              <a:t>Limited or no natural light → impacts health, sleep, productivity</a:t>
            </a:r>
          </a:p>
          <a:p>
            <a:r>
              <a:rPr lang="en-US"/>
              <a:t>Small, static spaces → don’t adapt to activities or individual needs</a:t>
            </a:r>
          </a:p>
          <a:p>
            <a:r>
              <a:rPr lang="en-US"/>
              <a:t>Conflicting rhythms and preferences → affects wellbeing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Safeguards:</a:t>
            </a:r>
          </a:p>
          <a:p>
            <a:endParaRPr lang="en-US"/>
          </a:p>
          <a:p>
            <a:r>
              <a:rPr lang="en-US"/>
              <a:t>Red Warning: Shown when manual settings are outside healthy ranges.</a:t>
            </a:r>
          </a:p>
          <a:p>
            <a:r>
              <a:rPr lang="en-US"/>
              <a:t>Corrective Fade: A gradual 30-minute transition back to healthy light levels.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Supervised learning uses input variables, called features, to predict output values, called labels.</a:t>
            </a:r>
          </a:p>
          <a:p>
            <a:endParaRPr lang="en-US"/>
          </a:p>
          <a:p>
            <a:r>
              <a:rPr lang="en-US"/>
              <a:t>Possible weather features include temperature, humidity, radiation, illumination, and sky cover.</a:t>
            </a:r>
          </a:p>
          <a:p>
            <a:endParaRPr lang="en-US"/>
          </a:p>
          <a:p>
            <a:r>
              <a:rPr lang="en-US"/>
              <a:t>Possible physiological features include heart rate, HRV, pupil size, blink rate, skin conductance, and respiratory rate.</a:t>
            </a:r>
          </a:p>
          <a:p>
            <a:endParaRPr lang="en-US"/>
          </a:p>
          <a:p>
            <a:r>
              <a:rPr lang="en-US"/>
              <a:t>The output labels in this case are the predicted illuminance (lux) and CCT (Kelvin).</a:t>
            </a:r>
          </a:p>
          <a:p>
            <a:endParaRPr lang="en-US"/>
          </a:p>
          <a:p>
            <a:r>
              <a:rPr lang="en-US"/>
              <a:t>Feature selection is important because the model must balance accuracy with the risk of overfitting.</a:t>
            </a:r>
          </a:p>
          <a:p>
            <a:endParaRPr lang="en-US"/>
          </a:p>
          <a:p>
            <a:r>
              <a:rPr lang="en-US"/>
              <a:t>Features with very high correlation to each other may be redundant, so they can be grouped or removed.</a:t>
            </a:r>
          </a:p>
          <a:p>
            <a:endParaRPr lang="en-US"/>
          </a:p>
          <a:p>
            <a:r>
              <a:rPr lang="en-US"/>
              <a:t>Features with high correlation to the labels are likely to be strong predictors for the model.</a:t>
            </a:r>
          </a:p>
          <a:p>
            <a:endParaRPr lang="en-US"/>
          </a:p>
          <a:p>
            <a:r>
              <a:rPr lang="en-US"/>
              <a:t>Cross-validation is used to check overfitting, and if the validation results are close to the test score, the model is likely not overfitting strongly.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TRaining the model</a:t>
            </a:r>
          </a:p>
          <a:p>
            <a:endParaRPr lang="en-US"/>
          </a:p>
          <a:p>
            <a:r>
              <a:rPr lang="en-US"/>
              <a:t>The model was trained with the selected features. To see if this selection made an positive impact, the performance of the first model was compared to the second model trained with adjusted features.</a:t>
            </a:r>
          </a:p>
          <a:p>
            <a:endParaRPr lang="en-US"/>
          </a:p>
          <a:p>
            <a:r>
              <a:rPr lang="en-US"/>
              <a:t>Evaluating model performance</a:t>
            </a:r>
          </a:p>
          <a:p>
            <a:endParaRPr lang="en-US"/>
          </a:p>
          <a:p>
            <a:r>
              <a:rPr lang="en-US"/>
              <a:t>R-square is used to evaluate how well the model represents the data in %.</a:t>
            </a:r>
          </a:p>
          <a:p>
            <a:r>
              <a:rPr lang="en-US"/>
              <a:t>Error functions such as RMSE and MAE provide information about how far off the estimation is from the actual value. RMSE penalizes large errors and MAE takes the average. Both are relative to the scale of the dataset.</a:t>
            </a:r>
          </a:p>
          <a:p>
            <a:endParaRPr lang="en-US"/>
          </a:p>
          <a:p>
            <a:r>
              <a:rPr lang="en-US"/>
              <a:t>Illuminance</a:t>
            </a:r>
          </a:p>
          <a:p>
            <a:r>
              <a:rPr lang="en-US"/>
              <a:t>R-square = 75,4% → 96,1%</a:t>
            </a:r>
          </a:p>
          <a:p>
            <a:r>
              <a:rPr lang="en-US"/>
              <a:t>RMSE = 292.06 → 116.67</a:t>
            </a:r>
          </a:p>
          <a:p>
            <a:r>
              <a:rPr lang="en-US"/>
              <a:t>MAE = 239.49 → 93.74</a:t>
            </a:r>
          </a:p>
          <a:p>
            <a:endParaRPr lang="en-US"/>
          </a:p>
          <a:p>
            <a:r>
              <a:rPr lang="en-US"/>
              <a:t>Conclusion: clear improvement of the model performance.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a:p>
            <a:endParaRPr lang="en-US"/>
          </a:p>
          <a:p>
            <a:endParaRPr lang="en-US"/>
          </a:p>
          <a:p>
            <a:r>
              <a:rPr lang="en-US"/>
              <a:t>Lighting </a:t>
            </a:r>
          </a:p>
          <a:p>
            <a:r>
              <a:rPr lang="en-US"/>
              <a:t>Filtered window contribution: </a:t>
            </a:r>
          </a:p>
          <a:p>
            <a:r>
              <a:rPr lang="en-US"/>
              <a:t>250-400 lux, 5000-6500 K</a:t>
            </a:r>
          </a:p>
          <a:p>
            <a:r>
              <a:rPr lang="en-US"/>
              <a:t>Artificial circadian system:</a:t>
            </a:r>
          </a:p>
          <a:p>
            <a:r>
              <a:rPr lang="en-US"/>
              <a:t>Base light, ambient lights</a:t>
            </a:r>
          </a:p>
          <a:p>
            <a:r>
              <a:rPr lang="en-US"/>
              <a:t>        200-300 lux, 3000-3500 K</a:t>
            </a:r>
          </a:p>
          <a:p>
            <a:r>
              <a:rPr lang="en-US"/>
              <a:t>direct light</a:t>
            </a:r>
          </a:p>
          <a:p>
            <a:r>
              <a:rPr lang="en-US"/>
              <a:t>        300-500 lux, 2700-3000 K</a:t>
            </a:r>
          </a:p>
          <a:p>
            <a:r>
              <a:rPr lang="en-US"/>
              <a:t>Final perceived: 450-700 lux, 4000-5000 K</a:t>
            </a:r>
          </a:p>
          <a:p>
            <a:endParaRPr lang="en-US"/>
          </a:p>
          <a:p>
            <a:r>
              <a:rPr lang="en-US"/>
              <a:t>Control system</a:t>
            </a:r>
          </a:p>
          <a:p>
            <a:r>
              <a:rPr lang="en-US"/>
              <a:t>Motion sensor:</a:t>
            </a:r>
          </a:p>
          <a:p>
            <a:r>
              <a:rPr lang="en-US"/>
              <a:t>Both walls folded</a:t>
            </a:r>
          </a:p>
          <a:p>
            <a:r>
              <a:rPr lang="en-US"/>
              <a:t>Dining table unfolded </a:t>
            </a:r>
          </a:p>
          <a:p>
            <a:r>
              <a:rPr lang="en-US"/>
              <a:t>Smart watch:</a:t>
            </a:r>
          </a:p>
          <a:p>
            <a:r>
              <a:rPr lang="en-US"/>
              <a:t>User A: regular heart rate</a:t>
            </a:r>
          </a:p>
          <a:p>
            <a:r>
              <a:rPr lang="en-US"/>
              <a:t>User B: high heart rate  </a:t>
            </a:r>
          </a:p>
          <a:p>
            <a:r>
              <a:rPr lang="en-US"/>
              <a:t>Environmental data: Midnight sun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Lighting </a:t>
            </a:r>
          </a:p>
          <a:p>
            <a:r>
              <a:rPr lang="en-US"/>
              <a:t>Filtered window contribution: 150-300 lux and 5000-65000 K</a:t>
            </a:r>
          </a:p>
          <a:p>
            <a:r>
              <a:rPr lang="en-US"/>
              <a:t>Artificial circadian system:</a:t>
            </a:r>
          </a:p>
          <a:p>
            <a:r>
              <a:rPr lang="en-US"/>
              <a:t>         - Base light, ambient lights, direct                  </a:t>
            </a:r>
          </a:p>
          <a:p>
            <a:r>
              <a:rPr lang="en-US"/>
              <a:t>           illuminance: 200-350 lux</a:t>
            </a:r>
          </a:p>
          <a:p>
            <a:r>
              <a:rPr lang="en-US"/>
              <a:t>           colour: 3500-4500 K</a:t>
            </a:r>
          </a:p>
          <a:p>
            <a:r>
              <a:rPr lang="en-US"/>
              <a:t>Navigation light: </a:t>
            </a:r>
          </a:p>
          <a:p>
            <a:r>
              <a:rPr lang="en-US"/>
              <a:t>           illuminance: 3-10 lux</a:t>
            </a:r>
          </a:p>
          <a:p>
            <a:r>
              <a:rPr lang="en-US"/>
              <a:t>           color: 1800-200 K</a:t>
            </a:r>
          </a:p>
          <a:p>
            <a:endParaRPr lang="en-US"/>
          </a:p>
          <a:p>
            <a:r>
              <a:rPr lang="en-US"/>
              <a:t>  Final perceived: </a:t>
            </a:r>
          </a:p>
          <a:p>
            <a:r>
              <a:rPr lang="en-US"/>
              <a:t>          illuminance: 350-650 lux</a:t>
            </a:r>
          </a:p>
          <a:p>
            <a:r>
              <a:rPr lang="en-US"/>
              <a:t>          colour: 5500-6400 K</a:t>
            </a:r>
          </a:p>
          <a:p>
            <a:endParaRPr lang="en-US"/>
          </a:p>
          <a:p>
            <a:r>
              <a:rPr lang="en-US"/>
              <a:t>Controls | Rest &amp; Recovery:</a:t>
            </a:r>
          </a:p>
          <a:p>
            <a:r>
              <a:rPr lang="en-US"/>
              <a:t>Motion sensor: </a:t>
            </a:r>
          </a:p>
          <a:p>
            <a:r>
              <a:rPr lang="en-US"/>
              <a:t>Both walls unfolded </a:t>
            </a:r>
          </a:p>
          <a:p>
            <a:r>
              <a:rPr lang="en-US"/>
              <a:t>Beds unfolded </a:t>
            </a:r>
          </a:p>
          <a:p>
            <a:r>
              <a:rPr lang="en-US"/>
              <a:t>Smart watch:</a:t>
            </a:r>
          </a:p>
          <a:p>
            <a:r>
              <a:rPr lang="en-US"/>
              <a:t>Person A: low heart rate</a:t>
            </a:r>
          </a:p>
          <a:p>
            <a:r>
              <a:rPr lang="en-US"/>
              <a:t>Person B: very low heart rate </a:t>
            </a:r>
          </a:p>
          <a:p>
            <a:r>
              <a:rPr lang="en-US"/>
              <a:t>Environmental data:</a:t>
            </a:r>
          </a:p>
          <a:p>
            <a:r>
              <a:rPr lang="en-US"/>
              <a:t>Midnight sun, but shaded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Recycled PET</a:t>
            </a:r>
          </a:p>
          <a:p>
            <a:endParaRPr lang="en-US"/>
          </a:p>
          <a:p>
            <a:r>
              <a:rPr lang="en-US"/>
              <a:t>Goal: Show material thinking (not generic sustainability talk)</a:t>
            </a:r>
          </a:p>
          <a:p>
            <a:r>
              <a:rPr lang="en-US"/>
              <a:t>Content:</a:t>
            </a:r>
          </a:p>
          <a:p>
            <a:r>
              <a:rPr lang="en-US"/>
              <a:t>Close-up render or photo of of texture </a:t>
            </a:r>
          </a:p>
          <a:p>
            <a:r>
              <a:rPr lang="en-US"/>
              <a:t>Small diagram:</a:t>
            </a:r>
          </a:p>
          <a:p>
            <a:r>
              <a:rPr lang="en-US"/>
              <a:t>PET bottles → filament → printed element</a:t>
            </a:r>
          </a:p>
          <a:p>
            <a:r>
              <a:rPr lang="en-US"/>
              <a:t>Text </a:t>
            </a:r>
          </a:p>
          <a:p>
            <a:r>
              <a:rPr lang="en-US"/>
              <a:t>lightweight</a:t>
            </a:r>
          </a:p>
          <a:p>
            <a:r>
              <a:rPr lang="en-US"/>
              <a:t>durable</a:t>
            </a:r>
          </a:p>
          <a:p>
            <a:r>
              <a:rPr lang="en-US"/>
              <a:t>circular lifecycle</a:t>
            </a:r>
          </a:p>
          <a:p>
            <a:endParaRPr lang="en-US"/>
          </a:p>
          <a:p>
            <a:r>
              <a:rPr lang="en-US"/>
              <a:t>material reduction through geometry (very important concept)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text &amp; Also mention what we are designing for:</a:t>
            </a:r>
          </a:p>
          <a:p>
            <a:r>
              <a:rPr lang="en-US"/>
              <a:t>-2 people</a:t>
            </a:r>
          </a:p>
          <a:p>
            <a:r>
              <a:rPr lang="en-US"/>
              <a:t>-emergency situation, different schedules </a:t>
            </a:r>
          </a:p>
          <a:p>
            <a:r>
              <a:rPr lang="en-US"/>
              <a:t>-for most extreme conditionsduring the 8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a:p>
            <a:endParaRPr lang="en-US"/>
          </a:p>
          <a:p>
            <a:r>
              <a:rPr lang="en-US"/>
              <a:t>no times: so it functions for both schedules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40.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1.svg"/><Relationship Id="rId5" Type="http://schemas.openxmlformats.org/officeDocument/2006/relationships/image" Target="../media/image46.png"/><Relationship Id="rId15" Type="http://schemas.openxmlformats.org/officeDocument/2006/relationships/image" Target="../media/image52.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49.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media" Target="../media/media5.mp4"/><Relationship Id="rId7" Type="http://schemas.openxmlformats.org/officeDocument/2006/relationships/image" Target="../media/image63.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6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video" Target="NULL" TargetMode="External"/><Relationship Id="rId7" Type="http://schemas.openxmlformats.org/officeDocument/2006/relationships/image" Target="../media/image67.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6.png"/><Relationship Id="rId5" Type="http://schemas.openxmlformats.org/officeDocument/2006/relationships/slideLayout" Target="../slideLayouts/slideLayout7.xml"/><Relationship Id="rId4" Type="http://schemas.microsoft.com/office/2007/relationships/media" Target="../media/media7.mp4"/><Relationship Id="rId9"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media" Target="../media/media9.mp4"/><Relationship Id="rId7" Type="http://schemas.openxmlformats.org/officeDocument/2006/relationships/image" Target="../media/image70.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69.png"/><Relationship Id="rId5" Type="http://schemas.openxmlformats.org/officeDocument/2006/relationships/image" Target="../media/image72.png"/><Relationship Id="rId10" Type="http://schemas.openxmlformats.org/officeDocument/2006/relationships/image" Target="../media/image62.png"/><Relationship Id="rId4" Type="http://schemas.openxmlformats.org/officeDocument/2006/relationships/slideLayout" Target="../slideLayouts/slideLayout7.xml"/><Relationship Id="rId9"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556" y="0"/>
            <a:ext cx="18227444" cy="10321290"/>
          </a:xfrm>
          <a:custGeom>
            <a:avLst/>
            <a:gdLst/>
            <a:ahLst/>
            <a:cxnLst/>
            <a:rect l="l" t="t" r="r" b="b"/>
            <a:pathLst>
              <a:path w="18227444" h="10321290">
                <a:moveTo>
                  <a:pt x="0" y="0"/>
                </a:moveTo>
                <a:lnTo>
                  <a:pt x="18227444" y="0"/>
                </a:lnTo>
                <a:lnTo>
                  <a:pt x="18227444" y="10321290"/>
                </a:lnTo>
                <a:lnTo>
                  <a:pt x="0" y="10321290"/>
                </a:lnTo>
                <a:lnTo>
                  <a:pt x="0" y="0"/>
                </a:lnTo>
                <a:close/>
              </a:path>
            </a:pathLst>
          </a:custGeom>
          <a:blipFill>
            <a:blip r:embed="rId2"/>
            <a:stretch>
              <a:fillRect/>
            </a:stretch>
          </a:blipFill>
        </p:spPr>
        <p:txBody>
          <a:bodyPr/>
          <a:lstStyle/>
          <a:p>
            <a:endParaRPr lang="it-IT"/>
          </a:p>
        </p:txBody>
      </p:sp>
      <p:sp>
        <p:nvSpPr>
          <p:cNvPr id="3" name="Freeform 3"/>
          <p:cNvSpPr/>
          <p:nvPr/>
        </p:nvSpPr>
        <p:spPr>
          <a:xfrm>
            <a:off x="0" y="0"/>
            <a:ext cx="9113722" cy="10321290"/>
          </a:xfrm>
          <a:custGeom>
            <a:avLst/>
            <a:gdLst/>
            <a:ahLst/>
            <a:cxnLst/>
            <a:rect l="l" t="t" r="r" b="b"/>
            <a:pathLst>
              <a:path w="9113722" h="10321290">
                <a:moveTo>
                  <a:pt x="0" y="0"/>
                </a:moveTo>
                <a:lnTo>
                  <a:pt x="9113722" y="0"/>
                </a:lnTo>
                <a:lnTo>
                  <a:pt x="9113722" y="10321290"/>
                </a:lnTo>
                <a:lnTo>
                  <a:pt x="0" y="10321290"/>
                </a:lnTo>
                <a:lnTo>
                  <a:pt x="0" y="0"/>
                </a:lnTo>
                <a:close/>
              </a:path>
            </a:pathLst>
          </a:custGeom>
          <a:blipFill>
            <a:blip r:embed="rId3"/>
            <a:stretch>
              <a:fillRect r="-99999"/>
            </a:stretch>
          </a:blipFill>
        </p:spPr>
        <p:txBody>
          <a:bodyPr/>
          <a:lstStyle/>
          <a:p>
            <a:endParaRPr lang="it-IT"/>
          </a:p>
        </p:txBody>
      </p:sp>
      <p:sp>
        <p:nvSpPr>
          <p:cNvPr id="4" name="Freeform 4"/>
          <p:cNvSpPr/>
          <p:nvPr/>
        </p:nvSpPr>
        <p:spPr>
          <a:xfrm>
            <a:off x="0" y="0"/>
            <a:ext cx="9144000" cy="10321290"/>
          </a:xfrm>
          <a:custGeom>
            <a:avLst/>
            <a:gdLst/>
            <a:ahLst/>
            <a:cxnLst/>
            <a:rect l="l" t="t" r="r" b="b"/>
            <a:pathLst>
              <a:path w="9144000" h="10321290">
                <a:moveTo>
                  <a:pt x="0" y="0"/>
                </a:moveTo>
                <a:lnTo>
                  <a:pt x="9144000" y="0"/>
                </a:lnTo>
                <a:lnTo>
                  <a:pt x="9144000" y="10321290"/>
                </a:lnTo>
                <a:lnTo>
                  <a:pt x="0" y="10321290"/>
                </a:lnTo>
                <a:lnTo>
                  <a:pt x="0" y="0"/>
                </a:lnTo>
                <a:close/>
              </a:path>
            </a:pathLst>
          </a:custGeom>
          <a:blipFill>
            <a:blip r:embed="rId4"/>
            <a:stretch>
              <a:fillRect r="-99337"/>
            </a:stretch>
          </a:blipFill>
        </p:spPr>
        <p:txBody>
          <a:bodyPr/>
          <a:lstStyle/>
          <a:p>
            <a:endParaRPr lang="it-IT"/>
          </a:p>
        </p:txBody>
      </p:sp>
      <p:grpSp>
        <p:nvGrpSpPr>
          <p:cNvPr id="5" name="Group 5"/>
          <p:cNvGrpSpPr/>
          <p:nvPr/>
        </p:nvGrpSpPr>
        <p:grpSpPr>
          <a:xfrm>
            <a:off x="17130118" y="9169948"/>
            <a:ext cx="741300" cy="734501"/>
            <a:chOff x="0" y="0"/>
            <a:chExt cx="195240" cy="193449"/>
          </a:xfrm>
        </p:grpSpPr>
        <p:sp>
          <p:nvSpPr>
            <p:cNvPr id="6" name="Freeform 6"/>
            <p:cNvSpPr/>
            <p:nvPr/>
          </p:nvSpPr>
          <p:spPr>
            <a:xfrm>
              <a:off x="0" y="0"/>
              <a:ext cx="195240" cy="193449"/>
            </a:xfrm>
            <a:custGeom>
              <a:avLst/>
              <a:gdLst/>
              <a:ahLst/>
              <a:cxnLst/>
              <a:rect l="l" t="t" r="r" b="b"/>
              <a:pathLst>
                <a:path w="195240" h="193449">
                  <a:moveTo>
                    <a:pt x="0" y="0"/>
                  </a:moveTo>
                  <a:lnTo>
                    <a:pt x="195240" y="0"/>
                  </a:lnTo>
                  <a:lnTo>
                    <a:pt x="195240" y="193449"/>
                  </a:lnTo>
                  <a:lnTo>
                    <a:pt x="0" y="193449"/>
                  </a:lnTo>
                  <a:close/>
                </a:path>
              </a:pathLst>
            </a:custGeom>
            <a:solidFill>
              <a:srgbClr val="1A0E12"/>
            </a:solidFill>
          </p:spPr>
          <p:txBody>
            <a:bodyPr/>
            <a:lstStyle/>
            <a:p>
              <a:endParaRPr lang="it-IT"/>
            </a:p>
          </p:txBody>
        </p:sp>
        <p:sp>
          <p:nvSpPr>
            <p:cNvPr id="7" name="TextBox 7"/>
            <p:cNvSpPr txBox="1"/>
            <p:nvPr/>
          </p:nvSpPr>
          <p:spPr>
            <a:xfrm>
              <a:off x="0" y="-19050"/>
              <a:ext cx="195240" cy="212499"/>
            </a:xfrm>
            <a:prstGeom prst="rect">
              <a:avLst/>
            </a:prstGeom>
          </p:spPr>
          <p:txBody>
            <a:bodyPr lIns="50800" tIns="50800" rIns="50800" bIns="50800" rtlCol="0" anchor="ctr"/>
            <a:lstStyle/>
            <a:p>
              <a:pPr algn="ctr">
                <a:lnSpc>
                  <a:spcPts val="3136"/>
                </a:lnSpc>
              </a:pPr>
              <a:endParaRPr/>
            </a:p>
          </p:txBody>
        </p:sp>
      </p:grpSp>
      <p:sp>
        <p:nvSpPr>
          <p:cNvPr id="8" name="TextBox 8"/>
          <p:cNvSpPr txBox="1"/>
          <p:nvPr/>
        </p:nvSpPr>
        <p:spPr>
          <a:xfrm>
            <a:off x="5719491" y="842445"/>
            <a:ext cx="6788462"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TRANSITIONS</a:t>
            </a:r>
          </a:p>
        </p:txBody>
      </p:sp>
      <p:sp>
        <p:nvSpPr>
          <p:cNvPr id="9" name="TextBox 9"/>
          <p:cNvSpPr txBox="1"/>
          <p:nvPr/>
        </p:nvSpPr>
        <p:spPr>
          <a:xfrm>
            <a:off x="6881966"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rone Pacifico, Chloé Phan, Marieke van Wijk</a:t>
            </a:r>
          </a:p>
        </p:txBody>
      </p:sp>
      <p:sp>
        <p:nvSpPr>
          <p:cNvPr id="10" name="TextBox 10"/>
          <p:cNvSpPr txBox="1"/>
          <p:nvPr/>
        </p:nvSpPr>
        <p:spPr>
          <a:xfrm>
            <a:off x="5694383" y="8763635"/>
            <a:ext cx="6886303" cy="494665"/>
          </a:xfrm>
          <a:prstGeom prst="rect">
            <a:avLst/>
          </a:prstGeom>
        </p:spPr>
        <p:txBody>
          <a:bodyPr lIns="0" tIns="0" rIns="0" bIns="0" rtlCol="0" anchor="t">
            <a:spAutoFit/>
          </a:bodyPr>
          <a:lstStyle/>
          <a:p>
            <a:pPr algn="ctr">
              <a:lnSpc>
                <a:spcPts val="1999"/>
              </a:lnSpc>
            </a:pPr>
            <a:r>
              <a:rPr lang="en-US" sz="1599" b="1">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IAP Workshop - Q3 2026</a:t>
            </a:r>
          </a:p>
          <a:p>
            <a:pPr marL="0" lvl="0" indent="0" algn="ctr">
              <a:lnSpc>
                <a:spcPts val="1999"/>
              </a:lnSpc>
              <a:spcBef>
                <a:spcPct val="0"/>
              </a:spcBef>
            </a:pPr>
            <a:r>
              <a:rPr lang="en-US" sz="1599" u="none" strike="noStrike">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Prof. Henriette Bier, Arwin Hidding, Lisa-Marie Mueller, Vera Laszlo</a:t>
            </a:r>
          </a:p>
        </p:txBody>
      </p:sp>
      <p:sp>
        <p:nvSpPr>
          <p:cNvPr id="11" name="TextBox 11"/>
          <p:cNvSpPr txBox="1"/>
          <p:nvPr/>
        </p:nvSpPr>
        <p:spPr>
          <a:xfrm>
            <a:off x="8861912" y="842445"/>
            <a:ext cx="3665090"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ITIONS</a:t>
            </a:r>
          </a:p>
        </p:txBody>
      </p:sp>
      <p:grpSp>
        <p:nvGrpSpPr>
          <p:cNvPr id="12" name="Group 12"/>
          <p:cNvGrpSpPr/>
          <p:nvPr/>
        </p:nvGrpSpPr>
        <p:grpSpPr>
          <a:xfrm>
            <a:off x="9113722" y="1051560"/>
            <a:ext cx="47625" cy="381460"/>
            <a:chOff x="0" y="0"/>
            <a:chExt cx="12543" cy="100467"/>
          </a:xfrm>
        </p:grpSpPr>
        <p:sp>
          <p:nvSpPr>
            <p:cNvPr id="13" name="Freeform 13"/>
            <p:cNvSpPr/>
            <p:nvPr/>
          </p:nvSpPr>
          <p:spPr>
            <a:xfrm>
              <a:off x="0" y="0"/>
              <a:ext cx="12543" cy="100467"/>
            </a:xfrm>
            <a:custGeom>
              <a:avLst/>
              <a:gdLst/>
              <a:ahLst/>
              <a:cxnLst/>
              <a:rect l="l" t="t" r="r" b="b"/>
              <a:pathLst>
                <a:path w="12543" h="100467">
                  <a:moveTo>
                    <a:pt x="0" y="0"/>
                  </a:moveTo>
                  <a:lnTo>
                    <a:pt x="12543" y="0"/>
                  </a:lnTo>
                  <a:lnTo>
                    <a:pt x="12543" y="100467"/>
                  </a:lnTo>
                  <a:lnTo>
                    <a:pt x="0" y="100467"/>
                  </a:lnTo>
                  <a:close/>
                </a:path>
              </a:pathLst>
            </a:custGeom>
            <a:solidFill>
              <a:srgbClr val="414141"/>
            </a:solidFill>
          </p:spPr>
          <p:txBody>
            <a:bodyPr/>
            <a:lstStyle/>
            <a:p>
              <a:endParaRPr lang="it-IT"/>
            </a:p>
          </p:txBody>
        </p:sp>
        <p:sp>
          <p:nvSpPr>
            <p:cNvPr id="14" name="TextBox 14"/>
            <p:cNvSpPr txBox="1"/>
            <p:nvPr/>
          </p:nvSpPr>
          <p:spPr>
            <a:xfrm>
              <a:off x="0" y="-19050"/>
              <a:ext cx="12543" cy="119517"/>
            </a:xfrm>
            <a:prstGeom prst="rect">
              <a:avLst/>
            </a:prstGeom>
          </p:spPr>
          <p:txBody>
            <a:bodyPr lIns="50800" tIns="50800" rIns="50800" bIns="50800" rtlCol="0" anchor="ctr"/>
            <a:lstStyle/>
            <a:p>
              <a:pPr algn="ctr">
                <a:lnSpc>
                  <a:spcPts val="3136"/>
                </a:lnSpc>
              </a:pPr>
              <a:endParaRPr/>
            </a:p>
          </p:txBody>
        </p:sp>
      </p:grpSp>
      <p:grpSp>
        <p:nvGrpSpPr>
          <p:cNvPr id="15" name="Group 15"/>
          <p:cNvGrpSpPr/>
          <p:nvPr/>
        </p:nvGrpSpPr>
        <p:grpSpPr>
          <a:xfrm>
            <a:off x="5212235" y="1671054"/>
            <a:ext cx="8996020" cy="301625"/>
            <a:chOff x="0" y="0"/>
            <a:chExt cx="11994694" cy="402167"/>
          </a:xfrm>
        </p:grpSpPr>
        <p:sp>
          <p:nvSpPr>
            <p:cNvPr id="16" name="TextBox 16"/>
            <p:cNvSpPr txBox="1"/>
            <p:nvPr/>
          </p:nvSpPr>
          <p:spPr>
            <a:xfrm>
              <a:off x="0"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habitat for Troll research station</a:t>
              </a:r>
            </a:p>
          </p:txBody>
        </p:sp>
        <p:sp>
          <p:nvSpPr>
            <p:cNvPr id="17" name="TextBox 17"/>
            <p:cNvSpPr txBox="1"/>
            <p:nvPr/>
          </p:nvSpPr>
          <p:spPr>
            <a:xfrm>
              <a:off x="1805407"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research station</a:t>
              </a:r>
            </a:p>
          </p:txBody>
        </p:sp>
      </p:grpSp>
      <p:sp>
        <p:nvSpPr>
          <p:cNvPr id="18" name="AutoShape 18"/>
          <p:cNvSpPr/>
          <p:nvPr/>
        </p:nvSpPr>
        <p:spPr>
          <a:xfrm flipV="1">
            <a:off x="9129712" y="1779524"/>
            <a:ext cx="0" cy="120413"/>
          </a:xfrm>
          <a:prstGeom prst="line">
            <a:avLst/>
          </a:prstGeom>
          <a:ln w="28575" cap="flat">
            <a:solidFill>
              <a:srgbClr val="464646"/>
            </a:solidFill>
            <a:prstDash val="solid"/>
            <a:headEnd type="none" w="sm" len="sm"/>
            <a:tailEnd type="none" w="sm" len="sm"/>
          </a:ln>
        </p:spPr>
        <p:txBody>
          <a:bodyPr/>
          <a:lstStyle/>
          <a:p>
            <a:endParaRPr lang="it-IT"/>
          </a:p>
        </p:txBody>
      </p:sp>
      <p:sp>
        <p:nvSpPr>
          <p:cNvPr id="19" name="TextBox 19"/>
          <p:cNvSpPr txBox="1"/>
          <p:nvPr/>
        </p:nvSpPr>
        <p:spPr>
          <a:xfrm>
            <a:off x="2908659"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1F1F1F">
                        <a:alpha val="100000"/>
                      </a:srgbClr>
                    </a:gs>
                    <a:gs pos="100000">
                      <a:srgbClr val="717171">
                        <a:alpha val="100000"/>
                      </a:srgbClr>
                    </a:gs>
                  </a:gsLst>
                  <a:lin ang="0"/>
                </a:gradFill>
                <a:latin typeface="TT Chocolates"/>
                <a:ea typeface="TT Chocolates"/>
                <a:cs typeface="TT Chocolates"/>
                <a:sym typeface="TT Chocolates"/>
              </a:rPr>
              <a:t> Iris Claus, Daphne Kamsteeg, Ludovica 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7705" y="1790700"/>
            <a:ext cx="9012591" cy="7515225"/>
            <a:chOff x="0" y="0"/>
            <a:chExt cx="12016788" cy="10020300"/>
          </a:xfrm>
        </p:grpSpPr>
        <p:sp>
          <p:nvSpPr>
            <p:cNvPr id="3" name="Freeform 3"/>
            <p:cNvSpPr/>
            <p:nvPr/>
          </p:nvSpPr>
          <p:spPr>
            <a:xfrm>
              <a:off x="0" y="0"/>
              <a:ext cx="7414635" cy="4995626"/>
            </a:xfrm>
            <a:custGeom>
              <a:avLst/>
              <a:gdLst/>
              <a:ahLst/>
              <a:cxnLst/>
              <a:rect l="l" t="t" r="r" b="b"/>
              <a:pathLst>
                <a:path w="7414635" h="4995626">
                  <a:moveTo>
                    <a:pt x="0" y="0"/>
                  </a:moveTo>
                  <a:lnTo>
                    <a:pt x="7414635" y="0"/>
                  </a:lnTo>
                  <a:lnTo>
                    <a:pt x="7414635" y="4995626"/>
                  </a:lnTo>
                  <a:lnTo>
                    <a:pt x="0" y="4995626"/>
                  </a:lnTo>
                  <a:lnTo>
                    <a:pt x="0" y="0"/>
                  </a:lnTo>
                  <a:close/>
                </a:path>
              </a:pathLst>
            </a:custGeom>
            <a:blipFill>
              <a:blip r:embed="rId3"/>
              <a:stretch>
                <a:fillRect t="-11075" r="-621"/>
              </a:stretch>
            </a:blipFill>
          </p:spPr>
          <p:txBody>
            <a:bodyPr/>
            <a:lstStyle/>
            <a:p>
              <a:endParaRPr lang="it-IT"/>
            </a:p>
          </p:txBody>
        </p:sp>
        <p:sp>
          <p:nvSpPr>
            <p:cNvPr id="4" name="Freeform 4"/>
            <p:cNvSpPr/>
            <p:nvPr/>
          </p:nvSpPr>
          <p:spPr>
            <a:xfrm>
              <a:off x="0" y="4995626"/>
              <a:ext cx="7414635" cy="4940001"/>
            </a:xfrm>
            <a:custGeom>
              <a:avLst/>
              <a:gdLst/>
              <a:ahLst/>
              <a:cxnLst/>
              <a:rect l="l" t="t" r="r" b="b"/>
              <a:pathLst>
                <a:path w="7414635" h="4940001">
                  <a:moveTo>
                    <a:pt x="0" y="0"/>
                  </a:moveTo>
                  <a:lnTo>
                    <a:pt x="7414635" y="0"/>
                  </a:lnTo>
                  <a:lnTo>
                    <a:pt x="7414635" y="4940001"/>
                  </a:lnTo>
                  <a:lnTo>
                    <a:pt x="0" y="4940001"/>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7776769" y="4470400"/>
              <a:ext cx="4240019"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Scott Snibbe, 1998</a:t>
              </a:r>
            </a:p>
            <a:p>
              <a:pPr algn="l">
                <a:lnSpc>
                  <a:spcPts val="1887"/>
                </a:lnSpc>
              </a:pPr>
              <a:r>
                <a:rPr lang="en-US" sz="1599" spc="62">
                  <a:solidFill>
                    <a:srgbClr val="000000"/>
                  </a:solidFill>
                  <a:latin typeface="TT Chocolates"/>
                  <a:ea typeface="TT Chocolates"/>
                  <a:cs typeface="TT Chocolates"/>
                  <a:sym typeface="TT Chocolates"/>
                </a:rPr>
                <a:t>B</a:t>
              </a:r>
              <a:r>
                <a:rPr lang="en-US" sz="1599" i="1" spc="62">
                  <a:solidFill>
                    <a:srgbClr val="000000"/>
                  </a:solidFill>
                  <a:latin typeface="TT Chocolates Italics"/>
                  <a:ea typeface="TT Chocolates Italics"/>
                  <a:cs typeface="TT Chocolates Italics"/>
                  <a:sym typeface="TT Chocolates Italics"/>
                </a:rPr>
                <a:t>oundary Functions </a:t>
              </a:r>
              <a:r>
                <a:rPr lang="en-US" sz="1599" spc="62">
                  <a:solidFill>
                    <a:srgbClr val="000000"/>
                  </a:solidFill>
                  <a:latin typeface="TT Chocolates"/>
                  <a:ea typeface="TT Chocolates"/>
                  <a:cs typeface="TT Chocolates"/>
                  <a:sym typeface="TT Chocolates"/>
                </a:rPr>
                <a:t>(Snibbe.com)</a:t>
              </a:r>
            </a:p>
          </p:txBody>
        </p:sp>
        <p:sp>
          <p:nvSpPr>
            <p:cNvPr id="6" name="TextBox 6"/>
            <p:cNvSpPr txBox="1"/>
            <p:nvPr/>
          </p:nvSpPr>
          <p:spPr>
            <a:xfrm>
              <a:off x="7776769" y="9379881"/>
              <a:ext cx="3684142"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RAAAF, 2014</a:t>
              </a:r>
            </a:p>
            <a:p>
              <a:pPr algn="l">
                <a:lnSpc>
                  <a:spcPts val="1887"/>
                </a:lnSpc>
              </a:pPr>
              <a:r>
                <a:rPr lang="en-US" sz="1599" i="1" spc="62">
                  <a:solidFill>
                    <a:srgbClr val="000000"/>
                  </a:solidFill>
                  <a:latin typeface="TT Chocolates Italics"/>
                  <a:ea typeface="TT Chocolates Italics"/>
                  <a:cs typeface="TT Chocolates Italics"/>
                  <a:sym typeface="TT Chocolates Italics"/>
                </a:rPr>
                <a:t>The End of Sitting </a:t>
              </a:r>
              <a:r>
                <a:rPr lang="en-US" sz="1599" spc="62">
                  <a:solidFill>
                    <a:srgbClr val="000000"/>
                  </a:solidFill>
                  <a:latin typeface="TT Chocolates"/>
                  <a:ea typeface="TT Chocolates"/>
                  <a:cs typeface="TT Chocolates"/>
                  <a:sym typeface="TT Chocolates"/>
                </a:rPr>
                <a:t>(RAAAF.nl)</a:t>
              </a:r>
            </a:p>
          </p:txBody>
        </p:sp>
      </p:gr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REFERENCES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2067" r="9133"/>
          <a:stretch>
            <a:fillRect/>
          </a:stretch>
        </p:blipFill>
        <p:spPr>
          <a:xfrm>
            <a:off x="12292461" y="2274207"/>
            <a:ext cx="5690739" cy="4062187"/>
          </a:xfrm>
          <a:prstGeom prst="rect">
            <a:avLst/>
          </a:prstGeom>
        </p:spPr>
      </p:pic>
      <p:sp>
        <p:nvSpPr>
          <p:cNvPr id="2" name="Freeform 2"/>
          <p:cNvSpPr/>
          <p:nvPr/>
        </p:nvSpPr>
        <p:spPr>
          <a:xfrm>
            <a:off x="1074908" y="2257562"/>
            <a:ext cx="4398869" cy="4038517"/>
          </a:xfrm>
          <a:custGeom>
            <a:avLst/>
            <a:gdLst/>
            <a:ahLst/>
            <a:cxnLst/>
            <a:rect l="l" t="t" r="r" b="b"/>
            <a:pathLst>
              <a:path w="4398869" h="4038517">
                <a:moveTo>
                  <a:pt x="0" y="0"/>
                </a:moveTo>
                <a:lnTo>
                  <a:pt x="4398869" y="0"/>
                </a:lnTo>
                <a:lnTo>
                  <a:pt x="4398869" y="4038517"/>
                </a:lnTo>
                <a:lnTo>
                  <a:pt x="0" y="4038517"/>
                </a:lnTo>
                <a:lnTo>
                  <a:pt x="0" y="0"/>
                </a:lnTo>
                <a:close/>
              </a:path>
            </a:pathLst>
          </a:custGeom>
          <a:blipFill>
            <a:blip r:embed="rId6"/>
            <a:stretch>
              <a:fillRect l="-2920" t="-4122" r="-1076" b="-1938"/>
            </a:stretch>
          </a:blipFill>
        </p:spPr>
        <p:txBody>
          <a:bodyPr/>
          <a:lstStyle/>
          <a:p>
            <a:endParaRPr lang="it-IT"/>
          </a:p>
        </p:txBody>
      </p:sp>
      <p:grpSp>
        <p:nvGrpSpPr>
          <p:cNvPr id="4" name="Group 4"/>
          <p:cNvGrpSpPr/>
          <p:nvPr/>
        </p:nvGrpSpPr>
        <p:grpSpPr>
          <a:xfrm>
            <a:off x="6559719" y="1797844"/>
            <a:ext cx="5168563" cy="7006063"/>
            <a:chOff x="0" y="9525"/>
            <a:chExt cx="6891417" cy="9341418"/>
          </a:xfrm>
        </p:grpSpPr>
        <p:sp>
          <p:nvSpPr>
            <p:cNvPr id="5" name="Freeform 5"/>
            <p:cNvSpPr/>
            <p:nvPr/>
          </p:nvSpPr>
          <p:spPr>
            <a:xfrm>
              <a:off x="32784" y="608631"/>
              <a:ext cx="6858633" cy="7906205"/>
            </a:xfrm>
            <a:custGeom>
              <a:avLst/>
              <a:gdLst/>
              <a:ahLst/>
              <a:cxnLst/>
              <a:rect l="l" t="t" r="r" b="b"/>
              <a:pathLst>
                <a:path w="6858633" h="7906205">
                  <a:moveTo>
                    <a:pt x="0" y="0"/>
                  </a:moveTo>
                  <a:lnTo>
                    <a:pt x="6858633" y="0"/>
                  </a:lnTo>
                  <a:lnTo>
                    <a:pt x="6858633" y="7906205"/>
                  </a:lnTo>
                  <a:lnTo>
                    <a:pt x="0" y="7906205"/>
                  </a:lnTo>
                  <a:lnTo>
                    <a:pt x="0" y="0"/>
                  </a:lnTo>
                  <a:close/>
                </a:path>
              </a:pathLst>
            </a:custGeom>
            <a:blipFill>
              <a:blip r:embed="rId7"/>
              <a:stretch>
                <a:fillRect/>
              </a:stretch>
            </a:blipFill>
          </p:spPr>
          <p:txBody>
            <a:bodyPr/>
            <a:lstStyle/>
            <a:p>
              <a:endParaRPr lang="it-IT"/>
            </a:p>
          </p:txBody>
        </p:sp>
        <p:sp>
          <p:nvSpPr>
            <p:cNvPr id="6" name="TextBox 6"/>
            <p:cNvSpPr txBox="1"/>
            <p:nvPr/>
          </p:nvSpPr>
          <p:spPr>
            <a:xfrm rot="-1818281">
              <a:off x="5061372" y="5590847"/>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7" name="TextBox 7"/>
            <p:cNvSpPr txBox="1"/>
            <p:nvPr/>
          </p:nvSpPr>
          <p:spPr>
            <a:xfrm rot="1887987">
              <a:off x="3077257" y="6127614"/>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8" name="TextBox 8"/>
            <p:cNvSpPr txBox="1"/>
            <p:nvPr/>
          </p:nvSpPr>
          <p:spPr>
            <a:xfrm rot="1887987">
              <a:off x="2327777" y="6535560"/>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9" name="TextBox 9"/>
            <p:cNvSpPr txBox="1"/>
            <p:nvPr/>
          </p:nvSpPr>
          <p:spPr>
            <a:xfrm rot="-1818281">
              <a:off x="1487904" y="7667179"/>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10" name="TextBox 10"/>
            <p:cNvSpPr txBox="1"/>
            <p:nvPr/>
          </p:nvSpPr>
          <p:spPr>
            <a:xfrm rot="-1818281">
              <a:off x="5576038" y="5885431"/>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1" name="TextBox 11"/>
            <p:cNvSpPr txBox="1"/>
            <p:nvPr/>
          </p:nvSpPr>
          <p:spPr>
            <a:xfrm rot="-1818281">
              <a:off x="1883811" y="8070778"/>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2" name="TextBox 12"/>
            <p:cNvSpPr txBox="1"/>
            <p:nvPr/>
          </p:nvSpPr>
          <p:spPr>
            <a:xfrm rot="-1818281">
              <a:off x="2212533" y="8382780"/>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3" name="TextBox 13"/>
            <p:cNvSpPr txBox="1"/>
            <p:nvPr/>
          </p:nvSpPr>
          <p:spPr>
            <a:xfrm rot="-1818281">
              <a:off x="6043254" y="6125687"/>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4" name="TextBox 14"/>
            <p:cNvSpPr txBox="1"/>
            <p:nvPr/>
          </p:nvSpPr>
          <p:spPr>
            <a:xfrm>
              <a:off x="0" y="9525"/>
              <a:ext cx="6232401" cy="410711"/>
            </a:xfrm>
            <a:prstGeom prst="rect">
              <a:avLst/>
            </a:prstGeom>
          </p:spPr>
          <p:txBody>
            <a:bodyPr lIns="0" tIns="0" rIns="0" bIns="0" rtlCol="0" anchor="t">
              <a:spAutoFit/>
            </a:bodyPr>
            <a:lstStyle/>
            <a:p>
              <a:pPr marL="216693" lvl="1" algn="ctr">
                <a:lnSpc>
                  <a:spcPts val="2368"/>
                </a:lnSpc>
              </a:pPr>
              <a:r>
                <a:rPr lang="en-US" sz="2007" b="1" spc="78" dirty="0">
                  <a:solidFill>
                    <a:srgbClr val="000000"/>
                  </a:solidFill>
                  <a:latin typeface="TT Chocolates Bold"/>
                  <a:ea typeface="TT Chocolates Bold"/>
                  <a:cs typeface="TT Chocolates Bold"/>
                  <a:sym typeface="TT Chocolates Bold"/>
                </a:rPr>
                <a:t>2. Width-based zoning</a:t>
              </a:r>
            </a:p>
          </p:txBody>
        </p:sp>
        <p:sp>
          <p:nvSpPr>
            <p:cNvPr id="15" name="TextBox 15"/>
            <p:cNvSpPr txBox="1"/>
            <p:nvPr/>
          </p:nvSpPr>
          <p:spPr>
            <a:xfrm>
              <a:off x="332919" y="9028024"/>
              <a:ext cx="5899482" cy="32291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2d-3d</a:t>
              </a:r>
            </a:p>
          </p:txBody>
        </p:sp>
      </p:grpSp>
      <p:sp>
        <p:nvSpPr>
          <p:cNvPr id="16" name="TextBox 16"/>
          <p:cNvSpPr txBox="1"/>
          <p:nvPr/>
        </p:nvSpPr>
        <p:spPr>
          <a:xfrm>
            <a:off x="1028700" y="1800225"/>
            <a:ext cx="4518713" cy="308033"/>
          </a:xfrm>
          <a:prstGeom prst="rect">
            <a:avLst/>
          </a:prstGeom>
        </p:spPr>
        <p:txBody>
          <a:bodyPr lIns="0" tIns="0" rIns="0" bIns="0" rtlCol="0" anchor="t">
            <a:spAutoFit/>
          </a:bodyPr>
          <a:lstStyle/>
          <a:p>
            <a:pPr marL="433387" lvl="1" indent="-216694" algn="ctr">
              <a:lnSpc>
                <a:spcPts val="2368"/>
              </a:lnSpc>
              <a:buAutoNum type="arabicPeriod"/>
            </a:pPr>
            <a:r>
              <a:rPr lang="en-US" sz="2007" b="1" spc="78" dirty="0">
                <a:solidFill>
                  <a:srgbClr val="000000"/>
                </a:solidFill>
                <a:latin typeface="TT Chocolates Bold"/>
                <a:ea typeface="TT Chocolates Bold"/>
                <a:cs typeface="TT Chocolates Bold"/>
                <a:sym typeface="TT Chocolates Bold"/>
              </a:rPr>
              <a:t> Storage in corners</a:t>
            </a:r>
          </a:p>
        </p:txBody>
      </p:sp>
      <p:sp>
        <p:nvSpPr>
          <p:cNvPr id="17" name="TextBox 17"/>
          <p:cNvSpPr txBox="1"/>
          <p:nvPr/>
        </p:nvSpPr>
        <p:spPr>
          <a:xfrm>
            <a:off x="12529691" y="1802774"/>
            <a:ext cx="4729609" cy="308033"/>
          </a:xfrm>
          <a:prstGeom prst="rect">
            <a:avLst/>
          </a:prstGeom>
        </p:spPr>
        <p:txBody>
          <a:bodyPr lIns="0" tIns="0" rIns="0" bIns="0" rtlCol="0" anchor="t">
            <a:spAutoFit/>
          </a:bodyPr>
          <a:lstStyle/>
          <a:p>
            <a:pPr marL="216693" lvl="1" algn="l">
              <a:lnSpc>
                <a:spcPts val="2368"/>
              </a:lnSpc>
            </a:pPr>
            <a:r>
              <a:rPr lang="en-US" sz="2007" b="1" spc="78" dirty="0">
                <a:solidFill>
                  <a:srgbClr val="000000"/>
                </a:solidFill>
                <a:latin typeface="TT Chocolates Bold"/>
                <a:ea typeface="TT Chocolates Bold"/>
                <a:cs typeface="TT Chocolates Bold"/>
                <a:sym typeface="TT Chocolates Bold"/>
              </a:rPr>
              <a:t>3. Boundary reconfigurability</a:t>
            </a:r>
          </a:p>
        </p:txBody>
      </p:sp>
      <p:sp>
        <p:nvSpPr>
          <p:cNvPr id="18" name="TextBox 18"/>
          <p:cNvSpPr txBox="1"/>
          <p:nvPr/>
        </p:nvSpPr>
        <p:spPr>
          <a:xfrm>
            <a:off x="1028700" y="6698806"/>
            <a:ext cx="4445077"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orthogonal-voronoi</a:t>
            </a:r>
          </a:p>
        </p:txBody>
      </p:sp>
      <p:sp>
        <p:nvSpPr>
          <p:cNvPr id="19" name="TextBox 19"/>
          <p:cNvSpPr txBox="1"/>
          <p:nvPr/>
        </p:nvSpPr>
        <p:spPr>
          <a:xfrm>
            <a:off x="12834688" y="6669659"/>
            <a:ext cx="4424612"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collective-private</a:t>
            </a:r>
          </a:p>
        </p:txBody>
      </p:sp>
      <p:sp>
        <p:nvSpPr>
          <p:cNvPr id="20" name="TextBox 20"/>
          <p:cNvSpPr txBox="1"/>
          <p:nvPr/>
        </p:nvSpPr>
        <p:spPr>
          <a:xfrm rot="1887987">
            <a:off x="10444503" y="6609784"/>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1" name="TextBox 21"/>
          <p:cNvSpPr txBox="1"/>
          <p:nvPr/>
        </p:nvSpPr>
        <p:spPr>
          <a:xfrm rot="1887987">
            <a:off x="8617705" y="7669867"/>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2" name="TextBox 22"/>
          <p:cNvSpPr txBox="1"/>
          <p:nvPr/>
        </p:nvSpPr>
        <p:spPr>
          <a:xfrm rot="-1818281">
            <a:off x="11158845" y="6086282"/>
            <a:ext cx="443009"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Shelves</a:t>
            </a:r>
          </a:p>
        </p:txBody>
      </p:sp>
      <p:sp>
        <p:nvSpPr>
          <p:cNvPr id="23" name="TextBox 23"/>
          <p:cNvSpPr txBox="1"/>
          <p:nvPr/>
        </p:nvSpPr>
        <p:spPr>
          <a:xfrm rot="-1818281">
            <a:off x="10867742" y="5907242"/>
            <a:ext cx="452926"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Seating </a:t>
            </a:r>
          </a:p>
        </p:txBody>
      </p:sp>
      <p:sp>
        <p:nvSpPr>
          <p:cNvPr id="24" name="TextBox 24"/>
          <p:cNvSpPr txBox="1"/>
          <p:nvPr/>
        </p:nvSpPr>
        <p:spPr>
          <a:xfrm rot="-1818281">
            <a:off x="10773293" y="5812362"/>
            <a:ext cx="315954"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Storage</a:t>
            </a:r>
          </a:p>
        </p:txBody>
      </p:sp>
      <p:sp>
        <p:nvSpPr>
          <p:cNvPr id="25" name="TextBox 25"/>
          <p:cNvSpPr txBox="1"/>
          <p:nvPr/>
        </p:nvSpPr>
        <p:spPr>
          <a:xfrm rot="-1818281">
            <a:off x="10225763" y="5417438"/>
            <a:ext cx="746388" cy="208663"/>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Sleeping area/ workstation</a:t>
            </a:r>
          </a:p>
        </p:txBody>
      </p:sp>
      <p:sp>
        <p:nvSpPr>
          <p:cNvPr id="26" name="TextBox 2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PRINCIPLES &amp;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ONFIGURATIONS">
            <a:hlinkClick r:id="" action="ppaction://media"/>
            <a:extLst>
              <a:ext uri="{FF2B5EF4-FFF2-40B4-BE49-F238E27FC236}">
                <a16:creationId xmlns:a16="http://schemas.microsoft.com/office/drawing/2014/main" id="{DA9B78A4-D64A-9ADF-73F6-D32EFA1A0EE2}"/>
              </a:ext>
            </a:extLst>
          </p:cNvPr>
          <p:cNvPicPr>
            <a:picLocks noChangeAspect="1"/>
          </p:cNvPicPr>
          <p:nvPr>
            <a:videoFile r:link="rId1"/>
            <p:extLst>
              <p:ext uri="{DAA4B4D4-6D71-4841-9C94-3DE7FCFB9230}">
                <p14:media xmlns:p14="http://schemas.microsoft.com/office/powerpoint/2010/main" r:embed="rId2">
                  <p14:trim end="929"/>
                </p14:media>
              </p:ext>
            </p:extLst>
          </p:nvPr>
        </p:nvPicPr>
        <p:blipFill>
          <a:blip r:embed="rId4"/>
          <a:stretch>
            <a:fillRect/>
          </a:stretch>
        </p:blipFill>
        <p:spPr>
          <a:xfrm>
            <a:off x="2016060" y="1171575"/>
            <a:ext cx="14630400" cy="8229600"/>
          </a:xfrm>
          <a:prstGeom prst="rect">
            <a:avLst/>
          </a:prstGeom>
        </p:spPr>
      </p:pic>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RECONFIGURATION</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grpSp>
        <p:nvGrpSpPr>
          <p:cNvPr id="5" name="Group 5"/>
          <p:cNvGrpSpPr/>
          <p:nvPr/>
        </p:nvGrpSpPr>
        <p:grpSpPr>
          <a:xfrm>
            <a:off x="15597284" y="952500"/>
            <a:ext cx="2065463" cy="8305800"/>
            <a:chOff x="0" y="0"/>
            <a:chExt cx="543990" cy="2187536"/>
          </a:xfrm>
        </p:grpSpPr>
        <p:sp>
          <p:nvSpPr>
            <p:cNvPr id="6" name="Freeform 6"/>
            <p:cNvSpPr/>
            <p:nvPr/>
          </p:nvSpPr>
          <p:spPr>
            <a:xfrm>
              <a:off x="0" y="0"/>
              <a:ext cx="543990" cy="2187536"/>
            </a:xfrm>
            <a:custGeom>
              <a:avLst/>
              <a:gdLst/>
              <a:ahLst/>
              <a:cxnLst/>
              <a:rect l="l" t="t" r="r" b="b"/>
              <a:pathLst>
                <a:path w="543990" h="2187536">
                  <a:moveTo>
                    <a:pt x="0" y="0"/>
                  </a:moveTo>
                  <a:lnTo>
                    <a:pt x="543990" y="0"/>
                  </a:lnTo>
                  <a:lnTo>
                    <a:pt x="543990" y="2187536"/>
                  </a:lnTo>
                  <a:lnTo>
                    <a:pt x="0" y="2187536"/>
                  </a:lnTo>
                  <a:close/>
                </a:path>
              </a:pathLst>
            </a:custGeom>
            <a:solidFill>
              <a:srgbClr val="FFFFFF"/>
            </a:solidFill>
          </p:spPr>
          <p:txBody>
            <a:bodyPr/>
            <a:lstStyle/>
            <a:p>
              <a:endParaRPr lang="it-IT"/>
            </a:p>
          </p:txBody>
        </p:sp>
        <p:sp>
          <p:nvSpPr>
            <p:cNvPr id="7" name="TextBox 7"/>
            <p:cNvSpPr txBox="1"/>
            <p:nvPr/>
          </p:nvSpPr>
          <p:spPr>
            <a:xfrm>
              <a:off x="0" y="-9525"/>
              <a:ext cx="543990" cy="2197061"/>
            </a:xfrm>
            <a:prstGeom prst="rect">
              <a:avLst/>
            </a:prstGeom>
          </p:spPr>
          <p:txBody>
            <a:bodyPr lIns="50800" tIns="50800" rIns="50800" bIns="50800" rtlCol="0" anchor="ctr"/>
            <a:lstStyle/>
            <a:p>
              <a:pPr algn="ctr">
                <a:lnSpc>
                  <a:spcPts val="2360"/>
                </a:lnSpc>
              </a:pPr>
              <a:endParaRPr/>
            </a:p>
          </p:txBody>
        </p:sp>
      </p:grpSp>
      <p:grpSp>
        <p:nvGrpSpPr>
          <p:cNvPr id="8" name="Group 8"/>
          <p:cNvGrpSpPr/>
          <p:nvPr/>
        </p:nvGrpSpPr>
        <p:grpSpPr>
          <a:xfrm>
            <a:off x="1028700" y="9078013"/>
            <a:ext cx="16230600" cy="1018487"/>
            <a:chOff x="0" y="0"/>
            <a:chExt cx="4274726" cy="268244"/>
          </a:xfrm>
        </p:grpSpPr>
        <p:sp>
          <p:nvSpPr>
            <p:cNvPr id="9" name="Freeform 9"/>
            <p:cNvSpPr/>
            <p:nvPr/>
          </p:nvSpPr>
          <p:spPr>
            <a:xfrm>
              <a:off x="0" y="0"/>
              <a:ext cx="4274726" cy="268244"/>
            </a:xfrm>
            <a:custGeom>
              <a:avLst/>
              <a:gdLst/>
              <a:ahLst/>
              <a:cxnLst/>
              <a:rect l="l" t="t" r="r" b="b"/>
              <a:pathLst>
                <a:path w="4274726" h="268244">
                  <a:moveTo>
                    <a:pt x="0" y="0"/>
                  </a:moveTo>
                  <a:lnTo>
                    <a:pt x="4274726" y="0"/>
                  </a:lnTo>
                  <a:lnTo>
                    <a:pt x="4274726" y="268244"/>
                  </a:lnTo>
                  <a:lnTo>
                    <a:pt x="0" y="268244"/>
                  </a:lnTo>
                  <a:close/>
                </a:path>
              </a:pathLst>
            </a:custGeom>
            <a:solidFill>
              <a:srgbClr val="FFFFFF"/>
            </a:solidFill>
          </p:spPr>
          <p:txBody>
            <a:bodyPr/>
            <a:lstStyle/>
            <a:p>
              <a:endParaRPr lang="it-IT"/>
            </a:p>
          </p:txBody>
        </p:sp>
        <p:sp>
          <p:nvSpPr>
            <p:cNvPr id="10" name="TextBox 10"/>
            <p:cNvSpPr txBox="1"/>
            <p:nvPr/>
          </p:nvSpPr>
          <p:spPr>
            <a:xfrm>
              <a:off x="0" y="-9525"/>
              <a:ext cx="4274726" cy="277769"/>
            </a:xfrm>
            <a:prstGeom prst="rect">
              <a:avLst/>
            </a:prstGeom>
          </p:spPr>
          <p:txBody>
            <a:bodyPr lIns="50800" tIns="50800" rIns="50800" bIns="50800" rtlCol="0" anchor="ctr"/>
            <a:lstStyle/>
            <a:p>
              <a:pPr algn="ctr">
                <a:lnSpc>
                  <a:spcPts val="236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r="2756"/>
          <a:stretch>
            <a:fillRect/>
          </a:stretch>
        </p:blipFill>
        <p:spPr>
          <a:xfrm>
            <a:off x="1828800" y="1028700"/>
            <a:ext cx="14227149" cy="8229600"/>
          </a:xfrm>
          <a:prstGeom prst="rect">
            <a:avLst/>
          </a:prstGeom>
        </p:spPr>
      </p:pic>
      <p:grpSp>
        <p:nvGrpSpPr>
          <p:cNvPr id="3" name="Group 3"/>
          <p:cNvGrpSpPr/>
          <p:nvPr/>
        </p:nvGrpSpPr>
        <p:grpSpPr>
          <a:xfrm>
            <a:off x="13123253" y="952500"/>
            <a:ext cx="4136047" cy="8305800"/>
            <a:chOff x="0" y="0"/>
            <a:chExt cx="1089329" cy="2187536"/>
          </a:xfrm>
        </p:grpSpPr>
        <p:sp>
          <p:nvSpPr>
            <p:cNvPr id="4" name="Freeform 4"/>
            <p:cNvSpPr/>
            <p:nvPr/>
          </p:nvSpPr>
          <p:spPr>
            <a:xfrm>
              <a:off x="0" y="0"/>
              <a:ext cx="1089329" cy="2187536"/>
            </a:xfrm>
            <a:custGeom>
              <a:avLst/>
              <a:gdLst/>
              <a:ahLst/>
              <a:cxnLst/>
              <a:rect l="l" t="t" r="r" b="b"/>
              <a:pathLst>
                <a:path w="1089329" h="2187536">
                  <a:moveTo>
                    <a:pt x="0" y="0"/>
                  </a:moveTo>
                  <a:lnTo>
                    <a:pt x="1089329" y="0"/>
                  </a:lnTo>
                  <a:lnTo>
                    <a:pt x="1089329" y="2187536"/>
                  </a:lnTo>
                  <a:lnTo>
                    <a:pt x="0" y="2187536"/>
                  </a:lnTo>
                  <a:close/>
                </a:path>
              </a:pathLst>
            </a:custGeom>
            <a:solidFill>
              <a:srgbClr val="FFFFFF"/>
            </a:solidFill>
          </p:spPr>
          <p:txBody>
            <a:bodyPr/>
            <a:lstStyle/>
            <a:p>
              <a:endParaRPr lang="it-IT"/>
            </a:p>
          </p:txBody>
        </p:sp>
        <p:sp>
          <p:nvSpPr>
            <p:cNvPr id="5" name="TextBox 5"/>
            <p:cNvSpPr txBox="1"/>
            <p:nvPr/>
          </p:nvSpPr>
          <p:spPr>
            <a:xfrm>
              <a:off x="0" y="-9525"/>
              <a:ext cx="1089329" cy="2197061"/>
            </a:xfrm>
            <a:prstGeom prst="rect">
              <a:avLst/>
            </a:prstGeom>
          </p:spPr>
          <p:txBody>
            <a:bodyPr lIns="50800" tIns="50800" rIns="50800" bIns="50800" rtlCol="0" anchor="ctr"/>
            <a:lstStyle/>
            <a:p>
              <a:pPr algn="ctr">
                <a:lnSpc>
                  <a:spcPts val="2360"/>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24H CYCLE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905172" y="4626595"/>
            <a:ext cx="8477656" cy="929035"/>
          </a:xfrm>
          <a:prstGeom prst="rect">
            <a:avLst/>
          </a:prstGeom>
        </p:spPr>
        <p:txBody>
          <a:bodyPr lIns="0" tIns="0" rIns="0" bIns="0" rtlCol="0" anchor="t">
            <a:spAutoFit/>
          </a:bodyPr>
          <a:lstStyle/>
          <a:p>
            <a:pPr algn="ctr">
              <a:lnSpc>
                <a:spcPts val="7593"/>
              </a:lnSpc>
              <a:spcBef>
                <a:spcPct val="0"/>
              </a:spcBef>
            </a:pPr>
            <a:r>
              <a:rPr lang="en-US" sz="5423" b="1" spc="1084">
                <a:solidFill>
                  <a:srgbClr val="000000"/>
                </a:solidFill>
                <a:latin typeface="TT Chocolates Bold"/>
                <a:ea typeface="TT Chocolates Bold"/>
                <a:cs typeface="TT Chocolates Bold"/>
                <a:sym typeface="TT Chocolates Bold"/>
              </a:rPr>
              <a:t>LIGHTING &amp; AI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86573"/>
            <a:ext cx="13451388" cy="6913853"/>
            <a:chOff x="0" y="0"/>
            <a:chExt cx="17935185" cy="9218471"/>
          </a:xfrm>
        </p:grpSpPr>
        <p:sp>
          <p:nvSpPr>
            <p:cNvPr id="3" name="Freeform 3"/>
            <p:cNvSpPr/>
            <p:nvPr/>
          </p:nvSpPr>
          <p:spPr>
            <a:xfrm>
              <a:off x="0" y="897616"/>
              <a:ext cx="17935185" cy="7420683"/>
            </a:xfrm>
            <a:custGeom>
              <a:avLst/>
              <a:gdLst/>
              <a:ahLst/>
              <a:cxnLst/>
              <a:rect l="l" t="t" r="r" b="b"/>
              <a:pathLst>
                <a:path w="17935185" h="7420683">
                  <a:moveTo>
                    <a:pt x="0" y="0"/>
                  </a:moveTo>
                  <a:lnTo>
                    <a:pt x="17935185" y="0"/>
                  </a:lnTo>
                  <a:lnTo>
                    <a:pt x="17935185" y="7420683"/>
                  </a:lnTo>
                  <a:lnTo>
                    <a:pt x="0" y="7420683"/>
                  </a:lnTo>
                  <a:lnTo>
                    <a:pt x="0" y="0"/>
                  </a:lnTo>
                  <a:close/>
                </a:path>
              </a:pathLst>
            </a:custGeom>
            <a:blipFill>
              <a:blip r:embed="rId2"/>
              <a:stretch>
                <a:fillRect/>
              </a:stretch>
            </a:blipFill>
          </p:spPr>
          <p:txBody>
            <a:bodyPr/>
            <a:lstStyle/>
            <a:p>
              <a:endParaRPr lang="it-IT"/>
            </a:p>
          </p:txBody>
        </p:sp>
        <p:grpSp>
          <p:nvGrpSpPr>
            <p:cNvPr id="4" name="Group 4"/>
            <p:cNvGrpSpPr/>
            <p:nvPr/>
          </p:nvGrpSpPr>
          <p:grpSpPr>
            <a:xfrm rot="-538677">
              <a:off x="11792726" y="1914550"/>
              <a:ext cx="2758333" cy="6093172"/>
              <a:chOff x="0" y="0"/>
              <a:chExt cx="512691" cy="1132537"/>
            </a:xfrm>
          </p:grpSpPr>
          <p:sp>
            <p:nvSpPr>
              <p:cNvPr id="5" name="Freeform 5"/>
              <p:cNvSpPr/>
              <p:nvPr/>
            </p:nvSpPr>
            <p:spPr>
              <a:xfrm>
                <a:off x="0" y="0"/>
                <a:ext cx="512691" cy="1132537"/>
              </a:xfrm>
              <a:custGeom>
                <a:avLst/>
                <a:gdLst/>
                <a:ahLst/>
                <a:cxnLst/>
                <a:rect l="l" t="t" r="r" b="b"/>
                <a:pathLst>
                  <a:path w="512691" h="1132537">
                    <a:moveTo>
                      <a:pt x="203200" y="0"/>
                    </a:moveTo>
                    <a:lnTo>
                      <a:pt x="309491" y="0"/>
                    </a:lnTo>
                    <a:lnTo>
                      <a:pt x="512691" y="1132537"/>
                    </a:lnTo>
                    <a:lnTo>
                      <a:pt x="0" y="1132537"/>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6" name="TextBox 6"/>
              <p:cNvSpPr txBox="1"/>
              <p:nvPr/>
            </p:nvSpPr>
            <p:spPr>
              <a:xfrm>
                <a:off x="127000" y="0"/>
                <a:ext cx="258691" cy="1132537"/>
              </a:xfrm>
              <a:prstGeom prst="rect">
                <a:avLst/>
              </a:prstGeom>
            </p:spPr>
            <p:txBody>
              <a:bodyPr lIns="50800" tIns="50800" rIns="50800" bIns="50800" rtlCol="0" anchor="ctr"/>
              <a:lstStyle/>
              <a:p>
                <a:pPr algn="ctr">
                  <a:lnSpc>
                    <a:spcPts val="1636"/>
                  </a:lnSpc>
                </a:pPr>
                <a:endParaRPr/>
              </a:p>
            </p:txBody>
          </p:sp>
        </p:grpSp>
        <p:grpSp>
          <p:nvGrpSpPr>
            <p:cNvPr id="7" name="Group 7"/>
            <p:cNvGrpSpPr/>
            <p:nvPr/>
          </p:nvGrpSpPr>
          <p:grpSpPr>
            <a:xfrm rot="455407">
              <a:off x="4507807" y="1892026"/>
              <a:ext cx="2758333" cy="6115795"/>
              <a:chOff x="0" y="0"/>
              <a:chExt cx="512691" cy="1136742"/>
            </a:xfrm>
          </p:grpSpPr>
          <p:sp>
            <p:nvSpPr>
              <p:cNvPr id="8" name="Freeform 8"/>
              <p:cNvSpPr/>
              <p:nvPr/>
            </p:nvSpPr>
            <p:spPr>
              <a:xfrm>
                <a:off x="0" y="0"/>
                <a:ext cx="512691" cy="1136742"/>
              </a:xfrm>
              <a:custGeom>
                <a:avLst/>
                <a:gdLst/>
                <a:ahLst/>
                <a:cxnLst/>
                <a:rect l="l" t="t" r="r" b="b"/>
                <a:pathLst>
                  <a:path w="512691" h="1136742">
                    <a:moveTo>
                      <a:pt x="203200" y="0"/>
                    </a:moveTo>
                    <a:lnTo>
                      <a:pt x="309491" y="0"/>
                    </a:lnTo>
                    <a:lnTo>
                      <a:pt x="512691" y="1136742"/>
                    </a:lnTo>
                    <a:lnTo>
                      <a:pt x="0" y="1136742"/>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9" name="TextBox 9"/>
              <p:cNvSpPr txBox="1"/>
              <p:nvPr/>
            </p:nvSpPr>
            <p:spPr>
              <a:xfrm>
                <a:off x="127000" y="0"/>
                <a:ext cx="258691" cy="1136742"/>
              </a:xfrm>
              <a:prstGeom prst="rect">
                <a:avLst/>
              </a:prstGeom>
            </p:spPr>
            <p:txBody>
              <a:bodyPr lIns="50800" tIns="50800" rIns="50800" bIns="50800" rtlCol="0" anchor="ctr"/>
              <a:lstStyle/>
              <a:p>
                <a:pPr algn="ctr">
                  <a:lnSpc>
                    <a:spcPts val="1636"/>
                  </a:lnSpc>
                </a:pPr>
                <a:endParaRPr/>
              </a:p>
            </p:txBody>
          </p:sp>
        </p:grpSp>
        <p:grpSp>
          <p:nvGrpSpPr>
            <p:cNvPr id="10" name="Group 10"/>
            <p:cNvGrpSpPr/>
            <p:nvPr/>
          </p:nvGrpSpPr>
          <p:grpSpPr>
            <a:xfrm rot="-196266">
              <a:off x="3826014" y="2479981"/>
              <a:ext cx="2383124" cy="4085158"/>
              <a:chOff x="0" y="0"/>
              <a:chExt cx="442951" cy="759308"/>
            </a:xfrm>
          </p:grpSpPr>
          <p:sp>
            <p:nvSpPr>
              <p:cNvPr id="11" name="Freeform 11"/>
              <p:cNvSpPr/>
              <p:nvPr/>
            </p:nvSpPr>
            <p:spPr>
              <a:xfrm>
                <a:off x="0" y="0"/>
                <a:ext cx="442951" cy="759308"/>
              </a:xfrm>
              <a:custGeom>
                <a:avLst/>
                <a:gdLst/>
                <a:ahLst/>
                <a:cxnLst/>
                <a:rect l="l" t="t" r="r" b="b"/>
                <a:pathLst>
                  <a:path w="442951" h="759308">
                    <a:moveTo>
                      <a:pt x="203200" y="0"/>
                    </a:moveTo>
                    <a:lnTo>
                      <a:pt x="239751" y="0"/>
                    </a:lnTo>
                    <a:lnTo>
                      <a:pt x="442951" y="759308"/>
                    </a:lnTo>
                    <a:lnTo>
                      <a:pt x="0" y="759308"/>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2" name="TextBox 12"/>
              <p:cNvSpPr txBox="1"/>
              <p:nvPr/>
            </p:nvSpPr>
            <p:spPr>
              <a:xfrm>
                <a:off x="127000" y="0"/>
                <a:ext cx="188951" cy="759308"/>
              </a:xfrm>
              <a:prstGeom prst="rect">
                <a:avLst/>
              </a:prstGeom>
            </p:spPr>
            <p:txBody>
              <a:bodyPr lIns="50800" tIns="50800" rIns="50800" bIns="50800" rtlCol="0" anchor="ctr"/>
              <a:lstStyle/>
              <a:p>
                <a:pPr algn="ctr">
                  <a:lnSpc>
                    <a:spcPts val="1636"/>
                  </a:lnSpc>
                </a:pPr>
                <a:endParaRPr/>
              </a:p>
            </p:txBody>
          </p:sp>
        </p:grpSp>
        <p:grpSp>
          <p:nvGrpSpPr>
            <p:cNvPr id="13" name="Group 13"/>
            <p:cNvGrpSpPr/>
            <p:nvPr/>
          </p:nvGrpSpPr>
          <p:grpSpPr>
            <a:xfrm>
              <a:off x="11479519" y="1442021"/>
              <a:ext cx="2339804" cy="4593709"/>
              <a:chOff x="0" y="0"/>
              <a:chExt cx="434899" cy="853832"/>
            </a:xfrm>
          </p:grpSpPr>
          <p:sp>
            <p:nvSpPr>
              <p:cNvPr id="14" name="Freeform 14"/>
              <p:cNvSpPr/>
              <p:nvPr/>
            </p:nvSpPr>
            <p:spPr>
              <a:xfrm>
                <a:off x="0" y="0"/>
                <a:ext cx="434899" cy="853832"/>
              </a:xfrm>
              <a:custGeom>
                <a:avLst/>
                <a:gdLst/>
                <a:ahLst/>
                <a:cxnLst/>
                <a:rect l="l" t="t" r="r" b="b"/>
                <a:pathLst>
                  <a:path w="434899" h="853832">
                    <a:moveTo>
                      <a:pt x="203200" y="0"/>
                    </a:moveTo>
                    <a:lnTo>
                      <a:pt x="231699" y="0"/>
                    </a:lnTo>
                    <a:lnTo>
                      <a:pt x="434899" y="853832"/>
                    </a:lnTo>
                    <a:lnTo>
                      <a:pt x="0" y="853832"/>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5" name="TextBox 15"/>
              <p:cNvSpPr txBox="1"/>
              <p:nvPr/>
            </p:nvSpPr>
            <p:spPr>
              <a:xfrm>
                <a:off x="127000" y="0"/>
                <a:ext cx="180899" cy="853832"/>
              </a:xfrm>
              <a:prstGeom prst="rect">
                <a:avLst/>
              </a:prstGeom>
            </p:spPr>
            <p:txBody>
              <a:bodyPr lIns="50800" tIns="50800" rIns="50800" bIns="50800" rtlCol="0" anchor="ctr"/>
              <a:lstStyle/>
              <a:p>
                <a:pPr algn="ctr">
                  <a:lnSpc>
                    <a:spcPts val="1636"/>
                  </a:lnSpc>
                </a:pPr>
                <a:endParaRPr/>
              </a:p>
            </p:txBody>
          </p:sp>
        </p:grpSp>
        <p:grpSp>
          <p:nvGrpSpPr>
            <p:cNvPr id="16" name="Group 16"/>
            <p:cNvGrpSpPr/>
            <p:nvPr/>
          </p:nvGrpSpPr>
          <p:grpSpPr>
            <a:xfrm rot="573179">
              <a:off x="5123288" y="515334"/>
              <a:ext cx="6894515" cy="8187803"/>
              <a:chOff x="0" y="0"/>
              <a:chExt cx="1136722" cy="1349950"/>
            </a:xfrm>
          </p:grpSpPr>
          <p:sp>
            <p:nvSpPr>
              <p:cNvPr id="17" name="Freeform 17"/>
              <p:cNvSpPr/>
              <p:nvPr/>
            </p:nvSpPr>
            <p:spPr>
              <a:xfrm>
                <a:off x="0" y="0"/>
                <a:ext cx="1136722" cy="1349950"/>
              </a:xfrm>
              <a:custGeom>
                <a:avLst/>
                <a:gdLst/>
                <a:ahLst/>
                <a:cxnLst/>
                <a:rect l="l" t="t" r="r" b="b"/>
                <a:pathLst>
                  <a:path w="1136722" h="1349950">
                    <a:moveTo>
                      <a:pt x="203200" y="0"/>
                    </a:moveTo>
                    <a:lnTo>
                      <a:pt x="933522" y="0"/>
                    </a:lnTo>
                    <a:lnTo>
                      <a:pt x="1136722" y="1349950"/>
                    </a:lnTo>
                    <a:lnTo>
                      <a:pt x="0" y="1349950"/>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18" name="TextBox 18"/>
              <p:cNvSpPr txBox="1"/>
              <p:nvPr/>
            </p:nvSpPr>
            <p:spPr>
              <a:xfrm>
                <a:off x="127000" y="0"/>
                <a:ext cx="882722" cy="1349950"/>
              </a:xfrm>
              <a:prstGeom prst="rect">
                <a:avLst/>
              </a:prstGeom>
            </p:spPr>
            <p:txBody>
              <a:bodyPr lIns="50800" tIns="50800" rIns="50800" bIns="50800" rtlCol="0" anchor="ctr"/>
              <a:lstStyle/>
              <a:p>
                <a:pPr algn="ctr">
                  <a:lnSpc>
                    <a:spcPts val="1636"/>
                  </a:lnSpc>
                </a:pPr>
                <a:endParaRPr/>
              </a:p>
            </p:txBody>
          </p:sp>
        </p:grpSp>
      </p:grpSp>
      <p:grpSp>
        <p:nvGrpSpPr>
          <p:cNvPr id="19" name="Group 19"/>
          <p:cNvGrpSpPr/>
          <p:nvPr/>
        </p:nvGrpSpPr>
        <p:grpSpPr>
          <a:xfrm>
            <a:off x="14997781" y="4679111"/>
            <a:ext cx="2274237" cy="630749"/>
            <a:chOff x="0" y="0"/>
            <a:chExt cx="598976" cy="166123"/>
          </a:xfrm>
        </p:grpSpPr>
        <p:sp>
          <p:nvSpPr>
            <p:cNvPr id="20" name="Freeform 2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E36B"/>
            </a:solidFill>
          </p:spPr>
          <p:txBody>
            <a:bodyPr/>
            <a:lstStyle/>
            <a:p>
              <a:endParaRPr lang="it-IT"/>
            </a:p>
          </p:txBody>
        </p:sp>
        <p:sp>
          <p:nvSpPr>
            <p:cNvPr id="21" name="TextBox 2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Primary lighting</a:t>
              </a:r>
            </a:p>
          </p:txBody>
        </p:sp>
      </p:gr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LIGHTING LAYERS</a:t>
            </a:r>
          </a:p>
        </p:txBody>
      </p:sp>
      <p:grpSp>
        <p:nvGrpSpPr>
          <p:cNvPr id="23" name="Group 23"/>
          <p:cNvGrpSpPr/>
          <p:nvPr/>
        </p:nvGrpSpPr>
        <p:grpSpPr>
          <a:xfrm>
            <a:off x="14997781" y="5456902"/>
            <a:ext cx="2274237" cy="761238"/>
            <a:chOff x="0" y="0"/>
            <a:chExt cx="598976" cy="200491"/>
          </a:xfrm>
        </p:grpSpPr>
        <p:sp>
          <p:nvSpPr>
            <p:cNvPr id="24" name="Freeform 24"/>
            <p:cNvSpPr/>
            <p:nvPr/>
          </p:nvSpPr>
          <p:spPr>
            <a:xfrm>
              <a:off x="0" y="0"/>
              <a:ext cx="598976" cy="200491"/>
            </a:xfrm>
            <a:custGeom>
              <a:avLst/>
              <a:gdLst/>
              <a:ahLst/>
              <a:cxnLst/>
              <a:rect l="l" t="t" r="r" b="b"/>
              <a:pathLst>
                <a:path w="598976" h="200491">
                  <a:moveTo>
                    <a:pt x="0" y="0"/>
                  </a:moveTo>
                  <a:lnTo>
                    <a:pt x="598976" y="0"/>
                  </a:lnTo>
                  <a:lnTo>
                    <a:pt x="598976" y="200491"/>
                  </a:lnTo>
                  <a:lnTo>
                    <a:pt x="0" y="200491"/>
                  </a:lnTo>
                  <a:close/>
                </a:path>
              </a:pathLst>
            </a:custGeom>
            <a:solidFill>
              <a:srgbClr val="FA9B3D"/>
            </a:solidFill>
          </p:spPr>
          <p:txBody>
            <a:bodyPr/>
            <a:lstStyle/>
            <a:p>
              <a:endParaRPr lang="it-IT"/>
            </a:p>
          </p:txBody>
        </p:sp>
        <p:sp>
          <p:nvSpPr>
            <p:cNvPr id="25" name="TextBox 25"/>
            <p:cNvSpPr txBox="1"/>
            <p:nvPr/>
          </p:nvSpPr>
          <p:spPr>
            <a:xfrm>
              <a:off x="0" y="-9525"/>
              <a:ext cx="598976" cy="210016"/>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Secondary lighting</a:t>
              </a:r>
            </a:p>
          </p:txBody>
        </p:sp>
      </p:grpSp>
      <p:grpSp>
        <p:nvGrpSpPr>
          <p:cNvPr id="26" name="Group 26"/>
          <p:cNvGrpSpPr/>
          <p:nvPr/>
        </p:nvGrpSpPr>
        <p:grpSpPr>
          <a:xfrm>
            <a:off x="14997781" y="6432473"/>
            <a:ext cx="2274237" cy="630749"/>
            <a:chOff x="0" y="0"/>
            <a:chExt cx="598976" cy="166123"/>
          </a:xfrm>
        </p:grpSpPr>
        <p:sp>
          <p:nvSpPr>
            <p:cNvPr id="27" name="Freeform 27"/>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D3D4FE"/>
            </a:solidFill>
          </p:spPr>
          <p:txBody>
            <a:bodyPr/>
            <a:lstStyle/>
            <a:p>
              <a:endParaRPr lang="it-IT"/>
            </a:p>
          </p:txBody>
        </p:sp>
        <p:sp>
          <p:nvSpPr>
            <p:cNvPr id="28" name="TextBox 28"/>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Tertiary lighting</a:t>
              </a:r>
            </a:p>
          </p:txBody>
        </p:sp>
      </p:grpSp>
      <p:grpSp>
        <p:nvGrpSpPr>
          <p:cNvPr id="29" name="Group 29"/>
          <p:cNvGrpSpPr/>
          <p:nvPr/>
        </p:nvGrpSpPr>
        <p:grpSpPr>
          <a:xfrm>
            <a:off x="14985063" y="7282297"/>
            <a:ext cx="2274237" cy="630749"/>
            <a:chOff x="0" y="0"/>
            <a:chExt cx="598976" cy="166123"/>
          </a:xfrm>
        </p:grpSpPr>
        <p:sp>
          <p:nvSpPr>
            <p:cNvPr id="30" name="Freeform 3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FFFF"/>
            </a:solidFill>
            <a:ln w="19050" cap="sq">
              <a:solidFill>
                <a:srgbClr val="000000"/>
              </a:solidFill>
              <a:prstDash val="solid"/>
              <a:miter/>
            </a:ln>
          </p:spPr>
          <p:txBody>
            <a:bodyPr/>
            <a:lstStyle/>
            <a:p>
              <a:endParaRPr lang="it-IT"/>
            </a:p>
          </p:txBody>
        </p:sp>
        <p:sp>
          <p:nvSpPr>
            <p:cNvPr id="31" name="TextBox 3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000000"/>
                  </a:solidFill>
                  <a:latin typeface="TT Chocolates Bold"/>
                  <a:ea typeface="TT Chocolates Bold"/>
                  <a:cs typeface="TT Chocolates Bold"/>
                  <a:sym typeface="TT Chocolates Bold"/>
                </a:rPr>
                <a:t>Natural lighting</a:t>
              </a:r>
            </a:p>
          </p:txBody>
        </p:sp>
      </p:grpSp>
      <p:sp>
        <p:nvSpPr>
          <p:cNvPr id="32" name="TextBox 3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3" name="Group 33"/>
          <p:cNvGrpSpPr/>
          <p:nvPr/>
        </p:nvGrpSpPr>
        <p:grpSpPr>
          <a:xfrm>
            <a:off x="5093018" y="3227070"/>
            <a:ext cx="111442" cy="108585"/>
            <a:chOff x="0" y="0"/>
            <a:chExt cx="148590" cy="144780"/>
          </a:xfrm>
        </p:grpSpPr>
        <p:sp>
          <p:nvSpPr>
            <p:cNvPr id="34" name="Freeform 34"/>
            <p:cNvSpPr/>
            <p:nvPr/>
          </p:nvSpPr>
          <p:spPr>
            <a:xfrm>
              <a:off x="49280" y="49054"/>
              <a:ext cx="47240" cy="40785"/>
            </a:xfrm>
            <a:custGeom>
              <a:avLst/>
              <a:gdLst/>
              <a:ahLst/>
              <a:cxnLst/>
              <a:rect l="l" t="t" r="r" b="b"/>
              <a:pathLst>
                <a:path w="47240" h="40785">
                  <a:moveTo>
                    <a:pt x="47240" y="14446"/>
                  </a:moveTo>
                  <a:cubicBezTo>
                    <a:pt x="25650" y="48736"/>
                    <a:pt x="6600" y="42386"/>
                    <a:pt x="1520" y="34766"/>
                  </a:cubicBezTo>
                  <a:cubicBezTo>
                    <a:pt x="-2290" y="28416"/>
                    <a:pt x="1520" y="6826"/>
                    <a:pt x="7870" y="1746"/>
                  </a:cubicBezTo>
                  <a:cubicBezTo>
                    <a:pt x="14220" y="-3334"/>
                    <a:pt x="40890" y="4286"/>
                    <a:pt x="40890" y="4286"/>
                  </a:cubicBezTo>
                </a:path>
              </a:pathLst>
            </a:custGeom>
            <a:solidFill>
              <a:srgbClr val="FFE853"/>
            </a:solidFill>
            <a:ln cap="sq">
              <a:noFill/>
              <a:prstDash val="solid"/>
              <a:miter/>
            </a:ln>
          </p:spPr>
          <p:txBody>
            <a:bodyPr/>
            <a:lstStyle/>
            <a:p>
              <a:endParaRPr lang="it-IT"/>
            </a:p>
          </p:txBody>
        </p:sp>
      </p:grpSp>
      <p:grpSp>
        <p:nvGrpSpPr>
          <p:cNvPr id="35" name="Group 35"/>
          <p:cNvGrpSpPr/>
          <p:nvPr/>
        </p:nvGrpSpPr>
        <p:grpSpPr>
          <a:xfrm>
            <a:off x="8072438" y="2747962"/>
            <a:ext cx="175260" cy="135255"/>
            <a:chOff x="0" y="0"/>
            <a:chExt cx="233680" cy="180340"/>
          </a:xfrm>
        </p:grpSpPr>
        <p:sp>
          <p:nvSpPr>
            <p:cNvPr id="36" name="Freeform 36"/>
            <p:cNvSpPr/>
            <p:nvPr/>
          </p:nvSpPr>
          <p:spPr>
            <a:xfrm>
              <a:off x="50679" y="50800"/>
              <a:ext cx="130559" cy="83224"/>
            </a:xfrm>
            <a:custGeom>
              <a:avLst/>
              <a:gdLst/>
              <a:ahLst/>
              <a:cxnLst/>
              <a:rect l="l" t="t" r="r" b="b"/>
              <a:pathLst>
                <a:path w="130559" h="83224">
                  <a:moveTo>
                    <a:pt x="45841" y="0"/>
                  </a:moveTo>
                  <a:cubicBezTo>
                    <a:pt x="137281" y="27940"/>
                    <a:pt x="133471" y="44450"/>
                    <a:pt x="128391" y="54610"/>
                  </a:cubicBezTo>
                  <a:cubicBezTo>
                    <a:pt x="123311" y="63500"/>
                    <a:pt x="113151" y="72390"/>
                    <a:pt x="100451" y="77470"/>
                  </a:cubicBezTo>
                  <a:cubicBezTo>
                    <a:pt x="81401" y="83820"/>
                    <a:pt x="35681" y="86360"/>
                    <a:pt x="19171" y="77470"/>
                  </a:cubicBezTo>
                  <a:cubicBezTo>
                    <a:pt x="7741" y="71120"/>
                    <a:pt x="-1149" y="58420"/>
                    <a:pt x="121" y="49530"/>
                  </a:cubicBezTo>
                  <a:cubicBezTo>
                    <a:pt x="121" y="40640"/>
                    <a:pt x="12821" y="25400"/>
                    <a:pt x="21711" y="24130"/>
                  </a:cubicBezTo>
                  <a:cubicBezTo>
                    <a:pt x="30601" y="22860"/>
                    <a:pt x="52191" y="36830"/>
                    <a:pt x="54731" y="45720"/>
                  </a:cubicBezTo>
                  <a:cubicBezTo>
                    <a:pt x="57271" y="53340"/>
                    <a:pt x="52191" y="66040"/>
                    <a:pt x="47111" y="71120"/>
                  </a:cubicBezTo>
                  <a:cubicBezTo>
                    <a:pt x="40761" y="76200"/>
                    <a:pt x="29331" y="80010"/>
                    <a:pt x="21711" y="77470"/>
                  </a:cubicBezTo>
                  <a:cubicBezTo>
                    <a:pt x="14091" y="76200"/>
                    <a:pt x="3931" y="68580"/>
                    <a:pt x="1391" y="60960"/>
                  </a:cubicBezTo>
                  <a:cubicBezTo>
                    <a:pt x="-1149" y="52070"/>
                    <a:pt x="1391" y="35560"/>
                    <a:pt x="10281" y="29210"/>
                  </a:cubicBezTo>
                  <a:cubicBezTo>
                    <a:pt x="24251" y="17780"/>
                    <a:pt x="86481" y="16510"/>
                    <a:pt x="92831" y="25400"/>
                  </a:cubicBezTo>
                  <a:cubicBezTo>
                    <a:pt x="97911" y="31750"/>
                    <a:pt x="91561" y="52070"/>
                    <a:pt x="82671" y="57150"/>
                  </a:cubicBezTo>
                  <a:cubicBezTo>
                    <a:pt x="72511" y="63500"/>
                    <a:pt x="40761" y="57150"/>
                    <a:pt x="29331" y="48260"/>
                  </a:cubicBezTo>
                  <a:cubicBezTo>
                    <a:pt x="20441" y="41910"/>
                    <a:pt x="12821" y="25400"/>
                    <a:pt x="16631" y="16510"/>
                  </a:cubicBezTo>
                  <a:cubicBezTo>
                    <a:pt x="19171" y="8890"/>
                    <a:pt x="45841" y="0"/>
                    <a:pt x="45841" y="0"/>
                  </a:cubicBezTo>
                </a:path>
              </a:pathLst>
            </a:custGeom>
            <a:solidFill>
              <a:srgbClr val="FDC35A"/>
            </a:solidFill>
            <a:ln cap="sq">
              <a:noFill/>
              <a:prstDash val="solid"/>
              <a:miter/>
            </a:ln>
          </p:spPr>
          <p:txBody>
            <a:bodyPr/>
            <a:lstStyle/>
            <a:p>
              <a:endParaRPr lang="it-IT"/>
            </a:p>
          </p:txBody>
        </p:sp>
      </p:grpSp>
      <p:grpSp>
        <p:nvGrpSpPr>
          <p:cNvPr id="37" name="Group 37"/>
          <p:cNvGrpSpPr/>
          <p:nvPr/>
        </p:nvGrpSpPr>
        <p:grpSpPr>
          <a:xfrm>
            <a:off x="7995285" y="2734628"/>
            <a:ext cx="314325" cy="150495"/>
            <a:chOff x="0" y="0"/>
            <a:chExt cx="419100" cy="200660"/>
          </a:xfrm>
        </p:grpSpPr>
        <p:grpSp>
          <p:nvGrpSpPr>
            <p:cNvPr id="38" name="Group 38"/>
            <p:cNvGrpSpPr/>
            <p:nvPr/>
          </p:nvGrpSpPr>
          <p:grpSpPr>
            <a:xfrm>
              <a:off x="0" y="3810"/>
              <a:ext cx="292100" cy="190500"/>
              <a:chOff x="0" y="0"/>
              <a:chExt cx="292100" cy="190500"/>
            </a:xfrm>
          </p:grpSpPr>
          <p:sp>
            <p:nvSpPr>
              <p:cNvPr id="39" name="Freeform 39"/>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FCB310"/>
              </a:solidFill>
              <a:ln cap="sq">
                <a:noFill/>
                <a:prstDash val="solid"/>
                <a:miter/>
              </a:ln>
            </p:spPr>
            <p:txBody>
              <a:bodyPr/>
              <a:lstStyle/>
              <a:p>
                <a:endParaRPr lang="it-IT"/>
              </a:p>
            </p:txBody>
          </p:sp>
        </p:grpSp>
        <p:grpSp>
          <p:nvGrpSpPr>
            <p:cNvPr id="40" name="Group 40"/>
            <p:cNvGrpSpPr/>
            <p:nvPr/>
          </p:nvGrpSpPr>
          <p:grpSpPr>
            <a:xfrm>
              <a:off x="130810" y="0"/>
              <a:ext cx="288290" cy="200660"/>
              <a:chOff x="0" y="0"/>
              <a:chExt cx="288290" cy="200660"/>
            </a:xfrm>
          </p:grpSpPr>
          <p:sp>
            <p:nvSpPr>
              <p:cNvPr id="41" name="Freeform 41"/>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FCB310"/>
              </a:solidFill>
              <a:ln cap="sq">
                <a:noFill/>
                <a:prstDash val="solid"/>
                <a:miter/>
              </a:ln>
            </p:spPr>
            <p:txBody>
              <a:bodyPr/>
              <a:lstStyle/>
              <a:p>
                <a:endParaRPr lang="it-IT"/>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257562"/>
            <a:ext cx="13733876" cy="5640535"/>
          </a:xfrm>
          <a:custGeom>
            <a:avLst/>
            <a:gdLst/>
            <a:ahLst/>
            <a:cxnLst/>
            <a:rect l="l" t="t" r="r" b="b"/>
            <a:pathLst>
              <a:path w="13733876" h="5640535">
                <a:moveTo>
                  <a:pt x="0" y="0"/>
                </a:moveTo>
                <a:lnTo>
                  <a:pt x="13733876" y="0"/>
                </a:lnTo>
                <a:lnTo>
                  <a:pt x="13733876" y="5640535"/>
                </a:lnTo>
                <a:lnTo>
                  <a:pt x="0" y="5640535"/>
                </a:lnTo>
                <a:lnTo>
                  <a:pt x="0" y="0"/>
                </a:lnTo>
                <a:close/>
              </a:path>
            </a:pathLst>
          </a:custGeom>
          <a:blipFill>
            <a:blip r:embed="rId3"/>
            <a:stretch>
              <a:fillRect l="-390" t="-2310" r="-951" b="-1633"/>
            </a:stretch>
          </a:blipFill>
        </p:spPr>
        <p:txBody>
          <a:bodyPr/>
          <a:lstStyle/>
          <a:p>
            <a:endParaRPr lang="it-IT"/>
          </a:p>
        </p:txBody>
      </p:sp>
      <p:grpSp>
        <p:nvGrpSpPr>
          <p:cNvPr id="3" name="Group 3"/>
          <p:cNvGrpSpPr/>
          <p:nvPr/>
        </p:nvGrpSpPr>
        <p:grpSpPr>
          <a:xfrm>
            <a:off x="5735038" y="2257562"/>
            <a:ext cx="3317561" cy="5667466"/>
            <a:chOff x="0" y="0"/>
            <a:chExt cx="1005321" cy="1717413"/>
          </a:xfrm>
        </p:grpSpPr>
        <p:sp>
          <p:nvSpPr>
            <p:cNvPr id="4" name="Freeform 4"/>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gradFill rotWithShape="1">
              <a:gsLst>
                <a:gs pos="0">
                  <a:srgbClr val="F8E6AD">
                    <a:alpha val="30000"/>
                  </a:srgbClr>
                </a:gs>
                <a:gs pos="25000">
                  <a:srgbClr val="FFF7DE">
                    <a:alpha val="30000"/>
                  </a:srgbClr>
                </a:gs>
                <a:gs pos="50000">
                  <a:srgbClr val="FFFCF1">
                    <a:alpha val="30000"/>
                  </a:srgbClr>
                </a:gs>
                <a:gs pos="75000">
                  <a:srgbClr val="FFF7DE">
                    <a:alpha val="30000"/>
                  </a:srgbClr>
                </a:gs>
                <a:gs pos="100000">
                  <a:srgbClr val="F8E6AD">
                    <a:alpha val="30000"/>
                  </a:srgbClr>
                </a:gs>
              </a:gsLst>
              <a:lin ang="0"/>
            </a:gradFill>
            <a:ln cap="sq">
              <a:noFill/>
              <a:prstDash val="solid"/>
              <a:miter/>
            </a:ln>
          </p:spPr>
          <p:txBody>
            <a:bodyPr/>
            <a:lstStyle/>
            <a:p>
              <a:endParaRPr lang="it-IT"/>
            </a:p>
          </p:txBody>
        </p:sp>
        <p:sp>
          <p:nvSpPr>
            <p:cNvPr id="5" name="TextBox 5"/>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6" name="Group 6"/>
          <p:cNvGrpSpPr/>
          <p:nvPr/>
        </p:nvGrpSpPr>
        <p:grpSpPr>
          <a:xfrm>
            <a:off x="12638076" y="2257562"/>
            <a:ext cx="3569958" cy="5667466"/>
            <a:chOff x="0" y="0"/>
            <a:chExt cx="1081805" cy="1717413"/>
          </a:xfrm>
        </p:grpSpPr>
        <p:sp>
          <p:nvSpPr>
            <p:cNvPr id="7" name="Freeform 7"/>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gradFill rotWithShape="1">
              <a:gsLst>
                <a:gs pos="0">
                  <a:srgbClr val="E88B2A">
                    <a:alpha val="30000"/>
                  </a:srgbClr>
                </a:gs>
                <a:gs pos="25000">
                  <a:srgbClr val="453A9F">
                    <a:alpha val="30000"/>
                  </a:srgbClr>
                </a:gs>
                <a:gs pos="50000">
                  <a:srgbClr val="423C70">
                    <a:alpha val="30000"/>
                  </a:srgbClr>
                </a:gs>
                <a:gs pos="75000">
                  <a:srgbClr val="020202">
                    <a:alpha val="30000"/>
                  </a:srgbClr>
                </a:gs>
                <a:gs pos="100000">
                  <a:srgbClr val="020202">
                    <a:alpha val="30000"/>
                  </a:srgbClr>
                </a:gs>
              </a:gsLst>
              <a:lin ang="0"/>
            </a:gradFill>
            <a:ln cap="sq">
              <a:noFill/>
              <a:prstDash val="solid"/>
              <a:miter/>
            </a:ln>
          </p:spPr>
          <p:txBody>
            <a:bodyPr/>
            <a:lstStyle/>
            <a:p>
              <a:endParaRPr lang="it-IT"/>
            </a:p>
          </p:txBody>
        </p:sp>
        <p:sp>
          <p:nvSpPr>
            <p:cNvPr id="8" name="TextBox 8"/>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9" name="Group 9"/>
          <p:cNvGrpSpPr/>
          <p:nvPr/>
        </p:nvGrpSpPr>
        <p:grpSpPr>
          <a:xfrm>
            <a:off x="2362200" y="2257562"/>
            <a:ext cx="3372838" cy="5667466"/>
            <a:chOff x="0" y="0"/>
            <a:chExt cx="1022071" cy="1717413"/>
          </a:xfrm>
        </p:grpSpPr>
        <p:sp>
          <p:nvSpPr>
            <p:cNvPr id="10" name="Freeform 10"/>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gradFill rotWithShape="1">
              <a:gsLst>
                <a:gs pos="0">
                  <a:srgbClr val="000000">
                    <a:alpha val="30000"/>
                  </a:srgbClr>
                </a:gs>
                <a:gs pos="33333">
                  <a:srgbClr val="35409D">
                    <a:alpha val="30000"/>
                  </a:srgbClr>
                </a:gs>
                <a:gs pos="66667">
                  <a:srgbClr val="EDDAA0">
                    <a:alpha val="30000"/>
                  </a:srgbClr>
                </a:gs>
                <a:gs pos="100000">
                  <a:srgbClr val="F8E6AD">
                    <a:alpha val="30000"/>
                  </a:srgbClr>
                </a:gs>
              </a:gsLst>
              <a:lin ang="0"/>
            </a:gradFill>
            <a:ln cap="sq">
              <a:noFill/>
              <a:prstDash val="solid"/>
              <a:miter/>
            </a:ln>
          </p:spPr>
          <p:txBody>
            <a:bodyPr/>
            <a:lstStyle/>
            <a:p>
              <a:endParaRPr lang="it-IT"/>
            </a:p>
          </p:txBody>
        </p:sp>
        <p:sp>
          <p:nvSpPr>
            <p:cNvPr id="11" name="TextBox 11"/>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grpSp>
        <p:nvGrpSpPr>
          <p:cNvPr id="12" name="Group 12"/>
          <p:cNvGrpSpPr/>
          <p:nvPr/>
        </p:nvGrpSpPr>
        <p:grpSpPr>
          <a:xfrm>
            <a:off x="9052599" y="2257562"/>
            <a:ext cx="3585477" cy="5667466"/>
            <a:chOff x="0" y="0"/>
            <a:chExt cx="1086507" cy="1717413"/>
          </a:xfrm>
        </p:grpSpPr>
        <p:sp>
          <p:nvSpPr>
            <p:cNvPr id="13" name="Freeform 13"/>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gradFill rotWithShape="1">
              <a:gsLst>
                <a:gs pos="0">
                  <a:srgbClr val="F8E6AD">
                    <a:alpha val="30000"/>
                  </a:srgbClr>
                </a:gs>
                <a:gs pos="33333">
                  <a:srgbClr val="FFDA6A">
                    <a:alpha val="30000"/>
                  </a:srgbClr>
                </a:gs>
                <a:gs pos="66667">
                  <a:srgbClr val="F4910F">
                    <a:alpha val="30000"/>
                  </a:srgbClr>
                </a:gs>
                <a:gs pos="100000">
                  <a:srgbClr val="D17E11">
                    <a:alpha val="30000"/>
                  </a:srgbClr>
                </a:gs>
              </a:gsLst>
              <a:lin ang="0"/>
            </a:gradFill>
            <a:ln cap="sq">
              <a:noFill/>
              <a:prstDash val="solid"/>
              <a:miter/>
            </a:ln>
          </p:spPr>
          <p:txBody>
            <a:bodyPr/>
            <a:lstStyle/>
            <a:p>
              <a:endParaRPr lang="it-IT"/>
            </a:p>
          </p:txBody>
        </p:sp>
        <p:sp>
          <p:nvSpPr>
            <p:cNvPr id="14" name="TextBox 14"/>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15" name="Group 15"/>
          <p:cNvGrpSpPr/>
          <p:nvPr/>
        </p:nvGrpSpPr>
        <p:grpSpPr>
          <a:xfrm>
            <a:off x="2362200" y="7925028"/>
            <a:ext cx="3372838" cy="630749"/>
            <a:chOff x="0" y="0"/>
            <a:chExt cx="888319" cy="166123"/>
          </a:xfrm>
        </p:grpSpPr>
        <p:sp>
          <p:nvSpPr>
            <p:cNvPr id="16" name="Freeform 16"/>
            <p:cNvSpPr/>
            <p:nvPr/>
          </p:nvSpPr>
          <p:spPr>
            <a:xfrm>
              <a:off x="0" y="0"/>
              <a:ext cx="888319" cy="166123"/>
            </a:xfrm>
            <a:custGeom>
              <a:avLst/>
              <a:gdLst/>
              <a:ahLst/>
              <a:cxnLst/>
              <a:rect l="l" t="t" r="r" b="b"/>
              <a:pathLst>
                <a:path w="888319" h="166123">
                  <a:moveTo>
                    <a:pt x="0" y="0"/>
                  </a:moveTo>
                  <a:lnTo>
                    <a:pt x="888319" y="0"/>
                  </a:lnTo>
                  <a:lnTo>
                    <a:pt x="888319" y="166123"/>
                  </a:lnTo>
                  <a:lnTo>
                    <a:pt x="0" y="166123"/>
                  </a:lnTo>
                  <a:close/>
                </a:path>
              </a:pathLst>
            </a:custGeom>
            <a:ln cap="sq">
              <a:noFill/>
              <a:prstDash val="solid"/>
              <a:miter/>
            </a:ln>
          </p:spPr>
          <p:txBody>
            <a:bodyPr/>
            <a:lstStyle/>
            <a:p>
              <a:endParaRPr lang="it-IT"/>
            </a:p>
          </p:txBody>
        </p:sp>
        <p:sp>
          <p:nvSpPr>
            <p:cNvPr id="17" name="TextBox 17"/>
            <p:cNvSpPr txBox="1"/>
            <p:nvPr/>
          </p:nvSpPr>
          <p:spPr>
            <a:xfrm>
              <a:off x="0" y="-9525"/>
              <a:ext cx="888319"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Waking up</a:t>
              </a:r>
            </a:p>
          </p:txBody>
        </p:sp>
      </p:grpSp>
      <p:grpSp>
        <p:nvGrpSpPr>
          <p:cNvPr id="18" name="Group 18"/>
          <p:cNvGrpSpPr/>
          <p:nvPr/>
        </p:nvGrpSpPr>
        <p:grpSpPr>
          <a:xfrm>
            <a:off x="5735038" y="7925028"/>
            <a:ext cx="3317561" cy="630749"/>
            <a:chOff x="0" y="0"/>
            <a:chExt cx="873761" cy="166123"/>
          </a:xfrm>
        </p:grpSpPr>
        <p:sp>
          <p:nvSpPr>
            <p:cNvPr id="19" name="Freeform 19"/>
            <p:cNvSpPr/>
            <p:nvPr/>
          </p:nvSpPr>
          <p:spPr>
            <a:xfrm>
              <a:off x="0" y="0"/>
              <a:ext cx="873761" cy="166123"/>
            </a:xfrm>
            <a:custGeom>
              <a:avLst/>
              <a:gdLst/>
              <a:ahLst/>
              <a:cxnLst/>
              <a:rect l="l" t="t" r="r" b="b"/>
              <a:pathLst>
                <a:path w="873761" h="166123">
                  <a:moveTo>
                    <a:pt x="0" y="0"/>
                  </a:moveTo>
                  <a:lnTo>
                    <a:pt x="873761" y="0"/>
                  </a:lnTo>
                  <a:lnTo>
                    <a:pt x="873761" y="166123"/>
                  </a:lnTo>
                  <a:lnTo>
                    <a:pt x="0" y="166123"/>
                  </a:lnTo>
                  <a:close/>
                </a:path>
              </a:pathLst>
            </a:custGeom>
            <a:ln cap="sq">
              <a:noFill/>
              <a:prstDash val="solid"/>
              <a:miter/>
            </a:ln>
          </p:spPr>
          <p:txBody>
            <a:bodyPr/>
            <a:lstStyle/>
            <a:p>
              <a:endParaRPr lang="it-IT"/>
            </a:p>
          </p:txBody>
        </p:sp>
        <p:sp>
          <p:nvSpPr>
            <p:cNvPr id="20" name="TextBox 20"/>
            <p:cNvSpPr txBox="1"/>
            <p:nvPr/>
          </p:nvSpPr>
          <p:spPr>
            <a:xfrm>
              <a:off x="0" y="-9525"/>
              <a:ext cx="873761"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Working</a:t>
              </a:r>
            </a:p>
          </p:txBody>
        </p:sp>
      </p:grpSp>
      <p:grpSp>
        <p:nvGrpSpPr>
          <p:cNvPr id="21" name="Group 21"/>
          <p:cNvGrpSpPr/>
          <p:nvPr/>
        </p:nvGrpSpPr>
        <p:grpSpPr>
          <a:xfrm>
            <a:off x="9052599" y="7925028"/>
            <a:ext cx="3585477" cy="630749"/>
            <a:chOff x="0" y="0"/>
            <a:chExt cx="944323" cy="166123"/>
          </a:xfrm>
        </p:grpSpPr>
        <p:sp>
          <p:nvSpPr>
            <p:cNvPr id="22" name="Freeform 22"/>
            <p:cNvSpPr/>
            <p:nvPr/>
          </p:nvSpPr>
          <p:spPr>
            <a:xfrm>
              <a:off x="0" y="0"/>
              <a:ext cx="944323" cy="166123"/>
            </a:xfrm>
            <a:custGeom>
              <a:avLst/>
              <a:gdLst/>
              <a:ahLst/>
              <a:cxnLst/>
              <a:rect l="l" t="t" r="r" b="b"/>
              <a:pathLst>
                <a:path w="944323" h="166123">
                  <a:moveTo>
                    <a:pt x="0" y="0"/>
                  </a:moveTo>
                  <a:lnTo>
                    <a:pt x="944323" y="0"/>
                  </a:lnTo>
                  <a:lnTo>
                    <a:pt x="944323" y="166123"/>
                  </a:lnTo>
                  <a:lnTo>
                    <a:pt x="0" y="166123"/>
                  </a:lnTo>
                  <a:close/>
                </a:path>
              </a:pathLst>
            </a:custGeom>
            <a:ln cap="sq">
              <a:noFill/>
              <a:prstDash val="solid"/>
              <a:miter/>
            </a:ln>
          </p:spPr>
          <p:txBody>
            <a:bodyPr/>
            <a:lstStyle/>
            <a:p>
              <a:endParaRPr lang="it-IT"/>
            </a:p>
          </p:txBody>
        </p:sp>
        <p:sp>
          <p:nvSpPr>
            <p:cNvPr id="23" name="TextBox 23"/>
            <p:cNvSpPr txBox="1"/>
            <p:nvPr/>
          </p:nvSpPr>
          <p:spPr>
            <a:xfrm>
              <a:off x="0" y="-9525"/>
              <a:ext cx="944323"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Relaxing</a:t>
              </a:r>
            </a:p>
          </p:txBody>
        </p:sp>
      </p:grpSp>
      <p:grpSp>
        <p:nvGrpSpPr>
          <p:cNvPr id="24" name="Group 24"/>
          <p:cNvGrpSpPr/>
          <p:nvPr/>
        </p:nvGrpSpPr>
        <p:grpSpPr>
          <a:xfrm>
            <a:off x="12638076" y="7925028"/>
            <a:ext cx="3569958" cy="630749"/>
            <a:chOff x="0" y="0"/>
            <a:chExt cx="940236" cy="166123"/>
          </a:xfrm>
        </p:grpSpPr>
        <p:sp>
          <p:nvSpPr>
            <p:cNvPr id="25" name="Freeform 25"/>
            <p:cNvSpPr/>
            <p:nvPr/>
          </p:nvSpPr>
          <p:spPr>
            <a:xfrm>
              <a:off x="0" y="0"/>
              <a:ext cx="940236" cy="166123"/>
            </a:xfrm>
            <a:custGeom>
              <a:avLst/>
              <a:gdLst/>
              <a:ahLst/>
              <a:cxnLst/>
              <a:rect l="l" t="t" r="r" b="b"/>
              <a:pathLst>
                <a:path w="940236" h="166123">
                  <a:moveTo>
                    <a:pt x="0" y="0"/>
                  </a:moveTo>
                  <a:lnTo>
                    <a:pt x="940236" y="0"/>
                  </a:lnTo>
                  <a:lnTo>
                    <a:pt x="940236" y="166123"/>
                  </a:lnTo>
                  <a:lnTo>
                    <a:pt x="0" y="166123"/>
                  </a:lnTo>
                  <a:close/>
                </a:path>
              </a:pathLst>
            </a:custGeom>
            <a:ln cap="sq">
              <a:noFill/>
              <a:prstDash val="solid"/>
              <a:miter/>
            </a:ln>
          </p:spPr>
          <p:txBody>
            <a:bodyPr/>
            <a:lstStyle/>
            <a:p>
              <a:endParaRPr lang="it-IT"/>
            </a:p>
          </p:txBody>
        </p:sp>
        <p:sp>
          <p:nvSpPr>
            <p:cNvPr id="26" name="TextBox 26"/>
            <p:cNvSpPr txBox="1"/>
            <p:nvPr/>
          </p:nvSpPr>
          <p:spPr>
            <a:xfrm>
              <a:off x="0" y="-9525"/>
              <a:ext cx="940236"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Sleeping</a:t>
              </a:r>
            </a:p>
          </p:txBody>
        </p:sp>
      </p:grpSp>
      <p:sp>
        <p:nvSpPr>
          <p:cNvPr id="27" name="TextBox 27"/>
          <p:cNvSpPr txBox="1"/>
          <p:nvPr/>
        </p:nvSpPr>
        <p:spPr>
          <a:xfrm>
            <a:off x="2362200" y="8477478"/>
            <a:ext cx="337283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2700-4000 K</a:t>
            </a:r>
          </a:p>
          <a:p>
            <a:pPr algn="ctr">
              <a:lnSpc>
                <a:spcPts val="1888"/>
              </a:lnSpc>
            </a:pPr>
            <a:r>
              <a:rPr lang="en-US" sz="1600" spc="62">
                <a:solidFill>
                  <a:srgbClr val="414141"/>
                </a:solidFill>
                <a:latin typeface="TT Chocolates"/>
                <a:ea typeface="TT Chocolates"/>
                <a:cs typeface="TT Chocolates"/>
                <a:sym typeface="TT Chocolates"/>
              </a:rPr>
              <a:t>Illuminance: 100-300 lux</a:t>
            </a:r>
          </a:p>
        </p:txBody>
      </p:sp>
      <p:sp>
        <p:nvSpPr>
          <p:cNvPr id="28" name="TextBox 28"/>
          <p:cNvSpPr txBox="1"/>
          <p:nvPr/>
        </p:nvSpPr>
        <p:spPr>
          <a:xfrm>
            <a:off x="5735038" y="8500873"/>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29" name="TextBox 29"/>
          <p:cNvSpPr txBox="1"/>
          <p:nvPr/>
        </p:nvSpPr>
        <p:spPr>
          <a:xfrm>
            <a:off x="9052599" y="8512340"/>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sp>
        <p:nvSpPr>
          <p:cNvPr id="30" name="TextBox 30"/>
          <p:cNvSpPr txBox="1"/>
          <p:nvPr/>
        </p:nvSpPr>
        <p:spPr>
          <a:xfrm>
            <a:off x="12733326" y="8512340"/>
            <a:ext cx="347470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1800-2200 K</a:t>
            </a:r>
          </a:p>
          <a:p>
            <a:pPr algn="ctr">
              <a:lnSpc>
                <a:spcPts val="1888"/>
              </a:lnSpc>
            </a:pPr>
            <a:r>
              <a:rPr lang="en-US" sz="1600" spc="62">
                <a:solidFill>
                  <a:srgbClr val="414141"/>
                </a:solidFill>
                <a:latin typeface="TT Chocolates"/>
                <a:ea typeface="TT Chocolates"/>
                <a:cs typeface="TT Chocolates"/>
                <a:sym typeface="TT Chocolates"/>
              </a:rPr>
              <a:t>Illuminance: 0-50 lux</a:t>
            </a:r>
          </a:p>
        </p:txBody>
      </p:sp>
      <p:grpSp>
        <p:nvGrpSpPr>
          <p:cNvPr id="31" name="Group 31"/>
          <p:cNvGrpSpPr/>
          <p:nvPr/>
        </p:nvGrpSpPr>
        <p:grpSpPr>
          <a:xfrm>
            <a:off x="9518991" y="2578499"/>
            <a:ext cx="314325" cy="150495"/>
            <a:chOff x="0" y="0"/>
            <a:chExt cx="419100" cy="200660"/>
          </a:xfrm>
        </p:grpSpPr>
        <p:grpSp>
          <p:nvGrpSpPr>
            <p:cNvPr id="32" name="Group 32"/>
            <p:cNvGrpSpPr/>
            <p:nvPr/>
          </p:nvGrpSpPr>
          <p:grpSpPr>
            <a:xfrm>
              <a:off x="0" y="3810"/>
              <a:ext cx="292100" cy="190500"/>
              <a:chOff x="0" y="0"/>
              <a:chExt cx="292100" cy="190500"/>
            </a:xfrm>
          </p:grpSpPr>
          <p:sp>
            <p:nvSpPr>
              <p:cNvPr id="33" name="Freeform 33"/>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34" name="Group 34"/>
            <p:cNvGrpSpPr/>
            <p:nvPr/>
          </p:nvGrpSpPr>
          <p:grpSpPr>
            <a:xfrm>
              <a:off x="130810" y="0"/>
              <a:ext cx="288290" cy="200660"/>
              <a:chOff x="0" y="0"/>
              <a:chExt cx="288290" cy="200660"/>
            </a:xfrm>
          </p:grpSpPr>
          <p:sp>
            <p:nvSpPr>
              <p:cNvPr id="35" name="Freeform 35"/>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36" name="Group 36"/>
          <p:cNvGrpSpPr/>
          <p:nvPr/>
        </p:nvGrpSpPr>
        <p:grpSpPr>
          <a:xfrm>
            <a:off x="9062124" y="2257562"/>
            <a:ext cx="3585477" cy="5667466"/>
            <a:chOff x="0" y="0"/>
            <a:chExt cx="1086507" cy="1717413"/>
          </a:xfrm>
        </p:grpSpPr>
        <p:sp>
          <p:nvSpPr>
            <p:cNvPr id="37" name="Freeform 37"/>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38" name="TextBox 38"/>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39" name="Group 39"/>
          <p:cNvGrpSpPr/>
          <p:nvPr/>
        </p:nvGrpSpPr>
        <p:grpSpPr>
          <a:xfrm>
            <a:off x="5744563" y="2257562"/>
            <a:ext cx="3317561" cy="5667466"/>
            <a:chOff x="0" y="0"/>
            <a:chExt cx="1005321" cy="1717413"/>
          </a:xfrm>
        </p:grpSpPr>
        <p:sp>
          <p:nvSpPr>
            <p:cNvPr id="40" name="Freeform 40"/>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1" name="TextBox 41"/>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42" name="Group 42"/>
          <p:cNvGrpSpPr/>
          <p:nvPr/>
        </p:nvGrpSpPr>
        <p:grpSpPr>
          <a:xfrm>
            <a:off x="12647601" y="2257562"/>
            <a:ext cx="3569958" cy="5667466"/>
            <a:chOff x="0" y="0"/>
            <a:chExt cx="1081805" cy="1717413"/>
          </a:xfrm>
        </p:grpSpPr>
        <p:sp>
          <p:nvSpPr>
            <p:cNvPr id="43" name="Freeform 43"/>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4" name="TextBox 44"/>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45" name="Group 45"/>
          <p:cNvGrpSpPr/>
          <p:nvPr/>
        </p:nvGrpSpPr>
        <p:grpSpPr>
          <a:xfrm>
            <a:off x="2371725" y="2257562"/>
            <a:ext cx="3372838" cy="5667466"/>
            <a:chOff x="0" y="0"/>
            <a:chExt cx="1022071" cy="1717413"/>
          </a:xfrm>
        </p:grpSpPr>
        <p:sp>
          <p:nvSpPr>
            <p:cNvPr id="46" name="Freeform 46"/>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7" name="TextBox 47"/>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sp>
        <p:nvSpPr>
          <p:cNvPr id="48" name="TextBox 48"/>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49" name="TextBox 49"/>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CIRCADIAN RYTHM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409962"/>
            <a:ext cx="13776858" cy="5733877"/>
          </a:xfrm>
          <a:custGeom>
            <a:avLst/>
            <a:gdLst/>
            <a:ahLst/>
            <a:cxnLst/>
            <a:rect l="l" t="t" r="r" b="b"/>
            <a:pathLst>
              <a:path w="13776858" h="5733877">
                <a:moveTo>
                  <a:pt x="0" y="0"/>
                </a:moveTo>
                <a:lnTo>
                  <a:pt x="13776858" y="0"/>
                </a:lnTo>
                <a:lnTo>
                  <a:pt x="13776858" y="5733877"/>
                </a:lnTo>
                <a:lnTo>
                  <a:pt x="0" y="5733877"/>
                </a:lnTo>
                <a:lnTo>
                  <a:pt x="0" y="0"/>
                </a:lnTo>
                <a:close/>
              </a:path>
            </a:pathLst>
          </a:custGeom>
          <a:blipFill>
            <a:blip r:embed="rId3"/>
            <a:stretch>
              <a:fillRect t="-2572" r="-1566" b="-4192"/>
            </a:stretch>
          </a:blipFill>
        </p:spPr>
        <p:txBody>
          <a:bodyPr/>
          <a:lstStyle/>
          <a:p>
            <a:endParaRPr lang="it-IT"/>
          </a:p>
        </p:txBody>
      </p:sp>
      <p:sp>
        <p:nvSpPr>
          <p:cNvPr id="3" name="Freeform 3"/>
          <p:cNvSpPr/>
          <p:nvPr/>
        </p:nvSpPr>
        <p:spPr>
          <a:xfrm>
            <a:off x="9229138" y="2409962"/>
            <a:ext cx="6896723" cy="5733877"/>
          </a:xfrm>
          <a:custGeom>
            <a:avLst/>
            <a:gdLst/>
            <a:ahLst/>
            <a:cxnLst/>
            <a:rect l="l" t="t" r="r" b="b"/>
            <a:pathLst>
              <a:path w="6896723" h="5733877">
                <a:moveTo>
                  <a:pt x="0" y="0"/>
                </a:moveTo>
                <a:lnTo>
                  <a:pt x="6896723" y="0"/>
                </a:lnTo>
                <a:lnTo>
                  <a:pt x="6896723" y="5733877"/>
                </a:lnTo>
                <a:lnTo>
                  <a:pt x="0" y="5733877"/>
                </a:lnTo>
                <a:lnTo>
                  <a:pt x="0" y="0"/>
                </a:lnTo>
                <a:close/>
              </a:path>
            </a:pathLst>
          </a:custGeom>
          <a:blipFill>
            <a:blip r:embed="rId4"/>
            <a:stretch>
              <a:fillRect l="-105542" t="-3094" r="-6165" b="-4173"/>
            </a:stretch>
          </a:blipFill>
        </p:spPr>
        <p:txBody>
          <a:bodyPr/>
          <a:lstStyle/>
          <a:p>
            <a:endParaRPr lang="it-IT"/>
          </a:p>
        </p:txBody>
      </p:sp>
      <p:grpSp>
        <p:nvGrpSpPr>
          <p:cNvPr id="4" name="Group 4"/>
          <p:cNvGrpSpPr/>
          <p:nvPr/>
        </p:nvGrpSpPr>
        <p:grpSpPr>
          <a:xfrm>
            <a:off x="9413147" y="2738789"/>
            <a:ext cx="314325" cy="150495"/>
            <a:chOff x="0" y="0"/>
            <a:chExt cx="419100" cy="200660"/>
          </a:xfrm>
        </p:grpSpPr>
        <p:grpSp>
          <p:nvGrpSpPr>
            <p:cNvPr id="5" name="Group 5"/>
            <p:cNvGrpSpPr/>
            <p:nvPr/>
          </p:nvGrpSpPr>
          <p:grpSpPr>
            <a:xfrm>
              <a:off x="0" y="3810"/>
              <a:ext cx="292100" cy="190500"/>
              <a:chOff x="0" y="0"/>
              <a:chExt cx="292100" cy="190500"/>
            </a:xfrm>
          </p:grpSpPr>
          <p:sp>
            <p:nvSpPr>
              <p:cNvPr id="6" name="Freeform 6"/>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7" name="Group 7"/>
            <p:cNvGrpSpPr/>
            <p:nvPr/>
          </p:nvGrpSpPr>
          <p:grpSpPr>
            <a:xfrm>
              <a:off x="130810" y="0"/>
              <a:ext cx="288290" cy="200660"/>
              <a:chOff x="0" y="0"/>
              <a:chExt cx="288290" cy="200660"/>
            </a:xfrm>
          </p:grpSpPr>
          <p:sp>
            <p:nvSpPr>
              <p:cNvPr id="8" name="Freeform 8"/>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9" name="Group 9"/>
          <p:cNvGrpSpPr/>
          <p:nvPr/>
        </p:nvGrpSpPr>
        <p:grpSpPr>
          <a:xfrm rot="417980">
            <a:off x="5950166" y="2614651"/>
            <a:ext cx="3699391" cy="5324499"/>
            <a:chOff x="0" y="0"/>
            <a:chExt cx="974325" cy="1402337"/>
          </a:xfrm>
        </p:grpSpPr>
        <p:sp>
          <p:nvSpPr>
            <p:cNvPr id="10" name="Freeform 10"/>
            <p:cNvSpPr/>
            <p:nvPr/>
          </p:nvSpPr>
          <p:spPr>
            <a:xfrm>
              <a:off x="0" y="0"/>
              <a:ext cx="974325" cy="1402337"/>
            </a:xfrm>
            <a:custGeom>
              <a:avLst/>
              <a:gdLst/>
              <a:ahLst/>
              <a:cxnLst/>
              <a:rect l="l" t="t" r="r" b="b"/>
              <a:pathLst>
                <a:path w="974325" h="1402337">
                  <a:moveTo>
                    <a:pt x="203200" y="0"/>
                  </a:moveTo>
                  <a:lnTo>
                    <a:pt x="771125" y="0"/>
                  </a:lnTo>
                  <a:lnTo>
                    <a:pt x="974325" y="1402337"/>
                  </a:lnTo>
                  <a:lnTo>
                    <a:pt x="0" y="1402337"/>
                  </a:lnTo>
                  <a:lnTo>
                    <a:pt x="203200" y="0"/>
                  </a:lnTo>
                  <a:close/>
                </a:path>
              </a:pathLst>
            </a:custGeom>
            <a:gradFill rotWithShape="1">
              <a:gsLst>
                <a:gs pos="0">
                  <a:srgbClr val="F5E6C8">
                    <a:alpha val="41205"/>
                  </a:srgbClr>
                </a:gs>
                <a:gs pos="100000">
                  <a:srgbClr val="F5E6C8">
                    <a:alpha val="0"/>
                  </a:srgbClr>
                </a:gs>
              </a:gsLst>
              <a:lin ang="5400000"/>
            </a:gradFill>
          </p:spPr>
          <p:txBody>
            <a:bodyPr/>
            <a:lstStyle/>
            <a:p>
              <a:endParaRPr lang="it-IT"/>
            </a:p>
          </p:txBody>
        </p:sp>
        <p:sp>
          <p:nvSpPr>
            <p:cNvPr id="11" name="TextBox 11"/>
            <p:cNvSpPr txBox="1"/>
            <p:nvPr/>
          </p:nvSpPr>
          <p:spPr>
            <a:xfrm>
              <a:off x="127000" y="0"/>
              <a:ext cx="720325" cy="1402337"/>
            </a:xfrm>
            <a:prstGeom prst="rect">
              <a:avLst/>
            </a:prstGeom>
          </p:spPr>
          <p:txBody>
            <a:bodyPr lIns="50800" tIns="50800" rIns="50800" bIns="50800" rtlCol="0" anchor="ctr"/>
            <a:lstStyle/>
            <a:p>
              <a:pPr algn="ctr">
                <a:lnSpc>
                  <a:spcPts val="1888"/>
                </a:lnSpc>
              </a:pPr>
              <a:endParaRPr/>
            </a:p>
          </p:txBody>
        </p:sp>
      </p:grpSp>
      <p:grpSp>
        <p:nvGrpSpPr>
          <p:cNvPr id="12" name="Group 12"/>
          <p:cNvGrpSpPr/>
          <p:nvPr/>
        </p:nvGrpSpPr>
        <p:grpSpPr>
          <a:xfrm rot="417980">
            <a:off x="5685905" y="3035898"/>
            <a:ext cx="2050075" cy="5646230"/>
            <a:chOff x="0" y="0"/>
            <a:chExt cx="539937" cy="1487073"/>
          </a:xfrm>
        </p:grpSpPr>
        <p:sp>
          <p:nvSpPr>
            <p:cNvPr id="13" name="Freeform 13"/>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F5E6C8">
                    <a:alpha val="26445"/>
                  </a:srgbClr>
                </a:gs>
                <a:gs pos="100000">
                  <a:srgbClr val="F5E6C8">
                    <a:alpha val="0"/>
                  </a:srgbClr>
                </a:gs>
              </a:gsLst>
              <a:lin ang="5400000"/>
            </a:gradFill>
          </p:spPr>
          <p:txBody>
            <a:bodyPr/>
            <a:lstStyle/>
            <a:p>
              <a:endParaRPr lang="it-IT"/>
            </a:p>
          </p:txBody>
        </p:sp>
        <p:sp>
          <p:nvSpPr>
            <p:cNvPr id="14" name="TextBox 14"/>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
        <p:nvSpPr>
          <p:cNvPr id="15" name="AutoShape 15"/>
          <p:cNvSpPr/>
          <p:nvPr/>
        </p:nvSpPr>
        <p:spPr>
          <a:xfrm flipH="1">
            <a:off x="6321853" y="353594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sp>
        <p:nvSpPr>
          <p:cNvPr id="16" name="AutoShape 16"/>
          <p:cNvSpPr/>
          <p:nvPr/>
        </p:nvSpPr>
        <p:spPr>
          <a:xfrm flipH="1">
            <a:off x="6537904" y="377862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grpSp>
        <p:nvGrpSpPr>
          <p:cNvPr id="17" name="Group 17"/>
          <p:cNvGrpSpPr/>
          <p:nvPr/>
        </p:nvGrpSpPr>
        <p:grpSpPr>
          <a:xfrm>
            <a:off x="5024671" y="3652976"/>
            <a:ext cx="1686272" cy="2643102"/>
            <a:chOff x="0" y="0"/>
            <a:chExt cx="444121" cy="696126"/>
          </a:xfrm>
        </p:grpSpPr>
        <p:sp>
          <p:nvSpPr>
            <p:cNvPr id="18" name="Freeform 1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83000"/>
                  </a:srgbClr>
                </a:gs>
                <a:gs pos="100000">
                  <a:srgbClr val="C8E1FF">
                    <a:alpha val="0"/>
                  </a:srgbClr>
                </a:gs>
              </a:gsLst>
              <a:lin ang="5400000"/>
            </a:gradFill>
          </p:spPr>
          <p:txBody>
            <a:bodyPr/>
            <a:lstStyle/>
            <a:p>
              <a:endParaRPr lang="it-IT"/>
            </a:p>
          </p:txBody>
        </p:sp>
        <p:sp>
          <p:nvSpPr>
            <p:cNvPr id="19" name="TextBox 1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20" name="Group 20"/>
          <p:cNvGrpSpPr/>
          <p:nvPr/>
        </p:nvGrpSpPr>
        <p:grpSpPr>
          <a:xfrm>
            <a:off x="7508720" y="4664174"/>
            <a:ext cx="1543374" cy="390064"/>
            <a:chOff x="0" y="0"/>
            <a:chExt cx="406485" cy="102733"/>
          </a:xfrm>
        </p:grpSpPr>
        <p:sp>
          <p:nvSpPr>
            <p:cNvPr id="21" name="Freeform 21"/>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F5E6C8"/>
            </a:solidFill>
          </p:spPr>
          <p:txBody>
            <a:bodyPr/>
            <a:lstStyle/>
            <a:p>
              <a:endParaRPr lang="it-IT"/>
            </a:p>
          </p:txBody>
        </p:sp>
        <p:sp>
          <p:nvSpPr>
            <p:cNvPr id="22" name="TextBox 22"/>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200–350 lux</a:t>
              </a:r>
            </a:p>
          </p:txBody>
        </p:sp>
      </p:grpSp>
      <p:grpSp>
        <p:nvGrpSpPr>
          <p:cNvPr id="23" name="Group 23"/>
          <p:cNvGrpSpPr/>
          <p:nvPr/>
        </p:nvGrpSpPr>
        <p:grpSpPr>
          <a:xfrm>
            <a:off x="2610183" y="6579743"/>
            <a:ext cx="3585284" cy="480314"/>
            <a:chOff x="0" y="0"/>
            <a:chExt cx="4780378" cy="640419"/>
          </a:xfrm>
        </p:grpSpPr>
        <p:sp>
          <p:nvSpPr>
            <p:cNvPr id="24" name="TextBox 24"/>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25" name="Group 25"/>
            <p:cNvGrpSpPr/>
            <p:nvPr/>
          </p:nvGrpSpPr>
          <p:grpSpPr>
            <a:xfrm>
              <a:off x="2722546" y="93394"/>
              <a:ext cx="2057832" cy="520085"/>
              <a:chOff x="0" y="0"/>
              <a:chExt cx="406485" cy="102733"/>
            </a:xfrm>
          </p:grpSpPr>
          <p:sp>
            <p:nvSpPr>
              <p:cNvPr id="26" name="Freeform 26"/>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27" name="TextBox 27"/>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250–450 lux</a:t>
                </a:r>
              </a:p>
            </p:txBody>
          </p:sp>
        </p:grpSp>
      </p:grpSp>
      <p:grpSp>
        <p:nvGrpSpPr>
          <p:cNvPr id="28" name="Group 28"/>
          <p:cNvGrpSpPr/>
          <p:nvPr/>
        </p:nvGrpSpPr>
        <p:grpSpPr>
          <a:xfrm>
            <a:off x="7745146" y="8296239"/>
            <a:ext cx="3106425" cy="666141"/>
            <a:chOff x="0" y="0"/>
            <a:chExt cx="818153" cy="175445"/>
          </a:xfrm>
        </p:grpSpPr>
        <p:sp>
          <p:nvSpPr>
            <p:cNvPr id="29" name="Freeform 29"/>
            <p:cNvSpPr/>
            <p:nvPr/>
          </p:nvSpPr>
          <p:spPr>
            <a:xfrm>
              <a:off x="0" y="0"/>
              <a:ext cx="818153" cy="175445"/>
            </a:xfrm>
            <a:custGeom>
              <a:avLst/>
              <a:gdLst/>
              <a:ahLst/>
              <a:cxnLst/>
              <a:rect l="l" t="t" r="r" b="b"/>
              <a:pathLst>
                <a:path w="818153" h="175445">
                  <a:moveTo>
                    <a:pt x="0" y="0"/>
                  </a:moveTo>
                  <a:lnTo>
                    <a:pt x="818153" y="0"/>
                  </a:lnTo>
                  <a:lnTo>
                    <a:pt x="818153" y="175445"/>
                  </a:lnTo>
                  <a:lnTo>
                    <a:pt x="0" y="175445"/>
                  </a:lnTo>
                  <a:close/>
                </a:path>
              </a:pathLst>
            </a:custGeom>
            <a:solidFill>
              <a:srgbClr val="FFFFFF"/>
            </a:solidFill>
            <a:ln w="19050" cap="sq">
              <a:solidFill>
                <a:srgbClr val="000000"/>
              </a:solidFill>
              <a:prstDash val="solid"/>
              <a:miter/>
            </a:ln>
          </p:spPr>
          <p:txBody>
            <a:bodyPr/>
            <a:lstStyle/>
            <a:p>
              <a:endParaRPr lang="it-IT"/>
            </a:p>
          </p:txBody>
        </p:sp>
        <p:sp>
          <p:nvSpPr>
            <p:cNvPr id="30" name="TextBox 30"/>
            <p:cNvSpPr txBox="1"/>
            <p:nvPr/>
          </p:nvSpPr>
          <p:spPr>
            <a:xfrm>
              <a:off x="0" y="0"/>
              <a:ext cx="818153" cy="175445"/>
            </a:xfrm>
            <a:prstGeom prst="rect">
              <a:avLst/>
            </a:prstGeom>
          </p:spPr>
          <p:txBody>
            <a:bodyPr lIns="50800" tIns="50800" rIns="50800" bIns="50800" rtlCol="0" anchor="ctr"/>
            <a:lstStyle/>
            <a:p>
              <a:pPr algn="ctr">
                <a:lnSpc>
                  <a:spcPts val="1888"/>
                </a:lnSpc>
              </a:pPr>
              <a:r>
                <a:rPr lang="en-US" sz="1600" b="1" spc="62">
                  <a:solidFill>
                    <a:srgbClr val="000000"/>
                  </a:solidFill>
                  <a:latin typeface="TT Chocolates Bold"/>
                  <a:ea typeface="TT Chocolates Bold"/>
                  <a:cs typeface="TT Chocolates Bold"/>
                  <a:sym typeface="TT Chocolates Bold"/>
                </a:rPr>
                <a:t>CCT: 5500-6500 K</a:t>
              </a:r>
            </a:p>
            <a:p>
              <a:pPr algn="ctr">
                <a:lnSpc>
                  <a:spcPts val="1888"/>
                </a:lnSpc>
              </a:pPr>
              <a:r>
                <a:rPr lang="en-US" sz="1600" b="1" spc="62">
                  <a:solidFill>
                    <a:srgbClr val="000000"/>
                  </a:solidFill>
                  <a:latin typeface="TT Chocolates Bold"/>
                  <a:ea typeface="TT Chocolates Bold"/>
                  <a:cs typeface="TT Chocolates Bold"/>
                  <a:sym typeface="TT Chocolates Bold"/>
                </a:rPr>
                <a:t>Illuminance: 750-1000 lux</a:t>
              </a:r>
            </a:p>
          </p:txBody>
        </p:sp>
      </p:grpSp>
      <p:grpSp>
        <p:nvGrpSpPr>
          <p:cNvPr id="31" name="Group 31"/>
          <p:cNvGrpSpPr/>
          <p:nvPr/>
        </p:nvGrpSpPr>
        <p:grpSpPr>
          <a:xfrm>
            <a:off x="11789999" y="4021306"/>
            <a:ext cx="1686272" cy="2643102"/>
            <a:chOff x="0" y="0"/>
            <a:chExt cx="444121" cy="696126"/>
          </a:xfrm>
        </p:grpSpPr>
        <p:sp>
          <p:nvSpPr>
            <p:cNvPr id="32" name="Freeform 32"/>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D2EBFF">
                    <a:alpha val="43000"/>
                  </a:srgbClr>
                </a:gs>
                <a:gs pos="100000">
                  <a:srgbClr val="C8E1FF">
                    <a:alpha val="0"/>
                  </a:srgbClr>
                </a:gs>
              </a:gsLst>
              <a:lin ang="5400000"/>
            </a:gradFill>
          </p:spPr>
          <p:txBody>
            <a:bodyPr/>
            <a:lstStyle/>
            <a:p>
              <a:endParaRPr lang="it-IT"/>
            </a:p>
          </p:txBody>
        </p:sp>
        <p:sp>
          <p:nvSpPr>
            <p:cNvPr id="33" name="TextBox 33"/>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34" name="Group 34"/>
          <p:cNvGrpSpPr/>
          <p:nvPr/>
        </p:nvGrpSpPr>
        <p:grpSpPr>
          <a:xfrm>
            <a:off x="11148350" y="4664174"/>
            <a:ext cx="1543374" cy="390064"/>
            <a:chOff x="0" y="0"/>
            <a:chExt cx="406485" cy="102733"/>
          </a:xfrm>
        </p:grpSpPr>
        <p:sp>
          <p:nvSpPr>
            <p:cNvPr id="35" name="Freeform 35"/>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1E2D50"/>
            </a:solidFill>
          </p:spPr>
          <p:txBody>
            <a:bodyPr/>
            <a:lstStyle/>
            <a:p>
              <a:endParaRPr lang="it-IT"/>
            </a:p>
          </p:txBody>
        </p:sp>
        <p:sp>
          <p:nvSpPr>
            <p:cNvPr id="36" name="TextBox 36"/>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5-20 lux</a:t>
              </a:r>
            </a:p>
          </p:txBody>
        </p:sp>
      </p:grpSp>
      <p:grpSp>
        <p:nvGrpSpPr>
          <p:cNvPr id="37" name="Group 37"/>
          <p:cNvGrpSpPr/>
          <p:nvPr/>
        </p:nvGrpSpPr>
        <p:grpSpPr>
          <a:xfrm>
            <a:off x="11834364" y="3652976"/>
            <a:ext cx="1686272" cy="2643102"/>
            <a:chOff x="0" y="0"/>
            <a:chExt cx="444121" cy="696126"/>
          </a:xfrm>
        </p:grpSpPr>
        <p:sp>
          <p:nvSpPr>
            <p:cNvPr id="38" name="Freeform 3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72000"/>
                  </a:srgbClr>
                </a:gs>
                <a:gs pos="100000">
                  <a:srgbClr val="C8E1FF">
                    <a:alpha val="0"/>
                  </a:srgbClr>
                </a:gs>
              </a:gsLst>
              <a:lin ang="5400000"/>
            </a:gradFill>
          </p:spPr>
          <p:txBody>
            <a:bodyPr/>
            <a:lstStyle/>
            <a:p>
              <a:endParaRPr lang="it-IT"/>
            </a:p>
          </p:txBody>
        </p:sp>
        <p:sp>
          <p:nvSpPr>
            <p:cNvPr id="39" name="TextBox 3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sp>
        <p:nvSpPr>
          <p:cNvPr id="40" name="TextBox 40"/>
          <p:cNvSpPr txBox="1"/>
          <p:nvPr/>
        </p:nvSpPr>
        <p:spPr>
          <a:xfrm>
            <a:off x="2365975" y="1966713"/>
            <a:ext cx="451871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Midnight sun</a:t>
            </a:r>
          </a:p>
        </p:txBody>
      </p:sp>
      <p:sp>
        <p:nvSpPr>
          <p:cNvPr id="41" name="TextBox 41"/>
          <p:cNvSpPr txBox="1"/>
          <p:nvPr/>
        </p:nvSpPr>
        <p:spPr>
          <a:xfrm>
            <a:off x="14497050" y="1966713"/>
            <a:ext cx="1628811" cy="290849"/>
          </a:xfrm>
          <a:prstGeom prst="rect">
            <a:avLst/>
          </a:prstGeom>
        </p:spPr>
        <p:txBody>
          <a:bodyPr lIns="0" tIns="0" rIns="0" bIns="0" rtlCol="0" anchor="t">
            <a:spAutoFit/>
          </a:bodyPr>
          <a:lstStyle/>
          <a:p>
            <a:pPr algn="r">
              <a:lnSpc>
                <a:spcPts val="2368"/>
              </a:lnSpc>
            </a:pPr>
            <a:r>
              <a:rPr lang="en-US" sz="2007" b="1" spc="78">
                <a:solidFill>
                  <a:srgbClr val="000000"/>
                </a:solidFill>
                <a:latin typeface="TT Chocolates Bold"/>
                <a:ea typeface="TT Chocolates Bold"/>
                <a:cs typeface="TT Chocolates Bold"/>
                <a:sym typeface="TT Chocolates Bold"/>
              </a:rPr>
              <a:t>Polar night</a:t>
            </a:r>
          </a:p>
        </p:txBody>
      </p:sp>
      <p:sp>
        <p:nvSpPr>
          <p:cNvPr id="42" name="TextBox 42"/>
          <p:cNvSpPr txBox="1"/>
          <p:nvPr/>
        </p:nvSpPr>
        <p:spPr>
          <a:xfrm>
            <a:off x="4717281" y="4579238"/>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sp>
        <p:nvSpPr>
          <p:cNvPr id="43" name="TextBox 43"/>
          <p:cNvSpPr txBox="1"/>
          <p:nvPr/>
        </p:nvSpPr>
        <p:spPr>
          <a:xfrm>
            <a:off x="6674001" y="8383118"/>
            <a:ext cx="951472" cy="480314"/>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final perceived</a:t>
            </a:r>
          </a:p>
        </p:txBody>
      </p:sp>
      <p:grpSp>
        <p:nvGrpSpPr>
          <p:cNvPr id="44" name="Group 44"/>
          <p:cNvGrpSpPr/>
          <p:nvPr/>
        </p:nvGrpSpPr>
        <p:grpSpPr>
          <a:xfrm>
            <a:off x="12023193" y="6579743"/>
            <a:ext cx="3585284" cy="480314"/>
            <a:chOff x="0" y="0"/>
            <a:chExt cx="4780378" cy="640419"/>
          </a:xfrm>
        </p:grpSpPr>
        <p:sp>
          <p:nvSpPr>
            <p:cNvPr id="45" name="TextBox 45"/>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46" name="Group 46"/>
            <p:cNvGrpSpPr/>
            <p:nvPr/>
          </p:nvGrpSpPr>
          <p:grpSpPr>
            <a:xfrm>
              <a:off x="2722546" y="93394"/>
              <a:ext cx="2057832" cy="520085"/>
              <a:chOff x="0" y="0"/>
              <a:chExt cx="406485" cy="102733"/>
            </a:xfrm>
          </p:grpSpPr>
          <p:sp>
            <p:nvSpPr>
              <p:cNvPr id="47" name="Freeform 47"/>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48" name="TextBox 48"/>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450–730 lux</a:t>
                </a:r>
              </a:p>
            </p:txBody>
          </p:sp>
        </p:grpSp>
      </p:grpSp>
      <p:sp>
        <p:nvSpPr>
          <p:cNvPr id="49" name="TextBox 49"/>
          <p:cNvSpPr txBox="1"/>
          <p:nvPr/>
        </p:nvSpPr>
        <p:spPr>
          <a:xfrm>
            <a:off x="8323984" y="4605561"/>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grpSp>
        <p:nvGrpSpPr>
          <p:cNvPr id="50" name="Group 50"/>
          <p:cNvGrpSpPr/>
          <p:nvPr/>
        </p:nvGrpSpPr>
        <p:grpSpPr>
          <a:xfrm rot="-438843">
            <a:off x="8760786" y="2508490"/>
            <a:ext cx="3494137" cy="5396790"/>
            <a:chOff x="0" y="0"/>
            <a:chExt cx="920267" cy="1421377"/>
          </a:xfrm>
        </p:grpSpPr>
        <p:sp>
          <p:nvSpPr>
            <p:cNvPr id="51" name="Freeform 51"/>
            <p:cNvSpPr/>
            <p:nvPr/>
          </p:nvSpPr>
          <p:spPr>
            <a:xfrm>
              <a:off x="0" y="0"/>
              <a:ext cx="920267" cy="1421377"/>
            </a:xfrm>
            <a:custGeom>
              <a:avLst/>
              <a:gdLst/>
              <a:ahLst/>
              <a:cxnLst/>
              <a:rect l="l" t="t" r="r" b="b"/>
              <a:pathLst>
                <a:path w="920267" h="1421377">
                  <a:moveTo>
                    <a:pt x="203200" y="0"/>
                  </a:moveTo>
                  <a:lnTo>
                    <a:pt x="717067" y="0"/>
                  </a:lnTo>
                  <a:lnTo>
                    <a:pt x="920267" y="1421377"/>
                  </a:lnTo>
                  <a:lnTo>
                    <a:pt x="0" y="1421377"/>
                  </a:lnTo>
                  <a:lnTo>
                    <a:pt x="203200" y="0"/>
                  </a:lnTo>
                  <a:close/>
                </a:path>
              </a:pathLst>
            </a:custGeom>
            <a:gradFill rotWithShape="1">
              <a:gsLst>
                <a:gs pos="0">
                  <a:srgbClr val="1E2D50">
                    <a:alpha val="37840"/>
                  </a:srgbClr>
                </a:gs>
                <a:gs pos="100000">
                  <a:srgbClr val="1E2D50">
                    <a:alpha val="0"/>
                  </a:srgbClr>
                </a:gs>
              </a:gsLst>
              <a:lin ang="5400000"/>
            </a:gradFill>
          </p:spPr>
          <p:txBody>
            <a:bodyPr/>
            <a:lstStyle/>
            <a:p>
              <a:endParaRPr lang="it-IT"/>
            </a:p>
          </p:txBody>
        </p:sp>
        <p:sp>
          <p:nvSpPr>
            <p:cNvPr id="52" name="TextBox 52"/>
            <p:cNvSpPr txBox="1"/>
            <p:nvPr/>
          </p:nvSpPr>
          <p:spPr>
            <a:xfrm>
              <a:off x="127000" y="0"/>
              <a:ext cx="666267" cy="1421377"/>
            </a:xfrm>
            <a:prstGeom prst="rect">
              <a:avLst/>
            </a:prstGeom>
          </p:spPr>
          <p:txBody>
            <a:bodyPr lIns="50800" tIns="50800" rIns="50800" bIns="50800" rtlCol="0" anchor="ctr"/>
            <a:lstStyle/>
            <a:p>
              <a:pPr algn="ctr">
                <a:lnSpc>
                  <a:spcPts val="1888"/>
                </a:lnSpc>
              </a:pPr>
              <a:endParaRPr/>
            </a:p>
          </p:txBody>
        </p:sp>
      </p:grpSp>
      <p:sp>
        <p:nvSpPr>
          <p:cNvPr id="53" name="TextBox 5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4" name="TextBox 5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NATURAL LIGHT INTEGRATION</a:t>
            </a:r>
          </a:p>
        </p:txBody>
      </p:sp>
      <p:grpSp>
        <p:nvGrpSpPr>
          <p:cNvPr id="55" name="Group 55"/>
          <p:cNvGrpSpPr/>
          <p:nvPr/>
        </p:nvGrpSpPr>
        <p:grpSpPr>
          <a:xfrm rot="-554077">
            <a:off x="11188717" y="3089296"/>
            <a:ext cx="2050075" cy="5646230"/>
            <a:chOff x="0" y="0"/>
            <a:chExt cx="539937" cy="1487073"/>
          </a:xfrm>
        </p:grpSpPr>
        <p:sp>
          <p:nvSpPr>
            <p:cNvPr id="56" name="Freeform 56"/>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1E2D50">
                    <a:alpha val="18490"/>
                  </a:srgbClr>
                </a:gs>
                <a:gs pos="100000">
                  <a:srgbClr val="1E2D50">
                    <a:alpha val="0"/>
                  </a:srgbClr>
                </a:gs>
              </a:gsLst>
              <a:lin ang="5400000"/>
            </a:gradFill>
          </p:spPr>
          <p:txBody>
            <a:bodyPr/>
            <a:lstStyle/>
            <a:p>
              <a:endParaRPr lang="it-IT"/>
            </a:p>
          </p:txBody>
        </p:sp>
        <p:sp>
          <p:nvSpPr>
            <p:cNvPr id="57" name="TextBox 57"/>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- 3 LAYERS</a:t>
            </a:r>
          </a:p>
        </p:txBody>
      </p:sp>
      <p:sp>
        <p:nvSpPr>
          <p:cNvPr id="3" name="TextBox 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4" name="Group 4"/>
          <p:cNvGrpSpPr/>
          <p:nvPr/>
        </p:nvGrpSpPr>
        <p:grpSpPr>
          <a:xfrm>
            <a:off x="1946796" y="2411956"/>
            <a:ext cx="14394408" cy="5359284"/>
            <a:chOff x="0" y="0"/>
            <a:chExt cx="19192544" cy="7145712"/>
          </a:xfrm>
        </p:grpSpPr>
        <p:grpSp>
          <p:nvGrpSpPr>
            <p:cNvPr id="5" name="Group 5"/>
            <p:cNvGrpSpPr/>
            <p:nvPr/>
          </p:nvGrpSpPr>
          <p:grpSpPr>
            <a:xfrm>
              <a:off x="2448256" y="5406870"/>
              <a:ext cx="6420437" cy="1596682"/>
              <a:chOff x="0" y="0"/>
              <a:chExt cx="1668535" cy="414944"/>
            </a:xfrm>
          </p:grpSpPr>
          <p:sp>
            <p:nvSpPr>
              <p:cNvPr id="6" name="Freeform 6"/>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8FC3A7">
                  <a:alpha val="52941"/>
                </a:srgbClr>
              </a:solidFill>
              <a:ln w="47625" cap="rnd">
                <a:solidFill>
                  <a:srgbClr val="749D87">
                    <a:alpha val="52941"/>
                  </a:srgbClr>
                </a:solidFill>
                <a:prstDash val="solid"/>
                <a:round/>
              </a:ln>
            </p:spPr>
            <p:txBody>
              <a:bodyPr/>
              <a:lstStyle/>
              <a:p>
                <a:endParaRPr lang="it-IT"/>
              </a:p>
            </p:txBody>
          </p:sp>
          <p:sp>
            <p:nvSpPr>
              <p:cNvPr id="7" name="TextBox 7"/>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a:off x="2448256" y="3141132"/>
              <a:ext cx="6420437" cy="1596682"/>
              <a:chOff x="0" y="0"/>
              <a:chExt cx="1668535" cy="414944"/>
            </a:xfrm>
          </p:grpSpPr>
          <p:sp>
            <p:nvSpPr>
              <p:cNvPr id="9" name="Freeform 9"/>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10" name="TextBox 10"/>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11" name="Group 11"/>
            <p:cNvGrpSpPr/>
            <p:nvPr/>
          </p:nvGrpSpPr>
          <p:grpSpPr>
            <a:xfrm>
              <a:off x="2448256" y="879540"/>
              <a:ext cx="6420437" cy="1596682"/>
              <a:chOff x="0" y="0"/>
              <a:chExt cx="1668535" cy="414944"/>
            </a:xfrm>
          </p:grpSpPr>
          <p:sp>
            <p:nvSpPr>
              <p:cNvPr id="12" name="Freeform 12"/>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00AFC8">
                  <a:alpha val="52941"/>
                </a:srgbClr>
              </a:solidFill>
              <a:ln w="47625" cap="rnd">
                <a:solidFill>
                  <a:srgbClr val="037E8F">
                    <a:alpha val="52941"/>
                  </a:srgbClr>
                </a:solidFill>
                <a:prstDash val="solid"/>
                <a:round/>
              </a:ln>
            </p:spPr>
            <p:txBody>
              <a:bodyPr/>
              <a:lstStyle/>
              <a:p>
                <a:endParaRPr lang="it-IT"/>
              </a:p>
            </p:txBody>
          </p:sp>
          <p:sp>
            <p:nvSpPr>
              <p:cNvPr id="13" name="TextBox 13"/>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sp>
          <p:nvSpPr>
            <p:cNvPr id="14" name="TextBox 14"/>
            <p:cNvSpPr txBox="1"/>
            <p:nvPr/>
          </p:nvSpPr>
          <p:spPr>
            <a:xfrm>
              <a:off x="2960240" y="1634468"/>
              <a:ext cx="1984952"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CONTEXT</a:t>
              </a:r>
            </a:p>
          </p:txBody>
        </p:sp>
        <p:sp>
          <p:nvSpPr>
            <p:cNvPr id="15" name="TextBox 15"/>
            <p:cNvSpPr txBox="1"/>
            <p:nvPr/>
          </p:nvSpPr>
          <p:spPr>
            <a:xfrm>
              <a:off x="2974672" y="1218312"/>
              <a:ext cx="1338696"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3</a:t>
              </a:r>
            </a:p>
          </p:txBody>
        </p:sp>
        <p:sp>
          <p:nvSpPr>
            <p:cNvPr id="16" name="TextBox 16"/>
            <p:cNvSpPr txBox="1"/>
            <p:nvPr/>
          </p:nvSpPr>
          <p:spPr>
            <a:xfrm>
              <a:off x="2839040" y="3901373"/>
              <a:ext cx="1058430"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USER</a:t>
              </a:r>
            </a:p>
          </p:txBody>
        </p:sp>
        <p:sp>
          <p:nvSpPr>
            <p:cNvPr id="17" name="TextBox 17"/>
            <p:cNvSpPr txBox="1"/>
            <p:nvPr/>
          </p:nvSpPr>
          <p:spPr>
            <a:xfrm>
              <a:off x="2871236" y="3487290"/>
              <a:ext cx="1344035"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2</a:t>
              </a:r>
            </a:p>
          </p:txBody>
        </p:sp>
        <p:sp>
          <p:nvSpPr>
            <p:cNvPr id="18" name="TextBox 18"/>
            <p:cNvSpPr txBox="1"/>
            <p:nvPr/>
          </p:nvSpPr>
          <p:spPr>
            <a:xfrm>
              <a:off x="2974672" y="6096382"/>
              <a:ext cx="1956089"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ACTIVITY</a:t>
              </a:r>
            </a:p>
          </p:txBody>
        </p:sp>
        <p:sp>
          <p:nvSpPr>
            <p:cNvPr id="19" name="TextBox 19"/>
            <p:cNvSpPr txBox="1"/>
            <p:nvPr/>
          </p:nvSpPr>
          <p:spPr>
            <a:xfrm>
              <a:off x="2997690" y="5680227"/>
              <a:ext cx="1292658"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1</a:t>
              </a:r>
            </a:p>
          </p:txBody>
        </p:sp>
        <p:sp>
          <p:nvSpPr>
            <p:cNvPr id="20" name="Freeform 20"/>
            <p:cNvSpPr/>
            <p:nvPr/>
          </p:nvSpPr>
          <p:spPr>
            <a:xfrm>
              <a:off x="6176311" y="5683720"/>
              <a:ext cx="990811" cy="707191"/>
            </a:xfrm>
            <a:custGeom>
              <a:avLst/>
              <a:gdLst/>
              <a:ahLst/>
              <a:cxnLst/>
              <a:rect l="l" t="t" r="r" b="b"/>
              <a:pathLst>
                <a:path w="990811" h="707191">
                  <a:moveTo>
                    <a:pt x="0" y="0"/>
                  </a:moveTo>
                  <a:lnTo>
                    <a:pt x="990811" y="0"/>
                  </a:lnTo>
                  <a:lnTo>
                    <a:pt x="990811" y="707192"/>
                  </a:lnTo>
                  <a:lnTo>
                    <a:pt x="0" y="707192"/>
                  </a:lnTo>
                  <a:lnTo>
                    <a:pt x="0" y="0"/>
                  </a:lnTo>
                  <a:close/>
                </a:path>
              </a:pathLst>
            </a:custGeom>
            <a:blipFill>
              <a:blip>
                <a:alphaModFix amt="74000"/>
                <a:extLst>
                  <a:ext uri="{96DAC541-7B7A-43D3-8B79-37D633B846F1}">
                    <asvg:svgBlip xmlns:asvg="http://schemas.microsoft.com/office/drawing/2016/SVG/main" r:embed="rId2"/>
                  </a:ext>
                </a:extLst>
              </a:blip>
              <a:stretch>
                <a:fillRect/>
              </a:stretch>
            </a:blipFill>
          </p:spPr>
          <p:txBody>
            <a:bodyPr/>
            <a:lstStyle/>
            <a:p>
              <a:endParaRPr lang="it-IT"/>
            </a:p>
          </p:txBody>
        </p:sp>
        <p:sp>
          <p:nvSpPr>
            <p:cNvPr id="21" name="Freeform 21"/>
            <p:cNvSpPr/>
            <p:nvPr/>
          </p:nvSpPr>
          <p:spPr>
            <a:xfrm>
              <a:off x="6322378" y="1151002"/>
              <a:ext cx="717176" cy="672352"/>
            </a:xfrm>
            <a:custGeom>
              <a:avLst/>
              <a:gdLst/>
              <a:ahLst/>
              <a:cxnLst/>
              <a:rect l="l" t="t" r="r" b="b"/>
              <a:pathLst>
                <a:path w="717176" h="672352">
                  <a:moveTo>
                    <a:pt x="0" y="0"/>
                  </a:moveTo>
                  <a:lnTo>
                    <a:pt x="717176" y="0"/>
                  </a:lnTo>
                  <a:lnTo>
                    <a:pt x="717176" y="672352"/>
                  </a:lnTo>
                  <a:lnTo>
                    <a:pt x="0" y="672352"/>
                  </a:lnTo>
                  <a:lnTo>
                    <a:pt x="0" y="0"/>
                  </a:lnTo>
                  <a:close/>
                </a:path>
              </a:pathLst>
            </a:custGeom>
            <a:blipFill>
              <a:blip>
                <a:alphaModFix amt="71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2"/>
            <p:cNvSpPr/>
            <p:nvPr/>
          </p:nvSpPr>
          <p:spPr>
            <a:xfrm>
              <a:off x="6387675" y="3270920"/>
              <a:ext cx="568084" cy="1007688"/>
            </a:xfrm>
            <a:custGeom>
              <a:avLst/>
              <a:gdLst/>
              <a:ahLst/>
              <a:cxnLst/>
              <a:rect l="l" t="t" r="r" b="b"/>
              <a:pathLst>
                <a:path w="568084" h="1007688">
                  <a:moveTo>
                    <a:pt x="0" y="0"/>
                  </a:moveTo>
                  <a:lnTo>
                    <a:pt x="568084" y="0"/>
                  </a:lnTo>
                  <a:lnTo>
                    <a:pt x="568084" y="1007688"/>
                  </a:lnTo>
                  <a:lnTo>
                    <a:pt x="0" y="1007688"/>
                  </a:lnTo>
                  <a:lnTo>
                    <a:pt x="0" y="0"/>
                  </a:lnTo>
                  <a:close/>
                </a:path>
              </a:pathLst>
            </a:custGeom>
            <a:blipFill>
              <a:blip>
                <a:alphaModFix amt="75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3" name="Freeform 23"/>
            <p:cNvSpPr/>
            <p:nvPr/>
          </p:nvSpPr>
          <p:spPr>
            <a:xfrm>
              <a:off x="7362758" y="3493990"/>
              <a:ext cx="542650" cy="446330"/>
            </a:xfrm>
            <a:custGeom>
              <a:avLst/>
              <a:gdLst/>
              <a:ahLst/>
              <a:cxnLst/>
              <a:rect l="l" t="t" r="r" b="b"/>
              <a:pathLst>
                <a:path w="542650" h="446330">
                  <a:moveTo>
                    <a:pt x="0" y="0"/>
                  </a:moveTo>
                  <a:lnTo>
                    <a:pt x="542651" y="0"/>
                  </a:lnTo>
                  <a:lnTo>
                    <a:pt x="542651" y="446330"/>
                  </a:lnTo>
                  <a:lnTo>
                    <a:pt x="0" y="446330"/>
                  </a:lnTo>
                  <a:lnTo>
                    <a:pt x="0" y="0"/>
                  </a:lnTo>
                  <a:close/>
                </a:path>
              </a:pathLst>
            </a:custGeom>
            <a:blipFill>
              <a:blip>
                <a:alphaModFix amt="70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5545157" y="3471810"/>
              <a:ext cx="385191" cy="490689"/>
            </a:xfrm>
            <a:custGeom>
              <a:avLst/>
              <a:gdLst/>
              <a:ahLst/>
              <a:cxnLst/>
              <a:rect l="l" t="t" r="r" b="b"/>
              <a:pathLst>
                <a:path w="385191" h="490689">
                  <a:moveTo>
                    <a:pt x="0" y="0"/>
                  </a:moveTo>
                  <a:lnTo>
                    <a:pt x="385191" y="0"/>
                  </a:lnTo>
                  <a:lnTo>
                    <a:pt x="385191" y="490690"/>
                  </a:lnTo>
                  <a:lnTo>
                    <a:pt x="0" y="490690"/>
                  </a:lnTo>
                  <a:lnTo>
                    <a:pt x="0" y="0"/>
                  </a:lnTo>
                  <a:close/>
                </a:path>
              </a:pathLst>
            </a:custGeom>
            <a:blipFill>
              <a:blip>
                <a:alphaModFix amt="82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5" name="TextBox 25"/>
            <p:cNvSpPr txBox="1"/>
            <p:nvPr/>
          </p:nvSpPr>
          <p:spPr>
            <a:xfrm>
              <a:off x="5955164" y="1902090"/>
              <a:ext cx="1519382"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26" name="TextBox 26"/>
            <p:cNvSpPr txBox="1"/>
            <p:nvPr/>
          </p:nvSpPr>
          <p:spPr>
            <a:xfrm>
              <a:off x="5324908" y="6554703"/>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27" name="TextBox 27"/>
            <p:cNvSpPr txBox="1"/>
            <p:nvPr/>
          </p:nvSpPr>
          <p:spPr>
            <a:xfrm>
              <a:off x="5281769" y="4302474"/>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sp>
          <p:nvSpPr>
            <p:cNvPr id="28" name="AutoShape 28"/>
            <p:cNvSpPr/>
            <p:nvPr/>
          </p:nvSpPr>
          <p:spPr>
            <a:xfrm>
              <a:off x="9285210" y="1677881"/>
              <a:ext cx="3340641" cy="0"/>
            </a:xfrm>
            <a:prstGeom prst="line">
              <a:avLst/>
            </a:prstGeom>
            <a:ln w="63500" cap="flat">
              <a:solidFill>
                <a:srgbClr val="037E8F">
                  <a:alpha val="41961"/>
                </a:srgbClr>
              </a:solidFill>
              <a:prstDash val="solid"/>
              <a:headEnd type="none" w="sm" len="sm"/>
              <a:tailEnd type="triangle" w="lg" len="med"/>
            </a:ln>
          </p:spPr>
          <p:txBody>
            <a:bodyPr/>
            <a:lstStyle/>
            <a:p>
              <a:endParaRPr lang="it-IT"/>
            </a:p>
          </p:txBody>
        </p:sp>
        <p:sp>
          <p:nvSpPr>
            <p:cNvPr id="29" name="AutoShape 29"/>
            <p:cNvSpPr/>
            <p:nvPr/>
          </p:nvSpPr>
          <p:spPr>
            <a:xfrm>
              <a:off x="9285210" y="3939473"/>
              <a:ext cx="3340641" cy="0"/>
            </a:xfrm>
            <a:prstGeom prst="line">
              <a:avLst/>
            </a:prstGeom>
            <a:ln w="63500" cap="flat">
              <a:solidFill>
                <a:srgbClr val="326D2C">
                  <a:alpha val="41961"/>
                </a:srgbClr>
              </a:solidFill>
              <a:prstDash val="solid"/>
              <a:headEnd type="none" w="sm" len="sm"/>
              <a:tailEnd type="triangle" w="lg" len="med"/>
            </a:ln>
          </p:spPr>
          <p:txBody>
            <a:bodyPr/>
            <a:lstStyle/>
            <a:p>
              <a:endParaRPr lang="it-IT"/>
            </a:p>
          </p:txBody>
        </p:sp>
        <p:sp>
          <p:nvSpPr>
            <p:cNvPr id="30" name="AutoShape 30"/>
            <p:cNvSpPr/>
            <p:nvPr/>
          </p:nvSpPr>
          <p:spPr>
            <a:xfrm flipV="1">
              <a:off x="9285210" y="6205211"/>
              <a:ext cx="3340641" cy="0"/>
            </a:xfrm>
            <a:prstGeom prst="line">
              <a:avLst/>
            </a:prstGeom>
            <a:ln w="63500" cap="flat">
              <a:solidFill>
                <a:srgbClr val="749D87">
                  <a:alpha val="41961"/>
                </a:srgbClr>
              </a:solidFill>
              <a:prstDash val="solid"/>
              <a:headEnd type="none" w="sm" len="sm"/>
              <a:tailEnd type="triangle" w="lg" len="med"/>
            </a:ln>
          </p:spPr>
          <p:txBody>
            <a:bodyPr/>
            <a:lstStyle/>
            <a:p>
              <a:endParaRPr lang="it-IT"/>
            </a:p>
          </p:txBody>
        </p:sp>
        <p:grpSp>
          <p:nvGrpSpPr>
            <p:cNvPr id="31" name="Group 31"/>
            <p:cNvGrpSpPr/>
            <p:nvPr/>
          </p:nvGrpSpPr>
          <p:grpSpPr>
            <a:xfrm>
              <a:off x="12867151" y="879540"/>
              <a:ext cx="2639147" cy="6124012"/>
              <a:chOff x="0" y="0"/>
              <a:chExt cx="685858" cy="1591500"/>
            </a:xfrm>
          </p:grpSpPr>
          <p:sp>
            <p:nvSpPr>
              <p:cNvPr id="32" name="Freeform 32"/>
              <p:cNvSpPr/>
              <p:nvPr/>
            </p:nvSpPr>
            <p:spPr>
              <a:xfrm>
                <a:off x="0" y="0"/>
                <a:ext cx="685858" cy="1591500"/>
              </a:xfrm>
              <a:custGeom>
                <a:avLst/>
                <a:gdLst/>
                <a:ahLst/>
                <a:cxnLst/>
                <a:rect l="l" t="t" r="r" b="b"/>
                <a:pathLst>
                  <a:path w="685858" h="1591500">
                    <a:moveTo>
                      <a:pt x="140808" y="0"/>
                    </a:moveTo>
                    <a:lnTo>
                      <a:pt x="545051" y="0"/>
                    </a:lnTo>
                    <a:cubicBezTo>
                      <a:pt x="622816" y="0"/>
                      <a:pt x="685858" y="63042"/>
                      <a:pt x="685858" y="140808"/>
                    </a:cubicBezTo>
                    <a:lnTo>
                      <a:pt x="685858" y="1450693"/>
                    </a:lnTo>
                    <a:cubicBezTo>
                      <a:pt x="685858" y="1528459"/>
                      <a:pt x="622816" y="1591500"/>
                      <a:pt x="545051" y="1591500"/>
                    </a:cubicBezTo>
                    <a:lnTo>
                      <a:pt x="140808" y="1591500"/>
                    </a:lnTo>
                    <a:cubicBezTo>
                      <a:pt x="63042" y="1591500"/>
                      <a:pt x="0" y="1528459"/>
                      <a:pt x="0" y="1450693"/>
                    </a:cubicBezTo>
                    <a:lnTo>
                      <a:pt x="0" y="140808"/>
                    </a:lnTo>
                    <a:cubicBezTo>
                      <a:pt x="0" y="63042"/>
                      <a:pt x="63042" y="0"/>
                      <a:pt x="140808" y="0"/>
                    </a:cubicBezTo>
                    <a:close/>
                  </a:path>
                </a:pathLst>
              </a:custGeom>
              <a:solidFill>
                <a:srgbClr val="FFD830">
                  <a:alpha val="35686"/>
                </a:srgbClr>
              </a:solidFill>
              <a:ln w="95250" cap="rnd">
                <a:solidFill>
                  <a:srgbClr val="D1B12A">
                    <a:alpha val="35686"/>
                  </a:srgbClr>
                </a:solidFill>
                <a:prstDash val="solid"/>
                <a:round/>
              </a:ln>
            </p:spPr>
            <p:txBody>
              <a:bodyPr/>
              <a:lstStyle/>
              <a:p>
                <a:endParaRPr lang="it-IT"/>
              </a:p>
            </p:txBody>
          </p:sp>
          <p:sp>
            <p:nvSpPr>
              <p:cNvPr id="33" name="TextBox 33"/>
              <p:cNvSpPr txBox="1"/>
              <p:nvPr/>
            </p:nvSpPr>
            <p:spPr>
              <a:xfrm>
                <a:off x="0" y="-28575"/>
                <a:ext cx="685858" cy="1620075"/>
              </a:xfrm>
              <a:prstGeom prst="rect">
                <a:avLst/>
              </a:prstGeom>
            </p:spPr>
            <p:txBody>
              <a:bodyPr lIns="50800" tIns="50800" rIns="50800" bIns="50800" rtlCol="0" anchor="ctr"/>
              <a:lstStyle/>
              <a:p>
                <a:pPr algn="ctr">
                  <a:lnSpc>
                    <a:spcPts val="2199"/>
                  </a:lnSpc>
                </a:pPr>
                <a:endParaRPr/>
              </a:p>
            </p:txBody>
          </p:sp>
        </p:grpSp>
        <p:sp>
          <p:nvSpPr>
            <p:cNvPr id="34" name="TextBox 34"/>
            <p:cNvSpPr txBox="1"/>
            <p:nvPr/>
          </p:nvSpPr>
          <p:spPr>
            <a:xfrm>
              <a:off x="12944500" y="3753135"/>
              <a:ext cx="2484449" cy="720513"/>
            </a:xfrm>
            <a:prstGeom prst="rect">
              <a:avLst/>
            </a:prstGeom>
          </p:spPr>
          <p:txBody>
            <a:bodyPr lIns="0" tIns="0" rIns="0" bIns="0" rtlCol="0" anchor="t">
              <a:spAutoFit/>
            </a:bodyPr>
            <a:lstStyle/>
            <a:p>
              <a:pPr algn="ctr">
                <a:lnSpc>
                  <a:spcPts val="2239"/>
                </a:lnSpc>
              </a:pPr>
              <a:r>
                <a:rPr lang="en-US" sz="1599" spc="319">
                  <a:solidFill>
                    <a:srgbClr val="192C50"/>
                  </a:solidFill>
                  <a:latin typeface="TT Chocolates"/>
                  <a:ea typeface="TT Chocolates"/>
                  <a:cs typeface="TT Chocolates"/>
                  <a:sym typeface="TT Chocolates"/>
                </a:rPr>
                <a:t>Decision </a:t>
              </a:r>
            </a:p>
            <a:p>
              <a:pPr algn="ctr">
                <a:lnSpc>
                  <a:spcPts val="2239"/>
                </a:lnSpc>
                <a:spcBef>
                  <a:spcPct val="0"/>
                </a:spcBef>
              </a:pPr>
              <a:r>
                <a:rPr lang="en-US" sz="1599" spc="319">
                  <a:solidFill>
                    <a:srgbClr val="192C50"/>
                  </a:solidFill>
                  <a:latin typeface="TT Chocolates"/>
                  <a:ea typeface="TT Chocolates"/>
                  <a:cs typeface="TT Chocolates"/>
                  <a:sym typeface="TT Chocolates"/>
                </a:rPr>
                <a:t>system</a:t>
              </a:r>
            </a:p>
          </p:txBody>
        </p:sp>
        <p:sp>
          <p:nvSpPr>
            <p:cNvPr id="35" name="TextBox 35"/>
            <p:cNvSpPr txBox="1"/>
            <p:nvPr/>
          </p:nvSpPr>
          <p:spPr>
            <a:xfrm>
              <a:off x="13959207" y="3081686"/>
              <a:ext cx="455035"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AI</a:t>
              </a:r>
            </a:p>
          </p:txBody>
        </p:sp>
        <p:grpSp>
          <p:nvGrpSpPr>
            <p:cNvPr id="36" name="Group 36"/>
            <p:cNvGrpSpPr/>
            <p:nvPr/>
          </p:nvGrpSpPr>
          <p:grpSpPr>
            <a:xfrm>
              <a:off x="16523326" y="879540"/>
              <a:ext cx="2669218" cy="6124012"/>
              <a:chOff x="0" y="0"/>
              <a:chExt cx="693673" cy="1591500"/>
            </a:xfrm>
          </p:grpSpPr>
          <p:sp>
            <p:nvSpPr>
              <p:cNvPr id="37" name="Freeform 37"/>
              <p:cNvSpPr/>
              <p:nvPr/>
            </p:nvSpPr>
            <p:spPr>
              <a:xfrm>
                <a:off x="0" y="0"/>
                <a:ext cx="693673" cy="1591500"/>
              </a:xfrm>
              <a:custGeom>
                <a:avLst/>
                <a:gdLst/>
                <a:ahLst/>
                <a:cxnLst/>
                <a:rect l="l" t="t" r="r" b="b"/>
                <a:pathLst>
                  <a:path w="693673" h="1591500">
                    <a:moveTo>
                      <a:pt x="139221" y="0"/>
                    </a:moveTo>
                    <a:lnTo>
                      <a:pt x="554452" y="0"/>
                    </a:lnTo>
                    <a:cubicBezTo>
                      <a:pt x="591375" y="0"/>
                      <a:pt x="626787" y="14668"/>
                      <a:pt x="652896" y="40777"/>
                    </a:cubicBezTo>
                    <a:cubicBezTo>
                      <a:pt x="679005" y="66886"/>
                      <a:pt x="693673" y="102298"/>
                      <a:pt x="693673" y="139221"/>
                    </a:cubicBezTo>
                    <a:lnTo>
                      <a:pt x="693673" y="1452279"/>
                    </a:lnTo>
                    <a:cubicBezTo>
                      <a:pt x="693673" y="1529169"/>
                      <a:pt x="631341" y="1591500"/>
                      <a:pt x="554452" y="1591500"/>
                    </a:cubicBezTo>
                    <a:lnTo>
                      <a:pt x="139221" y="1591500"/>
                    </a:lnTo>
                    <a:cubicBezTo>
                      <a:pt x="102298" y="1591500"/>
                      <a:pt x="66886" y="1576832"/>
                      <a:pt x="40777" y="1550723"/>
                    </a:cubicBezTo>
                    <a:cubicBezTo>
                      <a:pt x="14668" y="1524614"/>
                      <a:pt x="0" y="1489203"/>
                      <a:pt x="0" y="1452279"/>
                    </a:cubicBezTo>
                    <a:lnTo>
                      <a:pt x="0" y="139221"/>
                    </a:lnTo>
                    <a:cubicBezTo>
                      <a:pt x="0" y="102298"/>
                      <a:pt x="14668" y="66886"/>
                      <a:pt x="40777" y="40777"/>
                    </a:cubicBezTo>
                    <a:cubicBezTo>
                      <a:pt x="66886" y="14668"/>
                      <a:pt x="102298" y="0"/>
                      <a:pt x="139221" y="0"/>
                    </a:cubicBezTo>
                    <a:close/>
                  </a:path>
                </a:pathLst>
              </a:custGeom>
              <a:solidFill>
                <a:srgbClr val="FFD830">
                  <a:alpha val="64706"/>
                </a:srgbClr>
              </a:solidFill>
              <a:ln w="95250" cap="rnd">
                <a:solidFill>
                  <a:srgbClr val="D1B12A">
                    <a:alpha val="64706"/>
                  </a:srgbClr>
                </a:solidFill>
                <a:prstDash val="solid"/>
                <a:round/>
              </a:ln>
            </p:spPr>
            <p:txBody>
              <a:bodyPr/>
              <a:lstStyle/>
              <a:p>
                <a:endParaRPr lang="it-IT"/>
              </a:p>
            </p:txBody>
          </p:sp>
          <p:sp>
            <p:nvSpPr>
              <p:cNvPr id="38" name="TextBox 38"/>
              <p:cNvSpPr txBox="1"/>
              <p:nvPr/>
            </p:nvSpPr>
            <p:spPr>
              <a:xfrm>
                <a:off x="0" y="-28575"/>
                <a:ext cx="693673" cy="1620075"/>
              </a:xfrm>
              <a:prstGeom prst="rect">
                <a:avLst/>
              </a:prstGeom>
            </p:spPr>
            <p:txBody>
              <a:bodyPr lIns="50800" tIns="50800" rIns="50800" bIns="50800" rtlCol="0" anchor="ctr"/>
              <a:lstStyle/>
              <a:p>
                <a:pPr algn="ctr">
                  <a:lnSpc>
                    <a:spcPts val="2199"/>
                  </a:lnSpc>
                </a:pPr>
                <a:endParaRPr/>
              </a:p>
            </p:txBody>
          </p:sp>
        </p:grpSp>
        <p:sp>
          <p:nvSpPr>
            <p:cNvPr id="39" name="TextBox 39"/>
            <p:cNvSpPr txBox="1"/>
            <p:nvPr/>
          </p:nvSpPr>
          <p:spPr>
            <a:xfrm>
              <a:off x="16739613" y="3083982"/>
              <a:ext cx="2236643" cy="1869017"/>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40" name="AutoShape 40"/>
            <p:cNvSpPr/>
            <p:nvPr/>
          </p:nvSpPr>
          <p:spPr>
            <a:xfrm>
              <a:off x="15657847" y="3791235"/>
              <a:ext cx="713930" cy="0"/>
            </a:xfrm>
            <a:prstGeom prst="line">
              <a:avLst/>
            </a:prstGeom>
            <a:ln w="63500" cap="flat">
              <a:solidFill>
                <a:srgbClr val="F9F58F">
                  <a:alpha val="84706"/>
                </a:srgbClr>
              </a:solidFill>
              <a:prstDash val="solid"/>
              <a:headEnd type="none" w="sm" len="sm"/>
              <a:tailEnd type="triangle" w="lg" len="med"/>
            </a:ln>
          </p:spPr>
          <p:txBody>
            <a:bodyPr/>
            <a:lstStyle/>
            <a:p>
              <a:endParaRPr lang="it-IT"/>
            </a:p>
          </p:txBody>
        </p:sp>
        <p:sp>
          <p:nvSpPr>
            <p:cNvPr id="41" name="TextBox 41"/>
            <p:cNvSpPr txBox="1"/>
            <p:nvPr/>
          </p:nvSpPr>
          <p:spPr>
            <a:xfrm>
              <a:off x="2503992"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Input</a:t>
              </a:r>
            </a:p>
          </p:txBody>
        </p:sp>
        <p:sp>
          <p:nvSpPr>
            <p:cNvPr id="42" name="TextBox 42"/>
            <p:cNvSpPr txBox="1"/>
            <p:nvPr/>
          </p:nvSpPr>
          <p:spPr>
            <a:xfrm>
              <a:off x="12944500"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Output</a:t>
              </a:r>
            </a:p>
          </p:txBody>
        </p:sp>
        <p:sp>
          <p:nvSpPr>
            <p:cNvPr id="43" name="TextBox 43"/>
            <p:cNvSpPr txBox="1"/>
            <p:nvPr/>
          </p:nvSpPr>
          <p:spPr>
            <a:xfrm>
              <a:off x="0" y="2712487"/>
              <a:ext cx="4451767" cy="7846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Color &amp;</a:t>
              </a:r>
            </a:p>
            <a:p>
              <a:pPr algn="l">
                <a:lnSpc>
                  <a:spcPts val="2368"/>
                </a:lnSpc>
              </a:pPr>
              <a:r>
                <a:rPr lang="en-US" sz="2007" b="1" spc="78">
                  <a:solidFill>
                    <a:srgbClr val="000000"/>
                  </a:solidFill>
                  <a:latin typeface="TT Chocolates Bold"/>
                  <a:ea typeface="TT Chocolates Bold"/>
                  <a:cs typeface="TT Chocolates Bold"/>
                  <a:sym typeface="TT Chocolates Bold"/>
                </a:rPr>
                <a:t>Intensity</a:t>
              </a:r>
            </a:p>
          </p:txBody>
        </p:sp>
        <p:sp>
          <p:nvSpPr>
            <p:cNvPr id="44" name="TextBox 44"/>
            <p:cNvSpPr txBox="1"/>
            <p:nvPr/>
          </p:nvSpPr>
          <p:spPr>
            <a:xfrm>
              <a:off x="0" y="5943758"/>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On/Off</a:t>
              </a:r>
            </a:p>
          </p:txBody>
        </p:sp>
        <p:grpSp>
          <p:nvGrpSpPr>
            <p:cNvPr id="45" name="Group 45"/>
            <p:cNvGrpSpPr/>
            <p:nvPr/>
          </p:nvGrpSpPr>
          <p:grpSpPr>
            <a:xfrm>
              <a:off x="2225884" y="5185589"/>
              <a:ext cx="6879253" cy="1960123"/>
              <a:chOff x="0" y="0"/>
              <a:chExt cx="1787771" cy="509394"/>
            </a:xfrm>
          </p:grpSpPr>
          <p:sp>
            <p:nvSpPr>
              <p:cNvPr id="46" name="Freeform 46"/>
              <p:cNvSpPr/>
              <p:nvPr/>
            </p:nvSpPr>
            <p:spPr>
              <a:xfrm>
                <a:off x="0" y="0"/>
                <a:ext cx="1787771" cy="509394"/>
              </a:xfrm>
              <a:custGeom>
                <a:avLst/>
                <a:gdLst/>
                <a:ahLst/>
                <a:cxnLst/>
                <a:rect l="l" t="t" r="r" b="b"/>
                <a:pathLst>
                  <a:path w="1787771" h="509394">
                    <a:moveTo>
                      <a:pt x="54019" y="0"/>
                    </a:moveTo>
                    <a:lnTo>
                      <a:pt x="1733752" y="0"/>
                    </a:lnTo>
                    <a:cubicBezTo>
                      <a:pt x="1748079" y="0"/>
                      <a:pt x="1761819" y="5691"/>
                      <a:pt x="1771949" y="15822"/>
                    </a:cubicBezTo>
                    <a:cubicBezTo>
                      <a:pt x="1782080" y="25952"/>
                      <a:pt x="1787771" y="39692"/>
                      <a:pt x="1787771" y="54019"/>
                    </a:cubicBezTo>
                    <a:lnTo>
                      <a:pt x="1787771" y="455375"/>
                    </a:lnTo>
                    <a:cubicBezTo>
                      <a:pt x="1787771" y="469702"/>
                      <a:pt x="1782080" y="483442"/>
                      <a:pt x="1771949" y="493572"/>
                    </a:cubicBezTo>
                    <a:cubicBezTo>
                      <a:pt x="1761819" y="503703"/>
                      <a:pt x="1748079" y="509394"/>
                      <a:pt x="1733752" y="509394"/>
                    </a:cubicBezTo>
                    <a:lnTo>
                      <a:pt x="54019" y="509394"/>
                    </a:lnTo>
                    <a:cubicBezTo>
                      <a:pt x="39692" y="509394"/>
                      <a:pt x="25952" y="503703"/>
                      <a:pt x="15822" y="493572"/>
                    </a:cubicBezTo>
                    <a:cubicBezTo>
                      <a:pt x="5691" y="483442"/>
                      <a:pt x="0" y="469702"/>
                      <a:pt x="0" y="455375"/>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47" name="TextBox 47"/>
              <p:cNvSpPr txBox="1"/>
              <p:nvPr/>
            </p:nvSpPr>
            <p:spPr>
              <a:xfrm>
                <a:off x="0" y="-28575"/>
                <a:ext cx="1787771" cy="537969"/>
              </a:xfrm>
              <a:prstGeom prst="rect">
                <a:avLst/>
              </a:prstGeom>
            </p:spPr>
            <p:txBody>
              <a:bodyPr lIns="50800" tIns="50800" rIns="50800" bIns="50800" rtlCol="0" anchor="ctr"/>
              <a:lstStyle/>
              <a:p>
                <a:pPr algn="ctr">
                  <a:lnSpc>
                    <a:spcPts val="2199"/>
                  </a:lnSpc>
                </a:pPr>
                <a:endParaRPr/>
              </a:p>
            </p:txBody>
          </p:sp>
        </p:grpSp>
        <p:grpSp>
          <p:nvGrpSpPr>
            <p:cNvPr id="48" name="Group 48"/>
            <p:cNvGrpSpPr/>
            <p:nvPr/>
          </p:nvGrpSpPr>
          <p:grpSpPr>
            <a:xfrm>
              <a:off x="2225884" y="650130"/>
              <a:ext cx="6879253" cy="4306859"/>
              <a:chOff x="0" y="0"/>
              <a:chExt cx="1787771" cy="1119261"/>
            </a:xfrm>
          </p:grpSpPr>
          <p:sp>
            <p:nvSpPr>
              <p:cNvPr id="49" name="Freeform 49"/>
              <p:cNvSpPr/>
              <p:nvPr/>
            </p:nvSpPr>
            <p:spPr>
              <a:xfrm>
                <a:off x="0" y="0"/>
                <a:ext cx="1787771" cy="1119261"/>
              </a:xfrm>
              <a:custGeom>
                <a:avLst/>
                <a:gdLst/>
                <a:ahLst/>
                <a:cxnLst/>
                <a:rect l="l" t="t" r="r" b="b"/>
                <a:pathLst>
                  <a:path w="1787771" h="1119261">
                    <a:moveTo>
                      <a:pt x="54019" y="0"/>
                    </a:moveTo>
                    <a:lnTo>
                      <a:pt x="1733752" y="0"/>
                    </a:lnTo>
                    <a:cubicBezTo>
                      <a:pt x="1748079" y="0"/>
                      <a:pt x="1761819" y="5691"/>
                      <a:pt x="1771949" y="15822"/>
                    </a:cubicBezTo>
                    <a:cubicBezTo>
                      <a:pt x="1782080" y="25952"/>
                      <a:pt x="1787771" y="39692"/>
                      <a:pt x="1787771" y="54019"/>
                    </a:cubicBezTo>
                    <a:lnTo>
                      <a:pt x="1787771" y="1065242"/>
                    </a:lnTo>
                    <a:cubicBezTo>
                      <a:pt x="1787771" y="1079569"/>
                      <a:pt x="1782080" y="1093308"/>
                      <a:pt x="1771949" y="1103439"/>
                    </a:cubicBezTo>
                    <a:cubicBezTo>
                      <a:pt x="1761819" y="1113570"/>
                      <a:pt x="1748079" y="1119261"/>
                      <a:pt x="1733752" y="1119261"/>
                    </a:cubicBezTo>
                    <a:lnTo>
                      <a:pt x="54019" y="1119261"/>
                    </a:lnTo>
                    <a:cubicBezTo>
                      <a:pt x="39692" y="1119261"/>
                      <a:pt x="25952" y="1113570"/>
                      <a:pt x="15822" y="1103439"/>
                    </a:cubicBezTo>
                    <a:cubicBezTo>
                      <a:pt x="5691" y="1093308"/>
                      <a:pt x="0" y="1079569"/>
                      <a:pt x="0" y="1065242"/>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50" name="TextBox 50"/>
              <p:cNvSpPr txBox="1"/>
              <p:nvPr/>
            </p:nvSpPr>
            <p:spPr>
              <a:xfrm>
                <a:off x="0" y="-28575"/>
                <a:ext cx="1787771" cy="1147836"/>
              </a:xfrm>
              <a:prstGeom prst="rect">
                <a:avLst/>
              </a:prstGeom>
            </p:spPr>
            <p:txBody>
              <a:bodyPr lIns="50800" tIns="50800" rIns="50800" bIns="50800" rtlCol="0" anchor="ctr"/>
              <a:lstStyle/>
              <a:p>
                <a:pPr algn="ctr">
                  <a:lnSpc>
                    <a:spcPts val="2199"/>
                  </a:lnSpc>
                </a:pP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7094" y="3191143"/>
            <a:ext cx="3094634" cy="2780787"/>
            <a:chOff x="0" y="0"/>
            <a:chExt cx="1115345" cy="1002230"/>
          </a:xfrm>
        </p:grpSpPr>
        <p:sp>
          <p:nvSpPr>
            <p:cNvPr id="3" name="Freeform 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4" name="TextBox 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grpSp>
        <p:nvGrpSpPr>
          <p:cNvPr id="5" name="Group 5"/>
          <p:cNvGrpSpPr/>
          <p:nvPr/>
        </p:nvGrpSpPr>
        <p:grpSpPr>
          <a:xfrm>
            <a:off x="2255413" y="3251675"/>
            <a:ext cx="3772040" cy="2780787"/>
            <a:chOff x="0" y="0"/>
            <a:chExt cx="1359490" cy="1002230"/>
          </a:xfrm>
        </p:grpSpPr>
        <p:sp>
          <p:nvSpPr>
            <p:cNvPr id="6" name="Freeform 6"/>
            <p:cNvSpPr/>
            <p:nvPr/>
          </p:nvSpPr>
          <p:spPr>
            <a:xfrm>
              <a:off x="0" y="0"/>
              <a:ext cx="1359490" cy="1002230"/>
            </a:xfrm>
            <a:custGeom>
              <a:avLst/>
              <a:gdLst/>
              <a:ahLst/>
              <a:cxnLst/>
              <a:rect l="l" t="t" r="r" b="b"/>
              <a:pathLst>
                <a:path w="1359490" h="1002230">
                  <a:moveTo>
                    <a:pt x="73888" y="0"/>
                  </a:moveTo>
                  <a:lnTo>
                    <a:pt x="1285602" y="0"/>
                  </a:lnTo>
                  <a:cubicBezTo>
                    <a:pt x="1326409" y="0"/>
                    <a:pt x="1359490" y="33081"/>
                    <a:pt x="1359490" y="73888"/>
                  </a:cubicBezTo>
                  <a:lnTo>
                    <a:pt x="1359490" y="928342"/>
                  </a:lnTo>
                  <a:cubicBezTo>
                    <a:pt x="1359490" y="969149"/>
                    <a:pt x="1326409" y="1002230"/>
                    <a:pt x="1285602" y="1002230"/>
                  </a:cubicBezTo>
                  <a:lnTo>
                    <a:pt x="73888" y="1002230"/>
                  </a:lnTo>
                  <a:cubicBezTo>
                    <a:pt x="33081" y="1002230"/>
                    <a:pt x="0" y="969149"/>
                    <a:pt x="0" y="928342"/>
                  </a:cubicBezTo>
                  <a:lnTo>
                    <a:pt x="0" y="73888"/>
                  </a:lnTo>
                  <a:cubicBezTo>
                    <a:pt x="0" y="33081"/>
                    <a:pt x="33081" y="0"/>
                    <a:pt x="73888"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7" name="TextBox 7"/>
            <p:cNvSpPr txBox="1"/>
            <p:nvPr/>
          </p:nvSpPr>
          <p:spPr>
            <a:xfrm>
              <a:off x="0" y="-28575"/>
              <a:ext cx="1359490" cy="1030805"/>
            </a:xfrm>
            <a:prstGeom prst="rect">
              <a:avLst/>
            </a:prstGeom>
          </p:spPr>
          <p:txBody>
            <a:bodyPr lIns="50800" tIns="50800" rIns="50800" bIns="50800" rtlCol="0" anchor="ctr"/>
            <a:lstStyle/>
            <a:p>
              <a:pPr algn="ctr">
                <a:lnSpc>
                  <a:spcPts val="2199"/>
                </a:lnSpc>
              </a:pPr>
              <a:endParaRPr/>
            </a:p>
          </p:txBody>
        </p:sp>
      </p:grpSp>
      <p:sp>
        <p:nvSpPr>
          <p:cNvPr id="8" name="Freeform 8"/>
          <p:cNvSpPr/>
          <p:nvPr/>
        </p:nvSpPr>
        <p:spPr>
          <a:xfrm rot="-5400000">
            <a:off x="8374828" y="4208039"/>
            <a:ext cx="1185340" cy="452230"/>
          </a:xfrm>
          <a:custGeom>
            <a:avLst/>
            <a:gdLst/>
            <a:ahLst/>
            <a:cxnLst/>
            <a:rect l="l" t="t" r="r" b="b"/>
            <a:pathLst>
              <a:path w="1185340" h="452230">
                <a:moveTo>
                  <a:pt x="0" y="0"/>
                </a:moveTo>
                <a:lnTo>
                  <a:pt x="1185340" y="0"/>
                </a:lnTo>
                <a:lnTo>
                  <a:pt x="1185340" y="452230"/>
                </a:lnTo>
                <a:lnTo>
                  <a:pt x="0" y="452230"/>
                </a:lnTo>
                <a:lnTo>
                  <a:pt x="0" y="0"/>
                </a:lnTo>
                <a:close/>
              </a:path>
            </a:pathLst>
          </a:custGeom>
          <a:blipFill>
            <a:blip>
              <a:extLst>
                <a:ext uri="{96DAC541-7B7A-43D3-8B79-37D633B846F1}">
                  <asvg:svgBlip xmlns:asvg="http://schemas.microsoft.com/office/drawing/2016/SVG/main" r:embed="rId3"/>
                </a:ext>
              </a:extLst>
            </a:blip>
            <a:stretch>
              <a:fillRect t="-101698" b="-82046"/>
            </a:stretch>
          </a:blipFill>
        </p:spPr>
        <p:txBody>
          <a:bodyPr/>
          <a:lstStyle/>
          <a:p>
            <a:endParaRPr lang="it-IT"/>
          </a:p>
        </p:txBody>
      </p:sp>
      <p:sp>
        <p:nvSpPr>
          <p:cNvPr id="9" name="Freeform 9"/>
          <p:cNvSpPr/>
          <p:nvPr/>
        </p:nvSpPr>
        <p:spPr>
          <a:xfrm rot="-5400000">
            <a:off x="9006774" y="4204929"/>
            <a:ext cx="1185340" cy="458450"/>
          </a:xfrm>
          <a:custGeom>
            <a:avLst/>
            <a:gdLst/>
            <a:ahLst/>
            <a:cxnLst/>
            <a:rect l="l" t="t" r="r" b="b"/>
            <a:pathLst>
              <a:path w="1185340" h="458450">
                <a:moveTo>
                  <a:pt x="0" y="0"/>
                </a:moveTo>
                <a:lnTo>
                  <a:pt x="1185340" y="0"/>
                </a:lnTo>
                <a:lnTo>
                  <a:pt x="1185340" y="458450"/>
                </a:lnTo>
                <a:lnTo>
                  <a:pt x="0" y="458450"/>
                </a:lnTo>
                <a:lnTo>
                  <a:pt x="0" y="0"/>
                </a:lnTo>
                <a:close/>
              </a:path>
            </a:pathLst>
          </a:custGeom>
          <a:blipFill>
            <a:blip>
              <a:extLst>
                <a:ext uri="{96DAC541-7B7A-43D3-8B79-37D633B846F1}">
                  <asvg:svgBlip xmlns:asvg="http://schemas.microsoft.com/office/drawing/2016/SVG/main" r:embed="rId3"/>
                </a:ext>
              </a:extLst>
            </a:blip>
            <a:stretch>
              <a:fillRect t="-179896"/>
            </a:stretch>
          </a:blipFill>
        </p:spPr>
        <p:txBody>
          <a:bodyPr/>
          <a:lstStyle/>
          <a:p>
            <a:endParaRPr lang="it-IT"/>
          </a:p>
        </p:txBody>
      </p:sp>
      <p:sp>
        <p:nvSpPr>
          <p:cNvPr id="10" name="Freeform 10"/>
          <p:cNvSpPr/>
          <p:nvPr/>
        </p:nvSpPr>
        <p:spPr>
          <a:xfrm>
            <a:off x="9399415"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4"/>
            <a:stretch>
              <a:fillRect/>
            </a:stretch>
          </a:blipFill>
        </p:spPr>
        <p:txBody>
          <a:bodyPr/>
          <a:lstStyle/>
          <a:p>
            <a:endParaRPr lang="it-IT"/>
          </a:p>
        </p:txBody>
      </p:sp>
      <p:sp>
        <p:nvSpPr>
          <p:cNvPr id="11" name="Freeform 11"/>
          <p:cNvSpPr/>
          <p:nvPr/>
        </p:nvSpPr>
        <p:spPr>
          <a:xfrm>
            <a:off x="8630859"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5"/>
            <a:stretch>
              <a:fillRect/>
            </a:stretch>
          </a:blipFill>
        </p:spPr>
        <p:txBody>
          <a:bodyPr/>
          <a:lstStyle/>
          <a:p>
            <a:endParaRPr lang="it-IT"/>
          </a:p>
        </p:txBody>
      </p:sp>
      <p:grpSp>
        <p:nvGrpSpPr>
          <p:cNvPr id="12" name="Group 12"/>
          <p:cNvGrpSpPr/>
          <p:nvPr/>
        </p:nvGrpSpPr>
        <p:grpSpPr>
          <a:xfrm>
            <a:off x="12574900" y="3174227"/>
            <a:ext cx="3094634" cy="2780787"/>
            <a:chOff x="0" y="0"/>
            <a:chExt cx="1115345" cy="1002230"/>
          </a:xfrm>
        </p:grpSpPr>
        <p:sp>
          <p:nvSpPr>
            <p:cNvPr id="13" name="Freeform 1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ED1B24">
                  <a:alpha val="15686"/>
                </a:srgbClr>
              </a:solidFill>
              <a:prstDash val="solid"/>
              <a:round/>
            </a:ln>
          </p:spPr>
          <p:txBody>
            <a:bodyPr/>
            <a:lstStyle/>
            <a:p>
              <a:endParaRPr lang="it-IT"/>
            </a:p>
          </p:txBody>
        </p:sp>
        <p:sp>
          <p:nvSpPr>
            <p:cNvPr id="14" name="TextBox 1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sp>
        <p:nvSpPr>
          <p:cNvPr id="15" name="Freeform 15"/>
          <p:cNvSpPr/>
          <p:nvPr/>
        </p:nvSpPr>
        <p:spPr>
          <a:xfrm>
            <a:off x="13024990" y="3697005"/>
            <a:ext cx="2244692" cy="868383"/>
          </a:xfrm>
          <a:custGeom>
            <a:avLst/>
            <a:gdLst/>
            <a:ahLst/>
            <a:cxnLst/>
            <a:rect l="l" t="t" r="r" b="b"/>
            <a:pathLst>
              <a:path w="2244692" h="868383">
                <a:moveTo>
                  <a:pt x="0" y="0"/>
                </a:moveTo>
                <a:lnTo>
                  <a:pt x="2244692" y="0"/>
                </a:lnTo>
                <a:lnTo>
                  <a:pt x="2244692" y="868383"/>
                </a:lnTo>
                <a:lnTo>
                  <a:pt x="0" y="868383"/>
                </a:lnTo>
                <a:lnTo>
                  <a:pt x="0" y="0"/>
                </a:lnTo>
                <a:close/>
              </a:path>
            </a:pathLst>
          </a:custGeom>
          <a:blipFill>
            <a:blip>
              <a:alphaModFix amt="67000"/>
              <a:extLst>
                <a:ext uri="{96DAC541-7B7A-43D3-8B79-37D633B846F1}">
                  <asvg:svgBlip xmlns:asvg="http://schemas.microsoft.com/office/drawing/2016/SVG/main" r:embed="rId6"/>
                </a:ext>
              </a:extLst>
            </a:blip>
            <a:stretch>
              <a:fillRect b="-9535"/>
            </a:stretch>
          </a:blipFill>
        </p:spPr>
        <p:txBody>
          <a:bodyPr/>
          <a:lstStyle/>
          <a:p>
            <a:endParaRPr lang="it-IT"/>
          </a:p>
        </p:txBody>
      </p:sp>
      <p:grpSp>
        <p:nvGrpSpPr>
          <p:cNvPr id="16" name="Group 16"/>
          <p:cNvGrpSpPr/>
          <p:nvPr/>
        </p:nvGrpSpPr>
        <p:grpSpPr>
          <a:xfrm>
            <a:off x="13697439" y="4121717"/>
            <a:ext cx="899794" cy="485585"/>
            <a:chOff x="0" y="0"/>
            <a:chExt cx="1199726" cy="647447"/>
          </a:xfrm>
        </p:grpSpPr>
        <p:sp>
          <p:nvSpPr>
            <p:cNvPr id="17" name="Freeform 17"/>
            <p:cNvSpPr/>
            <p:nvPr/>
          </p:nvSpPr>
          <p:spPr>
            <a:xfrm>
              <a:off x="0" y="0"/>
              <a:ext cx="1199726" cy="616616"/>
            </a:xfrm>
            <a:custGeom>
              <a:avLst/>
              <a:gdLst/>
              <a:ahLst/>
              <a:cxnLst/>
              <a:rect l="l" t="t" r="r" b="b"/>
              <a:pathLst>
                <a:path w="1199726" h="616616">
                  <a:moveTo>
                    <a:pt x="0" y="0"/>
                  </a:moveTo>
                  <a:lnTo>
                    <a:pt x="1199726" y="0"/>
                  </a:lnTo>
                  <a:lnTo>
                    <a:pt x="1199726" y="616616"/>
                  </a:lnTo>
                  <a:lnTo>
                    <a:pt x="0" y="616616"/>
                  </a:lnTo>
                  <a:lnTo>
                    <a:pt x="0" y="0"/>
                  </a:lnTo>
                  <a:close/>
                </a:path>
              </a:pathLst>
            </a:custGeom>
            <a:blipFill>
              <a:blip>
                <a:alphaModFix amt="69000"/>
                <a:extLst>
                  <a:ext uri="{96DAC541-7B7A-43D3-8B79-37D633B846F1}">
                    <asvg:svgBlip xmlns:asvg="http://schemas.microsoft.com/office/drawing/2016/SVG/main" r:embed="rId7"/>
                  </a:ext>
                </a:extLst>
              </a:blip>
              <a:stretch>
                <a:fillRect t="-52248"/>
              </a:stretch>
            </a:blipFill>
          </p:spPr>
          <p:txBody>
            <a:bodyPr/>
            <a:lstStyle/>
            <a:p>
              <a:endParaRPr lang="it-IT"/>
            </a:p>
          </p:txBody>
        </p:sp>
        <p:sp>
          <p:nvSpPr>
            <p:cNvPr id="18" name="Freeform 18"/>
            <p:cNvSpPr/>
            <p:nvPr/>
          </p:nvSpPr>
          <p:spPr>
            <a:xfrm>
              <a:off x="536526" y="30306"/>
              <a:ext cx="277902" cy="254555"/>
            </a:xfrm>
            <a:custGeom>
              <a:avLst/>
              <a:gdLst/>
              <a:ahLst/>
              <a:cxnLst/>
              <a:rect l="l" t="t" r="r" b="b"/>
              <a:pathLst>
                <a:path w="277902" h="254555">
                  <a:moveTo>
                    <a:pt x="0" y="0"/>
                  </a:moveTo>
                  <a:lnTo>
                    <a:pt x="277903" y="0"/>
                  </a:lnTo>
                  <a:lnTo>
                    <a:pt x="277903" y="254555"/>
                  </a:lnTo>
                  <a:lnTo>
                    <a:pt x="0" y="254555"/>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19" name="Freeform 19"/>
            <p:cNvSpPr/>
            <p:nvPr/>
          </p:nvSpPr>
          <p:spPr>
            <a:xfrm>
              <a:off x="415217" y="402322"/>
              <a:ext cx="327213" cy="245125"/>
            </a:xfrm>
            <a:custGeom>
              <a:avLst/>
              <a:gdLst/>
              <a:ahLst/>
              <a:cxnLst/>
              <a:rect l="l" t="t" r="r" b="b"/>
              <a:pathLst>
                <a:path w="327213" h="245125">
                  <a:moveTo>
                    <a:pt x="0" y="0"/>
                  </a:moveTo>
                  <a:lnTo>
                    <a:pt x="327213" y="0"/>
                  </a:lnTo>
                  <a:lnTo>
                    <a:pt x="327213" y="245125"/>
                  </a:lnTo>
                  <a:lnTo>
                    <a:pt x="0" y="245125"/>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20" name="Freeform 20"/>
          <p:cNvSpPr/>
          <p:nvPr/>
        </p:nvSpPr>
        <p:spPr>
          <a:xfrm>
            <a:off x="13024990" y="5119637"/>
            <a:ext cx="2244692" cy="548676"/>
          </a:xfrm>
          <a:custGeom>
            <a:avLst/>
            <a:gdLst/>
            <a:ahLst/>
            <a:cxnLst/>
            <a:rect l="l" t="t" r="r" b="b"/>
            <a:pathLst>
              <a:path w="2244692" h="548676">
                <a:moveTo>
                  <a:pt x="0" y="0"/>
                </a:moveTo>
                <a:lnTo>
                  <a:pt x="2244692" y="0"/>
                </a:lnTo>
                <a:lnTo>
                  <a:pt x="2244692" y="548675"/>
                </a:lnTo>
                <a:lnTo>
                  <a:pt x="0" y="548675"/>
                </a:lnTo>
                <a:lnTo>
                  <a:pt x="0" y="0"/>
                </a:lnTo>
                <a:close/>
              </a:path>
            </a:pathLst>
          </a:custGeom>
          <a:blipFill>
            <a:blip>
              <a:alphaModFix amt="67000"/>
              <a:extLst>
                <a:ext uri="{96DAC541-7B7A-43D3-8B79-37D633B846F1}">
                  <asvg:svgBlip xmlns:asvg="http://schemas.microsoft.com/office/drawing/2016/SVG/main" r:embed="rId6"/>
                </a:ext>
              </a:extLst>
            </a:blip>
            <a:stretch>
              <a:fillRect t="-73360"/>
            </a:stretch>
          </a:blipFill>
        </p:spPr>
        <p:txBody>
          <a:bodyPr/>
          <a:lstStyle/>
          <a:p>
            <a:endParaRPr lang="it-IT"/>
          </a:p>
        </p:txBody>
      </p:sp>
      <p:grpSp>
        <p:nvGrpSpPr>
          <p:cNvPr id="21" name="Group 21"/>
          <p:cNvGrpSpPr/>
          <p:nvPr/>
        </p:nvGrpSpPr>
        <p:grpSpPr>
          <a:xfrm>
            <a:off x="13820076" y="5042673"/>
            <a:ext cx="738350" cy="506499"/>
            <a:chOff x="0" y="0"/>
            <a:chExt cx="984466" cy="675332"/>
          </a:xfrm>
        </p:grpSpPr>
        <p:sp>
          <p:nvSpPr>
            <p:cNvPr id="22" name="Freeform 22"/>
            <p:cNvSpPr/>
            <p:nvPr/>
          </p:nvSpPr>
          <p:spPr>
            <a:xfrm>
              <a:off x="0" y="0"/>
              <a:ext cx="984466" cy="675332"/>
            </a:xfrm>
            <a:custGeom>
              <a:avLst/>
              <a:gdLst/>
              <a:ahLst/>
              <a:cxnLst/>
              <a:rect l="l" t="t" r="r" b="b"/>
              <a:pathLst>
                <a:path w="984466" h="675332">
                  <a:moveTo>
                    <a:pt x="0" y="0"/>
                  </a:moveTo>
                  <a:lnTo>
                    <a:pt x="984466" y="0"/>
                  </a:lnTo>
                  <a:lnTo>
                    <a:pt x="984466" y="675332"/>
                  </a:lnTo>
                  <a:lnTo>
                    <a:pt x="0" y="675332"/>
                  </a:lnTo>
                  <a:lnTo>
                    <a:pt x="0" y="0"/>
                  </a:lnTo>
                  <a:close/>
                </a:path>
              </a:pathLst>
            </a:custGeom>
            <a:blipFill>
              <a:blip>
                <a:extLst>
                  <a:ext uri="{96DAC541-7B7A-43D3-8B79-37D633B846F1}">
                    <asvg:svgBlip xmlns:asvg="http://schemas.microsoft.com/office/drawing/2016/SVG/main" r:embed="rId9"/>
                  </a:ext>
                </a:extLst>
              </a:blip>
              <a:stretch>
                <a:fillRect r="-27914"/>
              </a:stretch>
            </a:blipFill>
          </p:spPr>
          <p:txBody>
            <a:bodyPr/>
            <a:lstStyle/>
            <a:p>
              <a:endParaRPr lang="it-IT"/>
            </a:p>
          </p:txBody>
        </p:sp>
        <p:sp>
          <p:nvSpPr>
            <p:cNvPr id="23" name="Freeform 23"/>
            <p:cNvSpPr/>
            <p:nvPr/>
          </p:nvSpPr>
          <p:spPr>
            <a:xfrm>
              <a:off x="0" y="0"/>
              <a:ext cx="449177" cy="675332"/>
            </a:xfrm>
            <a:custGeom>
              <a:avLst/>
              <a:gdLst/>
              <a:ahLst/>
              <a:cxnLst/>
              <a:rect l="l" t="t" r="r" b="b"/>
              <a:pathLst>
                <a:path w="449177" h="675332">
                  <a:moveTo>
                    <a:pt x="0" y="0"/>
                  </a:moveTo>
                  <a:lnTo>
                    <a:pt x="449177" y="0"/>
                  </a:lnTo>
                  <a:lnTo>
                    <a:pt x="449177" y="675332"/>
                  </a:lnTo>
                  <a:lnTo>
                    <a:pt x="0" y="675332"/>
                  </a:lnTo>
                  <a:lnTo>
                    <a:pt x="0" y="0"/>
                  </a:lnTo>
                  <a:close/>
                </a:path>
              </a:pathLst>
            </a:custGeom>
            <a:blipFill>
              <a:blip>
                <a:extLst>
                  <a:ext uri="{96DAC541-7B7A-43D3-8B79-37D633B846F1}">
                    <asvg:svgBlip xmlns:asvg="http://schemas.microsoft.com/office/drawing/2016/SVG/main" r:embed="rId10"/>
                  </a:ext>
                </a:extLst>
              </a:blip>
              <a:stretch>
                <a:fillRect r="-180351"/>
              </a:stretch>
            </a:blipFill>
          </p:spPr>
          <p:txBody>
            <a:bodyPr/>
            <a:lstStyle/>
            <a:p>
              <a:endParaRPr lang="it-IT"/>
            </a:p>
          </p:txBody>
        </p:sp>
      </p:grpSp>
      <p:sp>
        <p:nvSpPr>
          <p:cNvPr id="24" name="Freeform 24"/>
          <p:cNvSpPr/>
          <p:nvPr/>
        </p:nvSpPr>
        <p:spPr>
          <a:xfrm>
            <a:off x="4826220" y="5068738"/>
            <a:ext cx="301201" cy="534281"/>
          </a:xfrm>
          <a:custGeom>
            <a:avLst/>
            <a:gdLst/>
            <a:ahLst/>
            <a:cxnLst/>
            <a:rect l="l" t="t" r="r" b="b"/>
            <a:pathLst>
              <a:path w="301201" h="534281">
                <a:moveTo>
                  <a:pt x="0" y="0"/>
                </a:moveTo>
                <a:lnTo>
                  <a:pt x="301201" y="0"/>
                </a:lnTo>
                <a:lnTo>
                  <a:pt x="301201" y="534281"/>
                </a:lnTo>
                <a:lnTo>
                  <a:pt x="0" y="534281"/>
                </a:lnTo>
                <a:lnTo>
                  <a:pt x="0" y="0"/>
                </a:lnTo>
                <a:close/>
              </a:path>
            </a:pathLst>
          </a:custGeom>
          <a:blipFill>
            <a:blip>
              <a:alphaModFix amt="7500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5" name="Freeform 25"/>
          <p:cNvSpPr/>
          <p:nvPr/>
        </p:nvSpPr>
        <p:spPr>
          <a:xfrm>
            <a:off x="4698832" y="4281797"/>
            <a:ext cx="555977" cy="396828"/>
          </a:xfrm>
          <a:custGeom>
            <a:avLst/>
            <a:gdLst/>
            <a:ahLst/>
            <a:cxnLst/>
            <a:rect l="l" t="t" r="r" b="b"/>
            <a:pathLst>
              <a:path w="555977" h="396828">
                <a:moveTo>
                  <a:pt x="0" y="0"/>
                </a:moveTo>
                <a:lnTo>
                  <a:pt x="555976" y="0"/>
                </a:lnTo>
                <a:lnTo>
                  <a:pt x="555976" y="396828"/>
                </a:lnTo>
                <a:lnTo>
                  <a:pt x="0" y="396828"/>
                </a:lnTo>
                <a:lnTo>
                  <a:pt x="0" y="0"/>
                </a:lnTo>
                <a:close/>
              </a:path>
            </a:pathLst>
          </a:custGeom>
          <a:blipFill>
            <a:blip>
              <a:alphaModFix amt="67000"/>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26" name="Freeform 26"/>
          <p:cNvSpPr/>
          <p:nvPr/>
        </p:nvSpPr>
        <p:spPr>
          <a:xfrm>
            <a:off x="4751654" y="3411826"/>
            <a:ext cx="470948" cy="441514"/>
          </a:xfrm>
          <a:custGeom>
            <a:avLst/>
            <a:gdLst/>
            <a:ahLst/>
            <a:cxnLst/>
            <a:rect l="l" t="t" r="r" b="b"/>
            <a:pathLst>
              <a:path w="470948" h="441514">
                <a:moveTo>
                  <a:pt x="0" y="0"/>
                </a:moveTo>
                <a:lnTo>
                  <a:pt x="470948" y="0"/>
                </a:lnTo>
                <a:lnTo>
                  <a:pt x="470948" y="441514"/>
                </a:lnTo>
                <a:lnTo>
                  <a:pt x="0" y="441514"/>
                </a:lnTo>
                <a:lnTo>
                  <a:pt x="0" y="0"/>
                </a:lnTo>
                <a:close/>
              </a:path>
            </a:pathLst>
          </a:custGeom>
          <a:blipFill>
            <a:blip>
              <a:alphaModFix amt="71000"/>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7" name="Freeform 27"/>
          <p:cNvSpPr/>
          <p:nvPr/>
        </p:nvSpPr>
        <p:spPr>
          <a:xfrm>
            <a:off x="5262118" y="5253654"/>
            <a:ext cx="256091" cy="210635"/>
          </a:xfrm>
          <a:custGeom>
            <a:avLst/>
            <a:gdLst/>
            <a:ahLst/>
            <a:cxnLst/>
            <a:rect l="l" t="t" r="r" b="b"/>
            <a:pathLst>
              <a:path w="256091" h="210635">
                <a:moveTo>
                  <a:pt x="0" y="0"/>
                </a:moveTo>
                <a:lnTo>
                  <a:pt x="256092" y="0"/>
                </a:lnTo>
                <a:lnTo>
                  <a:pt x="256092" y="210635"/>
                </a:lnTo>
                <a:lnTo>
                  <a:pt x="0" y="210635"/>
                </a:lnTo>
                <a:lnTo>
                  <a:pt x="0" y="0"/>
                </a:lnTo>
                <a:close/>
              </a:path>
            </a:pathLst>
          </a:custGeom>
          <a:blipFill>
            <a:blip>
              <a:alphaModFix amt="65000"/>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28" name="Freeform 28"/>
          <p:cNvSpPr/>
          <p:nvPr/>
        </p:nvSpPr>
        <p:spPr>
          <a:xfrm>
            <a:off x="4423792" y="5235589"/>
            <a:ext cx="199312" cy="251846"/>
          </a:xfrm>
          <a:custGeom>
            <a:avLst/>
            <a:gdLst/>
            <a:ahLst/>
            <a:cxnLst/>
            <a:rect l="l" t="t" r="r" b="b"/>
            <a:pathLst>
              <a:path w="199312" h="251846">
                <a:moveTo>
                  <a:pt x="0" y="0"/>
                </a:moveTo>
                <a:lnTo>
                  <a:pt x="199312" y="0"/>
                </a:lnTo>
                <a:lnTo>
                  <a:pt x="199312" y="251847"/>
                </a:lnTo>
                <a:lnTo>
                  <a:pt x="0" y="251847"/>
                </a:lnTo>
                <a:lnTo>
                  <a:pt x="0" y="0"/>
                </a:lnTo>
                <a:close/>
              </a:path>
            </a:pathLst>
          </a:custGeom>
          <a:blipFill>
            <a:blip>
              <a:alphaModFix amt="80000"/>
              <a:extLst>
                <a:ext uri="{96DAC541-7B7A-43D3-8B79-37D633B846F1}">
                  <asvg:svgBlip xmlns:asvg="http://schemas.microsoft.com/office/drawing/2016/SVG/main" r:embed="rId15"/>
                </a:ext>
              </a:extLst>
            </a:blip>
            <a:stretch>
              <a:fillRect l="-15617"/>
            </a:stretch>
          </a:blipFill>
        </p:spPr>
        <p:txBody>
          <a:bodyPr/>
          <a:lstStyle/>
          <a:p>
            <a:endParaRPr lang="it-IT"/>
          </a:p>
        </p:txBody>
      </p:sp>
      <p:grpSp>
        <p:nvGrpSpPr>
          <p:cNvPr id="29" name="Group 29"/>
          <p:cNvGrpSpPr/>
          <p:nvPr/>
        </p:nvGrpSpPr>
        <p:grpSpPr>
          <a:xfrm>
            <a:off x="8299509" y="3709029"/>
            <a:ext cx="623157" cy="1263157"/>
            <a:chOff x="0" y="0"/>
            <a:chExt cx="830876" cy="1684209"/>
          </a:xfrm>
        </p:grpSpPr>
        <p:sp>
          <p:nvSpPr>
            <p:cNvPr id="30" name="TextBox 30"/>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1" name="TextBox 31"/>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2" name="TextBox 32"/>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3" name="TextBox 33"/>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4" name="TextBox 34"/>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5" name="TextBox 35"/>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grpSp>
        <p:nvGrpSpPr>
          <p:cNvPr id="36" name="Group 36"/>
          <p:cNvGrpSpPr/>
          <p:nvPr/>
        </p:nvGrpSpPr>
        <p:grpSpPr>
          <a:xfrm>
            <a:off x="9657170" y="3709029"/>
            <a:ext cx="623157" cy="1263157"/>
            <a:chOff x="0" y="0"/>
            <a:chExt cx="830876" cy="1684209"/>
          </a:xfrm>
        </p:grpSpPr>
        <p:sp>
          <p:nvSpPr>
            <p:cNvPr id="37" name="TextBox 37"/>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8" name="TextBox 38"/>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9" name="TextBox 39"/>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0" name="TextBox 40"/>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1" name="TextBox 41"/>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2" name="TextBox 42"/>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sp>
        <p:nvSpPr>
          <p:cNvPr id="43" name="TextBox 4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sp>
        <p:nvSpPr>
          <p:cNvPr id="44" name="TextBox 44"/>
          <p:cNvSpPr txBox="1"/>
          <p:nvPr/>
        </p:nvSpPr>
        <p:spPr>
          <a:xfrm>
            <a:off x="8769593" y="5567431"/>
            <a:ext cx="995471" cy="184023"/>
          </a:xfrm>
          <a:prstGeom prst="rect">
            <a:avLst/>
          </a:prstGeom>
        </p:spPr>
        <p:txBody>
          <a:bodyPr lIns="0" tIns="0" rIns="0" bIns="0" rtlCol="0" anchor="t">
            <a:spAutoFit/>
          </a:bodyPr>
          <a:lstStyle/>
          <a:p>
            <a:pPr algn="ctr">
              <a:lnSpc>
                <a:spcPts val="1416"/>
              </a:lnSpc>
              <a:spcBef>
                <a:spcPct val="0"/>
              </a:spcBef>
            </a:pPr>
            <a:r>
              <a:rPr lang="en-US" sz="1200" b="1" spc="46">
                <a:solidFill>
                  <a:srgbClr val="4F4F4F"/>
                </a:solidFill>
                <a:latin typeface="TT Chocolates Bold"/>
                <a:ea typeface="TT Chocolates Bold"/>
                <a:cs typeface="TT Chocolates Bold"/>
                <a:sym typeface="TT Chocolates Bold"/>
              </a:rPr>
              <a:t>ON            OFF</a:t>
            </a:r>
          </a:p>
        </p:txBody>
      </p:sp>
      <p:sp>
        <p:nvSpPr>
          <p:cNvPr id="45" name="TextBox 45"/>
          <p:cNvSpPr txBox="1"/>
          <p:nvPr/>
        </p:nvSpPr>
        <p:spPr>
          <a:xfrm>
            <a:off x="8169609" y="3375891"/>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a:t>
            </a:r>
          </a:p>
        </p:txBody>
      </p:sp>
      <p:sp>
        <p:nvSpPr>
          <p:cNvPr id="46" name="TextBox 46"/>
          <p:cNvSpPr txBox="1"/>
          <p:nvPr/>
        </p:nvSpPr>
        <p:spPr>
          <a:xfrm>
            <a:off x="12747643" y="3382427"/>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CCT limits</a:t>
            </a:r>
          </a:p>
        </p:txBody>
      </p:sp>
      <p:sp>
        <p:nvSpPr>
          <p:cNvPr id="47" name="TextBox 47"/>
          <p:cNvSpPr txBox="1"/>
          <p:nvPr/>
        </p:nvSpPr>
        <p:spPr>
          <a:xfrm>
            <a:off x="12747643" y="4717105"/>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Health issues </a:t>
            </a:r>
          </a:p>
        </p:txBody>
      </p:sp>
      <p:sp>
        <p:nvSpPr>
          <p:cNvPr id="48" name="TextBox 48"/>
          <p:cNvSpPr txBox="1"/>
          <p:nvPr/>
        </p:nvSpPr>
        <p:spPr>
          <a:xfrm>
            <a:off x="9236340" y="3399342"/>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Color</a:t>
            </a:r>
          </a:p>
        </p:txBody>
      </p:sp>
      <p:sp>
        <p:nvSpPr>
          <p:cNvPr id="49" name="TextBox 49"/>
          <p:cNvSpPr txBox="1"/>
          <p:nvPr/>
        </p:nvSpPr>
        <p:spPr>
          <a:xfrm>
            <a:off x="2494330" y="5300826"/>
            <a:ext cx="1136486"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1 USER </a:t>
            </a:r>
          </a:p>
        </p:txBody>
      </p:sp>
      <p:sp>
        <p:nvSpPr>
          <p:cNvPr id="50" name="TextBox 50"/>
          <p:cNvSpPr txBox="1"/>
          <p:nvPr/>
        </p:nvSpPr>
        <p:spPr>
          <a:xfrm>
            <a:off x="2359410" y="4499027"/>
            <a:ext cx="181269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2 ACTIVITY</a:t>
            </a:r>
          </a:p>
        </p:txBody>
      </p:sp>
      <p:sp>
        <p:nvSpPr>
          <p:cNvPr id="51" name="TextBox 51"/>
          <p:cNvSpPr txBox="1"/>
          <p:nvPr/>
        </p:nvSpPr>
        <p:spPr>
          <a:xfrm>
            <a:off x="2359410" y="3599257"/>
            <a:ext cx="182458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3 CONTEXT</a:t>
            </a:r>
          </a:p>
        </p:txBody>
      </p:sp>
      <p:sp>
        <p:nvSpPr>
          <p:cNvPr id="52" name="TextBox 52"/>
          <p:cNvSpPr txBox="1"/>
          <p:nvPr/>
        </p:nvSpPr>
        <p:spPr>
          <a:xfrm>
            <a:off x="4417360" y="3911492"/>
            <a:ext cx="1139536"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53" name="TextBox 53"/>
          <p:cNvSpPr txBox="1"/>
          <p:nvPr/>
        </p:nvSpPr>
        <p:spPr>
          <a:xfrm>
            <a:off x="3965894" y="4713588"/>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54" name="TextBox 54"/>
          <p:cNvSpPr txBox="1"/>
          <p:nvPr/>
        </p:nvSpPr>
        <p:spPr>
          <a:xfrm>
            <a:off x="3856782" y="5611116"/>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grpSp>
        <p:nvGrpSpPr>
          <p:cNvPr id="55" name="Group 55"/>
          <p:cNvGrpSpPr/>
          <p:nvPr/>
        </p:nvGrpSpPr>
        <p:grpSpPr>
          <a:xfrm>
            <a:off x="7881897" y="7890099"/>
            <a:ext cx="2708887" cy="1407295"/>
            <a:chOff x="0" y="0"/>
            <a:chExt cx="1154884" cy="599974"/>
          </a:xfrm>
        </p:grpSpPr>
        <p:sp>
          <p:nvSpPr>
            <p:cNvPr id="56" name="Freeform 56"/>
            <p:cNvSpPr/>
            <p:nvPr/>
          </p:nvSpPr>
          <p:spPr>
            <a:xfrm>
              <a:off x="0" y="0"/>
              <a:ext cx="1154883" cy="599974"/>
            </a:xfrm>
            <a:custGeom>
              <a:avLst/>
              <a:gdLst/>
              <a:ahLst/>
              <a:cxnLst/>
              <a:rect l="l" t="t" r="r" b="b"/>
              <a:pathLst>
                <a:path w="1154883" h="599974">
                  <a:moveTo>
                    <a:pt x="102887" y="0"/>
                  </a:moveTo>
                  <a:lnTo>
                    <a:pt x="1051997" y="0"/>
                  </a:lnTo>
                  <a:cubicBezTo>
                    <a:pt x="1108819" y="0"/>
                    <a:pt x="1154883" y="46064"/>
                    <a:pt x="1154883" y="102887"/>
                  </a:cubicBezTo>
                  <a:lnTo>
                    <a:pt x="1154883" y="497087"/>
                  </a:lnTo>
                  <a:cubicBezTo>
                    <a:pt x="1154883" y="524374"/>
                    <a:pt x="1144044" y="550544"/>
                    <a:pt x="1124749" y="569839"/>
                  </a:cubicBezTo>
                  <a:cubicBezTo>
                    <a:pt x="1105454" y="589134"/>
                    <a:pt x="1079284" y="599974"/>
                    <a:pt x="1051997" y="599974"/>
                  </a:cubicBezTo>
                  <a:lnTo>
                    <a:pt x="102887" y="599974"/>
                  </a:lnTo>
                  <a:cubicBezTo>
                    <a:pt x="75600" y="599974"/>
                    <a:pt x="49430" y="589134"/>
                    <a:pt x="30135" y="569839"/>
                  </a:cubicBezTo>
                  <a:cubicBezTo>
                    <a:pt x="10840" y="550544"/>
                    <a:pt x="0" y="524374"/>
                    <a:pt x="0" y="497087"/>
                  </a:cubicBezTo>
                  <a:lnTo>
                    <a:pt x="0" y="102887"/>
                  </a:lnTo>
                  <a:cubicBezTo>
                    <a:pt x="0" y="75600"/>
                    <a:pt x="10840" y="49430"/>
                    <a:pt x="30135" y="30135"/>
                  </a:cubicBezTo>
                  <a:cubicBezTo>
                    <a:pt x="49430" y="10840"/>
                    <a:pt x="75600" y="0"/>
                    <a:pt x="102887" y="0"/>
                  </a:cubicBezTo>
                  <a:close/>
                </a:path>
              </a:pathLst>
            </a:custGeom>
            <a:solidFill>
              <a:srgbClr val="FFD830">
                <a:alpha val="64706"/>
              </a:srgbClr>
            </a:solidFill>
            <a:ln w="57150" cap="rnd">
              <a:solidFill>
                <a:srgbClr val="D1B12A">
                  <a:alpha val="64706"/>
                </a:srgbClr>
              </a:solidFill>
              <a:prstDash val="solid"/>
              <a:round/>
            </a:ln>
          </p:spPr>
          <p:txBody>
            <a:bodyPr/>
            <a:lstStyle/>
            <a:p>
              <a:endParaRPr lang="it-IT"/>
            </a:p>
          </p:txBody>
        </p:sp>
        <p:sp>
          <p:nvSpPr>
            <p:cNvPr id="57" name="TextBox 57"/>
            <p:cNvSpPr txBox="1"/>
            <p:nvPr/>
          </p:nvSpPr>
          <p:spPr>
            <a:xfrm>
              <a:off x="0" y="-28575"/>
              <a:ext cx="1154884" cy="628549"/>
            </a:xfrm>
            <a:prstGeom prst="rect">
              <a:avLst/>
            </a:prstGeom>
          </p:spPr>
          <p:txBody>
            <a:bodyPr lIns="50800" tIns="50800" rIns="50800" bIns="50800" rtlCol="0" anchor="ctr"/>
            <a:lstStyle/>
            <a:p>
              <a:pPr algn="ctr">
                <a:lnSpc>
                  <a:spcPts val="2199"/>
                </a:lnSpc>
              </a:pPr>
              <a:endParaRPr/>
            </a:p>
          </p:txBody>
        </p:sp>
      </p:grpSp>
      <p:sp>
        <p:nvSpPr>
          <p:cNvPr id="58" name="TextBox 58"/>
          <p:cNvSpPr txBox="1"/>
          <p:nvPr/>
        </p:nvSpPr>
        <p:spPr>
          <a:xfrm>
            <a:off x="8393279" y="8011868"/>
            <a:ext cx="1677482" cy="1416050"/>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59" name="AutoShape 59"/>
          <p:cNvSpPr/>
          <p:nvPr/>
        </p:nvSpPr>
        <p:spPr>
          <a:xfrm>
            <a:off x="2197741" y="6907951"/>
            <a:ext cx="13606461" cy="0"/>
          </a:xfrm>
          <a:prstGeom prst="line">
            <a:avLst/>
          </a:prstGeom>
          <a:ln w="38100" cap="flat">
            <a:solidFill>
              <a:srgbClr val="9D9D9D">
                <a:alpha val="52941"/>
              </a:srgbClr>
            </a:solidFill>
            <a:prstDash val="solid"/>
            <a:headEnd type="none" w="sm" len="sm"/>
            <a:tailEnd type="none" w="sm" len="sm"/>
          </a:ln>
        </p:spPr>
        <p:txBody>
          <a:bodyPr/>
          <a:lstStyle/>
          <a:p>
            <a:endParaRPr lang="it-IT"/>
          </a:p>
        </p:txBody>
      </p:sp>
      <p:sp>
        <p:nvSpPr>
          <p:cNvPr id="60" name="TextBox 60"/>
          <p:cNvSpPr txBox="1"/>
          <p:nvPr/>
        </p:nvSpPr>
        <p:spPr>
          <a:xfrm>
            <a:off x="2892273"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Control System </a:t>
            </a:r>
          </a:p>
        </p:txBody>
      </p:sp>
      <p:sp>
        <p:nvSpPr>
          <p:cNvPr id="61" name="TextBox 61"/>
          <p:cNvSpPr txBox="1"/>
          <p:nvPr/>
        </p:nvSpPr>
        <p:spPr>
          <a:xfrm>
            <a:off x="8327579"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Manual Overrides</a:t>
            </a:r>
          </a:p>
        </p:txBody>
      </p:sp>
      <p:sp>
        <p:nvSpPr>
          <p:cNvPr id="62" name="TextBox 62"/>
          <p:cNvSpPr txBox="1"/>
          <p:nvPr/>
        </p:nvSpPr>
        <p:spPr>
          <a:xfrm>
            <a:off x="13251611"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Safety check</a:t>
            </a:r>
          </a:p>
        </p:txBody>
      </p:sp>
      <p:sp>
        <p:nvSpPr>
          <p:cNvPr id="63" name="AutoShape 63"/>
          <p:cNvSpPr/>
          <p:nvPr/>
        </p:nvSpPr>
        <p:spPr>
          <a:xfrm flipV="1">
            <a:off x="9284411" y="6030609"/>
            <a:ext cx="14899" cy="463005"/>
          </a:xfrm>
          <a:prstGeom prst="line">
            <a:avLst/>
          </a:prstGeom>
          <a:ln w="85725" cap="flat">
            <a:solidFill>
              <a:srgbClr val="FDD478">
                <a:alpha val="36863"/>
              </a:srgbClr>
            </a:solidFill>
            <a:prstDash val="sysDash"/>
            <a:headEnd type="none" w="sm" len="sm"/>
            <a:tailEnd type="triangle" w="lg" len="med"/>
          </a:ln>
        </p:spPr>
        <p:txBody>
          <a:bodyPr/>
          <a:lstStyle/>
          <a:p>
            <a:endParaRPr lang="it-IT"/>
          </a:p>
        </p:txBody>
      </p:sp>
      <p:sp>
        <p:nvSpPr>
          <p:cNvPr id="64" name="AutoShape 64"/>
          <p:cNvSpPr/>
          <p:nvPr/>
        </p:nvSpPr>
        <p:spPr>
          <a:xfrm>
            <a:off x="9258018" y="6493614"/>
            <a:ext cx="4889319" cy="0"/>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5" name="AutoShape 65"/>
          <p:cNvSpPr/>
          <p:nvPr/>
        </p:nvSpPr>
        <p:spPr>
          <a:xfrm>
            <a:off x="14105422" y="6063990"/>
            <a:ext cx="0" cy="395942"/>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6" name="TextBox 66"/>
          <p:cNvSpPr txBox="1"/>
          <p:nvPr/>
        </p:nvSpPr>
        <p:spPr>
          <a:xfrm>
            <a:off x="10453747" y="6122810"/>
            <a:ext cx="2497237" cy="242189"/>
          </a:xfrm>
          <a:prstGeom prst="rect">
            <a:avLst/>
          </a:prstGeom>
        </p:spPr>
        <p:txBody>
          <a:bodyPr lIns="0" tIns="0" rIns="0" bIns="0" rtlCol="0" anchor="t">
            <a:spAutoFit/>
          </a:bodyPr>
          <a:lstStyle/>
          <a:p>
            <a:pPr algn="l">
              <a:lnSpc>
                <a:spcPts val="1887"/>
              </a:lnSpc>
            </a:pPr>
            <a:r>
              <a:rPr lang="en-US" sz="1599" spc="62">
                <a:solidFill>
                  <a:srgbClr val="000000">
                    <a:alpha val="56863"/>
                  </a:srgbClr>
                </a:solidFill>
                <a:latin typeface="TT Chocolates"/>
                <a:ea typeface="TT Chocolates"/>
                <a:cs typeface="TT Chocolates"/>
                <a:sym typeface="TT Chocolates"/>
              </a:rPr>
              <a:t>30 min corrective fade</a:t>
            </a:r>
          </a:p>
        </p:txBody>
      </p:sp>
      <p:sp>
        <p:nvSpPr>
          <p:cNvPr id="67" name="AutoShape 67"/>
          <p:cNvSpPr/>
          <p:nvPr/>
        </p:nvSpPr>
        <p:spPr>
          <a:xfrm>
            <a:off x="6496863" y="4636711"/>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8" name="AutoShape 68"/>
          <p:cNvSpPr/>
          <p:nvPr/>
        </p:nvSpPr>
        <p:spPr>
          <a:xfrm>
            <a:off x="11317903" y="4649217"/>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9" name="TextBox 69"/>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70" name="AutoShape 70"/>
          <p:cNvSpPr/>
          <p:nvPr/>
        </p:nvSpPr>
        <p:spPr>
          <a:xfrm>
            <a:off x="9213862" y="6907951"/>
            <a:ext cx="0" cy="781587"/>
          </a:xfrm>
          <a:prstGeom prst="line">
            <a:avLst/>
          </a:prstGeom>
          <a:ln w="161925" cap="flat">
            <a:solidFill>
              <a:srgbClr val="FDD478"/>
            </a:solidFill>
            <a:prstDash val="solid"/>
            <a:headEnd type="none" w="sm" len="sm"/>
            <a:tailEnd type="triangle" w="lg" len="med"/>
          </a:ln>
        </p:spPr>
        <p:txBody>
          <a:bodyPr/>
          <a:lstStyle/>
          <a:p>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1695450"/>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CONTENT</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00</a:t>
            </a:r>
          </a:p>
        </p:txBody>
      </p:sp>
      <p:sp>
        <p:nvSpPr>
          <p:cNvPr id="5" name="TextBox 5"/>
          <p:cNvSpPr txBox="1"/>
          <p:nvPr/>
        </p:nvSpPr>
        <p:spPr>
          <a:xfrm>
            <a:off x="2197741" y="318475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02</a:t>
            </a:r>
          </a:p>
        </p:txBody>
      </p:sp>
      <p:sp>
        <p:nvSpPr>
          <p:cNvPr id="6" name="TextBox 6"/>
          <p:cNvSpPr txBox="1"/>
          <p:nvPr/>
        </p:nvSpPr>
        <p:spPr>
          <a:xfrm>
            <a:off x="2197741" y="5834034"/>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03</a:t>
            </a:r>
          </a:p>
        </p:txBody>
      </p:sp>
      <p:sp>
        <p:nvSpPr>
          <p:cNvPr id="7" name="TextBox 7"/>
          <p:cNvSpPr txBox="1"/>
          <p:nvPr/>
        </p:nvSpPr>
        <p:spPr>
          <a:xfrm>
            <a:off x="2718872" y="1781175"/>
            <a:ext cx="11737035" cy="6510655"/>
          </a:xfrm>
          <a:prstGeom prst="rect">
            <a:avLst/>
          </a:prstGeom>
        </p:spPr>
        <p:txBody>
          <a:bodyPr lIns="0" tIns="0" rIns="0" bIns="0" rtlCol="0" anchor="t">
            <a:spAutoFit/>
          </a:bodyPr>
          <a:lstStyle/>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Introduction</a:t>
            </a:r>
          </a:p>
          <a:p>
            <a:pPr algn="l">
              <a:lnSpc>
                <a:spcPts val="2360"/>
              </a:lnSpc>
              <a:spcBef>
                <a:spcPct val="0"/>
              </a:spcBef>
            </a:pPr>
            <a:r>
              <a:rPr lang="en-US" sz="2000" spc="78">
                <a:solidFill>
                  <a:srgbClr val="192C50"/>
                </a:solidFill>
                <a:latin typeface="TT Chocolates"/>
                <a:ea typeface="TT Chocolates"/>
                <a:cs typeface="TT Chocolates"/>
                <a:sym typeface="TT Chocolates"/>
              </a:rPr>
              <a:t>Current situation &amp; problem statement</a:t>
            </a:r>
          </a:p>
          <a:p>
            <a:pPr algn="l">
              <a:lnSpc>
                <a:spcPts val="2360"/>
              </a:lnSpc>
              <a:spcBef>
                <a:spcPct val="0"/>
              </a:spcBef>
            </a:pPr>
            <a:r>
              <a:rPr lang="en-US" sz="2000" spc="78">
                <a:solidFill>
                  <a:srgbClr val="192C50"/>
                </a:solidFill>
                <a:latin typeface="TT Chocolates"/>
                <a:ea typeface="TT Chocolates"/>
                <a:cs typeface="TT Chocolates"/>
                <a:sym typeface="TT Chocolates"/>
              </a:rPr>
              <a:t>Goal</a:t>
            </a:r>
          </a:p>
          <a:p>
            <a:pPr algn="l">
              <a:lnSpc>
                <a:spcPts val="2360"/>
              </a:lnSpc>
              <a:spcBef>
                <a:spcPct val="0"/>
              </a:spcBef>
            </a:pPr>
            <a:r>
              <a:rPr lang="en-US" sz="2000" spc="78">
                <a:solidFill>
                  <a:srgbClr val="192C50"/>
                </a:solidFill>
                <a:latin typeface="TT Chocolates"/>
                <a:ea typeface="TT Chocolates"/>
                <a:cs typeface="TT Chocolates"/>
                <a:sym typeface="TT Chocolates"/>
              </a:rPr>
              <a:t>Project principles</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Design</a:t>
            </a:r>
          </a:p>
          <a:p>
            <a:pPr algn="l">
              <a:lnSpc>
                <a:spcPts val="2360"/>
              </a:lnSpc>
              <a:spcBef>
                <a:spcPct val="0"/>
              </a:spcBef>
            </a:pPr>
            <a:r>
              <a:rPr lang="en-US" sz="2000" spc="78">
                <a:solidFill>
                  <a:srgbClr val="192C50"/>
                </a:solidFill>
                <a:latin typeface="TT Chocolates"/>
                <a:ea typeface="TT Chocolates"/>
                <a:cs typeface="TT Chocolates"/>
                <a:sym typeface="TT Chocolates"/>
              </a:rPr>
              <a:t>Voronoi-based approach</a:t>
            </a:r>
          </a:p>
          <a:p>
            <a:pPr algn="l">
              <a:lnSpc>
                <a:spcPts val="2360"/>
              </a:lnSpc>
              <a:spcBef>
                <a:spcPct val="0"/>
              </a:spcBef>
            </a:pPr>
            <a:r>
              <a:rPr lang="en-US" sz="2000" spc="78">
                <a:solidFill>
                  <a:srgbClr val="192C50"/>
                </a:solidFill>
                <a:latin typeface="TT Chocolates"/>
                <a:ea typeface="TT Chocolates"/>
                <a:cs typeface="TT Chocolates"/>
                <a:sym typeface="TT Chocolates"/>
              </a:rPr>
              <a:t>Activity mapping</a:t>
            </a:r>
          </a:p>
          <a:p>
            <a:pPr algn="l">
              <a:lnSpc>
                <a:spcPts val="2360"/>
              </a:lnSpc>
              <a:spcBef>
                <a:spcPct val="0"/>
              </a:spcBef>
            </a:pPr>
            <a:r>
              <a:rPr lang="en-US" sz="2000" spc="78">
                <a:solidFill>
                  <a:srgbClr val="192C50"/>
                </a:solidFill>
                <a:latin typeface="TT Chocolates"/>
                <a:ea typeface="TT Chocolates"/>
                <a:cs typeface="TT Chocolates"/>
                <a:sym typeface="TT Chocolates"/>
              </a:rPr>
              <a:t>Design concept</a:t>
            </a:r>
          </a:p>
          <a:p>
            <a:pPr algn="l">
              <a:lnSpc>
                <a:spcPts val="2360"/>
              </a:lnSpc>
              <a:spcBef>
                <a:spcPct val="0"/>
              </a:spcBef>
            </a:pPr>
            <a:r>
              <a:rPr lang="en-US" sz="2000" spc="78">
                <a:solidFill>
                  <a:srgbClr val="192C50"/>
                </a:solidFill>
                <a:latin typeface="TT Chocolates"/>
                <a:ea typeface="TT Chocolates"/>
                <a:cs typeface="TT Chocolates"/>
                <a:sym typeface="TT Chocolates"/>
              </a:rPr>
              <a:t>References</a:t>
            </a:r>
          </a:p>
          <a:p>
            <a:pPr algn="l">
              <a:lnSpc>
                <a:spcPts val="2360"/>
              </a:lnSpc>
              <a:spcBef>
                <a:spcPct val="0"/>
              </a:spcBef>
            </a:pPr>
            <a:r>
              <a:rPr lang="en-US" sz="2000" spc="78">
                <a:solidFill>
                  <a:srgbClr val="000000"/>
                </a:solidFill>
                <a:latin typeface="TT Chocolates"/>
                <a:ea typeface="TT Chocolates"/>
                <a:cs typeface="TT Chocolates"/>
                <a:sym typeface="TT Chocolates"/>
              </a:rPr>
              <a:t>Principles &amp; process</a:t>
            </a:r>
          </a:p>
          <a:p>
            <a:pPr algn="l">
              <a:lnSpc>
                <a:spcPts val="2360"/>
              </a:lnSpc>
              <a:spcBef>
                <a:spcPct val="0"/>
              </a:spcBef>
            </a:pPr>
            <a:r>
              <a:rPr lang="en-US" sz="2000" spc="78">
                <a:solidFill>
                  <a:srgbClr val="192C50"/>
                </a:solidFill>
                <a:latin typeface="TT Chocolates"/>
                <a:ea typeface="TT Chocolates"/>
                <a:cs typeface="TT Chocolates"/>
                <a:sym typeface="TT Chocolates"/>
              </a:rPr>
              <a:t>Reconfiguration</a:t>
            </a:r>
          </a:p>
          <a:p>
            <a:pPr algn="l">
              <a:lnSpc>
                <a:spcPts val="2360"/>
              </a:lnSpc>
              <a:spcBef>
                <a:spcPct val="0"/>
              </a:spcBef>
            </a:pPr>
            <a:r>
              <a:rPr lang="en-US" sz="2000" spc="78">
                <a:solidFill>
                  <a:srgbClr val="192C50"/>
                </a:solidFill>
                <a:latin typeface="TT Chocolates"/>
                <a:ea typeface="TT Chocolates"/>
                <a:cs typeface="TT Chocolates"/>
                <a:sym typeface="TT Chocolates"/>
              </a:rPr>
              <a:t>24h cycle</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Lighting &amp; AI</a:t>
            </a:r>
          </a:p>
          <a:p>
            <a:pPr algn="l">
              <a:lnSpc>
                <a:spcPts val="2360"/>
              </a:lnSpc>
              <a:spcBef>
                <a:spcPct val="0"/>
              </a:spcBef>
            </a:pPr>
            <a:r>
              <a:rPr lang="en-US" sz="2000" spc="78">
                <a:solidFill>
                  <a:srgbClr val="192C50"/>
                </a:solidFill>
                <a:latin typeface="TT Chocolates"/>
                <a:ea typeface="TT Chocolates"/>
                <a:cs typeface="TT Chocolates"/>
                <a:sym typeface="TT Chocolates"/>
              </a:rPr>
              <a:t>Lighting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Circadian rythm</a:t>
            </a:r>
          </a:p>
          <a:p>
            <a:pPr algn="l">
              <a:lnSpc>
                <a:spcPts val="2360"/>
              </a:lnSpc>
              <a:spcBef>
                <a:spcPct val="0"/>
              </a:spcBef>
            </a:pPr>
            <a:r>
              <a:rPr lang="en-US" sz="2000" spc="78">
                <a:solidFill>
                  <a:srgbClr val="192C50"/>
                </a:solidFill>
                <a:latin typeface="TT Chocolates"/>
                <a:ea typeface="TT Chocolates"/>
                <a:cs typeface="TT Chocolates"/>
                <a:sym typeface="TT Chocolates"/>
              </a:rPr>
              <a:t>Natural lighting integration</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- 3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Adaptive control</a:t>
            </a:r>
          </a:p>
          <a:p>
            <a:pPr algn="l">
              <a:lnSpc>
                <a:spcPts val="2360"/>
              </a:lnSpc>
              <a:spcBef>
                <a:spcPct val="0"/>
              </a:spcBef>
            </a:pPr>
            <a:r>
              <a:rPr lang="en-US" sz="2000" spc="78">
                <a:solidFill>
                  <a:srgbClr val="192C50"/>
                </a:solidFill>
                <a:latin typeface="TT Chocolates"/>
                <a:ea typeface="TT Chocolates"/>
                <a:cs typeface="TT Chocolates"/>
                <a:sym typeface="TT Chocolates"/>
              </a:rPr>
              <a:t>Machine learning</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p:txBody>
      </p:sp>
      <p:sp>
        <p:nvSpPr>
          <p:cNvPr id="8" name="TextBox 8"/>
          <p:cNvSpPr txBox="1"/>
          <p:nvPr/>
        </p:nvSpPr>
        <p:spPr>
          <a:xfrm>
            <a:off x="12064621" y="190023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04</a:t>
            </a:r>
          </a:p>
        </p:txBody>
      </p:sp>
      <p:sp>
        <p:nvSpPr>
          <p:cNvPr id="9" name="TextBox 9"/>
          <p:cNvSpPr txBox="1"/>
          <p:nvPr/>
        </p:nvSpPr>
        <p:spPr>
          <a:xfrm>
            <a:off x="12585752" y="1985964"/>
            <a:ext cx="5411532" cy="326263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Systems integration</a:t>
            </a:r>
          </a:p>
          <a:p>
            <a:pPr algn="l">
              <a:lnSpc>
                <a:spcPts val="2360"/>
              </a:lnSpc>
            </a:pPr>
            <a:r>
              <a:rPr lang="en-US" sz="2000" spc="78">
                <a:solidFill>
                  <a:srgbClr val="000000"/>
                </a:solidFill>
                <a:latin typeface="TT Chocolates"/>
                <a:ea typeface="TT Chocolates"/>
                <a:cs typeface="TT Chocolates"/>
                <a:sym typeface="TT Chocolates"/>
              </a:rPr>
              <a:t>Configuration C1</a:t>
            </a:r>
          </a:p>
          <a:p>
            <a:pPr algn="l">
              <a:lnSpc>
                <a:spcPts val="2360"/>
              </a:lnSpc>
            </a:pPr>
            <a:r>
              <a:rPr lang="en-US" sz="2000" spc="78">
                <a:solidFill>
                  <a:srgbClr val="000000"/>
                </a:solidFill>
                <a:latin typeface="TT Chocolates"/>
                <a:ea typeface="TT Chocolates"/>
                <a:cs typeface="TT Chocolates"/>
                <a:sym typeface="TT Chocolates"/>
              </a:rPr>
              <a:t>Configuration C2</a:t>
            </a:r>
          </a:p>
          <a:p>
            <a:pPr algn="l">
              <a:lnSpc>
                <a:spcPts val="2360"/>
              </a:lnSpc>
            </a:pPr>
            <a:r>
              <a:rPr lang="en-US" sz="2000" spc="78">
                <a:solidFill>
                  <a:srgbClr val="000000"/>
                </a:solidFill>
                <a:latin typeface="TT Chocolates"/>
                <a:ea typeface="TT Chocolates"/>
                <a:cs typeface="TT Chocolates"/>
                <a:sym typeface="TT Chocolates"/>
              </a:rPr>
              <a:t>Configuration C3</a:t>
            </a:r>
          </a:p>
          <a:p>
            <a:pPr algn="l">
              <a:lnSpc>
                <a:spcPts val="2360"/>
              </a:lnSpc>
            </a:pPr>
            <a:endParaRPr lang="en-US" sz="2000" spc="78">
              <a:solidFill>
                <a:srgbClr val="000000"/>
              </a:solidFill>
              <a:latin typeface="TT Chocolates"/>
              <a:ea typeface="TT Chocolates"/>
              <a:cs typeface="TT Chocolates"/>
              <a:sym typeface="TT Chocolates"/>
            </a:endParaRPr>
          </a:p>
          <a:p>
            <a:pPr algn="l">
              <a:lnSpc>
                <a:spcPts val="2360"/>
              </a:lnSpc>
            </a:pPr>
            <a:endParaRPr lang="en-US" sz="2000" spc="78">
              <a:solidFill>
                <a:srgbClr val="000000"/>
              </a:solidFill>
              <a:latin typeface="TT Chocolates"/>
              <a:ea typeface="TT Chocolates"/>
              <a:cs typeface="TT Chocolates"/>
              <a:sym typeface="TT Chocolates"/>
            </a:endParaRPr>
          </a:p>
          <a:p>
            <a:pPr algn="l">
              <a:lnSpc>
                <a:spcPts val="2360"/>
              </a:lnSpc>
            </a:pPr>
            <a:r>
              <a:rPr lang="en-US" sz="2000" b="1" spc="78">
                <a:solidFill>
                  <a:srgbClr val="000000"/>
                </a:solidFill>
                <a:latin typeface="TT Chocolates Bold"/>
                <a:ea typeface="TT Chocolates Bold"/>
                <a:cs typeface="TT Chocolates Bold"/>
                <a:sym typeface="TT Chocolates Bold"/>
              </a:rPr>
              <a:t>Digital prototype</a:t>
            </a:r>
          </a:p>
          <a:p>
            <a:pPr algn="l">
              <a:lnSpc>
                <a:spcPts val="2360"/>
              </a:lnSpc>
            </a:pPr>
            <a:r>
              <a:rPr lang="en-US" sz="2000" spc="78">
                <a:solidFill>
                  <a:srgbClr val="192C50"/>
                </a:solidFill>
                <a:latin typeface="TT Chocolates"/>
                <a:ea typeface="TT Chocolates"/>
                <a:cs typeface="TT Chocolates"/>
                <a:sym typeface="TT Chocolates"/>
              </a:rPr>
              <a:t>Lighting</a:t>
            </a:r>
          </a:p>
          <a:p>
            <a:pPr algn="l">
              <a:lnSpc>
                <a:spcPts val="2360"/>
              </a:lnSpc>
            </a:pPr>
            <a:r>
              <a:rPr lang="en-US" sz="2000" spc="78">
                <a:solidFill>
                  <a:srgbClr val="192C50"/>
                </a:solidFill>
                <a:latin typeface="TT Chocolates"/>
                <a:ea typeface="TT Chocolates"/>
                <a:cs typeface="TT Chocolates"/>
                <a:sym typeface="TT Chocolates"/>
              </a:rPr>
              <a:t>Fragment logic</a:t>
            </a:r>
          </a:p>
          <a:p>
            <a:pPr algn="l">
              <a:lnSpc>
                <a:spcPts val="2360"/>
              </a:lnSpc>
              <a:spcBef>
                <a:spcPct val="0"/>
              </a:spcBef>
            </a:pPr>
            <a:r>
              <a:rPr lang="en-US" sz="2000" spc="78">
                <a:solidFill>
                  <a:srgbClr val="192C50"/>
                </a:solidFill>
                <a:latin typeface="TT Chocolates"/>
                <a:ea typeface="TT Chocolates"/>
                <a:cs typeface="TT Chocolates"/>
                <a:sym typeface="TT Chocolates"/>
              </a:rPr>
              <a:t>Structural optimisation</a:t>
            </a:r>
          </a:p>
          <a:p>
            <a:pPr algn="l">
              <a:lnSpc>
                <a:spcPts val="2360"/>
              </a:lnSpc>
              <a:spcBef>
                <a:spcPct val="0"/>
              </a:spcBef>
            </a:pPr>
            <a:r>
              <a:rPr lang="en-US" sz="2000" spc="78">
                <a:solidFill>
                  <a:srgbClr val="192C50"/>
                </a:solidFill>
                <a:latin typeface="TT Chocolates"/>
                <a:ea typeface="TT Chocolates"/>
                <a:cs typeface="TT Chocolates"/>
                <a:sym typeface="TT Chocolates"/>
              </a:rPr>
              <a:t>Material</a:t>
            </a:r>
          </a:p>
        </p:txBody>
      </p:sp>
      <p:sp>
        <p:nvSpPr>
          <p:cNvPr id="10" name="TextBox 10"/>
          <p:cNvSpPr txBox="1"/>
          <p:nvPr/>
        </p:nvSpPr>
        <p:spPr>
          <a:xfrm>
            <a:off x="12064621" y="3680061"/>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4677" y="2360449"/>
            <a:ext cx="17112617" cy="3016099"/>
          </a:xfrm>
          <a:custGeom>
            <a:avLst/>
            <a:gdLst/>
            <a:ahLst/>
            <a:cxnLst/>
            <a:rect l="l" t="t" r="r" b="b"/>
            <a:pathLst>
              <a:path w="17112617" h="3016099">
                <a:moveTo>
                  <a:pt x="0" y="0"/>
                </a:moveTo>
                <a:lnTo>
                  <a:pt x="17112617" y="0"/>
                </a:lnTo>
                <a:lnTo>
                  <a:pt x="17112617" y="3016099"/>
                </a:lnTo>
                <a:lnTo>
                  <a:pt x="0" y="3016099"/>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028700" y="5690873"/>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6" name="Group 6"/>
          <p:cNvGrpSpPr/>
          <p:nvPr/>
        </p:nvGrpSpPr>
        <p:grpSpPr>
          <a:xfrm>
            <a:off x="6870141" y="5690873"/>
            <a:ext cx="4803216" cy="2206241"/>
            <a:chOff x="0" y="0"/>
            <a:chExt cx="469839" cy="215809"/>
          </a:xfrm>
        </p:grpSpPr>
        <p:sp>
          <p:nvSpPr>
            <p:cNvPr id="7" name="Freeform 7"/>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8" name="TextBox 8"/>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9" name="Group 9"/>
          <p:cNvGrpSpPr/>
          <p:nvPr/>
        </p:nvGrpSpPr>
        <p:grpSpPr>
          <a:xfrm>
            <a:off x="12456084" y="5690873"/>
            <a:ext cx="4803216" cy="2206241"/>
            <a:chOff x="0" y="0"/>
            <a:chExt cx="469839" cy="215809"/>
          </a:xfrm>
        </p:grpSpPr>
        <p:sp>
          <p:nvSpPr>
            <p:cNvPr id="10" name="Freeform 1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11" name="TextBox 1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12" name="TextBox 12"/>
          <p:cNvSpPr txBox="1"/>
          <p:nvPr/>
        </p:nvSpPr>
        <p:spPr>
          <a:xfrm>
            <a:off x="1005431" y="2267087"/>
            <a:ext cx="274649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Private configuration</a:t>
            </a:r>
          </a:p>
        </p:txBody>
      </p:sp>
      <p:sp>
        <p:nvSpPr>
          <p:cNvPr id="13" name="TextBox 13"/>
          <p:cNvSpPr txBox="1"/>
          <p:nvPr/>
        </p:nvSpPr>
        <p:spPr>
          <a:xfrm>
            <a:off x="6870141" y="2267087"/>
            <a:ext cx="318354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Collective configuration</a:t>
            </a:r>
          </a:p>
        </p:txBody>
      </p:sp>
      <p:sp>
        <p:nvSpPr>
          <p:cNvPr id="14" name="TextBox 14"/>
          <p:cNvSpPr txBox="1"/>
          <p:nvPr/>
        </p:nvSpPr>
        <p:spPr>
          <a:xfrm>
            <a:off x="12456084" y="2267087"/>
            <a:ext cx="426333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Semi private configuration</a:t>
            </a:r>
          </a:p>
        </p:txBody>
      </p:sp>
      <p:grpSp>
        <p:nvGrpSpPr>
          <p:cNvPr id="15" name="Group 15"/>
          <p:cNvGrpSpPr/>
          <p:nvPr/>
        </p:nvGrpSpPr>
        <p:grpSpPr>
          <a:xfrm>
            <a:off x="1028700" y="9026903"/>
            <a:ext cx="1496939" cy="231397"/>
            <a:chOff x="0" y="0"/>
            <a:chExt cx="1995919" cy="308529"/>
          </a:xfrm>
        </p:grpSpPr>
        <p:sp>
          <p:nvSpPr>
            <p:cNvPr id="16" name="TextBox 16"/>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17" name="Group 17"/>
            <p:cNvGrpSpPr/>
            <p:nvPr/>
          </p:nvGrpSpPr>
          <p:grpSpPr>
            <a:xfrm>
              <a:off x="0" y="0"/>
              <a:ext cx="543359" cy="308529"/>
              <a:chOff x="0" y="0"/>
              <a:chExt cx="112071" cy="63636"/>
            </a:xfrm>
          </p:grpSpPr>
          <p:sp>
            <p:nvSpPr>
              <p:cNvPr id="18" name="Freeform 18"/>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19" name="TextBox 19"/>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20" name="Group 20"/>
          <p:cNvGrpSpPr/>
          <p:nvPr/>
        </p:nvGrpSpPr>
        <p:grpSpPr>
          <a:xfrm>
            <a:off x="2378676" y="9026903"/>
            <a:ext cx="1781275" cy="231397"/>
            <a:chOff x="0" y="0"/>
            <a:chExt cx="2375034" cy="308529"/>
          </a:xfrm>
        </p:grpSpPr>
        <p:sp>
          <p:nvSpPr>
            <p:cNvPr id="21" name="TextBox 21"/>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22" name="Group 22"/>
            <p:cNvGrpSpPr/>
            <p:nvPr/>
          </p:nvGrpSpPr>
          <p:grpSpPr>
            <a:xfrm>
              <a:off x="0" y="0"/>
              <a:ext cx="539266" cy="308529"/>
              <a:chOff x="0" y="0"/>
              <a:chExt cx="111227" cy="63636"/>
            </a:xfrm>
          </p:grpSpPr>
          <p:sp>
            <p:nvSpPr>
              <p:cNvPr id="23" name="Freeform 23"/>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24" name="TextBox 24"/>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25" name="Group 25"/>
          <p:cNvGrpSpPr/>
          <p:nvPr/>
        </p:nvGrpSpPr>
        <p:grpSpPr>
          <a:xfrm>
            <a:off x="3441779" y="9021824"/>
            <a:ext cx="1781275" cy="231397"/>
            <a:chOff x="0" y="0"/>
            <a:chExt cx="2375034" cy="308529"/>
          </a:xfrm>
        </p:grpSpPr>
        <p:sp>
          <p:nvSpPr>
            <p:cNvPr id="26" name="TextBox 26"/>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27" name="Group 27"/>
            <p:cNvGrpSpPr/>
            <p:nvPr/>
          </p:nvGrpSpPr>
          <p:grpSpPr>
            <a:xfrm>
              <a:off x="0" y="0"/>
              <a:ext cx="539266" cy="308529"/>
              <a:chOff x="0" y="0"/>
              <a:chExt cx="111227" cy="63636"/>
            </a:xfrm>
          </p:grpSpPr>
          <p:sp>
            <p:nvSpPr>
              <p:cNvPr id="28" name="Freeform 2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29" name="TextBox 2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30" name="TextBox 30"/>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31" name="TextBox 3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32" name="Group 32"/>
          <p:cNvGrpSpPr/>
          <p:nvPr/>
        </p:nvGrpSpPr>
        <p:grpSpPr>
          <a:xfrm>
            <a:off x="4022709" y="5767820"/>
            <a:ext cx="1730101" cy="2050064"/>
            <a:chOff x="0" y="0"/>
            <a:chExt cx="455665" cy="539935"/>
          </a:xfrm>
        </p:grpSpPr>
        <p:sp>
          <p:nvSpPr>
            <p:cNvPr id="33" name="Freeform 3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4" name="TextBox 3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35" name="Group 35"/>
          <p:cNvGrpSpPr/>
          <p:nvPr/>
        </p:nvGrpSpPr>
        <p:grpSpPr>
          <a:xfrm>
            <a:off x="15450093" y="5767820"/>
            <a:ext cx="1733266" cy="2040539"/>
            <a:chOff x="0" y="0"/>
            <a:chExt cx="456498" cy="537426"/>
          </a:xfrm>
        </p:grpSpPr>
        <p:sp>
          <p:nvSpPr>
            <p:cNvPr id="36" name="Freeform 36"/>
            <p:cNvSpPr/>
            <p:nvPr/>
          </p:nvSpPr>
          <p:spPr>
            <a:xfrm>
              <a:off x="0" y="0"/>
              <a:ext cx="456498" cy="537426"/>
            </a:xfrm>
            <a:custGeom>
              <a:avLst/>
              <a:gdLst/>
              <a:ahLst/>
              <a:cxnLst/>
              <a:rect l="l" t="t" r="r" b="b"/>
              <a:pathLst>
                <a:path w="456498" h="537426">
                  <a:moveTo>
                    <a:pt x="0" y="0"/>
                  </a:moveTo>
                  <a:lnTo>
                    <a:pt x="456498" y="0"/>
                  </a:lnTo>
                  <a:lnTo>
                    <a:pt x="456498" y="537426"/>
                  </a:lnTo>
                  <a:lnTo>
                    <a:pt x="0" y="537426"/>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7" name="TextBox 37"/>
            <p:cNvSpPr txBox="1"/>
            <p:nvPr/>
          </p:nvSpPr>
          <p:spPr>
            <a:xfrm>
              <a:off x="0" y="-9525"/>
              <a:ext cx="456498" cy="546951"/>
            </a:xfrm>
            <a:prstGeom prst="rect">
              <a:avLst/>
            </a:prstGeom>
          </p:spPr>
          <p:txBody>
            <a:bodyPr lIns="50800" tIns="50800" rIns="50800" bIns="50800" rtlCol="0" anchor="ctr"/>
            <a:lstStyle/>
            <a:p>
              <a:pPr algn="ctr">
                <a:lnSpc>
                  <a:spcPts val="1816"/>
                </a:lnSpc>
              </a:pPr>
              <a:endParaRPr/>
            </a:p>
          </p:txBody>
        </p:sp>
      </p:grpSp>
      <p:grpSp>
        <p:nvGrpSpPr>
          <p:cNvPr id="38" name="Group 38"/>
          <p:cNvGrpSpPr/>
          <p:nvPr/>
        </p:nvGrpSpPr>
        <p:grpSpPr>
          <a:xfrm>
            <a:off x="12533126" y="5767820"/>
            <a:ext cx="2916967" cy="2040539"/>
            <a:chOff x="0" y="0"/>
            <a:chExt cx="768255" cy="537426"/>
          </a:xfrm>
        </p:grpSpPr>
        <p:sp>
          <p:nvSpPr>
            <p:cNvPr id="39" name="Freeform 39"/>
            <p:cNvSpPr/>
            <p:nvPr/>
          </p:nvSpPr>
          <p:spPr>
            <a:xfrm>
              <a:off x="0" y="0"/>
              <a:ext cx="768255" cy="537426"/>
            </a:xfrm>
            <a:custGeom>
              <a:avLst/>
              <a:gdLst/>
              <a:ahLst/>
              <a:cxnLst/>
              <a:rect l="l" t="t" r="r" b="b"/>
              <a:pathLst>
                <a:path w="768255" h="537426">
                  <a:moveTo>
                    <a:pt x="0" y="0"/>
                  </a:moveTo>
                  <a:lnTo>
                    <a:pt x="768255" y="0"/>
                  </a:lnTo>
                  <a:lnTo>
                    <a:pt x="768255" y="537426"/>
                  </a:lnTo>
                  <a:lnTo>
                    <a:pt x="0" y="537426"/>
                  </a:lnTo>
                  <a:close/>
                </a:path>
              </a:pathLst>
            </a:custGeom>
            <a:gradFill rotWithShape="1">
              <a:gsLst>
                <a:gs pos="0">
                  <a:srgbClr val="FFDA6A">
                    <a:alpha val="52000"/>
                  </a:srgbClr>
                </a:gs>
                <a:gs pos="100000">
                  <a:srgbClr val="FFFFFF">
                    <a:alpha val="35620"/>
                  </a:srgbClr>
                </a:gs>
              </a:gsLst>
              <a:lin ang="5400000"/>
            </a:gradFill>
          </p:spPr>
          <p:txBody>
            <a:bodyPr/>
            <a:lstStyle/>
            <a:p>
              <a:endParaRPr lang="it-IT"/>
            </a:p>
          </p:txBody>
        </p:sp>
        <p:sp>
          <p:nvSpPr>
            <p:cNvPr id="40" name="TextBox 40"/>
            <p:cNvSpPr txBox="1"/>
            <p:nvPr/>
          </p:nvSpPr>
          <p:spPr>
            <a:xfrm>
              <a:off x="0" y="-9525"/>
              <a:ext cx="768255" cy="546951"/>
            </a:xfrm>
            <a:prstGeom prst="rect">
              <a:avLst/>
            </a:prstGeom>
          </p:spPr>
          <p:txBody>
            <a:bodyPr lIns="50800" tIns="50800" rIns="50800" bIns="50800" rtlCol="0" anchor="ctr"/>
            <a:lstStyle/>
            <a:p>
              <a:pPr algn="ctr">
                <a:lnSpc>
                  <a:spcPts val="1816"/>
                </a:lnSpc>
              </a:pPr>
              <a:endParaRPr/>
            </a:p>
          </p:txBody>
        </p:sp>
      </p:grpSp>
      <p:grpSp>
        <p:nvGrpSpPr>
          <p:cNvPr id="41" name="Group 41"/>
          <p:cNvGrpSpPr/>
          <p:nvPr/>
        </p:nvGrpSpPr>
        <p:grpSpPr>
          <a:xfrm>
            <a:off x="6938904" y="5767820"/>
            <a:ext cx="4668446" cy="2050064"/>
            <a:chOff x="0" y="0"/>
            <a:chExt cx="1229550" cy="539935"/>
          </a:xfrm>
        </p:grpSpPr>
        <p:sp>
          <p:nvSpPr>
            <p:cNvPr id="42" name="Freeform 42"/>
            <p:cNvSpPr/>
            <p:nvPr/>
          </p:nvSpPr>
          <p:spPr>
            <a:xfrm>
              <a:off x="0" y="0"/>
              <a:ext cx="1229550" cy="539935"/>
            </a:xfrm>
            <a:custGeom>
              <a:avLst/>
              <a:gdLst/>
              <a:ahLst/>
              <a:cxnLst/>
              <a:rect l="l" t="t" r="r" b="b"/>
              <a:pathLst>
                <a:path w="1229550" h="539935">
                  <a:moveTo>
                    <a:pt x="0" y="0"/>
                  </a:moveTo>
                  <a:lnTo>
                    <a:pt x="1229550" y="0"/>
                  </a:lnTo>
                  <a:lnTo>
                    <a:pt x="1229550" y="539935"/>
                  </a:lnTo>
                  <a:lnTo>
                    <a:pt x="0" y="539935"/>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43" name="TextBox 43"/>
            <p:cNvSpPr txBox="1"/>
            <p:nvPr/>
          </p:nvSpPr>
          <p:spPr>
            <a:xfrm>
              <a:off x="0" y="-9525"/>
              <a:ext cx="1229550" cy="549460"/>
            </a:xfrm>
            <a:prstGeom prst="rect">
              <a:avLst/>
            </a:prstGeom>
          </p:spPr>
          <p:txBody>
            <a:bodyPr lIns="50800" tIns="50800" rIns="50800" bIns="50800" rtlCol="0" anchor="ctr"/>
            <a:lstStyle/>
            <a:p>
              <a:pPr algn="ctr">
                <a:lnSpc>
                  <a:spcPts val="1816"/>
                </a:lnSpc>
              </a:pPr>
              <a:endParaRPr/>
            </a:p>
          </p:txBody>
        </p:sp>
      </p:grpSp>
      <p:grpSp>
        <p:nvGrpSpPr>
          <p:cNvPr id="44" name="Group 44"/>
          <p:cNvGrpSpPr/>
          <p:nvPr/>
        </p:nvGrpSpPr>
        <p:grpSpPr>
          <a:xfrm>
            <a:off x="2837907" y="5767820"/>
            <a:ext cx="1184802" cy="2050064"/>
            <a:chOff x="0" y="0"/>
            <a:chExt cx="312047" cy="539935"/>
          </a:xfrm>
        </p:grpSpPr>
        <p:sp>
          <p:nvSpPr>
            <p:cNvPr id="45" name="Freeform 45"/>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46" name="TextBox 46"/>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47" name="Group 47"/>
          <p:cNvGrpSpPr/>
          <p:nvPr/>
        </p:nvGrpSpPr>
        <p:grpSpPr>
          <a:xfrm rot="5400000">
            <a:off x="951394" y="5921846"/>
            <a:ext cx="2040539" cy="1732487"/>
            <a:chOff x="0" y="0"/>
            <a:chExt cx="1517191" cy="1288147"/>
          </a:xfrm>
        </p:grpSpPr>
        <p:sp>
          <p:nvSpPr>
            <p:cNvPr id="48" name="Freeform 48"/>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49" name="TextBox 49"/>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50" name="TextBox 50"/>
          <p:cNvSpPr txBox="1"/>
          <p:nvPr/>
        </p:nvSpPr>
        <p:spPr>
          <a:xfrm>
            <a:off x="1105420" y="6528629"/>
            <a:ext cx="1732487"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1" name="TextBox 51"/>
          <p:cNvSpPr txBox="1"/>
          <p:nvPr/>
        </p:nvSpPr>
        <p:spPr>
          <a:xfrm>
            <a:off x="2837907" y="6547933"/>
            <a:ext cx="1184802"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zone</a:t>
            </a:r>
          </a:p>
        </p:txBody>
      </p:sp>
      <p:sp>
        <p:nvSpPr>
          <p:cNvPr id="52" name="TextBox 52"/>
          <p:cNvSpPr txBox="1"/>
          <p:nvPr/>
        </p:nvSpPr>
        <p:spPr>
          <a:xfrm>
            <a:off x="7013016" y="6681537"/>
            <a:ext cx="4594334"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Balancing between both preferences</a:t>
            </a:r>
          </a:p>
        </p:txBody>
      </p:sp>
      <p:sp>
        <p:nvSpPr>
          <p:cNvPr id="53" name="TextBox 53"/>
          <p:cNvSpPr txBox="1"/>
          <p:nvPr/>
        </p:nvSpPr>
        <p:spPr>
          <a:xfrm>
            <a:off x="15492012" y="6603936"/>
            <a:ext cx="1662553"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4" name="TextBox 54"/>
          <p:cNvSpPr txBox="1"/>
          <p:nvPr/>
        </p:nvSpPr>
        <p:spPr>
          <a:xfrm>
            <a:off x="12533126" y="6722999"/>
            <a:ext cx="2958886"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grpSp>
        <p:nvGrpSpPr>
          <p:cNvPr id="55" name="Group 55"/>
          <p:cNvGrpSpPr/>
          <p:nvPr/>
        </p:nvGrpSpPr>
        <p:grpSpPr>
          <a:xfrm>
            <a:off x="4941279" y="9026903"/>
            <a:ext cx="2282316" cy="231397"/>
            <a:chOff x="0" y="0"/>
            <a:chExt cx="3043088" cy="308529"/>
          </a:xfrm>
        </p:grpSpPr>
        <p:sp>
          <p:nvSpPr>
            <p:cNvPr id="56" name="TextBox 56"/>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7" name="Group 57"/>
            <p:cNvGrpSpPr/>
            <p:nvPr/>
          </p:nvGrpSpPr>
          <p:grpSpPr>
            <a:xfrm>
              <a:off x="0" y="0"/>
              <a:ext cx="539266" cy="308529"/>
              <a:chOff x="0" y="0"/>
              <a:chExt cx="111227" cy="63636"/>
            </a:xfrm>
          </p:grpSpPr>
          <p:sp>
            <p:nvSpPr>
              <p:cNvPr id="58" name="Freeform 5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9" name="TextBox 5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60" name="TextBox 60"/>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61" name="TextBox 61"/>
          <p:cNvSpPr txBox="1"/>
          <p:nvPr/>
        </p:nvSpPr>
        <p:spPr>
          <a:xfrm>
            <a:off x="4022709" y="6547933"/>
            <a:ext cx="1730101"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0191" y="2530235"/>
            <a:ext cx="5820295" cy="2911015"/>
          </a:xfrm>
          <a:custGeom>
            <a:avLst/>
            <a:gdLst/>
            <a:ahLst/>
            <a:cxnLst/>
            <a:rect l="l" t="t" r="r" b="b"/>
            <a:pathLst>
              <a:path w="5820295" h="2911015">
                <a:moveTo>
                  <a:pt x="0" y="0"/>
                </a:moveTo>
                <a:lnTo>
                  <a:pt x="5820295" y="0"/>
                </a:lnTo>
                <a:lnTo>
                  <a:pt x="5820295" y="2911014"/>
                </a:lnTo>
                <a:lnTo>
                  <a:pt x="0" y="2911014"/>
                </a:lnTo>
                <a:lnTo>
                  <a:pt x="0" y="0"/>
                </a:lnTo>
                <a:close/>
              </a:path>
            </a:pathLst>
          </a:custGeom>
          <a:blipFill>
            <a:blip r:embed="rId2"/>
            <a:stretch>
              <a:fillRect r="-194016" b="-3609"/>
            </a:stretch>
          </a:blipFill>
        </p:spPr>
        <p:txBody>
          <a:bodyPr/>
          <a:lstStyle/>
          <a:p>
            <a:endParaRPr lang="it-IT"/>
          </a:p>
        </p:txBody>
      </p:sp>
      <p:grpSp>
        <p:nvGrpSpPr>
          <p:cNvPr id="3" name="Group 3"/>
          <p:cNvGrpSpPr/>
          <p:nvPr/>
        </p:nvGrpSpPr>
        <p:grpSpPr>
          <a:xfrm>
            <a:off x="1904214" y="5860658"/>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7" name="Group 7"/>
          <p:cNvGrpSpPr/>
          <p:nvPr/>
        </p:nvGrpSpPr>
        <p:grpSpPr>
          <a:xfrm>
            <a:off x="4898223" y="5937606"/>
            <a:ext cx="1730101" cy="2050064"/>
            <a:chOff x="0" y="0"/>
            <a:chExt cx="455665" cy="539935"/>
          </a:xfrm>
        </p:grpSpPr>
        <p:sp>
          <p:nvSpPr>
            <p:cNvPr id="8" name="Freeform 8"/>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9" name="TextBox 9"/>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10" name="Group 10"/>
          <p:cNvGrpSpPr/>
          <p:nvPr/>
        </p:nvGrpSpPr>
        <p:grpSpPr>
          <a:xfrm>
            <a:off x="3713421" y="5937606"/>
            <a:ext cx="1184802" cy="2050064"/>
            <a:chOff x="0" y="0"/>
            <a:chExt cx="312047" cy="539935"/>
          </a:xfrm>
        </p:grpSpPr>
        <p:sp>
          <p:nvSpPr>
            <p:cNvPr id="11" name="Freeform 11"/>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12" name="TextBox 12"/>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13" name="Group 13"/>
          <p:cNvGrpSpPr/>
          <p:nvPr/>
        </p:nvGrpSpPr>
        <p:grpSpPr>
          <a:xfrm rot="5400000">
            <a:off x="1826908" y="6091632"/>
            <a:ext cx="2040539" cy="1732487"/>
            <a:chOff x="0" y="0"/>
            <a:chExt cx="1517191" cy="1288147"/>
          </a:xfrm>
        </p:grpSpPr>
        <p:sp>
          <p:nvSpPr>
            <p:cNvPr id="14" name="Freeform 14"/>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15" name="TextBox 15"/>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16" name="AutoShape 16"/>
          <p:cNvSpPr/>
          <p:nvPr/>
        </p:nvSpPr>
        <p:spPr>
          <a:xfrm>
            <a:off x="7176765" y="5400389"/>
            <a:ext cx="3934470" cy="0"/>
          </a:xfrm>
          <a:prstGeom prst="line">
            <a:avLst/>
          </a:prstGeom>
          <a:ln w="95250" cap="flat">
            <a:solidFill>
              <a:srgbClr val="FDD478"/>
            </a:solidFill>
            <a:prstDash val="sysDash"/>
            <a:headEnd type="none" w="sm" len="sm"/>
            <a:tailEnd type="triangle" w="lg" len="med"/>
          </a:ln>
        </p:spPr>
        <p:txBody>
          <a:bodyPr/>
          <a:lstStyle/>
          <a:p>
            <a:endParaRPr lang="it-IT"/>
          </a:p>
        </p:txBody>
      </p:sp>
      <p:sp>
        <p:nvSpPr>
          <p:cNvPr id="17" name="TextBox 17"/>
          <p:cNvSpPr txBox="1"/>
          <p:nvPr/>
        </p:nvSpPr>
        <p:spPr>
          <a:xfrm>
            <a:off x="7725262" y="4988590"/>
            <a:ext cx="2837477" cy="290849"/>
          </a:xfrm>
          <a:prstGeom prst="rect">
            <a:avLst/>
          </a:prstGeom>
        </p:spPr>
        <p:txBody>
          <a:bodyPr lIns="0" tIns="0" rIns="0" bIns="0" rtlCol="0" anchor="t">
            <a:spAutoFit/>
          </a:bodyPr>
          <a:lstStyle/>
          <a:p>
            <a:pPr algn="l">
              <a:lnSpc>
                <a:spcPts val="2368"/>
              </a:lnSpc>
            </a:pPr>
            <a:r>
              <a:rPr lang="en-US" sz="2007" spc="78">
                <a:solidFill>
                  <a:srgbClr val="000000"/>
                </a:solidFill>
                <a:latin typeface="TT Chocolates"/>
                <a:ea typeface="TT Chocolates"/>
                <a:cs typeface="TT Chocolates"/>
                <a:sym typeface="TT Chocolates"/>
              </a:rPr>
              <a:t>30 min corrective fade</a:t>
            </a:r>
          </a:p>
        </p:txBody>
      </p:sp>
      <p:sp>
        <p:nvSpPr>
          <p:cNvPr id="18" name="Freeform 18"/>
          <p:cNvSpPr/>
          <p:nvPr/>
        </p:nvSpPr>
        <p:spPr>
          <a:xfrm>
            <a:off x="11439005" y="2511106"/>
            <a:ext cx="5820295" cy="2911015"/>
          </a:xfrm>
          <a:custGeom>
            <a:avLst/>
            <a:gdLst/>
            <a:ahLst/>
            <a:cxnLst/>
            <a:rect l="l" t="t" r="r" b="b"/>
            <a:pathLst>
              <a:path w="5820295" h="2911015">
                <a:moveTo>
                  <a:pt x="0" y="0"/>
                </a:moveTo>
                <a:lnTo>
                  <a:pt x="5820295" y="0"/>
                </a:lnTo>
                <a:lnTo>
                  <a:pt x="5820295" y="2911015"/>
                </a:lnTo>
                <a:lnTo>
                  <a:pt x="0" y="2911015"/>
                </a:lnTo>
                <a:lnTo>
                  <a:pt x="0" y="0"/>
                </a:lnTo>
                <a:close/>
              </a:path>
            </a:pathLst>
          </a:custGeom>
          <a:blipFill>
            <a:blip r:embed="rId2"/>
            <a:stretch>
              <a:fillRect r="-194016" b="-3609"/>
            </a:stretch>
          </a:blipFill>
        </p:spPr>
        <p:txBody>
          <a:bodyPr/>
          <a:lstStyle/>
          <a:p>
            <a:endParaRPr lang="it-IT"/>
          </a:p>
        </p:txBody>
      </p:sp>
      <p:grpSp>
        <p:nvGrpSpPr>
          <p:cNvPr id="19" name="Group 19"/>
          <p:cNvGrpSpPr/>
          <p:nvPr/>
        </p:nvGrpSpPr>
        <p:grpSpPr>
          <a:xfrm>
            <a:off x="11803027" y="5841530"/>
            <a:ext cx="4803216" cy="2206241"/>
            <a:chOff x="0" y="0"/>
            <a:chExt cx="469839" cy="215809"/>
          </a:xfrm>
        </p:grpSpPr>
        <p:sp>
          <p:nvSpPr>
            <p:cNvPr id="20" name="Freeform 2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21" name="TextBox 2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22" name="Group 22"/>
          <p:cNvGrpSpPr/>
          <p:nvPr/>
        </p:nvGrpSpPr>
        <p:grpSpPr>
          <a:xfrm>
            <a:off x="14797037" y="5918477"/>
            <a:ext cx="1730101" cy="2050064"/>
            <a:chOff x="0" y="0"/>
            <a:chExt cx="455665" cy="539935"/>
          </a:xfrm>
        </p:grpSpPr>
        <p:sp>
          <p:nvSpPr>
            <p:cNvPr id="23" name="Freeform 2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24" name="TextBox 2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25" name="Group 25"/>
          <p:cNvGrpSpPr/>
          <p:nvPr/>
        </p:nvGrpSpPr>
        <p:grpSpPr>
          <a:xfrm>
            <a:off x="13612235" y="5918477"/>
            <a:ext cx="1184802" cy="2050064"/>
            <a:chOff x="0" y="0"/>
            <a:chExt cx="312047" cy="539935"/>
          </a:xfrm>
        </p:grpSpPr>
        <p:sp>
          <p:nvSpPr>
            <p:cNvPr id="26" name="Freeform 26"/>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27" name="TextBox 27"/>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28" name="Group 28"/>
          <p:cNvGrpSpPr/>
          <p:nvPr/>
        </p:nvGrpSpPr>
        <p:grpSpPr>
          <a:xfrm rot="5400000">
            <a:off x="11725722" y="6072503"/>
            <a:ext cx="2040539" cy="1732487"/>
            <a:chOff x="0" y="0"/>
            <a:chExt cx="1517191" cy="1288147"/>
          </a:xfrm>
        </p:grpSpPr>
        <p:sp>
          <p:nvSpPr>
            <p:cNvPr id="29" name="Freeform 29"/>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FFDA6A">
                    <a:alpha val="30000"/>
                  </a:srgbClr>
                </a:gs>
                <a:gs pos="100000">
                  <a:srgbClr val="FFFFFF">
                    <a:alpha val="20550"/>
                  </a:srgbClr>
                </a:gs>
              </a:gsLst>
              <a:lin ang="0"/>
            </a:gradFill>
            <a:ln cap="sq">
              <a:noFill/>
              <a:prstDash val="solid"/>
              <a:miter/>
            </a:ln>
          </p:spPr>
          <p:txBody>
            <a:bodyPr/>
            <a:lstStyle/>
            <a:p>
              <a:endParaRPr lang="it-IT"/>
            </a:p>
          </p:txBody>
        </p:sp>
        <p:sp>
          <p:nvSpPr>
            <p:cNvPr id="30" name="TextBox 30"/>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2" name="Group 32"/>
          <p:cNvGrpSpPr/>
          <p:nvPr/>
        </p:nvGrpSpPr>
        <p:grpSpPr>
          <a:xfrm>
            <a:off x="1028700" y="9026903"/>
            <a:ext cx="1496939" cy="231397"/>
            <a:chOff x="0" y="0"/>
            <a:chExt cx="1995919" cy="308529"/>
          </a:xfrm>
        </p:grpSpPr>
        <p:sp>
          <p:nvSpPr>
            <p:cNvPr id="33" name="TextBox 33"/>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34" name="Group 34"/>
            <p:cNvGrpSpPr/>
            <p:nvPr/>
          </p:nvGrpSpPr>
          <p:grpSpPr>
            <a:xfrm>
              <a:off x="0" y="0"/>
              <a:ext cx="543359" cy="308529"/>
              <a:chOff x="0" y="0"/>
              <a:chExt cx="112071" cy="63636"/>
            </a:xfrm>
          </p:grpSpPr>
          <p:sp>
            <p:nvSpPr>
              <p:cNvPr id="35" name="Freeform 35"/>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36" name="TextBox 36"/>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37" name="Group 37"/>
          <p:cNvGrpSpPr/>
          <p:nvPr/>
        </p:nvGrpSpPr>
        <p:grpSpPr>
          <a:xfrm>
            <a:off x="2378676" y="9026903"/>
            <a:ext cx="1781275" cy="231397"/>
            <a:chOff x="0" y="0"/>
            <a:chExt cx="2375034" cy="308529"/>
          </a:xfrm>
        </p:grpSpPr>
        <p:sp>
          <p:nvSpPr>
            <p:cNvPr id="38" name="TextBox 38"/>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39" name="Group 39"/>
            <p:cNvGrpSpPr/>
            <p:nvPr/>
          </p:nvGrpSpPr>
          <p:grpSpPr>
            <a:xfrm>
              <a:off x="0" y="0"/>
              <a:ext cx="539266" cy="308529"/>
              <a:chOff x="0" y="0"/>
              <a:chExt cx="111227" cy="63636"/>
            </a:xfrm>
          </p:grpSpPr>
          <p:sp>
            <p:nvSpPr>
              <p:cNvPr id="40" name="Freeform 4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41" name="TextBox 4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42" name="Group 42"/>
          <p:cNvGrpSpPr/>
          <p:nvPr/>
        </p:nvGrpSpPr>
        <p:grpSpPr>
          <a:xfrm>
            <a:off x="3441779" y="9021824"/>
            <a:ext cx="1781275" cy="231397"/>
            <a:chOff x="0" y="0"/>
            <a:chExt cx="2375034" cy="308529"/>
          </a:xfrm>
        </p:grpSpPr>
        <p:sp>
          <p:nvSpPr>
            <p:cNvPr id="43" name="TextBox 43"/>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44" name="Group 44"/>
            <p:cNvGrpSpPr/>
            <p:nvPr/>
          </p:nvGrpSpPr>
          <p:grpSpPr>
            <a:xfrm>
              <a:off x="0" y="0"/>
              <a:ext cx="539266" cy="308529"/>
              <a:chOff x="0" y="0"/>
              <a:chExt cx="111227" cy="63636"/>
            </a:xfrm>
          </p:grpSpPr>
          <p:sp>
            <p:nvSpPr>
              <p:cNvPr id="45" name="Freeform 4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46" name="TextBox 4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47" name="TextBox 47"/>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grpSp>
        <p:nvGrpSpPr>
          <p:cNvPr id="48" name="Group 48"/>
          <p:cNvGrpSpPr/>
          <p:nvPr/>
        </p:nvGrpSpPr>
        <p:grpSpPr>
          <a:xfrm>
            <a:off x="4941279" y="9026903"/>
            <a:ext cx="2282316" cy="231397"/>
            <a:chOff x="0" y="0"/>
            <a:chExt cx="3043088" cy="308529"/>
          </a:xfrm>
        </p:grpSpPr>
        <p:sp>
          <p:nvSpPr>
            <p:cNvPr id="49" name="TextBox 49"/>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0" name="Group 50"/>
            <p:cNvGrpSpPr/>
            <p:nvPr/>
          </p:nvGrpSpPr>
          <p:grpSpPr>
            <a:xfrm>
              <a:off x="0" y="0"/>
              <a:ext cx="539266" cy="308529"/>
              <a:chOff x="0" y="0"/>
              <a:chExt cx="111227" cy="63636"/>
            </a:xfrm>
          </p:grpSpPr>
          <p:sp>
            <p:nvSpPr>
              <p:cNvPr id="51" name="Freeform 51"/>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2" name="TextBox 52"/>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53" name="TextBox 53"/>
          <p:cNvSpPr txBox="1"/>
          <p:nvPr/>
        </p:nvSpPr>
        <p:spPr>
          <a:xfrm>
            <a:off x="2673651" y="8213091"/>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54" name="TextBox 54"/>
          <p:cNvSpPr txBox="1"/>
          <p:nvPr/>
        </p:nvSpPr>
        <p:spPr>
          <a:xfrm>
            <a:off x="12437655" y="8213091"/>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grpSp>
        <p:nvGrpSpPr>
          <p:cNvPr id="55" name="Group 55"/>
          <p:cNvGrpSpPr/>
          <p:nvPr/>
        </p:nvGrpSpPr>
        <p:grpSpPr>
          <a:xfrm>
            <a:off x="2522355" y="7114892"/>
            <a:ext cx="738136" cy="506353"/>
            <a:chOff x="0" y="0"/>
            <a:chExt cx="984182" cy="675137"/>
          </a:xfrm>
        </p:grpSpPr>
        <p:sp>
          <p:nvSpPr>
            <p:cNvPr id="56" name="Freeform 56"/>
            <p:cNvSpPr/>
            <p:nvPr/>
          </p:nvSpPr>
          <p:spPr>
            <a:xfrm>
              <a:off x="0" y="0"/>
              <a:ext cx="984182" cy="675137"/>
            </a:xfrm>
            <a:custGeom>
              <a:avLst/>
              <a:gdLst/>
              <a:ahLst/>
              <a:cxnLst/>
              <a:rect l="l" t="t" r="r" b="b"/>
              <a:pathLst>
                <a:path w="984182" h="675137">
                  <a:moveTo>
                    <a:pt x="0" y="0"/>
                  </a:moveTo>
                  <a:lnTo>
                    <a:pt x="984182" y="0"/>
                  </a:lnTo>
                  <a:lnTo>
                    <a:pt x="984182" y="675137"/>
                  </a:lnTo>
                  <a:lnTo>
                    <a:pt x="0" y="675137"/>
                  </a:lnTo>
                  <a:lnTo>
                    <a:pt x="0" y="0"/>
                  </a:lnTo>
                  <a:close/>
                </a:path>
              </a:pathLst>
            </a:custGeom>
            <a:blipFill>
              <a:blip>
                <a:extLst>
                  <a:ext uri="{96DAC541-7B7A-43D3-8B79-37D633B846F1}">
                    <asvg:svgBlip xmlns:asvg="http://schemas.microsoft.com/office/drawing/2016/SVG/main" r:embed="rId3"/>
                  </a:ext>
                </a:extLst>
              </a:blip>
              <a:stretch>
                <a:fillRect r="-27914"/>
              </a:stretch>
            </a:blipFill>
          </p:spPr>
          <p:txBody>
            <a:bodyPr/>
            <a:lstStyle/>
            <a:p>
              <a:endParaRPr lang="it-IT"/>
            </a:p>
          </p:txBody>
        </p:sp>
        <p:sp>
          <p:nvSpPr>
            <p:cNvPr id="57" name="Freeform 57"/>
            <p:cNvSpPr/>
            <p:nvPr/>
          </p:nvSpPr>
          <p:spPr>
            <a:xfrm>
              <a:off x="0" y="0"/>
              <a:ext cx="449047" cy="675137"/>
            </a:xfrm>
            <a:custGeom>
              <a:avLst/>
              <a:gdLst/>
              <a:ahLst/>
              <a:cxnLst/>
              <a:rect l="l" t="t" r="r" b="b"/>
              <a:pathLst>
                <a:path w="449047" h="675137">
                  <a:moveTo>
                    <a:pt x="0" y="0"/>
                  </a:moveTo>
                  <a:lnTo>
                    <a:pt x="449047" y="0"/>
                  </a:lnTo>
                  <a:lnTo>
                    <a:pt x="449047" y="675137"/>
                  </a:lnTo>
                  <a:lnTo>
                    <a:pt x="0" y="675137"/>
                  </a:lnTo>
                  <a:lnTo>
                    <a:pt x="0" y="0"/>
                  </a:lnTo>
                  <a:close/>
                </a:path>
              </a:pathLst>
            </a:custGeom>
            <a:blipFill>
              <a:blip>
                <a:extLst>
                  <a:ext uri="{96DAC541-7B7A-43D3-8B79-37D633B846F1}">
                    <asvg:svgBlip xmlns:asvg="http://schemas.microsoft.com/office/drawing/2016/SVG/main" r:embed="rId4"/>
                  </a:ext>
                </a:extLst>
              </a:blip>
              <a:stretch>
                <a:fillRect r="-180351"/>
              </a:stretch>
            </a:blipFill>
          </p:spPr>
          <p:txBody>
            <a:bodyPr/>
            <a:lstStyle/>
            <a:p>
              <a:endParaRPr lang="it-IT"/>
            </a:p>
          </p:txBody>
        </p:sp>
      </p:grpSp>
      <p:sp>
        <p:nvSpPr>
          <p:cNvPr id="58" name="Freeform 58"/>
          <p:cNvSpPr/>
          <p:nvPr/>
        </p:nvSpPr>
        <p:spPr>
          <a:xfrm>
            <a:off x="2433864" y="6306314"/>
            <a:ext cx="825891" cy="786202"/>
          </a:xfrm>
          <a:custGeom>
            <a:avLst/>
            <a:gdLst/>
            <a:ahLst/>
            <a:cxnLst/>
            <a:rect l="l" t="t" r="r" b="b"/>
            <a:pathLst>
              <a:path w="825891" h="786202">
                <a:moveTo>
                  <a:pt x="0" y="0"/>
                </a:moveTo>
                <a:lnTo>
                  <a:pt x="825891" y="0"/>
                </a:lnTo>
                <a:lnTo>
                  <a:pt x="825891" y="786202"/>
                </a:lnTo>
                <a:lnTo>
                  <a:pt x="0" y="786202"/>
                </a:lnTo>
                <a:lnTo>
                  <a:pt x="0" y="0"/>
                </a:lnTo>
                <a:close/>
              </a:path>
            </a:pathLst>
          </a:custGeom>
          <a:blipFill>
            <a:blip>
              <a:alphaModFix amt="67000"/>
              <a:extLst>
                <a:ext uri="{96DAC541-7B7A-43D3-8B79-37D633B846F1}">
                  <asvg:svgBlip xmlns:asvg="http://schemas.microsoft.com/office/drawing/2016/SVG/main" r:embed="rId5"/>
                </a:ext>
              </a:extLst>
            </a:blip>
            <a:stretch>
              <a:fillRect l="-73298" r="-74246" b="-10192"/>
            </a:stretch>
          </a:blipFill>
        </p:spPr>
        <p:txBody>
          <a:bodyPr/>
          <a:lstStyle/>
          <a:p>
            <a:endParaRPr lang="it-IT"/>
          </a:p>
        </p:txBody>
      </p:sp>
      <p:grpSp>
        <p:nvGrpSpPr>
          <p:cNvPr id="59" name="Group 59"/>
          <p:cNvGrpSpPr/>
          <p:nvPr/>
        </p:nvGrpSpPr>
        <p:grpSpPr>
          <a:xfrm>
            <a:off x="2440963" y="6608143"/>
            <a:ext cx="819528" cy="442269"/>
            <a:chOff x="0" y="0"/>
            <a:chExt cx="1092704" cy="589692"/>
          </a:xfrm>
        </p:grpSpPr>
        <p:sp>
          <p:nvSpPr>
            <p:cNvPr id="60" name="Freeform 60"/>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1" name="Freeform 61"/>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7"/>
                  </a:ext>
                </a:extLst>
              </a:blip>
              <a:stretch>
                <a:fillRect l="-193063" t="-138467" r="-138644" b="-130327"/>
              </a:stretch>
            </a:blipFill>
          </p:spPr>
          <p:txBody>
            <a:bodyPr/>
            <a:lstStyle/>
            <a:p>
              <a:endParaRPr lang="it-IT"/>
            </a:p>
          </p:txBody>
        </p:sp>
        <p:sp>
          <p:nvSpPr>
            <p:cNvPr id="62" name="Freeform 62"/>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7"/>
                  </a:ext>
                </a:extLst>
              </a:blip>
              <a:stretch>
                <a:fillRect l="-149064" t="-147641" r="-117584" b="-135341"/>
              </a:stretch>
            </a:blipFill>
          </p:spPr>
          <p:txBody>
            <a:bodyPr/>
            <a:lstStyle/>
            <a:p>
              <a:endParaRPr lang="it-IT"/>
            </a:p>
          </p:txBody>
        </p:sp>
      </p:grpSp>
      <p:sp>
        <p:nvSpPr>
          <p:cNvPr id="63" name="Freeform 63"/>
          <p:cNvSpPr/>
          <p:nvPr/>
        </p:nvSpPr>
        <p:spPr>
          <a:xfrm>
            <a:off x="12729429"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grpSp>
        <p:nvGrpSpPr>
          <p:cNvPr id="64" name="Group 64"/>
          <p:cNvGrpSpPr/>
          <p:nvPr/>
        </p:nvGrpSpPr>
        <p:grpSpPr>
          <a:xfrm>
            <a:off x="12339777" y="6608143"/>
            <a:ext cx="819528" cy="442269"/>
            <a:chOff x="0" y="0"/>
            <a:chExt cx="1092704" cy="589692"/>
          </a:xfrm>
        </p:grpSpPr>
        <p:sp>
          <p:nvSpPr>
            <p:cNvPr id="65" name="Freeform 65"/>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6" name="Freeform 66"/>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67" name="Freeform 67"/>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68" name="Freeform 68"/>
          <p:cNvSpPr/>
          <p:nvPr/>
        </p:nvSpPr>
        <p:spPr>
          <a:xfrm>
            <a:off x="12316115"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42371" y="2283586"/>
            <a:ext cx="7930958" cy="6974714"/>
          </a:xfrm>
          <a:custGeom>
            <a:avLst/>
            <a:gdLst/>
            <a:ahLst/>
            <a:cxnLst/>
            <a:rect l="l" t="t" r="r" b="b"/>
            <a:pathLst>
              <a:path w="7930958" h="6974714">
                <a:moveTo>
                  <a:pt x="0" y="0"/>
                </a:moveTo>
                <a:lnTo>
                  <a:pt x="7930958" y="0"/>
                </a:lnTo>
                <a:lnTo>
                  <a:pt x="7930958" y="6974714"/>
                </a:lnTo>
                <a:lnTo>
                  <a:pt x="0" y="6974714"/>
                </a:lnTo>
                <a:lnTo>
                  <a:pt x="0" y="0"/>
                </a:lnTo>
                <a:close/>
              </a:path>
            </a:pathLst>
          </a:custGeom>
          <a:blipFill>
            <a:blip r:embed="rId3"/>
            <a:stretch>
              <a:fillRect t="-276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 name="TextBox 5"/>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Feature correlation heatmap</a:t>
            </a:r>
          </a:p>
        </p:txBody>
      </p:sp>
      <p:sp>
        <p:nvSpPr>
          <p:cNvPr id="6" name="TextBox 6"/>
          <p:cNvSpPr txBox="1"/>
          <p:nvPr/>
        </p:nvSpPr>
        <p:spPr>
          <a:xfrm>
            <a:off x="1028700" y="2172281"/>
            <a:ext cx="6168172"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Machine learning</a:t>
            </a:r>
            <a:r>
              <a:rPr lang="en-US" sz="1599">
                <a:solidFill>
                  <a:srgbClr val="000000"/>
                </a:solidFill>
                <a:latin typeface="TT Chocolates"/>
                <a:ea typeface="TT Chocolates"/>
                <a:cs typeface="TT Chocolates"/>
                <a:sym typeface="TT Chocolates"/>
              </a:rPr>
              <a:t> to transform the system from reactive </a:t>
            </a:r>
          </a:p>
          <a:p>
            <a:pPr algn="l">
              <a:lnSpc>
                <a:spcPts val="2239"/>
              </a:lnSpc>
            </a:pPr>
            <a:r>
              <a:rPr lang="en-US" sz="1599">
                <a:solidFill>
                  <a:srgbClr val="000000"/>
                </a:solidFill>
                <a:latin typeface="TT Chocolates"/>
                <a:ea typeface="TT Chocolates"/>
                <a:cs typeface="TT Chocolates"/>
                <a:sym typeface="TT Chocolates"/>
              </a:rPr>
              <a:t>        → </a:t>
            </a:r>
            <a:r>
              <a:rPr lang="en-US" sz="1599" b="1">
                <a:solidFill>
                  <a:srgbClr val="000000"/>
                </a:solidFill>
                <a:latin typeface="TT Chocolates Bold"/>
                <a:ea typeface="TT Chocolates Bold"/>
                <a:cs typeface="TT Chocolates Bold"/>
                <a:sym typeface="TT Chocolates Bold"/>
              </a:rPr>
              <a:t>predictive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Jupyter Notebook</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Supervised learning</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Neural networks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19462"/>
            <a:ext cx="4888541" cy="2736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 grouping</a:t>
            </a:r>
            <a:r>
              <a:rPr lang="en-US" sz="1599" b="1">
                <a:solidFill>
                  <a:srgbClr val="000000"/>
                </a:solidFill>
                <a:latin typeface="TT Chocolates Bold"/>
                <a:ea typeface="TT Chocolates Bold"/>
                <a:cs typeface="TT Chocolates Bold"/>
                <a:sym typeface="TT Chocolates Bold"/>
              </a:rPr>
              <a:t> </a:t>
            </a:r>
            <a:r>
              <a:rPr lang="en-US" sz="1599">
                <a:solidFill>
                  <a:srgbClr val="000000"/>
                </a:solidFill>
                <a:latin typeface="TT Chocolates"/>
                <a:ea typeface="TT Chocolates"/>
                <a:cs typeface="TT Chocolates"/>
                <a:sym typeface="TT Chocolates"/>
              </a:rPr>
              <a:t>based on correlation heatmap</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 </a:t>
            </a:r>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6" name="Group 6"/>
          <p:cNvGrpSpPr/>
          <p:nvPr/>
        </p:nvGrpSpPr>
        <p:grpSpPr>
          <a:xfrm>
            <a:off x="6218828" y="2257562"/>
            <a:ext cx="12069172" cy="7439151"/>
            <a:chOff x="0" y="0"/>
            <a:chExt cx="16092230" cy="9918868"/>
          </a:xfrm>
        </p:grpSpPr>
        <p:sp>
          <p:nvSpPr>
            <p:cNvPr id="7" name="TextBox 7"/>
            <p:cNvSpPr txBox="1"/>
            <p:nvPr/>
          </p:nvSpPr>
          <p:spPr>
            <a:xfrm>
              <a:off x="4955844" y="-47625"/>
              <a:ext cx="9502203" cy="481629"/>
            </a:xfrm>
            <a:prstGeom prst="rect">
              <a:avLst/>
            </a:prstGeom>
          </p:spPr>
          <p:txBody>
            <a:bodyPr lIns="0" tIns="0" rIns="0" bIns="0" rtlCol="0" anchor="t">
              <a:spAutoFit/>
            </a:bodyPr>
            <a:lstStyle/>
            <a:p>
              <a:pPr algn="l">
                <a:lnSpc>
                  <a:spcPts val="3067"/>
                </a:lnSpc>
                <a:spcBef>
                  <a:spcPct val="0"/>
                </a:spcBef>
              </a:pPr>
              <a:r>
                <a:rPr lang="en-US" sz="2191" b="1" spc="438">
                  <a:solidFill>
                    <a:srgbClr val="192C50">
                      <a:alpha val="73725"/>
                    </a:srgbClr>
                  </a:solidFill>
                  <a:latin typeface="TT Chocolates Bold"/>
                  <a:ea typeface="TT Chocolates Bold"/>
                  <a:cs typeface="TT Chocolates Bold"/>
                  <a:sym typeface="TT Chocolates Bold"/>
                </a:rPr>
                <a:t>INPUT       HIDDEN    OUTPUT</a:t>
              </a:r>
            </a:p>
          </p:txBody>
        </p:sp>
        <p:sp>
          <p:nvSpPr>
            <p:cNvPr id="8" name="TextBox 8"/>
            <p:cNvSpPr txBox="1"/>
            <p:nvPr/>
          </p:nvSpPr>
          <p:spPr>
            <a:xfrm>
              <a:off x="553697" y="100395"/>
              <a:ext cx="5066337" cy="5327407"/>
            </a:xfrm>
            <a:prstGeom prst="rect">
              <a:avLst/>
            </a:prstGeom>
          </p:spPr>
          <p:txBody>
            <a:bodyPr lIns="0" tIns="0" rIns="0" bIns="0" rtlCol="0" anchor="t">
              <a:spAutoFit/>
            </a:bodyPr>
            <a:lstStyle/>
            <a:p>
              <a:pPr algn="l">
                <a:lnSpc>
                  <a:spcPts val="2443"/>
                </a:lnSpc>
              </a:pPr>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Physological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Weather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spcBef>
                  <a:spcPct val="0"/>
                </a:spcBef>
              </a:pPr>
              <a:endParaRPr lang="en-US" sz="1745" b="1" spc="349">
                <a:solidFill>
                  <a:srgbClr val="000000">
                    <a:alpha val="73725"/>
                  </a:srgbClr>
                </a:solidFill>
                <a:latin typeface="TT Chocolates Bold"/>
                <a:ea typeface="TT Chocolates Bold"/>
                <a:cs typeface="TT Chocolates Bold"/>
                <a:sym typeface="TT Chocolates Bold"/>
              </a:endParaRPr>
            </a:p>
          </p:txBody>
        </p:sp>
        <p:sp>
          <p:nvSpPr>
            <p:cNvPr id="9" name="TextBox 9"/>
            <p:cNvSpPr txBox="1"/>
            <p:nvPr/>
          </p:nvSpPr>
          <p:spPr>
            <a:xfrm>
              <a:off x="1346091" y="1206637"/>
              <a:ext cx="3481549" cy="3393235"/>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HVR</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heart rate</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pupil dialationil</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blink ratek</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skin conductance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respiration rate</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0" name="TextBox 10"/>
            <p:cNvSpPr txBox="1"/>
            <p:nvPr/>
          </p:nvSpPr>
          <p:spPr>
            <a:xfrm>
              <a:off x="11749611" y="3768585"/>
              <a:ext cx="4342619" cy="1770905"/>
            </a:xfrm>
            <a:prstGeom prst="rect">
              <a:avLst/>
            </a:prstGeom>
          </p:spPr>
          <p:txBody>
            <a:bodyPr lIns="0" tIns="0" rIns="0" bIns="0" rtlCol="0" anchor="t">
              <a:spAutoFit/>
            </a:bodyPr>
            <a:lstStyle/>
            <a:p>
              <a:pPr algn="just">
                <a:lnSpc>
                  <a:spcPts val="2125"/>
                </a:lnSpc>
              </a:pPr>
              <a:r>
                <a:rPr lang="en-US" sz="1518" b="1" spc="303">
                  <a:solidFill>
                    <a:srgbClr val="192C50">
                      <a:alpha val="73725"/>
                    </a:srgbClr>
                  </a:solidFill>
                  <a:latin typeface="TT Chocolates Bold"/>
                  <a:ea typeface="TT Chocolates Bold"/>
                  <a:cs typeface="TT Chocolates Bold"/>
                  <a:sym typeface="TT Chocolates Bold"/>
                </a:rPr>
                <a:t>Illuminance LUX</a:t>
              </a: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spcBef>
                  <a:spcPct val="0"/>
                </a:spcBef>
              </a:pPr>
              <a:r>
                <a:rPr lang="en-US" sz="1518" b="1" spc="303">
                  <a:solidFill>
                    <a:srgbClr val="192C50">
                      <a:alpha val="73725"/>
                    </a:srgbClr>
                  </a:solidFill>
                  <a:latin typeface="TT Chocolates Bold"/>
                  <a:ea typeface="TT Chocolates Bold"/>
                  <a:cs typeface="TT Chocolates Bold"/>
                  <a:sym typeface="TT Chocolates Bold"/>
                </a:rPr>
                <a:t>CCT Kelvin</a:t>
              </a:r>
            </a:p>
          </p:txBody>
        </p:sp>
        <p:sp>
          <p:nvSpPr>
            <p:cNvPr id="11" name="TextBox 11"/>
            <p:cNvSpPr txBox="1"/>
            <p:nvPr/>
          </p:nvSpPr>
          <p:spPr>
            <a:xfrm>
              <a:off x="0" y="4695017"/>
              <a:ext cx="4827640" cy="5063102"/>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temperature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humidity</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skycover</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infrared radiation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illumination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horizontal illuminatio</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illumination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 </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2" name="Freeform 12"/>
            <p:cNvSpPr/>
            <p:nvPr/>
          </p:nvSpPr>
          <p:spPr>
            <a:xfrm>
              <a:off x="5102638" y="578448"/>
              <a:ext cx="6646973" cy="9340421"/>
            </a:xfrm>
            <a:custGeom>
              <a:avLst/>
              <a:gdLst/>
              <a:ahLst/>
              <a:cxnLst/>
              <a:rect l="l" t="t" r="r" b="b"/>
              <a:pathLst>
                <a:path w="6646973" h="9340421">
                  <a:moveTo>
                    <a:pt x="0" y="0"/>
                  </a:moveTo>
                  <a:lnTo>
                    <a:pt x="6646973" y="0"/>
                  </a:lnTo>
                  <a:lnTo>
                    <a:pt x="6646973" y="9340420"/>
                  </a:lnTo>
                  <a:lnTo>
                    <a:pt x="0" y="9340420"/>
                  </a:lnTo>
                  <a:lnTo>
                    <a:pt x="0" y="0"/>
                  </a:lnTo>
                  <a:close/>
                </a:path>
              </a:pathLst>
            </a:custGeom>
            <a:blipFill>
              <a:blip r:embed="rId2"/>
              <a:stretch>
                <a:fillRect l="-62662" t="-11538" r="-58871"/>
              </a:stretch>
            </a:blipFill>
          </p:spPr>
          <p:txBody>
            <a:bodyPr/>
            <a:lstStyle/>
            <a:p>
              <a:endParaRPr lang="it-IT"/>
            </a:p>
          </p:txBody>
        </p:sp>
        <p:sp>
          <p:nvSpPr>
            <p:cNvPr id="13" name="AutoShape 13"/>
            <p:cNvSpPr/>
            <p:nvPr/>
          </p:nvSpPr>
          <p:spPr>
            <a:xfrm>
              <a:off x="7195901" y="9013881"/>
              <a:ext cx="2460447" cy="0"/>
            </a:xfrm>
            <a:prstGeom prst="line">
              <a:avLst/>
            </a:prstGeom>
            <a:ln w="50800" cap="flat">
              <a:solidFill>
                <a:srgbClr val="000000">
                  <a:alpha val="58824"/>
                </a:srgbClr>
              </a:solidFill>
              <a:prstDash val="solid"/>
              <a:headEnd type="none" w="sm" len="sm"/>
              <a:tailEnd type="arrow" w="med" len="sm"/>
            </a:ln>
          </p:spPr>
          <p:txBody>
            <a:bodyPr/>
            <a:lstStyle/>
            <a:p>
              <a:endParaRPr lang="it-IT"/>
            </a:p>
          </p:txBody>
        </p:sp>
        <p:sp>
          <p:nvSpPr>
            <p:cNvPr id="14" name="TextBox 14"/>
            <p:cNvSpPr txBox="1"/>
            <p:nvPr/>
          </p:nvSpPr>
          <p:spPr>
            <a:xfrm>
              <a:off x="2401120" y="1168537"/>
              <a:ext cx="3481549" cy="7909325"/>
            </a:xfrm>
            <a:prstGeom prst="rect">
              <a:avLst/>
            </a:prstGeom>
          </p:spPr>
          <p:txBody>
            <a:bodyPr lIns="0" tIns="0" rIns="0" bIns="0" rtlCol="0" anchor="t">
              <a:spAutoFit/>
            </a:bodyPr>
            <a:lstStyle/>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1</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2</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3</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4</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5</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6</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7</a:t>
              </a:r>
            </a:p>
          </p:txBody>
        </p:sp>
      </p:grpSp>
      <p:sp>
        <p:nvSpPr>
          <p:cNvPr id="15" name="TextBox 15"/>
          <p:cNvSpPr txBox="1"/>
          <p:nvPr/>
        </p:nvSpPr>
        <p:spPr>
          <a:xfrm>
            <a:off x="1028700" y="2921772"/>
            <a:ext cx="436695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Filtering out redundant features</a:t>
            </a:r>
          </a:p>
        </p:txBody>
      </p:sp>
      <p:sp>
        <p:nvSpPr>
          <p:cNvPr id="16" name="TextBox 16"/>
          <p:cNvSpPr txBox="1"/>
          <p:nvPr/>
        </p:nvSpPr>
        <p:spPr>
          <a:xfrm>
            <a:off x="1028700" y="3317396"/>
            <a:ext cx="4888541"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Features with a </a:t>
            </a:r>
            <a:r>
              <a:rPr lang="en-US" sz="1599" u="sng">
                <a:solidFill>
                  <a:srgbClr val="000000"/>
                </a:solidFill>
                <a:latin typeface="TT Chocolates"/>
                <a:ea typeface="TT Chocolates"/>
                <a:cs typeface="TT Chocolates"/>
                <a:sym typeface="TT Chocolates"/>
              </a:rPr>
              <a:t>high positive correlation </a:t>
            </a:r>
            <a:r>
              <a:rPr lang="en-US" sz="1599">
                <a:solidFill>
                  <a:srgbClr val="000000"/>
                </a:solidFill>
                <a:latin typeface="TT Chocolates"/>
                <a:ea typeface="TT Chocolates"/>
                <a:cs typeface="TT Chocolates"/>
                <a:sym typeface="TT Chocolates"/>
              </a:rPr>
              <a:t>could be measuring the same thing, so removing them prevents the model from overfitting</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Scatter plots will show this correlation</a:t>
            </a:r>
          </a:p>
          <a:p>
            <a:pPr algn="l">
              <a:lnSpc>
                <a:spcPts val="2239"/>
              </a:lnSpc>
            </a:pPr>
            <a:endParaRPr lang="en-US" sz="1599">
              <a:solidFill>
                <a:srgbClr val="000000"/>
              </a:solidFill>
              <a:latin typeface="TT Chocolates"/>
              <a:ea typeface="TT Chocolates"/>
              <a:cs typeface="TT Chocolates"/>
              <a:sym typeface="TT Chocolate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375140" y="2402925"/>
            <a:ext cx="11232921" cy="7097515"/>
          </a:xfrm>
          <a:custGeom>
            <a:avLst/>
            <a:gdLst/>
            <a:ahLst/>
            <a:cxnLst/>
            <a:rect l="l" t="t" r="r" b="b"/>
            <a:pathLst>
              <a:path w="11232921" h="7097515">
                <a:moveTo>
                  <a:pt x="0" y="0"/>
                </a:moveTo>
                <a:lnTo>
                  <a:pt x="11232920" y="0"/>
                </a:lnTo>
                <a:lnTo>
                  <a:pt x="11232920" y="7097515"/>
                </a:lnTo>
                <a:lnTo>
                  <a:pt x="0" y="7097515"/>
                </a:lnTo>
                <a:lnTo>
                  <a:pt x="0" y="0"/>
                </a:lnTo>
                <a:close/>
              </a:path>
            </a:pathLst>
          </a:custGeom>
          <a:blipFill>
            <a:blip r:embed="rId2"/>
            <a:stretch>
              <a:fillRect t="-11972"/>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Illuminance</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401499" y="2414883"/>
            <a:ext cx="11165437" cy="7145593"/>
          </a:xfrm>
          <a:custGeom>
            <a:avLst/>
            <a:gdLst/>
            <a:ahLst/>
            <a:cxnLst/>
            <a:rect l="l" t="t" r="r" b="b"/>
            <a:pathLst>
              <a:path w="11165437" h="7145593">
                <a:moveTo>
                  <a:pt x="0" y="0"/>
                </a:moveTo>
                <a:lnTo>
                  <a:pt x="11165437" y="0"/>
                </a:lnTo>
                <a:lnTo>
                  <a:pt x="11165437" y="7145592"/>
                </a:lnTo>
                <a:lnTo>
                  <a:pt x="0" y="7145592"/>
                </a:lnTo>
                <a:lnTo>
                  <a:pt x="0" y="0"/>
                </a:lnTo>
                <a:close/>
              </a:path>
            </a:pathLst>
          </a:custGeom>
          <a:blipFill>
            <a:blip r:embed="rId2"/>
            <a:stretch>
              <a:fillRect t="-10551"/>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CCT</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546505" y="4084266"/>
          <a:ext cx="9194991" cy="4179021"/>
        </p:xfrm>
        <a:graphic>
          <a:graphicData uri="http://schemas.openxmlformats.org/drawingml/2006/table">
            <a:tbl>
              <a:tblPr/>
              <a:tblGrid>
                <a:gridCol w="3942783">
                  <a:extLst>
                    <a:ext uri="{9D8B030D-6E8A-4147-A177-3AD203B41FA5}">
                      <a16:colId xmlns:a16="http://schemas.microsoft.com/office/drawing/2014/main" val="20000"/>
                    </a:ext>
                  </a:extLst>
                </a:gridCol>
                <a:gridCol w="3198869">
                  <a:extLst>
                    <a:ext uri="{9D8B030D-6E8A-4147-A177-3AD203B41FA5}">
                      <a16:colId xmlns:a16="http://schemas.microsoft.com/office/drawing/2014/main" val="20001"/>
                    </a:ext>
                  </a:extLst>
                </a:gridCol>
                <a:gridCol w="2053339">
                  <a:extLst>
                    <a:ext uri="{9D8B030D-6E8A-4147-A177-3AD203B41FA5}">
                      <a16:colId xmlns:a16="http://schemas.microsoft.com/office/drawing/2014/main" val="20002"/>
                    </a:ext>
                  </a:extLst>
                </a:gridCol>
              </a:tblGrid>
              <a:tr h="833768">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FINAL FEATURE GROUPS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WHAT DO THEY REPRESENT</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TYPE OF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extLst>
                  <a:ext uri="{0D108BD9-81ED-4DB2-BD59-A6C34878D82A}">
                    <a16:rowId xmlns:a16="http://schemas.microsoft.com/office/drawing/2014/main" val="10000"/>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hrv_rmssd_ms + heart_rate_bpm</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level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negative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skin_conductance_uS + respiratory_rate_bpm + blink_rate_per_min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alertness, tiredness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positive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5194">
                <a:tc>
                  <a:txBody>
                    <a:bodyPr/>
                    <a:lstStyle/>
                    <a:p>
                      <a:pPr algn="ctr">
                        <a:lnSpc>
                          <a:spcPts val="2063"/>
                        </a:lnSpc>
                        <a:defRPr/>
                      </a:pPr>
                      <a:r>
                        <a:rPr lang="en-US" sz="1473">
                          <a:solidFill>
                            <a:srgbClr val="000000"/>
                          </a:solidFill>
                          <a:latin typeface="TT Chocolates"/>
                          <a:ea typeface="TT Chocolates"/>
                          <a:cs typeface="TT Chocolates"/>
                          <a:sym typeface="TT Chocolates"/>
                        </a:rPr>
                        <a:t>outdoor_temp + rel_humidity + total_sky_cover</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Atmospheric conditions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2523">
                <a:tc>
                  <a:txBody>
                    <a:bodyPr/>
                    <a:lstStyle/>
                    <a:p>
                      <a:pPr algn="ctr">
                        <a:lnSpc>
                          <a:spcPts val="2063"/>
                        </a:lnSpc>
                        <a:defRPr/>
                      </a:pPr>
                      <a:r>
                        <a:rPr lang="en-US" sz="1473">
                          <a:solidFill>
                            <a:srgbClr val="000000"/>
                          </a:solidFill>
                          <a:latin typeface="TT Chocolates"/>
                          <a:ea typeface="TT Chocolates"/>
                          <a:cs typeface="TT Chocolates"/>
                          <a:sym typeface="TT Chocolates"/>
                        </a:rPr>
                        <a:t>global_horizontal_radiation + infrared_radiation + direct_normal_radiation + diffuse_horizontal_illumination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Scatterd light in atmosphere</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992404" y="2172281"/>
            <a:ext cx="7999196" cy="1102360"/>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Redundant features </a:t>
            </a:r>
            <a:r>
              <a:rPr lang="en-US" sz="1599">
                <a:solidFill>
                  <a:srgbClr val="000000"/>
                </a:solidFill>
                <a:latin typeface="TT Chocolates"/>
                <a:ea typeface="TT Chocolates"/>
                <a:cs typeface="TT Chocolates"/>
                <a:sym typeface="TT Chocolates"/>
              </a:rPr>
              <a:t>were removed or grouped</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Direct normal illumination, global horizontal illumination, diffuse normal radiation and pupil size were dropped</a:t>
            </a:r>
          </a:p>
          <a:p>
            <a:pPr algn="l">
              <a:lnSpc>
                <a:spcPts val="2239"/>
              </a:lnSpc>
            </a:pPr>
            <a:endParaRPr lang="en-US" sz="1599">
              <a:solidFill>
                <a:srgbClr val="000000"/>
              </a:solidFill>
              <a:latin typeface="TT Chocolates"/>
              <a:ea typeface="TT Chocolates"/>
              <a:cs typeface="TT Chocolates"/>
              <a:sym typeface="TT Chocolates"/>
            </a:endParaRPr>
          </a:p>
        </p:txBody>
      </p:sp>
      <p:sp>
        <p:nvSpPr>
          <p:cNvPr id="4" name="TextBox 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5" name="TextBox 5"/>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conclusion</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75325" y="3058116"/>
            <a:ext cx="9062647" cy="4810132"/>
            <a:chOff x="0" y="0"/>
            <a:chExt cx="12083529" cy="6413509"/>
          </a:xfrm>
        </p:grpSpPr>
        <p:sp>
          <p:nvSpPr>
            <p:cNvPr id="3" name="Freeform 3"/>
            <p:cNvSpPr/>
            <p:nvPr/>
          </p:nvSpPr>
          <p:spPr>
            <a:xfrm>
              <a:off x="3027895" y="95409"/>
              <a:ext cx="7115298" cy="6056856"/>
            </a:xfrm>
            <a:custGeom>
              <a:avLst/>
              <a:gdLst/>
              <a:ahLst/>
              <a:cxnLst/>
              <a:rect l="l" t="t" r="r" b="b"/>
              <a:pathLst>
                <a:path w="7115298" h="6056856">
                  <a:moveTo>
                    <a:pt x="0" y="0"/>
                  </a:moveTo>
                  <a:lnTo>
                    <a:pt x="7115297" y="0"/>
                  </a:lnTo>
                  <a:lnTo>
                    <a:pt x="7115297" y="6056856"/>
                  </a:lnTo>
                  <a:lnTo>
                    <a:pt x="0" y="6056856"/>
                  </a:lnTo>
                  <a:lnTo>
                    <a:pt x="0" y="0"/>
                  </a:lnTo>
                  <a:close/>
                </a:path>
              </a:pathLst>
            </a:custGeom>
            <a:blipFill>
              <a:blip r:embed="rId2">
                <a:alphaModFix amt="76000"/>
              </a:blip>
              <a:stretch>
                <a:fillRect l="-33889" t="-15655" r="-27152" b="-18192"/>
              </a:stretch>
            </a:blipFill>
          </p:spPr>
          <p:txBody>
            <a:bodyPr/>
            <a:lstStyle/>
            <a:p>
              <a:endParaRPr lang="it-IT"/>
            </a:p>
          </p:txBody>
        </p:sp>
        <p:sp>
          <p:nvSpPr>
            <p:cNvPr id="4" name="TextBox 4"/>
            <p:cNvSpPr txBox="1"/>
            <p:nvPr/>
          </p:nvSpPr>
          <p:spPr>
            <a:xfrm>
              <a:off x="4059273" y="-28575"/>
              <a:ext cx="6780094" cy="338249"/>
            </a:xfrm>
            <a:prstGeom prst="rect">
              <a:avLst/>
            </a:prstGeom>
          </p:spPr>
          <p:txBody>
            <a:bodyPr lIns="0" tIns="0" rIns="0" bIns="0" rtlCol="0" anchor="t">
              <a:spAutoFit/>
            </a:bodyPr>
            <a:lstStyle/>
            <a:p>
              <a:pPr algn="l">
                <a:lnSpc>
                  <a:spcPts val="2189"/>
                </a:lnSpc>
                <a:spcBef>
                  <a:spcPct val="0"/>
                </a:spcBef>
              </a:pPr>
              <a:r>
                <a:rPr lang="en-US" sz="1563" b="1" spc="312">
                  <a:solidFill>
                    <a:srgbClr val="192C50">
                      <a:alpha val="73725"/>
                    </a:srgbClr>
                  </a:solidFill>
                  <a:latin typeface="TT Chocolates Bold"/>
                  <a:ea typeface="TT Chocolates Bold"/>
                  <a:cs typeface="TT Chocolates Bold"/>
                  <a:sym typeface="TT Chocolates Bold"/>
                </a:rPr>
                <a:t>INPUT       HIDDEN    OUTPUT</a:t>
              </a:r>
            </a:p>
          </p:txBody>
        </p:sp>
        <p:sp>
          <p:nvSpPr>
            <p:cNvPr id="5" name="TextBox 5"/>
            <p:cNvSpPr txBox="1"/>
            <p:nvPr/>
          </p:nvSpPr>
          <p:spPr>
            <a:xfrm>
              <a:off x="0" y="588936"/>
              <a:ext cx="3614976" cy="3131034"/>
            </a:xfrm>
            <a:prstGeom prst="rect">
              <a:avLst/>
            </a:prstGeom>
          </p:spPr>
          <p:txBody>
            <a:bodyPr lIns="0" tIns="0" rIns="0" bIns="0" rtlCol="0" anchor="t">
              <a:spAutoFit/>
            </a:bodyPr>
            <a:lstStyle/>
            <a:p>
              <a:pPr algn="r">
                <a:lnSpc>
                  <a:spcPts val="1743"/>
                </a:lnSpc>
              </a:pPr>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Physological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Weather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spcBef>
                  <a:spcPct val="0"/>
                </a:spcBef>
              </a:pPr>
              <a:endParaRPr lang="en-US" sz="1245" b="1" spc="249">
                <a:solidFill>
                  <a:srgbClr val="000000">
                    <a:alpha val="73725"/>
                  </a:srgbClr>
                </a:solidFill>
                <a:latin typeface="TT Chocolates Bold"/>
                <a:ea typeface="TT Chocolates Bold"/>
                <a:cs typeface="TT Chocolates Bold"/>
                <a:sym typeface="TT Chocolates Bold"/>
              </a:endParaRPr>
            </a:p>
          </p:txBody>
        </p:sp>
        <p:sp>
          <p:nvSpPr>
            <p:cNvPr id="6" name="TextBox 6"/>
            <p:cNvSpPr txBox="1"/>
            <p:nvPr/>
          </p:nvSpPr>
          <p:spPr>
            <a:xfrm>
              <a:off x="1358474" y="1336673"/>
              <a:ext cx="2484185" cy="1826811"/>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HVR</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heart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skin conductance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respiration rate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blink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7" name="TextBox 7"/>
            <p:cNvSpPr txBox="1"/>
            <p:nvPr/>
          </p:nvSpPr>
          <p:spPr>
            <a:xfrm>
              <a:off x="397999" y="3225809"/>
              <a:ext cx="3444659" cy="2422560"/>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temperature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humidity</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skycover</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diffuse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global horizontal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infrared radiation</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8" name="TextBox 8"/>
            <p:cNvSpPr txBox="1"/>
            <p:nvPr/>
          </p:nvSpPr>
          <p:spPr>
            <a:xfrm>
              <a:off x="8984946" y="2505013"/>
              <a:ext cx="3098583" cy="1519602"/>
            </a:xfrm>
            <a:prstGeom prst="rect">
              <a:avLst/>
            </a:prstGeom>
          </p:spPr>
          <p:txBody>
            <a:bodyPr lIns="0" tIns="0" rIns="0" bIns="0" rtlCol="0" anchor="t">
              <a:spAutoFit/>
            </a:bodyPr>
            <a:lstStyle/>
            <a:p>
              <a:pPr algn="just">
                <a:lnSpc>
                  <a:spcPts val="1516"/>
                </a:lnSpc>
              </a:pPr>
              <a:r>
                <a:rPr lang="en-US" sz="1083" b="1" spc="216">
                  <a:solidFill>
                    <a:srgbClr val="192C50">
                      <a:alpha val="73725"/>
                    </a:srgbClr>
                  </a:solidFill>
                  <a:latin typeface="TT Chocolates Bold"/>
                  <a:ea typeface="TT Chocolates Bold"/>
                  <a:cs typeface="TT Chocolates Bold"/>
                  <a:sym typeface="TT Chocolates Bold"/>
                </a:rPr>
                <a:t>Illuminance </a:t>
              </a: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spcBef>
                  <a:spcPct val="0"/>
                </a:spcBef>
              </a:pPr>
              <a:r>
                <a:rPr lang="en-US" sz="1083" b="1" spc="216">
                  <a:solidFill>
                    <a:srgbClr val="192C50">
                      <a:alpha val="73725"/>
                    </a:srgbClr>
                  </a:solidFill>
                  <a:latin typeface="TT Chocolates Bold"/>
                  <a:ea typeface="TT Chocolates Bold"/>
                  <a:cs typeface="TT Chocolates Bold"/>
                  <a:sym typeface="TT Chocolates Bold"/>
                </a:rPr>
                <a:t>CCT Kelvin</a:t>
              </a:r>
            </a:p>
          </p:txBody>
        </p:sp>
        <p:sp>
          <p:nvSpPr>
            <p:cNvPr id="9" name="AutoShape 9"/>
            <p:cNvSpPr/>
            <p:nvPr/>
          </p:nvSpPr>
          <p:spPr>
            <a:xfrm>
              <a:off x="5151210" y="6396241"/>
              <a:ext cx="1843161" cy="0"/>
            </a:xfrm>
            <a:prstGeom prst="line">
              <a:avLst/>
            </a:prstGeom>
            <a:ln w="34536" cap="flat">
              <a:solidFill>
                <a:srgbClr val="000000">
                  <a:alpha val="58824"/>
                </a:srgbClr>
              </a:solidFill>
              <a:prstDash val="solid"/>
              <a:headEnd type="none" w="sm" len="sm"/>
              <a:tailEnd type="arrow" w="med" len="sm"/>
            </a:ln>
          </p:spPr>
          <p:txBody>
            <a:bodyPr/>
            <a:lstStyle/>
            <a:p>
              <a:endParaRPr lang="it-IT"/>
            </a:p>
          </p:txBody>
        </p:sp>
        <p:sp>
          <p:nvSpPr>
            <p:cNvPr id="10" name="TextBox 10"/>
            <p:cNvSpPr txBox="1"/>
            <p:nvPr/>
          </p:nvSpPr>
          <p:spPr>
            <a:xfrm>
              <a:off x="1358328" y="1407287"/>
              <a:ext cx="3107420" cy="3262728"/>
            </a:xfrm>
            <a:prstGeom prst="rect">
              <a:avLst/>
            </a:prstGeom>
          </p:spPr>
          <p:txBody>
            <a:bodyPr lIns="0" tIns="0" rIns="0" bIns="0" rtlCol="0" anchor="t">
              <a:spAutoFit/>
            </a:bodyPr>
            <a:lstStyle/>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1</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2</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3</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4</a:t>
              </a:r>
            </a:p>
          </p:txBody>
        </p:sp>
      </p:gr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13" name="Group 13"/>
          <p:cNvGrpSpPr/>
          <p:nvPr/>
        </p:nvGrpSpPr>
        <p:grpSpPr>
          <a:xfrm>
            <a:off x="914335" y="3058116"/>
            <a:ext cx="9486360" cy="5847167"/>
            <a:chOff x="0" y="0"/>
            <a:chExt cx="12648480" cy="7796223"/>
          </a:xfrm>
        </p:grpSpPr>
        <p:sp>
          <p:nvSpPr>
            <p:cNvPr id="14" name="TextBox 14"/>
            <p:cNvSpPr txBox="1"/>
            <p:nvPr/>
          </p:nvSpPr>
          <p:spPr>
            <a:xfrm>
              <a:off x="3895290" y="-38100"/>
              <a:ext cx="7468724" cy="379227"/>
            </a:xfrm>
            <a:prstGeom prst="rect">
              <a:avLst/>
            </a:prstGeom>
          </p:spPr>
          <p:txBody>
            <a:bodyPr lIns="0" tIns="0" rIns="0" bIns="0" rtlCol="0" anchor="t">
              <a:spAutoFit/>
            </a:bodyPr>
            <a:lstStyle/>
            <a:p>
              <a:pPr algn="l">
                <a:lnSpc>
                  <a:spcPts val="2411"/>
                </a:lnSpc>
                <a:spcBef>
                  <a:spcPct val="0"/>
                </a:spcBef>
              </a:pPr>
              <a:r>
                <a:rPr lang="en-US" sz="1722" b="1" spc="344">
                  <a:solidFill>
                    <a:srgbClr val="192C50">
                      <a:alpha val="73725"/>
                    </a:srgbClr>
                  </a:solidFill>
                  <a:latin typeface="TT Chocolates Bold"/>
                  <a:ea typeface="TT Chocolates Bold"/>
                  <a:cs typeface="TT Chocolates Bold"/>
                  <a:sym typeface="TT Chocolates Bold"/>
                </a:rPr>
                <a:t>INPUT       HIDDEN    OUTPUT</a:t>
              </a:r>
            </a:p>
          </p:txBody>
        </p:sp>
        <p:sp>
          <p:nvSpPr>
            <p:cNvPr id="15" name="TextBox 15"/>
            <p:cNvSpPr txBox="1"/>
            <p:nvPr/>
          </p:nvSpPr>
          <p:spPr>
            <a:xfrm>
              <a:off x="435206" y="80282"/>
              <a:ext cx="3982137" cy="4185966"/>
            </a:xfrm>
            <a:prstGeom prst="rect">
              <a:avLst/>
            </a:prstGeom>
          </p:spPr>
          <p:txBody>
            <a:bodyPr lIns="0" tIns="0" rIns="0" bIns="0" rtlCol="0" anchor="t">
              <a:spAutoFit/>
            </a:bodyPr>
            <a:lstStyle/>
            <a:p>
              <a:pPr algn="l">
                <a:lnSpc>
                  <a:spcPts val="1920"/>
                </a:lnSpc>
              </a:pPr>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Physological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Weather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spcBef>
                  <a:spcPct val="0"/>
                </a:spcBef>
              </a:pPr>
              <a:endParaRPr lang="en-US" sz="1371" b="1" spc="274">
                <a:solidFill>
                  <a:srgbClr val="000000">
                    <a:alpha val="73725"/>
                  </a:srgbClr>
                </a:solidFill>
                <a:latin typeface="TT Chocolates Bold"/>
                <a:ea typeface="TT Chocolates Bold"/>
                <a:cs typeface="TT Chocolates Bold"/>
                <a:sym typeface="TT Chocolates Bold"/>
              </a:endParaRPr>
            </a:p>
          </p:txBody>
        </p:sp>
        <p:sp>
          <p:nvSpPr>
            <p:cNvPr id="16" name="TextBox 16"/>
            <p:cNvSpPr txBox="1"/>
            <p:nvPr/>
          </p:nvSpPr>
          <p:spPr>
            <a:xfrm>
              <a:off x="1058027" y="949787"/>
              <a:ext cx="2736494" cy="2665709"/>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HVR</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heart rate</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pupil dialationil</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blink ratek</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skin conductance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respiration rate</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7" name="TextBox 17"/>
            <p:cNvSpPr txBox="1"/>
            <p:nvPr/>
          </p:nvSpPr>
          <p:spPr>
            <a:xfrm>
              <a:off x="9235185" y="2963477"/>
              <a:ext cx="3413295" cy="1390559"/>
            </a:xfrm>
            <a:prstGeom prst="rect">
              <a:avLst/>
            </a:prstGeom>
          </p:spPr>
          <p:txBody>
            <a:bodyPr lIns="0" tIns="0" rIns="0" bIns="0" rtlCol="0" anchor="t">
              <a:spAutoFit/>
            </a:bodyPr>
            <a:lstStyle/>
            <a:p>
              <a:pPr algn="just">
                <a:lnSpc>
                  <a:spcPts val="1670"/>
                </a:lnSpc>
              </a:pPr>
              <a:r>
                <a:rPr lang="en-US" sz="1193" b="1" spc="238">
                  <a:solidFill>
                    <a:srgbClr val="192C50">
                      <a:alpha val="73725"/>
                    </a:srgbClr>
                  </a:solidFill>
                  <a:latin typeface="TT Chocolates Bold"/>
                  <a:ea typeface="TT Chocolates Bold"/>
                  <a:cs typeface="TT Chocolates Bold"/>
                  <a:sym typeface="TT Chocolates Bold"/>
                </a:rPr>
                <a:t>Illuminance LUX</a:t>
              </a: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spcBef>
                  <a:spcPct val="0"/>
                </a:spcBef>
              </a:pPr>
              <a:r>
                <a:rPr lang="en-US" sz="1193" b="1" spc="238">
                  <a:solidFill>
                    <a:srgbClr val="192C50">
                      <a:alpha val="73725"/>
                    </a:srgbClr>
                  </a:solidFill>
                  <a:latin typeface="TT Chocolates Bold"/>
                  <a:ea typeface="TT Chocolates Bold"/>
                  <a:cs typeface="TT Chocolates Bold"/>
                  <a:sym typeface="TT Chocolates Bold"/>
                </a:rPr>
                <a:t>CCT Kelvin</a:t>
              </a:r>
            </a:p>
          </p:txBody>
        </p:sp>
        <p:sp>
          <p:nvSpPr>
            <p:cNvPr id="18" name="TextBox 18"/>
            <p:cNvSpPr txBox="1"/>
            <p:nvPr/>
          </p:nvSpPr>
          <p:spPr>
            <a:xfrm>
              <a:off x="0" y="3691651"/>
              <a:ext cx="3794521" cy="3978223"/>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temperature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humidity</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skycover</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infrared radiation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illumination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horizontal illuminatio</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illumination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 </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9" name="Freeform 19"/>
            <p:cNvSpPr/>
            <p:nvPr/>
          </p:nvSpPr>
          <p:spPr>
            <a:xfrm>
              <a:off x="4010670" y="454659"/>
              <a:ext cx="5224516" cy="7341563"/>
            </a:xfrm>
            <a:custGeom>
              <a:avLst/>
              <a:gdLst/>
              <a:ahLst/>
              <a:cxnLst/>
              <a:rect l="l" t="t" r="r" b="b"/>
              <a:pathLst>
                <a:path w="5224516" h="7341563">
                  <a:moveTo>
                    <a:pt x="0" y="0"/>
                  </a:moveTo>
                  <a:lnTo>
                    <a:pt x="5224515" y="0"/>
                  </a:lnTo>
                  <a:lnTo>
                    <a:pt x="5224515" y="7341564"/>
                  </a:lnTo>
                  <a:lnTo>
                    <a:pt x="0" y="7341564"/>
                  </a:lnTo>
                  <a:lnTo>
                    <a:pt x="0" y="0"/>
                  </a:lnTo>
                  <a:close/>
                </a:path>
              </a:pathLst>
            </a:custGeom>
            <a:blipFill>
              <a:blip r:embed="rId3"/>
              <a:stretch>
                <a:fillRect l="-62662" t="-11538" r="-58871"/>
              </a:stretch>
            </a:blipFill>
          </p:spPr>
          <p:txBody>
            <a:bodyPr/>
            <a:lstStyle/>
            <a:p>
              <a:endParaRPr lang="it-IT"/>
            </a:p>
          </p:txBody>
        </p:sp>
        <p:sp>
          <p:nvSpPr>
            <p:cNvPr id="20" name="AutoShape 20"/>
            <p:cNvSpPr/>
            <p:nvPr/>
          </p:nvSpPr>
          <p:spPr>
            <a:xfrm>
              <a:off x="5655973" y="7084904"/>
              <a:ext cx="1933909" cy="0"/>
            </a:xfrm>
            <a:prstGeom prst="line">
              <a:avLst/>
            </a:prstGeom>
            <a:ln w="39929" cap="flat">
              <a:solidFill>
                <a:srgbClr val="000000">
                  <a:alpha val="58824"/>
                </a:srgbClr>
              </a:solidFill>
              <a:prstDash val="solid"/>
              <a:headEnd type="none" w="sm" len="sm"/>
              <a:tailEnd type="arrow" w="med" len="sm"/>
            </a:ln>
          </p:spPr>
          <p:txBody>
            <a:bodyPr/>
            <a:lstStyle/>
            <a:p>
              <a:endParaRPr lang="it-IT"/>
            </a:p>
          </p:txBody>
        </p:sp>
        <p:sp>
          <p:nvSpPr>
            <p:cNvPr id="21" name="TextBox 21"/>
            <p:cNvSpPr txBox="1"/>
            <p:nvPr/>
          </p:nvSpPr>
          <p:spPr>
            <a:xfrm>
              <a:off x="1887278" y="921212"/>
              <a:ext cx="2736494" cy="6213980"/>
            </a:xfrm>
            <a:prstGeom prst="rect">
              <a:avLst/>
            </a:prstGeom>
          </p:spPr>
          <p:txBody>
            <a:bodyPr lIns="0" tIns="0" rIns="0" bIns="0" rtlCol="0" anchor="t">
              <a:spAutoFit/>
            </a:bodyPr>
            <a:lstStyle/>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1</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2</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3</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4</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5</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6</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7</a:t>
              </a:r>
            </a:p>
          </p:txBody>
        </p:sp>
      </p:grpSp>
      <p:sp>
        <p:nvSpPr>
          <p:cNvPr id="22" name="TextBox 22"/>
          <p:cNvSpPr txBox="1"/>
          <p:nvPr/>
        </p:nvSpPr>
        <p:spPr>
          <a:xfrm>
            <a:off x="1028700" y="1826064"/>
            <a:ext cx="6608802"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before &amp; after dropped features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83291" y="1790700"/>
            <a:ext cx="6386319" cy="7467600"/>
          </a:xfrm>
          <a:custGeom>
            <a:avLst/>
            <a:gdLst/>
            <a:ahLst/>
            <a:cxnLst/>
            <a:rect l="l" t="t" r="r" b="b"/>
            <a:pathLst>
              <a:path w="6386319" h="7467600">
                <a:moveTo>
                  <a:pt x="0" y="0"/>
                </a:moveTo>
                <a:lnTo>
                  <a:pt x="6386319" y="0"/>
                </a:lnTo>
                <a:lnTo>
                  <a:pt x="6386319" y="7467600"/>
                </a:lnTo>
                <a:lnTo>
                  <a:pt x="0" y="7467600"/>
                </a:lnTo>
                <a:lnTo>
                  <a:pt x="0" y="0"/>
                </a:lnTo>
                <a:close/>
              </a:path>
            </a:pathLst>
          </a:custGeom>
          <a:blipFill>
            <a:blip r:embed="rId3"/>
            <a:stretch>
              <a:fillRect/>
            </a:stretch>
          </a:blipFill>
        </p:spPr>
        <p:txBody>
          <a:bodyPr/>
          <a:lstStyle/>
          <a:p>
            <a:endParaRPr lang="it-IT"/>
          </a:p>
        </p:txBody>
      </p:sp>
      <p:grpSp>
        <p:nvGrpSpPr>
          <p:cNvPr id="3" name="Group 3"/>
          <p:cNvGrpSpPr/>
          <p:nvPr/>
        </p:nvGrpSpPr>
        <p:grpSpPr>
          <a:xfrm>
            <a:off x="5338684" y="3712013"/>
            <a:ext cx="3797912" cy="1431487"/>
            <a:chOff x="0" y="0"/>
            <a:chExt cx="1086822" cy="409639"/>
          </a:xfrm>
        </p:grpSpPr>
        <p:sp>
          <p:nvSpPr>
            <p:cNvPr id="4" name="Freeform 4"/>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5" name="TextBox 5"/>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6" name="TextBox 6"/>
          <p:cNvSpPr txBox="1"/>
          <p:nvPr/>
        </p:nvSpPr>
        <p:spPr>
          <a:xfrm>
            <a:off x="952500" y="2172281"/>
            <a:ext cx="8039100"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was trained with the first selected features and compared to the final feature groups</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performance was evaluated using R², RMSE, and MAE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results show a strong improvement in accuracy, with higher R² and lower error values</a:t>
            </a:r>
          </a:p>
          <a:p>
            <a:pPr algn="l">
              <a:lnSpc>
                <a:spcPts val="2239"/>
              </a:lnSpc>
              <a:spcBef>
                <a:spcPct val="0"/>
              </a:spcBef>
            </a:pPr>
            <a:endParaRPr lang="en-US" sz="1599">
              <a:solidFill>
                <a:srgbClr val="000000"/>
              </a:solidFill>
              <a:latin typeface="TT Chocolates"/>
              <a:ea typeface="TT Chocolates"/>
              <a:cs typeface="TT Chocolates"/>
              <a:sym typeface="TT Chocolates"/>
            </a:endParaRPr>
          </a:p>
        </p:txBody>
      </p:sp>
      <p:sp>
        <p:nvSpPr>
          <p:cNvPr id="7" name="TextBox 7"/>
          <p:cNvSpPr txBox="1"/>
          <p:nvPr/>
        </p:nvSpPr>
        <p:spPr>
          <a:xfrm>
            <a:off x="5456089"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CCT</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27,5% → </a:t>
            </a:r>
            <a:r>
              <a:rPr lang="en-US" sz="1599" b="1">
                <a:solidFill>
                  <a:srgbClr val="000000"/>
                </a:solidFill>
                <a:latin typeface="TT Chocolates Bold"/>
                <a:ea typeface="TT Chocolates Bold"/>
                <a:cs typeface="TT Chocolates Bold"/>
                <a:sym typeface="TT Chocolates Bold"/>
              </a:rPr>
              <a:t>80,2%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761.90 → </a:t>
            </a:r>
            <a:r>
              <a:rPr lang="en-US" sz="1599" b="1">
                <a:solidFill>
                  <a:srgbClr val="000000"/>
                </a:solidFill>
                <a:latin typeface="TT Chocolates Bold"/>
                <a:ea typeface="TT Chocolates Bold"/>
                <a:cs typeface="TT Chocolates Bold"/>
                <a:sym typeface="TT Chocolates Bold"/>
              </a:rPr>
              <a:t>397.62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321.18 → </a:t>
            </a:r>
            <a:r>
              <a:rPr lang="en-US" sz="1599" b="1">
                <a:solidFill>
                  <a:srgbClr val="000000"/>
                </a:solidFill>
                <a:latin typeface="TT Chocolates Bold"/>
                <a:ea typeface="TT Chocolates Bold"/>
                <a:cs typeface="TT Chocolates Bold"/>
                <a:sym typeface="TT Chocolates Bold"/>
              </a:rPr>
              <a:t>239.49</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grpSp>
        <p:nvGrpSpPr>
          <p:cNvPr id="8" name="Group 8"/>
          <p:cNvGrpSpPr/>
          <p:nvPr/>
        </p:nvGrpSpPr>
        <p:grpSpPr>
          <a:xfrm>
            <a:off x="1326538" y="3712013"/>
            <a:ext cx="3797912" cy="1431487"/>
            <a:chOff x="0" y="0"/>
            <a:chExt cx="1086822" cy="409639"/>
          </a:xfrm>
        </p:grpSpPr>
        <p:sp>
          <p:nvSpPr>
            <p:cNvPr id="9" name="Freeform 9"/>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FFD830">
                <a:alpha val="50980"/>
              </a:srgbClr>
            </a:solidFill>
            <a:ln w="47625" cap="rnd">
              <a:solidFill>
                <a:srgbClr val="D1B12A">
                  <a:alpha val="50980"/>
                </a:srgbClr>
              </a:solidFill>
              <a:prstDash val="solid"/>
              <a:round/>
            </a:ln>
          </p:spPr>
          <p:txBody>
            <a:bodyPr/>
            <a:lstStyle/>
            <a:p>
              <a:endParaRPr lang="it-IT"/>
            </a:p>
          </p:txBody>
        </p:sp>
        <p:sp>
          <p:nvSpPr>
            <p:cNvPr id="10" name="TextBox 10"/>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11" name="TextBox 11"/>
          <p:cNvSpPr txBox="1"/>
          <p:nvPr/>
        </p:nvSpPr>
        <p:spPr>
          <a:xfrm>
            <a:off x="1498581"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Illuminance</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75,4% → </a:t>
            </a:r>
            <a:r>
              <a:rPr lang="en-US" sz="1599" b="1">
                <a:solidFill>
                  <a:srgbClr val="000000"/>
                </a:solidFill>
                <a:latin typeface="TT Chocolates Bold"/>
                <a:ea typeface="TT Chocolates Bold"/>
                <a:cs typeface="TT Chocolates Bold"/>
                <a:sym typeface="TT Chocolates Bold"/>
              </a:rPr>
              <a:t>96,1%</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292.06 → </a:t>
            </a:r>
            <a:r>
              <a:rPr lang="en-US" sz="1599" b="1">
                <a:solidFill>
                  <a:srgbClr val="000000"/>
                </a:solidFill>
                <a:latin typeface="TT Chocolates Bold"/>
                <a:ea typeface="TT Chocolates Bold"/>
                <a:cs typeface="TT Chocolates Bold"/>
                <a:sym typeface="TT Chocolates Bold"/>
              </a:rPr>
              <a:t>116.67</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239.49 → </a:t>
            </a:r>
            <a:r>
              <a:rPr lang="en-US" sz="1599" b="1">
                <a:solidFill>
                  <a:srgbClr val="000000"/>
                </a:solidFill>
                <a:latin typeface="TT Chocolates Bold"/>
                <a:ea typeface="TT Chocolates Bold"/>
                <a:cs typeface="TT Chocolates Bold"/>
                <a:sym typeface="TT Chocolates Bold"/>
              </a:rPr>
              <a:t>93.74</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sp>
        <p:nvSpPr>
          <p:cNvPr id="12" name="TextBox 1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3" name="TextBox 13"/>
          <p:cNvSpPr txBox="1"/>
          <p:nvPr/>
        </p:nvSpPr>
        <p:spPr>
          <a:xfrm>
            <a:off x="1028700" y="1826064"/>
            <a:ext cx="442738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Training and evaluating model</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179" y="2269154"/>
            <a:ext cx="12125371" cy="5007946"/>
          </a:xfrm>
          <a:custGeom>
            <a:avLst/>
            <a:gdLst/>
            <a:ahLst/>
            <a:cxnLst/>
            <a:rect l="l" t="t" r="r" b="b"/>
            <a:pathLst>
              <a:path w="12125371" h="5229066">
                <a:moveTo>
                  <a:pt x="0" y="0"/>
                </a:moveTo>
                <a:lnTo>
                  <a:pt x="12125371" y="0"/>
                </a:lnTo>
                <a:lnTo>
                  <a:pt x="12125371" y="5229066"/>
                </a:lnTo>
                <a:lnTo>
                  <a:pt x="0" y="5229066"/>
                </a:lnTo>
                <a:lnTo>
                  <a:pt x="0" y="0"/>
                </a:lnTo>
                <a:close/>
              </a:path>
            </a:pathLst>
          </a:custGeom>
          <a:blipFill>
            <a:blip r:embed="rId3"/>
            <a:stretch>
              <a:fillRect b="-441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7.00-8.00: Dinner/Breakfast | Midnight sun</a:t>
            </a:r>
          </a:p>
        </p:txBody>
      </p:sp>
      <p:sp>
        <p:nvSpPr>
          <p:cNvPr id="6" name="TextBox 6"/>
          <p:cNvSpPr txBox="1"/>
          <p:nvPr/>
        </p:nvSpPr>
        <p:spPr>
          <a:xfrm>
            <a:off x="1028700" y="558571"/>
            <a:ext cx="1051647"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7" name="TextBox 7"/>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grpSp>
        <p:nvGrpSpPr>
          <p:cNvPr id="8" name="Group 8"/>
          <p:cNvGrpSpPr/>
          <p:nvPr/>
        </p:nvGrpSpPr>
        <p:grpSpPr>
          <a:xfrm>
            <a:off x="5782852" y="7809892"/>
            <a:ext cx="2940824" cy="1448408"/>
            <a:chOff x="0" y="0"/>
            <a:chExt cx="774538" cy="381474"/>
          </a:xfrm>
        </p:grpSpPr>
        <p:sp>
          <p:nvSpPr>
            <p:cNvPr id="9" name="Freeform 9"/>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0" name="TextBox 10"/>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1" name="Freeform 11"/>
          <p:cNvSpPr/>
          <p:nvPr/>
        </p:nvSpPr>
        <p:spPr>
          <a:xfrm>
            <a:off x="5930005" y="8927482"/>
            <a:ext cx="2646519" cy="213605"/>
          </a:xfrm>
          <a:custGeom>
            <a:avLst/>
            <a:gdLst/>
            <a:ahLst/>
            <a:cxnLst/>
            <a:rect l="l" t="t" r="r" b="b"/>
            <a:pathLst>
              <a:path w="2646519" h="213605">
                <a:moveTo>
                  <a:pt x="0" y="0"/>
                </a:moveTo>
                <a:lnTo>
                  <a:pt x="2646519" y="0"/>
                </a:lnTo>
                <a:lnTo>
                  <a:pt x="2646519" y="213606"/>
                </a:lnTo>
                <a:lnTo>
                  <a:pt x="0" y="213606"/>
                </a:lnTo>
                <a:lnTo>
                  <a:pt x="0" y="0"/>
                </a:lnTo>
                <a:close/>
              </a:path>
            </a:pathLst>
          </a:custGeom>
          <a:blipFill>
            <a:blip r:embed="rId4"/>
            <a:stretch>
              <a:fillRect l="-3416" t="-10701" r="-3891" b="-21967"/>
            </a:stretch>
          </a:blipFill>
        </p:spPr>
        <p:txBody>
          <a:bodyPr/>
          <a:lstStyle/>
          <a:p>
            <a:endParaRPr lang="it-IT"/>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5"/>
            <a:stretch>
              <a:fillRect l="-4256" t="-7958" r="-2838" b="-1495"/>
            </a:stretch>
          </a:blipFill>
        </p:spPr>
        <p:txBody>
          <a:bodyPr/>
          <a:lstStyle/>
          <a:p>
            <a:endParaRPr lang="it-IT"/>
          </a:p>
        </p:txBody>
      </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9" name="TextBox 29"/>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0" name="TextBox 30"/>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1" name="TextBox 31"/>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2" name="TextBox 5">
            <a:extLst>
              <a:ext uri="{FF2B5EF4-FFF2-40B4-BE49-F238E27FC236}">
                <a16:creationId xmlns:a16="http://schemas.microsoft.com/office/drawing/2014/main" id="{BB0625B4-5627-CD18-A156-BECA0E8D841F}"/>
              </a:ext>
            </a:extLst>
          </p:cNvPr>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CURRENT SITUATION &amp; PROBLEM STATEMENT</a:t>
            </a:r>
          </a:p>
        </p:txBody>
      </p:sp>
      <p:sp>
        <p:nvSpPr>
          <p:cNvPr id="4" name="Freeform 4"/>
          <p:cNvSpPr/>
          <p:nvPr/>
        </p:nvSpPr>
        <p:spPr>
          <a:xfrm>
            <a:off x="1049960" y="1808919"/>
            <a:ext cx="8305800" cy="5010981"/>
          </a:xfrm>
          <a:custGeom>
            <a:avLst/>
            <a:gdLst/>
            <a:ahLst/>
            <a:cxnLst/>
            <a:rect l="l" t="t" r="r" b="b"/>
            <a:pathLst>
              <a:path w="8305800" h="5010981">
                <a:moveTo>
                  <a:pt x="0" y="0"/>
                </a:moveTo>
                <a:lnTo>
                  <a:pt x="8305800" y="0"/>
                </a:lnTo>
                <a:lnTo>
                  <a:pt x="8305800" y="5010981"/>
                </a:lnTo>
                <a:lnTo>
                  <a:pt x="0" y="5010981"/>
                </a:lnTo>
                <a:lnTo>
                  <a:pt x="0" y="0"/>
                </a:lnTo>
                <a:close/>
              </a:path>
            </a:pathLst>
          </a:custGeom>
          <a:blipFill>
            <a:blip r:embed="rId3"/>
            <a:stretch>
              <a:fillRect r="-1860" b="-12064"/>
            </a:stretch>
          </a:blipFill>
        </p:spPr>
        <p:txBody>
          <a:bodyPr/>
          <a:lstStyle/>
          <a:p>
            <a:endParaRPr lang="it-IT"/>
          </a:p>
        </p:txBody>
      </p:sp>
      <p:sp>
        <p:nvSpPr>
          <p:cNvPr id="5" name="Freeform 5"/>
          <p:cNvSpPr/>
          <p:nvPr/>
        </p:nvSpPr>
        <p:spPr>
          <a:xfrm>
            <a:off x="9813495" y="1790065"/>
            <a:ext cx="7445805" cy="5029835"/>
          </a:xfrm>
          <a:custGeom>
            <a:avLst/>
            <a:gdLst/>
            <a:ahLst/>
            <a:cxnLst/>
            <a:rect l="l" t="t" r="r" b="b"/>
            <a:pathLst>
              <a:path w="7445805" h="5029835">
                <a:moveTo>
                  <a:pt x="0" y="0"/>
                </a:moveTo>
                <a:lnTo>
                  <a:pt x="7445805" y="0"/>
                </a:lnTo>
                <a:lnTo>
                  <a:pt x="7445805" y="5029835"/>
                </a:lnTo>
                <a:lnTo>
                  <a:pt x="0" y="5029835"/>
                </a:lnTo>
                <a:lnTo>
                  <a:pt x="0" y="0"/>
                </a:lnTo>
                <a:close/>
              </a:path>
            </a:pathLst>
          </a:custGeom>
          <a:blipFill>
            <a:blip r:embed="rId4"/>
            <a:stretch>
              <a:fillRect b="-11024"/>
            </a:stretch>
          </a:blipFill>
        </p:spPr>
        <p:txBody>
          <a:bodyPr/>
          <a:lstStyle/>
          <a:p>
            <a:endParaRPr lang="it-IT"/>
          </a:p>
        </p:txBody>
      </p:sp>
      <p:sp>
        <p:nvSpPr>
          <p:cNvPr id="6" name="TextBox 6"/>
          <p:cNvSpPr txBox="1"/>
          <p:nvPr/>
        </p:nvSpPr>
        <p:spPr>
          <a:xfrm>
            <a:off x="1088060" y="6938963"/>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Site of Troll research station (DigitalMuseum)</a:t>
            </a:r>
          </a:p>
        </p:txBody>
      </p:sp>
      <p:sp>
        <p:nvSpPr>
          <p:cNvPr id="7" name="TextBox 7"/>
          <p:cNvSpPr txBox="1"/>
          <p:nvPr/>
        </p:nvSpPr>
        <p:spPr>
          <a:xfrm>
            <a:off x="9813495" y="6938963"/>
            <a:ext cx="7445805"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Habitation module interior (MAGIC-DML Team)</a:t>
            </a:r>
          </a:p>
        </p:txBody>
      </p:sp>
      <p:sp>
        <p:nvSpPr>
          <p:cNvPr id="8" name="Freeform 8"/>
          <p:cNvSpPr/>
          <p:nvPr/>
        </p:nvSpPr>
        <p:spPr>
          <a:xfrm>
            <a:off x="7435890"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9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9" name="Freeform 9"/>
          <p:cNvSpPr/>
          <p:nvPr/>
        </p:nvSpPr>
        <p:spPr>
          <a:xfrm>
            <a:off x="9026718"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81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10" name="Group 10"/>
          <p:cNvGrpSpPr/>
          <p:nvPr/>
        </p:nvGrpSpPr>
        <p:grpSpPr>
          <a:xfrm>
            <a:off x="10615202" y="8412088"/>
            <a:ext cx="550358" cy="550358"/>
            <a:chOff x="0" y="0"/>
            <a:chExt cx="733810" cy="733810"/>
          </a:xfrm>
        </p:grpSpPr>
        <p:sp>
          <p:nvSpPr>
            <p:cNvPr id="11" name="Freeform 11"/>
            <p:cNvSpPr/>
            <p:nvPr/>
          </p:nvSpPr>
          <p:spPr>
            <a:xfrm>
              <a:off x="140894" y="162001"/>
              <a:ext cx="375134" cy="375134"/>
            </a:xfrm>
            <a:custGeom>
              <a:avLst/>
              <a:gdLst/>
              <a:ahLst/>
              <a:cxnLst/>
              <a:rect l="l" t="t" r="r" b="b"/>
              <a:pathLst>
                <a:path w="375134" h="375134">
                  <a:moveTo>
                    <a:pt x="0" y="0"/>
                  </a:moveTo>
                  <a:lnTo>
                    <a:pt x="375134" y="0"/>
                  </a:lnTo>
                  <a:lnTo>
                    <a:pt x="375134" y="375134"/>
                  </a:lnTo>
                  <a:lnTo>
                    <a:pt x="0" y="375134"/>
                  </a:lnTo>
                  <a:lnTo>
                    <a:pt x="0" y="0"/>
                  </a:lnTo>
                  <a:close/>
                </a:path>
              </a:pathLst>
            </a:custGeom>
            <a:blipFill>
              <a:blip>
                <a:alphaModFix amt="81000"/>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2" name="Freeform 12"/>
            <p:cNvSpPr/>
            <p:nvPr/>
          </p:nvSpPr>
          <p:spPr>
            <a:xfrm>
              <a:off x="0" y="0"/>
              <a:ext cx="733810" cy="733810"/>
            </a:xfrm>
            <a:custGeom>
              <a:avLst/>
              <a:gdLst/>
              <a:ahLst/>
              <a:cxnLst/>
              <a:rect l="l" t="t" r="r" b="b"/>
              <a:pathLst>
                <a:path w="733810" h="733810">
                  <a:moveTo>
                    <a:pt x="0" y="0"/>
                  </a:moveTo>
                  <a:lnTo>
                    <a:pt x="733810" y="0"/>
                  </a:lnTo>
                  <a:lnTo>
                    <a:pt x="733810" y="733810"/>
                  </a:lnTo>
                  <a:lnTo>
                    <a:pt x="0" y="733810"/>
                  </a:lnTo>
                  <a:lnTo>
                    <a:pt x="0" y="0"/>
                  </a:lnTo>
                  <a:close/>
                </a:path>
              </a:pathLst>
            </a:custGeom>
            <a:blipFill>
              <a:blip r:embed="rId8">
                <a:alphaModFix amt="81000"/>
              </a:blip>
              <a:stretch>
                <a:fillRect/>
              </a:stretch>
            </a:blipFill>
          </p:spPr>
          <p:txBody>
            <a:bodyPr/>
            <a:lstStyle/>
            <a:p>
              <a:endParaRPr lang="it-IT"/>
            </a:p>
          </p:txBody>
        </p:sp>
      </p:grpSp>
      <p:sp>
        <p:nvSpPr>
          <p:cNvPr id="13" name="TextBox 13"/>
          <p:cNvSpPr txBox="1"/>
          <p:nvPr/>
        </p:nvSpPr>
        <p:spPr>
          <a:xfrm>
            <a:off x="4969364" y="7607533"/>
            <a:ext cx="9158078" cy="480314"/>
          </a:xfrm>
          <a:prstGeom prst="rect">
            <a:avLst/>
          </a:prstGeom>
        </p:spPr>
        <p:txBody>
          <a:bodyPr lIns="0" tIns="0" rIns="0" bIns="0" rtlCol="0" anchor="t">
            <a:spAutoFit/>
          </a:bodyPr>
          <a:lstStyle/>
          <a:p>
            <a:pPr algn="ctr">
              <a:lnSpc>
                <a:spcPts val="1887"/>
              </a:lnSpc>
            </a:pPr>
            <a:r>
              <a:rPr lang="en-US" sz="1599" spc="62">
                <a:solidFill>
                  <a:srgbClr val="000000">
                    <a:alpha val="72941"/>
                  </a:srgbClr>
                </a:solidFill>
                <a:latin typeface="TT Chocolates"/>
                <a:ea typeface="TT Chocolates"/>
                <a:cs typeface="TT Chocolates"/>
                <a:sym typeface="TT Chocolates"/>
              </a:rPr>
              <a:t>Living in a confined, monofunctional space,  with natural and artificial lighting that fail to support circadian rhythms during the extreme shifts of the Midnight sun and Polar night</a:t>
            </a:r>
          </a:p>
        </p:txBody>
      </p:sp>
      <p:sp>
        <p:nvSpPr>
          <p:cNvPr id="14" name="TextBox 14"/>
          <p:cNvSpPr txBox="1"/>
          <p:nvPr/>
        </p:nvSpPr>
        <p:spPr>
          <a:xfrm>
            <a:off x="7237640" y="9086674"/>
            <a:ext cx="4621525" cy="184023"/>
          </a:xfrm>
          <a:prstGeom prst="rect">
            <a:avLst/>
          </a:prstGeom>
        </p:spPr>
        <p:txBody>
          <a:bodyPr lIns="0" tIns="0" rIns="0" bIns="0" rtlCol="0" anchor="t">
            <a:spAutoFit/>
          </a:bodyPr>
          <a:lstStyle/>
          <a:p>
            <a:pPr algn="l">
              <a:lnSpc>
                <a:spcPts val="1416"/>
              </a:lnSpc>
            </a:pPr>
            <a:r>
              <a:rPr lang="en-US" sz="1200" spc="46">
                <a:solidFill>
                  <a:srgbClr val="000000">
                    <a:alpha val="80784"/>
                  </a:srgbClr>
                </a:solidFill>
                <a:latin typeface="TT Chocolates"/>
                <a:ea typeface="TT Chocolates"/>
                <a:cs typeface="TT Chocolates"/>
                <a:sym typeface="TT Chocolates"/>
              </a:rPr>
              <a:t>Arctic seasons              Lighting needs            Spatial limitation</a:t>
            </a:r>
          </a:p>
        </p:txBody>
      </p:sp>
      <p:sp>
        <p:nvSpPr>
          <p:cNvPr id="15" name="TextBox 15"/>
          <p:cNvSpPr txBox="1"/>
          <p:nvPr/>
        </p:nvSpPr>
        <p:spPr>
          <a:xfrm>
            <a:off x="7182308" y="7309485"/>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Problem statement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HEART RATE 1.5">
            <a:hlinkClick r:id="" action="ppaction://media"/>
            <a:extLst>
              <a:ext uri="{FF2B5EF4-FFF2-40B4-BE49-F238E27FC236}">
                <a16:creationId xmlns:a16="http://schemas.microsoft.com/office/drawing/2014/main" id="{4B76D3F0-6170-6E89-10AC-ED255EDAEAA8}"/>
              </a:ext>
            </a:extLst>
          </p:cNvPr>
          <p:cNvPicPr>
            <a:picLocks noChangeAspect="1"/>
          </p:cNvPicPr>
          <p:nvPr>
            <a:videoFile r:link="rId1"/>
            <p:extLst>
              <p:ext uri="{DAA4B4D4-6D71-4841-9C94-3DE7FCFB9230}">
                <p14:media xmlns:p14="http://schemas.microsoft.com/office/powerpoint/2010/main" r:embed="rId2">
                  <p14:trim end="21"/>
                </p14:media>
              </p:ext>
            </p:extLst>
          </p:nvPr>
        </p:nvPicPr>
        <p:blipFill>
          <a:blip r:embed="rId6"/>
          <a:srcRect t="11946" b="14463"/>
          <a:stretch>
            <a:fillRect/>
          </a:stretch>
        </p:blipFill>
        <p:spPr>
          <a:xfrm>
            <a:off x="1022939" y="2283851"/>
            <a:ext cx="12134850" cy="5023298"/>
          </a:xfrm>
          <a:prstGeom prst="rect">
            <a:avLst/>
          </a:prstGeom>
        </p:spPr>
      </p:pic>
      <p:grpSp>
        <p:nvGrpSpPr>
          <p:cNvPr id="3" name="Group 3"/>
          <p:cNvGrpSpPr/>
          <p:nvPr/>
        </p:nvGrpSpPr>
        <p:grpSpPr>
          <a:xfrm>
            <a:off x="5782852" y="7809892"/>
            <a:ext cx="2940824" cy="1448408"/>
            <a:chOff x="0" y="0"/>
            <a:chExt cx="774538" cy="381474"/>
          </a:xfrm>
        </p:grpSpPr>
        <p:sp>
          <p:nvSpPr>
            <p:cNvPr id="4" name="Freeform 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5" name="TextBox 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6" name="Freeform 6"/>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7"/>
            <a:stretch>
              <a:fillRect l="-4256" t="-7958" r="-2838" b="-1495"/>
            </a:stretch>
          </a:blipFill>
        </p:spPr>
        <p:txBody>
          <a:bodyPr/>
          <a:lstStyle/>
          <a:p>
            <a:endParaRPr lang="it-IT"/>
          </a:p>
        </p:txBody>
      </p:sp>
      <p:pic>
        <p:nvPicPr>
          <p:cNvPr id="7" name="Picture 7">
            <a:hlinkClick r:id="" action="ppaction://media"/>
          </p:cNvPr>
          <p:cNvPicPr>
            <a:picLocks noChangeAspect="1"/>
          </p:cNvPicPr>
          <p:nvPr>
            <a:videoFile r:link="rId1"/>
            <p:extLst>
              <p:ext uri="{DAA4B4D4-6D71-4841-9C94-3DE7FCFB9230}">
                <p14:media xmlns:p14="http://schemas.microsoft.com/office/powerpoint/2010/main" r:embed="rId3">
                  <p14:trim st="3000" end="1845"/>
                </p14:media>
              </p:ext>
            </p:extLst>
          </p:nvPr>
        </p:nvPicPr>
        <p:blipFill>
          <a:blip r:embed="rId8"/>
          <a:srcRect l="3391" t="22493" r="2732" b="18999"/>
          <a:stretch>
            <a:fillRect/>
          </a:stretch>
        </p:blipFill>
        <p:spPr>
          <a:xfrm flipH="1">
            <a:off x="5930005" y="8924561"/>
            <a:ext cx="2646519" cy="219448"/>
          </a:xfrm>
          <a:prstGeom prst="rect">
            <a:avLst/>
          </a:prstGeom>
        </p:spPr>
      </p:pic>
      <p:sp>
        <p:nvSpPr>
          <p:cNvPr id="8" name="AutoShape 8"/>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9" name="AutoShape 9"/>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0" name="Group 10"/>
          <p:cNvGrpSpPr/>
          <p:nvPr/>
        </p:nvGrpSpPr>
        <p:grpSpPr>
          <a:xfrm>
            <a:off x="7955470" y="9010472"/>
            <a:ext cx="503092" cy="47625"/>
            <a:chOff x="0" y="0"/>
            <a:chExt cx="132501" cy="12543"/>
          </a:xfrm>
        </p:grpSpPr>
        <p:sp>
          <p:nvSpPr>
            <p:cNvPr id="11" name="Freeform 1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2" name="TextBox 1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3" name="Group 13"/>
          <p:cNvGrpSpPr/>
          <p:nvPr/>
        </p:nvGrpSpPr>
        <p:grpSpPr>
          <a:xfrm>
            <a:off x="5998925" y="9010472"/>
            <a:ext cx="503092" cy="47625"/>
            <a:chOff x="0" y="0"/>
            <a:chExt cx="132501" cy="12543"/>
          </a:xfrm>
        </p:grpSpPr>
        <p:sp>
          <p:nvSpPr>
            <p:cNvPr id="14" name="Freeform 1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5" name="TextBox 1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16" name="AutoShape 16"/>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7" name="AutoShape 17"/>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8" name="Group 18"/>
          <p:cNvGrpSpPr/>
          <p:nvPr/>
        </p:nvGrpSpPr>
        <p:grpSpPr>
          <a:xfrm>
            <a:off x="7955470" y="8475118"/>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1" name="Group 21"/>
          <p:cNvGrpSpPr/>
          <p:nvPr/>
        </p:nvGrpSpPr>
        <p:grpSpPr>
          <a:xfrm>
            <a:off x="5998925" y="8475118"/>
            <a:ext cx="503092" cy="47625"/>
            <a:chOff x="0" y="0"/>
            <a:chExt cx="132501" cy="12543"/>
          </a:xfrm>
        </p:grpSpPr>
        <p:sp>
          <p:nvSpPr>
            <p:cNvPr id="22" name="Freeform 2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3" name="TextBox 2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4" name="TextBox 2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25" name="TextBox 2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7.00-8.00: Dinner/Breakfast | Midnight sun</a:t>
            </a:r>
          </a:p>
        </p:txBody>
      </p:sp>
      <p:sp>
        <p:nvSpPr>
          <p:cNvPr id="26" name="TextBox 26"/>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a:t>
            </a:r>
          </a:p>
          <a:p>
            <a:pPr algn="l">
              <a:lnSpc>
                <a:spcPts val="1664"/>
              </a:lnSpc>
            </a:pPr>
            <a:r>
              <a:rPr lang="en-US" sz="1600">
                <a:solidFill>
                  <a:srgbClr val="000000"/>
                </a:solidFill>
                <a:latin typeface="TT Chocolates"/>
                <a:ea typeface="TT Chocolates"/>
                <a:cs typeface="TT Chocolates"/>
                <a:sym typeface="TT Chocolates"/>
              </a:rPr>
              <a:t> </a:t>
            </a: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28" name="TextBox 28"/>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29" name="TextBox 29"/>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0" name="TextBox 30"/>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1" name="TextBox 31"/>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Heart rate adjustment</a:t>
            </a:r>
          </a:p>
        </p:txBody>
      </p:sp>
      <p:sp>
        <p:nvSpPr>
          <p:cNvPr id="32" name="TextBox 32"/>
          <p:cNvSpPr txBox="1"/>
          <p:nvPr/>
        </p:nvSpPr>
        <p:spPr>
          <a:xfrm>
            <a:off x="1028700" y="7485121"/>
            <a:ext cx="2404526"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 fill="hold"/>
                                        <p:tgtEl>
                                          <p:spTgt spid="33"/>
                                        </p:tgtEl>
                                      </p:cBhvr>
                                    </p:cmd>
                                  </p:childTnLst>
                                </p:cTn>
                              </p:par>
                              <p:par>
                                <p:cTn id="7" presetID="1" presetClass="mediacall" presetSubtype="0" fill="hold" nodeType="withEffect">
                                  <p:stCondLst>
                                    <p:cond delay="0"/>
                                  </p:stCondLst>
                                  <p:childTnLst>
                                    <p:cmd type="call" cmd="playFrom(0.0)">
                                      <p:cBhvr>
                                        <p:cTn id="8" dur="3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3"/>
                </p:tgtEl>
              </p:cMediaNode>
            </p:video>
            <p:video>
              <p:cMediaNode vol="100000">
                <p:cTn id="10" repeatCount="indefinite" fill="remove" display="0">
                  <p:stCondLst>
                    <p:cond delay="indefinite"/>
                  </p:stCondLst>
                </p:cTn>
                <p:tgtEl>
                  <p:spTgt spid="7"/>
                </p:tgtEl>
              </p:cMediaNode>
            </p:video>
            <p:video>
              <p:cMediaNode>
                <p:cTn id="11" repeatCount="indefinite" fill="hold" display="0">
                  <p:stCondLst>
                    <p:cond delay="indefinite"/>
                  </p:stCondLst>
                </p:cTn>
                <p:tgtEl>
                  <p:spTgt spid="33"/>
                </p:tgtEl>
              </p:cMediaNode>
            </p:vide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
                                        </p:tgtEl>
                                      </p:cBhvr>
                                    </p:cmd>
                                  </p:childTnLst>
                                </p:cTn>
                              </p:par>
                            </p:childTnLst>
                          </p:cTn>
                        </p:par>
                      </p:childTnLst>
                    </p:cTn>
                  </p:par>
                </p:childTnLst>
              </p:cTn>
              <p:nextCondLst>
                <p:cond evt="onClick" delay="0">
                  <p:tgtEl>
                    <p:spTgt spid="33"/>
                  </p:tgtEl>
                </p:cond>
              </p:nextCondLst>
            </p:seq>
            <p:video>
              <p:cMediaNode>
                <p:cTn id="17" repeatCount="indefinite"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3"/>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3"/>
            <a:stretch>
              <a:fillRect l="-523" r="-60663"/>
            </a:stretch>
          </a:blipFill>
        </p:spPr>
        <p:txBody>
          <a:bodyPr/>
          <a:lstStyle/>
          <a:p>
            <a:endParaRPr lang="it-IT"/>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05.00-07.00: Leisure/Sleep | Midnight sun </a:t>
            </a:r>
          </a:p>
        </p:txBody>
      </p:sp>
      <p:sp>
        <p:nvSpPr>
          <p:cNvPr id="5" name="TextBox 5"/>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grpSp>
        <p:nvGrpSpPr>
          <p:cNvPr id="7" name="Group 7"/>
          <p:cNvGrpSpPr/>
          <p:nvPr/>
        </p:nvGrpSpPr>
        <p:grpSpPr>
          <a:xfrm rot="1161907">
            <a:off x="12591475" y="6715912"/>
            <a:ext cx="541166" cy="519038"/>
            <a:chOff x="0" y="0"/>
            <a:chExt cx="142529" cy="136701"/>
          </a:xfrm>
        </p:grpSpPr>
        <p:sp>
          <p:nvSpPr>
            <p:cNvPr id="8" name="Freeform 8"/>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9" name="TextBox 9"/>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10" name="TextBox 10"/>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C2</a:t>
            </a:r>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4"/>
            <a:stretch>
              <a:fillRect l="-4256" t="-7958" r="-2838" b="-1495"/>
            </a:stretch>
          </a:blipFill>
        </p:spPr>
        <p:txBody>
          <a:bodyPr/>
          <a:lstStyle/>
          <a:p>
            <a:endParaRPr lang="it-IT"/>
          </a:p>
        </p:txBody>
      </p:sp>
      <p:sp>
        <p:nvSpPr>
          <p:cNvPr id="13" name="Freeform 13"/>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4"/>
            <a:stretch>
              <a:fillRect l="-4256" t="-7958" r="-2838" b="-1495"/>
            </a:stretch>
          </a:blipFill>
        </p:spPr>
        <p:txBody>
          <a:bodyPr/>
          <a:lstStyle/>
          <a:p>
            <a:endParaRPr lang="it-IT"/>
          </a:p>
        </p:txBody>
      </p:sp>
      <p:grpSp>
        <p:nvGrpSpPr>
          <p:cNvPr id="14" name="Group 14"/>
          <p:cNvGrpSpPr/>
          <p:nvPr/>
        </p:nvGrpSpPr>
        <p:grpSpPr>
          <a:xfrm>
            <a:off x="5782852" y="7809892"/>
            <a:ext cx="2940824" cy="1448408"/>
            <a:chOff x="0" y="0"/>
            <a:chExt cx="774538" cy="381474"/>
          </a:xfrm>
        </p:grpSpPr>
        <p:sp>
          <p:nvSpPr>
            <p:cNvPr id="15" name="Freeform 15"/>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6" name="TextBox 16"/>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7" name="AutoShape 1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8" name="AutoShape 1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9" name="Group 19"/>
          <p:cNvGrpSpPr/>
          <p:nvPr/>
        </p:nvGrpSpPr>
        <p:grpSpPr>
          <a:xfrm>
            <a:off x="7955470" y="9010472"/>
            <a:ext cx="503092" cy="47625"/>
            <a:chOff x="0" y="0"/>
            <a:chExt cx="132501" cy="12543"/>
          </a:xfrm>
        </p:grpSpPr>
        <p:sp>
          <p:nvSpPr>
            <p:cNvPr id="20" name="Freeform 2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1" name="TextBox 2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2" name="Group 22"/>
          <p:cNvGrpSpPr/>
          <p:nvPr/>
        </p:nvGrpSpPr>
        <p:grpSpPr>
          <a:xfrm>
            <a:off x="5998925" y="9010472"/>
            <a:ext cx="503092" cy="47625"/>
            <a:chOff x="0" y="0"/>
            <a:chExt cx="132501" cy="12543"/>
          </a:xfrm>
        </p:grpSpPr>
        <p:sp>
          <p:nvSpPr>
            <p:cNvPr id="23" name="Freeform 2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4" name="TextBox 2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5" name="AutoShape 2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6" name="AutoShape 2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7" name="Group 27"/>
          <p:cNvGrpSpPr/>
          <p:nvPr/>
        </p:nvGrpSpPr>
        <p:grpSpPr>
          <a:xfrm>
            <a:off x="7955470" y="8475118"/>
            <a:ext cx="503092" cy="47625"/>
            <a:chOff x="0" y="0"/>
            <a:chExt cx="132501" cy="12543"/>
          </a:xfrm>
        </p:grpSpPr>
        <p:sp>
          <p:nvSpPr>
            <p:cNvPr id="28" name="Freeform 2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9" name="TextBox 2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0" name="Group 30"/>
          <p:cNvGrpSpPr/>
          <p:nvPr/>
        </p:nvGrpSpPr>
        <p:grpSpPr>
          <a:xfrm>
            <a:off x="5998925" y="8475118"/>
            <a:ext cx="503092" cy="47625"/>
            <a:chOff x="0" y="0"/>
            <a:chExt cx="132501" cy="12543"/>
          </a:xfrm>
        </p:grpSpPr>
        <p:sp>
          <p:nvSpPr>
            <p:cNvPr id="31" name="Freeform 3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2" name="TextBox 3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3" name="TextBox 3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4" name="TextBox 3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5" name="TextBox 3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6"/>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6"/>
            <a:stretch>
              <a:fillRect l="-523" r="-60663"/>
            </a:stretch>
          </a:blipFill>
        </p:spPr>
        <p:txBody>
          <a:bodyPr/>
          <a:lstStyle/>
          <a:p>
            <a:endParaRPr lang="it-IT"/>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l="387" t="13130" r="35031" b="13043"/>
          <a:stretch>
            <a:fillRect/>
          </a:stretch>
        </p:blipFill>
        <p:spPr>
          <a:xfrm>
            <a:off x="1038179" y="2257562"/>
            <a:ext cx="7907413" cy="5084684"/>
          </a:xfrm>
          <a:prstGeom prst="rect">
            <a:avLst/>
          </a:prstGeom>
        </p:spPr>
      </p:pic>
      <p:grpSp>
        <p:nvGrpSpPr>
          <p:cNvPr id="5" name="Group 5"/>
          <p:cNvGrpSpPr/>
          <p:nvPr/>
        </p:nvGrpSpPr>
        <p:grpSpPr>
          <a:xfrm rot="1161907">
            <a:off x="12591475" y="6715912"/>
            <a:ext cx="541166" cy="519038"/>
            <a:chOff x="0" y="0"/>
            <a:chExt cx="142529" cy="136701"/>
          </a:xfrm>
        </p:grpSpPr>
        <p:sp>
          <p:nvSpPr>
            <p:cNvPr id="6" name="Freeform 6"/>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7" name="TextBox 7"/>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8" name="Freeform 8"/>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8"/>
            <a:stretch>
              <a:fillRect l="-4256" t="-7958" r="-2838" b="-1495"/>
            </a:stretch>
          </a:blipFill>
        </p:spPr>
        <p:txBody>
          <a:bodyPr/>
          <a:lstStyle/>
          <a:p>
            <a:endParaRPr lang="it-IT"/>
          </a:p>
        </p:txBody>
      </p:sp>
      <p:sp>
        <p:nvSpPr>
          <p:cNvPr id="9" name="Freeform 9"/>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8"/>
            <a:stretch>
              <a:fillRect l="-4256" t="-7958" r="-2838" b="-1495"/>
            </a:stretch>
          </a:blipFill>
        </p:spPr>
        <p:txBody>
          <a:bodyPr/>
          <a:lstStyle/>
          <a:p>
            <a:endParaRPr lang="it-IT"/>
          </a:p>
        </p:txBody>
      </p:sp>
      <p:grpSp>
        <p:nvGrpSpPr>
          <p:cNvPr id="10" name="Group 10"/>
          <p:cNvGrpSpPr/>
          <p:nvPr/>
        </p:nvGrpSpPr>
        <p:grpSpPr>
          <a:xfrm>
            <a:off x="5782852" y="7809892"/>
            <a:ext cx="2940824" cy="1448408"/>
            <a:chOff x="0" y="0"/>
            <a:chExt cx="774538" cy="381474"/>
          </a:xfrm>
        </p:grpSpPr>
        <p:sp>
          <p:nvSpPr>
            <p:cNvPr id="11" name="Freeform 11"/>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2" name="TextBox 12"/>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pic>
        <p:nvPicPr>
          <p:cNvPr id="29" name="Picture 29">
            <a:hlinkClick r:id="" action="ppaction://media"/>
          </p:cNvPr>
          <p:cNvPicPr>
            <a:picLocks noChangeAspect="1"/>
          </p:cNvPicPr>
          <p:nvPr>
            <a:videoFile r:link="rId3"/>
            <p:extLst>
              <p:ext uri="{DAA4B4D4-6D71-4841-9C94-3DE7FCFB9230}">
                <p14:media xmlns:p14="http://schemas.microsoft.com/office/powerpoint/2010/main" r:embed="rId4">
                  <p14:trim end="130"/>
                </p14:media>
              </p:ext>
            </p:extLst>
          </p:nvPr>
        </p:nvPicPr>
        <p:blipFill>
          <a:blip r:embed="rId9"/>
          <a:srcRect t="6557" b="6257"/>
          <a:stretch>
            <a:fillRect/>
          </a:stretch>
        </p:blipFill>
        <p:spPr>
          <a:xfrm>
            <a:off x="5782852" y="7816693"/>
            <a:ext cx="2939562" cy="1441607"/>
          </a:xfrm>
          <a:prstGeom prst="rect">
            <a:avLst/>
          </a:prstGeom>
        </p:spPr>
      </p:pic>
      <p:sp>
        <p:nvSpPr>
          <p:cNvPr id="30" name="TextBox 30"/>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05.00-07.00: Leisure/Sleep | Midnight sun</a:t>
            </a: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32" name="TextBox 32"/>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33" name="TextBox 33"/>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34" name="TextBox 3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35" name="TextBox 35"/>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Personal preference</a:t>
            </a:r>
          </a:p>
        </p:txBody>
      </p:sp>
      <p:sp>
        <p:nvSpPr>
          <p:cNvPr id="36" name="TextBox 36"/>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7" fill="hold"/>
                                        <p:tgtEl>
                                          <p:spTgt spid="4"/>
                                        </p:tgtEl>
                                      </p:cBhvr>
                                    </p:cmd>
                                  </p:childTnLst>
                                </p:cTn>
                              </p:par>
                              <p:par>
                                <p:cTn id="7" presetID="1" presetClass="mediacall" presetSubtype="0" fill="hold" nodeType="withEffect">
                                  <p:stCondLst>
                                    <p:cond delay="0"/>
                                  </p:stCondLst>
                                  <p:childTnLst>
                                    <p:cmd type="call" cmd="playFrom(0.0)">
                                      <p:cBhvr>
                                        <p:cTn id="8" dur="487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100000">
                <p:cTn id="15" repeatCount="indefinite" fill="hold" display="0">
                  <p:stCondLst>
                    <p:cond delay="indefinite"/>
                  </p:stCondLst>
                </p:cTn>
                <p:tgtEl>
                  <p:spTgt spid="29"/>
                </p:tgtEl>
              </p:cMediaNode>
            </p:video>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2"/>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3"/>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4"/>
            <a:stretch>
              <a:fillRect l="-176922"/>
            </a:stretch>
          </a:blipFill>
        </p:spPr>
        <p:txBody>
          <a:bodyPr/>
          <a:lstStyle/>
          <a:p>
            <a:endParaRPr lang="it-IT"/>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15" name="TextBox 1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14.00-17.00: Sleep/work | Polar night</a:t>
            </a:r>
          </a:p>
        </p:txBody>
      </p:sp>
      <p:grpSp>
        <p:nvGrpSpPr>
          <p:cNvPr id="16" name="Group 16"/>
          <p:cNvGrpSpPr/>
          <p:nvPr/>
        </p:nvGrpSpPr>
        <p:grpSpPr>
          <a:xfrm rot="1276781">
            <a:off x="12489196" y="6705477"/>
            <a:ext cx="454591" cy="387222"/>
            <a:chOff x="0" y="0"/>
            <a:chExt cx="119728" cy="101985"/>
          </a:xfrm>
        </p:grpSpPr>
        <p:sp>
          <p:nvSpPr>
            <p:cNvPr id="17" name="Freeform 17"/>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8" name="TextBox 18"/>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9" name="TextBox 19"/>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0" name="TextBox 2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21" name="TextBox 21"/>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22" name="Freeform 22"/>
          <p:cNvSpPr/>
          <p:nvPr/>
        </p:nvSpPr>
        <p:spPr>
          <a:xfrm rot="-10800000">
            <a:off x="5909172" y="8392128"/>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grpSp>
        <p:nvGrpSpPr>
          <p:cNvPr id="23" name="Group 23"/>
          <p:cNvGrpSpPr/>
          <p:nvPr/>
        </p:nvGrpSpPr>
        <p:grpSpPr>
          <a:xfrm>
            <a:off x="5782852" y="7809892"/>
            <a:ext cx="2940824" cy="1448408"/>
            <a:chOff x="0" y="0"/>
            <a:chExt cx="774538" cy="381474"/>
          </a:xfrm>
        </p:grpSpPr>
        <p:sp>
          <p:nvSpPr>
            <p:cNvPr id="24" name="Freeform 2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5" name="TextBox 2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26" name="Freeform 26"/>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sp>
        <p:nvSpPr>
          <p:cNvPr id="27" name="AutoShape 2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8" name="AutoShape 2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9" name="Group 29"/>
          <p:cNvGrpSpPr/>
          <p:nvPr/>
        </p:nvGrpSpPr>
        <p:grpSpPr>
          <a:xfrm>
            <a:off x="7955470" y="9010472"/>
            <a:ext cx="503092" cy="47625"/>
            <a:chOff x="0" y="0"/>
            <a:chExt cx="132501" cy="12543"/>
          </a:xfrm>
        </p:grpSpPr>
        <p:sp>
          <p:nvSpPr>
            <p:cNvPr id="30" name="Freeform 3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1" name="TextBox 3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2" name="Group 32"/>
          <p:cNvGrpSpPr/>
          <p:nvPr/>
        </p:nvGrpSpPr>
        <p:grpSpPr>
          <a:xfrm>
            <a:off x="5998925" y="9010472"/>
            <a:ext cx="503092" cy="47625"/>
            <a:chOff x="0" y="0"/>
            <a:chExt cx="132501" cy="12543"/>
          </a:xfrm>
        </p:grpSpPr>
        <p:sp>
          <p:nvSpPr>
            <p:cNvPr id="33" name="Freeform 3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4" name="TextBox 3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5" name="AutoShape 3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6" name="AutoShape 3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7" name="Group 37"/>
          <p:cNvGrpSpPr/>
          <p:nvPr/>
        </p:nvGrpSpPr>
        <p:grpSpPr>
          <a:xfrm>
            <a:off x="7955470" y="8475118"/>
            <a:ext cx="503092" cy="47625"/>
            <a:chOff x="0" y="0"/>
            <a:chExt cx="132501" cy="12543"/>
          </a:xfrm>
        </p:grpSpPr>
        <p:sp>
          <p:nvSpPr>
            <p:cNvPr id="38" name="Freeform 3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9" name="TextBox 3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40" name="Group 40"/>
          <p:cNvGrpSpPr/>
          <p:nvPr/>
        </p:nvGrpSpPr>
        <p:grpSpPr>
          <a:xfrm>
            <a:off x="5998925" y="8475118"/>
            <a:ext cx="503092" cy="47625"/>
            <a:chOff x="0" y="0"/>
            <a:chExt cx="132501" cy="12543"/>
          </a:xfrm>
        </p:grpSpPr>
        <p:sp>
          <p:nvSpPr>
            <p:cNvPr id="41" name="Freeform 4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2" name="TextBox 4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3" name="TextBox 4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4" name="TextBox 4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5" name="TextBox 4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SLIDER BRIGHTNESS 0.5">
            <a:hlinkClick r:id="" action="ppaction://media"/>
            <a:extLst>
              <a:ext uri="{FF2B5EF4-FFF2-40B4-BE49-F238E27FC236}">
                <a16:creationId xmlns:a16="http://schemas.microsoft.com/office/drawing/2014/main" id="{0623CBD0-45E3-AA56-99EC-3567483A1A6D}"/>
              </a:ext>
            </a:extLst>
          </p:cNvPr>
          <p:cNvPicPr>
            <a:picLocks noChangeAspect="1"/>
          </p:cNvPicPr>
          <p:nvPr>
            <a:videoFile r:link="rId1"/>
            <p:extLst>
              <p:ext uri="{DAA4B4D4-6D71-4841-9C94-3DE7FCFB9230}">
                <p14:media xmlns:p14="http://schemas.microsoft.com/office/powerpoint/2010/main" r:embed="rId2">
                  <p14:trim end="9817"/>
                </p14:media>
              </p:ext>
            </p:extLst>
          </p:nvPr>
        </p:nvPicPr>
        <p:blipFill>
          <a:blip r:embed="rId5"/>
          <a:srcRect l="3960" t="67656" r="4373" b="19236"/>
          <a:stretch>
            <a:fillRect/>
          </a:stretch>
        </p:blipFill>
        <p:spPr>
          <a:xfrm>
            <a:off x="5909172" y="8389225"/>
            <a:ext cx="2646519" cy="212873"/>
          </a:xfrm>
          <a:prstGeom prst="rect">
            <a:avLst/>
          </a:prstGeom>
        </p:spPr>
      </p:pic>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6"/>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7"/>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8"/>
            <a:stretch>
              <a:fillRect l="-176922"/>
            </a:stretch>
          </a:blipFill>
        </p:spPr>
        <p:txBody>
          <a:bodyPr/>
          <a:lstStyle/>
          <a:p>
            <a:endParaRPr lang="it-IT"/>
          </a:p>
        </p:txBody>
      </p:sp>
      <p:grpSp>
        <p:nvGrpSpPr>
          <p:cNvPr id="14" name="Group 14"/>
          <p:cNvGrpSpPr/>
          <p:nvPr/>
        </p:nvGrpSpPr>
        <p:grpSpPr>
          <a:xfrm rot="1276781">
            <a:off x="12489196" y="6705477"/>
            <a:ext cx="454591" cy="387222"/>
            <a:chOff x="0" y="0"/>
            <a:chExt cx="119728" cy="101985"/>
          </a:xfrm>
        </p:grpSpPr>
        <p:sp>
          <p:nvSpPr>
            <p:cNvPr id="15" name="Freeform 15"/>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6" name="TextBox 16"/>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pic>
        <p:nvPicPr>
          <p:cNvPr id="17" name="Picture 17">
            <a:hlinkClick r:id="" action="ppaction://media"/>
          </p:cNvPr>
          <p:cNvPicPr>
            <a:picLocks noChangeAspect="1"/>
          </p:cNvPicPr>
          <p:nvPr>
            <a:videoFile r:link="rId1"/>
            <p:extLst>
              <p:ext uri="{DAA4B4D4-6D71-4841-9C94-3DE7FCFB9230}">
                <p14:media xmlns:p14="http://schemas.microsoft.com/office/powerpoint/2010/main" r:embed="rId3">
                  <p14:trim end="773.3"/>
                </p14:media>
              </p:ext>
            </p:extLst>
          </p:nvPr>
        </p:nvPicPr>
        <p:blipFill>
          <a:blip r:embed="rId9"/>
          <a:srcRect l="63888"/>
          <a:stretch>
            <a:fillRect/>
          </a:stretch>
        </p:blipFill>
        <p:spPr>
          <a:xfrm>
            <a:off x="8773626" y="2257562"/>
            <a:ext cx="4371754" cy="5076285"/>
          </a:xfrm>
          <a:prstGeom prst="rect">
            <a:avLst/>
          </a:prstGeom>
        </p:spPr>
      </p:pic>
      <p:grpSp>
        <p:nvGrpSpPr>
          <p:cNvPr id="18" name="Group 18"/>
          <p:cNvGrpSpPr/>
          <p:nvPr/>
        </p:nvGrpSpPr>
        <p:grpSpPr>
          <a:xfrm rot="1276781">
            <a:off x="12495510" y="6734912"/>
            <a:ext cx="454591" cy="422016"/>
            <a:chOff x="0" y="0"/>
            <a:chExt cx="119728" cy="111148"/>
          </a:xfrm>
        </p:grpSpPr>
        <p:sp>
          <p:nvSpPr>
            <p:cNvPr id="19" name="Freeform 19"/>
            <p:cNvSpPr/>
            <p:nvPr/>
          </p:nvSpPr>
          <p:spPr>
            <a:xfrm>
              <a:off x="0" y="0"/>
              <a:ext cx="119728" cy="111148"/>
            </a:xfrm>
            <a:custGeom>
              <a:avLst/>
              <a:gdLst/>
              <a:ahLst/>
              <a:cxnLst/>
              <a:rect l="l" t="t" r="r" b="b"/>
              <a:pathLst>
                <a:path w="119728" h="111148">
                  <a:moveTo>
                    <a:pt x="0" y="0"/>
                  </a:moveTo>
                  <a:lnTo>
                    <a:pt x="119728" y="0"/>
                  </a:lnTo>
                  <a:lnTo>
                    <a:pt x="119728" y="111148"/>
                  </a:lnTo>
                  <a:lnTo>
                    <a:pt x="0" y="111148"/>
                  </a:lnTo>
                  <a:close/>
                </a:path>
              </a:pathLst>
            </a:custGeom>
            <a:solidFill>
              <a:srgbClr val="3B4550"/>
            </a:solidFill>
          </p:spPr>
          <p:txBody>
            <a:bodyPr/>
            <a:lstStyle/>
            <a:p>
              <a:endParaRPr lang="it-IT"/>
            </a:p>
          </p:txBody>
        </p:sp>
        <p:sp>
          <p:nvSpPr>
            <p:cNvPr id="20" name="TextBox 20"/>
            <p:cNvSpPr txBox="1"/>
            <p:nvPr/>
          </p:nvSpPr>
          <p:spPr>
            <a:xfrm>
              <a:off x="0" y="0"/>
              <a:ext cx="119728" cy="111148"/>
            </a:xfrm>
            <a:prstGeom prst="rect">
              <a:avLst/>
            </a:prstGeom>
          </p:spPr>
          <p:txBody>
            <a:bodyPr lIns="50800" tIns="50800" rIns="50800" bIns="50800" rtlCol="0" anchor="ctr"/>
            <a:lstStyle/>
            <a:p>
              <a:pPr algn="ctr">
                <a:lnSpc>
                  <a:spcPts val="1770"/>
                </a:lnSpc>
              </a:pPr>
              <a:endParaRPr/>
            </a:p>
          </p:txBody>
        </p:sp>
      </p:grpSp>
      <p:sp>
        <p:nvSpPr>
          <p:cNvPr id="21" name="Freeform 21"/>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10"/>
            <a:stretch>
              <a:fillRect l="-3416" t="-10701" r="-3891" b="-21967"/>
            </a:stretch>
          </a:blipFill>
        </p:spPr>
        <p:txBody>
          <a:bodyPr/>
          <a:lstStyle/>
          <a:p>
            <a:endParaRPr lang="it-IT"/>
          </a:p>
        </p:txBody>
      </p:sp>
      <p:grpSp>
        <p:nvGrpSpPr>
          <p:cNvPr id="22" name="Group 22"/>
          <p:cNvGrpSpPr/>
          <p:nvPr/>
        </p:nvGrpSpPr>
        <p:grpSpPr>
          <a:xfrm>
            <a:off x="5782852" y="7809892"/>
            <a:ext cx="2940824" cy="1448408"/>
            <a:chOff x="0" y="0"/>
            <a:chExt cx="774538" cy="381474"/>
          </a:xfrm>
        </p:grpSpPr>
        <p:sp>
          <p:nvSpPr>
            <p:cNvPr id="23" name="Freeform 23"/>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4" name="TextBox 24"/>
            <p:cNvSpPr txBox="1"/>
            <p:nvPr/>
          </p:nvSpPr>
          <p:spPr>
            <a:xfrm>
              <a:off x="0" y="0"/>
              <a:ext cx="774538" cy="381474"/>
            </a:xfrm>
            <a:prstGeom prst="rect">
              <a:avLst/>
            </a:prstGeom>
          </p:spPr>
          <p:txBody>
            <a:bodyPr lIns="50800" tIns="50800" rIns="50800" bIns="50800" rtlCol="0" anchor="ctr"/>
            <a:lstStyle/>
            <a:p>
              <a:pPr algn="ctr">
                <a:lnSpc>
                  <a:spcPts val="1888"/>
                </a:lnSpc>
              </a:pPr>
              <a:endParaRPr dirty="0"/>
            </a:p>
          </p:txBody>
        </p:sp>
      </p:grpSp>
      <p:sp>
        <p:nvSpPr>
          <p:cNvPr id="26" name="AutoShape 26"/>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7" name="AutoShape 27"/>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8" name="Group 28"/>
          <p:cNvGrpSpPr/>
          <p:nvPr/>
        </p:nvGrpSpPr>
        <p:grpSpPr>
          <a:xfrm>
            <a:off x="7955470" y="9010472"/>
            <a:ext cx="503092" cy="47625"/>
            <a:chOff x="0" y="0"/>
            <a:chExt cx="132501" cy="12543"/>
          </a:xfrm>
        </p:grpSpPr>
        <p:sp>
          <p:nvSpPr>
            <p:cNvPr id="29" name="Freeform 2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0" name="TextBox 3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1" name="Group 31"/>
          <p:cNvGrpSpPr/>
          <p:nvPr/>
        </p:nvGrpSpPr>
        <p:grpSpPr>
          <a:xfrm>
            <a:off x="5998925" y="9010472"/>
            <a:ext cx="503092" cy="47625"/>
            <a:chOff x="0" y="0"/>
            <a:chExt cx="132501" cy="12543"/>
          </a:xfrm>
        </p:grpSpPr>
        <p:sp>
          <p:nvSpPr>
            <p:cNvPr id="32" name="Freeform 3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3" name="TextBox 3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4" name="AutoShape 34"/>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5" name="AutoShape 35"/>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6" name="Group 36"/>
          <p:cNvGrpSpPr/>
          <p:nvPr/>
        </p:nvGrpSpPr>
        <p:grpSpPr>
          <a:xfrm>
            <a:off x="7955470" y="8475118"/>
            <a:ext cx="503092" cy="47625"/>
            <a:chOff x="0" y="0"/>
            <a:chExt cx="132501" cy="12543"/>
          </a:xfrm>
        </p:grpSpPr>
        <p:sp>
          <p:nvSpPr>
            <p:cNvPr id="37" name="Freeform 3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8" name="TextBox 3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9" name="Group 39"/>
          <p:cNvGrpSpPr/>
          <p:nvPr/>
        </p:nvGrpSpPr>
        <p:grpSpPr>
          <a:xfrm>
            <a:off x="5998925" y="8475118"/>
            <a:ext cx="503092" cy="47625"/>
            <a:chOff x="0" y="0"/>
            <a:chExt cx="132501" cy="12543"/>
          </a:xfrm>
        </p:grpSpPr>
        <p:sp>
          <p:nvSpPr>
            <p:cNvPr id="40" name="Freeform 4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1" name="TextBox 4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2" name="TextBox 4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43" name="TextBox 43"/>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14.00-17.00: Sleep/work | Polar night</a:t>
            </a:r>
          </a:p>
        </p:txBody>
      </p:sp>
      <p:sp>
        <p:nvSpPr>
          <p:cNvPr id="44" name="TextBox 44"/>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45" name="TextBox 45"/>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46" name="TextBox 46"/>
          <p:cNvSpPr txBox="1"/>
          <p:nvPr/>
        </p:nvSpPr>
        <p:spPr>
          <a:xfrm>
            <a:off x="1028700" y="7485121"/>
            <a:ext cx="1743601"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47" name="TextBox 47"/>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8" name="TextBox 48"/>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9" name="TextBox 49"/>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50" name="TextBox 50"/>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Corrective fading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 fill="hold"/>
                                        <p:tgtEl>
                                          <p:spTgt spid="17"/>
                                        </p:tgtEl>
                                      </p:cBhvr>
                                    </p:cmd>
                                  </p:childTnLst>
                                </p:cTn>
                              </p:par>
                              <p:par>
                                <p:cTn id="7" presetID="1" presetClass="mediacall" presetSubtype="0" fill="hold" nodeType="withEffect">
                                  <p:stCondLst>
                                    <p:cond delay="0"/>
                                  </p:stCondLst>
                                  <p:childTnLst>
                                    <p:cmd type="call" cmd="playFrom(0.0)">
                                      <p:cBhvr>
                                        <p:cTn id="8" dur="2759"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remove" display="0">
                  <p:stCondLst>
                    <p:cond delay="indefinite"/>
                  </p:st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repeatCount="indefinite" fill="hold" display="0">
                  <p:stCondLst>
                    <p:cond delay="indefinite"/>
                  </p:stCondLst>
                </p:cTn>
                <p:tgtEl>
                  <p:spTgt spid="51"/>
                </p:tgtEl>
              </p:cMediaNode>
            </p:video>
            <p:seq concurrent="1" nextAc="seek">
              <p:cTn id="16" restart="whenNotActive" fill="hold" evtFilter="cancelBubble" nodeType="interactiveSeq">
                <p:stCondLst>
                  <p:cond evt="onClick" delay="0">
                    <p:tgtEl>
                      <p:spTgt spid="5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1"/>
                                        </p:tgtEl>
                                      </p:cBhvr>
                                    </p:cmd>
                                  </p:childTnLst>
                                </p:cTn>
                              </p:par>
                            </p:childTnLst>
                          </p:cTn>
                        </p:par>
                      </p:childTnLst>
                    </p:cTn>
                  </p:par>
                </p:childTnLst>
              </p:cTn>
              <p:nextCondLst>
                <p:cond evt="onClick" delay="0">
                  <p:tgtEl>
                    <p:spTgt spid="5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14847" b="7994"/>
          <a:stretch>
            <a:fillRect/>
          </a:stretch>
        </p:blipFill>
        <p:spPr>
          <a:xfrm>
            <a:off x="1028700" y="1407200"/>
            <a:ext cx="16230600" cy="7044289"/>
          </a:xfrm>
          <a:prstGeom prst="rect">
            <a:avLst/>
          </a:prstGeom>
        </p:spPr>
      </p:pic>
      <p:sp>
        <p:nvSpPr>
          <p:cNvPr id="3" name="TextBox 3"/>
          <p:cNvSpPr txBox="1"/>
          <p:nvPr/>
        </p:nvSpPr>
        <p:spPr>
          <a:xfrm>
            <a:off x="1028700" y="8623460"/>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52662" y="5118260"/>
            <a:ext cx="2705296" cy="1993632"/>
          </a:xfrm>
          <a:custGeom>
            <a:avLst/>
            <a:gdLst/>
            <a:ahLst/>
            <a:cxnLst/>
            <a:rect l="l" t="t" r="r" b="b"/>
            <a:pathLst>
              <a:path w="2705296" h="1993632">
                <a:moveTo>
                  <a:pt x="0" y="0"/>
                </a:moveTo>
                <a:lnTo>
                  <a:pt x="2705296" y="0"/>
                </a:lnTo>
                <a:lnTo>
                  <a:pt x="2705296" y="1993632"/>
                </a:lnTo>
                <a:lnTo>
                  <a:pt x="0" y="1993632"/>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921559" y="8529910"/>
            <a:ext cx="2530411" cy="1497255"/>
            <a:chOff x="0" y="0"/>
            <a:chExt cx="666446" cy="394339"/>
          </a:xfrm>
        </p:grpSpPr>
        <p:sp>
          <p:nvSpPr>
            <p:cNvPr id="4" name="Freeform 4"/>
            <p:cNvSpPr/>
            <p:nvPr/>
          </p:nvSpPr>
          <p:spPr>
            <a:xfrm>
              <a:off x="0" y="0"/>
              <a:ext cx="666446" cy="394339"/>
            </a:xfrm>
            <a:custGeom>
              <a:avLst/>
              <a:gdLst/>
              <a:ahLst/>
              <a:cxnLst/>
              <a:rect l="l" t="t" r="r" b="b"/>
              <a:pathLst>
                <a:path w="666446" h="394339">
                  <a:moveTo>
                    <a:pt x="0" y="0"/>
                  </a:moveTo>
                  <a:lnTo>
                    <a:pt x="666446" y="0"/>
                  </a:lnTo>
                  <a:lnTo>
                    <a:pt x="666446" y="394339"/>
                  </a:lnTo>
                  <a:lnTo>
                    <a:pt x="0" y="394339"/>
                  </a:lnTo>
                  <a:close/>
                </a:path>
              </a:pathLst>
            </a:custGeom>
            <a:solidFill>
              <a:srgbClr val="FFFFFF"/>
            </a:solidFill>
          </p:spPr>
          <p:txBody>
            <a:bodyPr/>
            <a:lstStyle/>
            <a:p>
              <a:endParaRPr lang="it-IT"/>
            </a:p>
          </p:txBody>
        </p:sp>
        <p:sp>
          <p:nvSpPr>
            <p:cNvPr id="5" name="TextBox 5"/>
            <p:cNvSpPr txBox="1"/>
            <p:nvPr/>
          </p:nvSpPr>
          <p:spPr>
            <a:xfrm>
              <a:off x="0" y="-38100"/>
              <a:ext cx="666446" cy="43243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13719" y="6160470"/>
            <a:ext cx="3217731" cy="3118067"/>
          </a:xfrm>
          <a:custGeom>
            <a:avLst/>
            <a:gdLst/>
            <a:ahLst/>
            <a:cxnLst/>
            <a:rect l="l" t="t" r="r" b="b"/>
            <a:pathLst>
              <a:path w="3217731" h="3118067">
                <a:moveTo>
                  <a:pt x="0" y="0"/>
                </a:moveTo>
                <a:lnTo>
                  <a:pt x="3217732" y="0"/>
                </a:lnTo>
                <a:lnTo>
                  <a:pt x="3217732" y="3118067"/>
                </a:lnTo>
                <a:lnTo>
                  <a:pt x="0" y="3118067"/>
                </a:lnTo>
                <a:lnTo>
                  <a:pt x="0" y="0"/>
                </a:lnTo>
                <a:close/>
              </a:path>
            </a:pathLst>
          </a:custGeom>
          <a:blipFill>
            <a:blip r:embed="rId3"/>
            <a:stretch>
              <a:fillRect/>
            </a:stretch>
          </a:blipFill>
        </p:spPr>
        <p:txBody>
          <a:bodyPr/>
          <a:lstStyle/>
          <a:p>
            <a:endParaRPr lang="it-IT"/>
          </a:p>
        </p:txBody>
      </p:sp>
      <p:sp>
        <p:nvSpPr>
          <p:cNvPr id="7" name="Freeform 7"/>
          <p:cNvSpPr/>
          <p:nvPr/>
        </p:nvSpPr>
        <p:spPr>
          <a:xfrm>
            <a:off x="952500" y="2532977"/>
            <a:ext cx="3625224" cy="2876628"/>
          </a:xfrm>
          <a:custGeom>
            <a:avLst/>
            <a:gdLst/>
            <a:ahLst/>
            <a:cxnLst/>
            <a:rect l="l" t="t" r="r" b="b"/>
            <a:pathLst>
              <a:path w="3625224" h="2876628">
                <a:moveTo>
                  <a:pt x="0" y="0"/>
                </a:moveTo>
                <a:lnTo>
                  <a:pt x="3625224" y="0"/>
                </a:lnTo>
                <a:lnTo>
                  <a:pt x="3625224" y="2876628"/>
                </a:lnTo>
                <a:lnTo>
                  <a:pt x="0" y="2876628"/>
                </a:lnTo>
                <a:lnTo>
                  <a:pt x="0" y="0"/>
                </a:lnTo>
                <a:close/>
              </a:path>
            </a:pathLst>
          </a:custGeom>
          <a:blipFill>
            <a:blip r:embed="rId4"/>
            <a:stretch>
              <a:fillRect/>
            </a:stretch>
          </a:blipFill>
        </p:spPr>
        <p:txBody>
          <a:bodyPr/>
          <a:lstStyle/>
          <a:p>
            <a:endParaRPr lang="it-IT"/>
          </a:p>
        </p:txBody>
      </p:sp>
      <p:sp>
        <p:nvSpPr>
          <p:cNvPr id="8" name="AutoShape 8"/>
          <p:cNvSpPr/>
          <p:nvPr/>
        </p:nvSpPr>
        <p:spPr>
          <a:xfrm flipH="1">
            <a:off x="4810559" y="6177173"/>
            <a:ext cx="809142" cy="0"/>
          </a:xfrm>
          <a:prstGeom prst="line">
            <a:avLst/>
          </a:prstGeom>
          <a:ln w="19050" cap="flat">
            <a:solidFill>
              <a:srgbClr val="000000"/>
            </a:solidFill>
            <a:prstDash val="solid"/>
            <a:headEnd type="arrow" w="med" len="sm"/>
            <a:tailEnd type="arrow" w="med" len="sm"/>
          </a:ln>
        </p:spPr>
        <p:txBody>
          <a:bodyPr/>
          <a:lstStyle/>
          <a:p>
            <a:endParaRPr lang="it-IT"/>
          </a:p>
        </p:txBody>
      </p:sp>
      <p:sp>
        <p:nvSpPr>
          <p:cNvPr id="9" name="TextBox 9"/>
          <p:cNvSpPr txBox="1"/>
          <p:nvPr/>
        </p:nvSpPr>
        <p:spPr>
          <a:xfrm>
            <a:off x="2197741" y="885825"/>
            <a:ext cx="14197317"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LIGHTING</a:t>
            </a:r>
          </a:p>
        </p:txBody>
      </p:sp>
      <p:sp>
        <p:nvSpPr>
          <p:cNvPr id="10" name="TextBox 10"/>
          <p:cNvSpPr txBox="1"/>
          <p:nvPr/>
        </p:nvSpPr>
        <p:spPr>
          <a:xfrm>
            <a:off x="1725987" y="5869386"/>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Arduino code</a:t>
            </a:r>
          </a:p>
        </p:txBody>
      </p:sp>
      <p:sp>
        <p:nvSpPr>
          <p:cNvPr id="11" name="TextBox 11"/>
          <p:cNvSpPr txBox="1"/>
          <p:nvPr/>
        </p:nvSpPr>
        <p:spPr>
          <a:xfrm>
            <a:off x="1725987" y="2242655"/>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Jupyter code</a:t>
            </a:r>
          </a:p>
        </p:txBody>
      </p:sp>
      <p:sp>
        <p:nvSpPr>
          <p:cNvPr id="12" name="TextBox 12"/>
          <p:cNvSpPr txBox="1"/>
          <p:nvPr/>
        </p:nvSpPr>
        <p:spPr>
          <a:xfrm>
            <a:off x="5980936" y="7111892"/>
            <a:ext cx="2001960"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Arduino UNO</a:t>
            </a:r>
          </a:p>
        </p:txBody>
      </p:sp>
      <p:sp>
        <p:nvSpPr>
          <p:cNvPr id="13" name="TextBox 13"/>
          <p:cNvSpPr txBox="1"/>
          <p:nvPr/>
        </p:nvSpPr>
        <p:spPr>
          <a:xfrm>
            <a:off x="4213399" y="6259894"/>
            <a:ext cx="2001960" cy="480314"/>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Serial via </a:t>
            </a:r>
          </a:p>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USB</a:t>
            </a:r>
          </a:p>
        </p:txBody>
      </p:sp>
      <p:grpSp>
        <p:nvGrpSpPr>
          <p:cNvPr id="14" name="Group 14"/>
          <p:cNvGrpSpPr/>
          <p:nvPr/>
        </p:nvGrpSpPr>
        <p:grpSpPr>
          <a:xfrm>
            <a:off x="10592425" y="6585457"/>
            <a:ext cx="1841762" cy="1059698"/>
            <a:chOff x="0" y="0"/>
            <a:chExt cx="547129" cy="314802"/>
          </a:xfrm>
        </p:grpSpPr>
        <p:sp>
          <p:nvSpPr>
            <p:cNvPr id="15" name="Freeform 15"/>
            <p:cNvSpPr/>
            <p:nvPr/>
          </p:nvSpPr>
          <p:spPr>
            <a:xfrm>
              <a:off x="0" y="0"/>
              <a:ext cx="547129" cy="314802"/>
            </a:xfrm>
            <a:custGeom>
              <a:avLst/>
              <a:gdLst/>
              <a:ahLst/>
              <a:cxnLst/>
              <a:rect l="l" t="t" r="r" b="b"/>
              <a:pathLst>
                <a:path w="547129" h="314802">
                  <a:moveTo>
                    <a:pt x="117699" y="0"/>
                  </a:moveTo>
                  <a:lnTo>
                    <a:pt x="429430" y="0"/>
                  </a:lnTo>
                  <a:cubicBezTo>
                    <a:pt x="494433" y="0"/>
                    <a:pt x="547129" y="52696"/>
                    <a:pt x="547129" y="117699"/>
                  </a:cubicBezTo>
                  <a:lnTo>
                    <a:pt x="547129" y="197103"/>
                  </a:lnTo>
                  <a:cubicBezTo>
                    <a:pt x="547129" y="228319"/>
                    <a:pt x="534728" y="258256"/>
                    <a:pt x="512656" y="280329"/>
                  </a:cubicBezTo>
                  <a:cubicBezTo>
                    <a:pt x="490583" y="302402"/>
                    <a:pt x="460645" y="314802"/>
                    <a:pt x="429430" y="314802"/>
                  </a:cubicBezTo>
                  <a:lnTo>
                    <a:pt x="117699" y="314802"/>
                  </a:lnTo>
                  <a:cubicBezTo>
                    <a:pt x="52696" y="314802"/>
                    <a:pt x="0" y="262107"/>
                    <a:pt x="0" y="197103"/>
                  </a:cubicBezTo>
                  <a:lnTo>
                    <a:pt x="0" y="117699"/>
                  </a:lnTo>
                  <a:cubicBezTo>
                    <a:pt x="0" y="52696"/>
                    <a:pt x="52696" y="0"/>
                    <a:pt x="117699"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16" name="TextBox 16"/>
            <p:cNvSpPr txBox="1"/>
            <p:nvPr/>
          </p:nvSpPr>
          <p:spPr>
            <a:xfrm>
              <a:off x="0" y="-28575"/>
              <a:ext cx="547129" cy="343377"/>
            </a:xfrm>
            <a:prstGeom prst="rect">
              <a:avLst/>
            </a:prstGeom>
          </p:spPr>
          <p:txBody>
            <a:bodyPr lIns="50800" tIns="50800" rIns="50800" bIns="50800" rtlCol="0" anchor="ctr"/>
            <a:lstStyle/>
            <a:p>
              <a:pPr algn="ctr">
                <a:lnSpc>
                  <a:spcPts val="2199"/>
                </a:lnSpc>
              </a:pPr>
              <a:endParaRPr/>
            </a:p>
          </p:txBody>
        </p:sp>
      </p:grpSp>
      <p:sp>
        <p:nvSpPr>
          <p:cNvPr id="17" name="TextBox 17"/>
          <p:cNvSpPr txBox="1"/>
          <p:nvPr/>
        </p:nvSpPr>
        <p:spPr>
          <a:xfrm>
            <a:off x="10659332" y="6664668"/>
            <a:ext cx="1692278"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12V</a:t>
            </a:r>
          </a:p>
          <a:p>
            <a:pPr algn="ctr">
              <a:lnSpc>
                <a:spcPts val="2387"/>
              </a:lnSpc>
            </a:pPr>
            <a:r>
              <a:rPr lang="en-US" sz="2022" spc="78">
                <a:solidFill>
                  <a:srgbClr val="000000"/>
                </a:solidFill>
                <a:latin typeface="TT Chocolates"/>
                <a:ea typeface="TT Chocolates"/>
                <a:cs typeface="TT Chocolates"/>
                <a:sym typeface="TT Chocolates"/>
              </a:rPr>
              <a:t>Power supply</a:t>
            </a:r>
          </a:p>
          <a:p>
            <a:pPr algn="ctr">
              <a:lnSpc>
                <a:spcPts val="2387"/>
              </a:lnSpc>
              <a:spcBef>
                <a:spcPct val="0"/>
              </a:spcBef>
            </a:pPr>
            <a:r>
              <a:rPr lang="en-US" sz="2022" spc="78">
                <a:solidFill>
                  <a:srgbClr val="000000"/>
                </a:solidFill>
                <a:latin typeface="TT Chocolates"/>
                <a:ea typeface="TT Chocolates"/>
                <a:cs typeface="TT Chocolates"/>
                <a:sym typeface="TT Chocolates"/>
              </a:rPr>
              <a:t>+ GND</a:t>
            </a:r>
          </a:p>
        </p:txBody>
      </p:sp>
      <p:grpSp>
        <p:nvGrpSpPr>
          <p:cNvPr id="18" name="Group 18"/>
          <p:cNvGrpSpPr/>
          <p:nvPr/>
        </p:nvGrpSpPr>
        <p:grpSpPr>
          <a:xfrm>
            <a:off x="14216460" y="4983733"/>
            <a:ext cx="3042840" cy="1175089"/>
            <a:chOff x="0" y="0"/>
            <a:chExt cx="903931" cy="349082"/>
          </a:xfrm>
        </p:grpSpPr>
        <p:sp>
          <p:nvSpPr>
            <p:cNvPr id="19" name="Freeform 19"/>
            <p:cNvSpPr/>
            <p:nvPr/>
          </p:nvSpPr>
          <p:spPr>
            <a:xfrm>
              <a:off x="0" y="0"/>
              <a:ext cx="903931" cy="349082"/>
            </a:xfrm>
            <a:custGeom>
              <a:avLst/>
              <a:gdLst/>
              <a:ahLst/>
              <a:cxnLst/>
              <a:rect l="l" t="t" r="r" b="b"/>
              <a:pathLst>
                <a:path w="903931" h="349082">
                  <a:moveTo>
                    <a:pt x="71241" y="0"/>
                  </a:moveTo>
                  <a:lnTo>
                    <a:pt x="832690" y="0"/>
                  </a:lnTo>
                  <a:cubicBezTo>
                    <a:pt x="851584" y="0"/>
                    <a:pt x="869705" y="7506"/>
                    <a:pt x="883065" y="20866"/>
                  </a:cubicBezTo>
                  <a:cubicBezTo>
                    <a:pt x="896425" y="34226"/>
                    <a:pt x="903931" y="52346"/>
                    <a:pt x="903931" y="71241"/>
                  </a:cubicBezTo>
                  <a:lnTo>
                    <a:pt x="903931" y="277841"/>
                  </a:lnTo>
                  <a:cubicBezTo>
                    <a:pt x="903931" y="296735"/>
                    <a:pt x="896425" y="314855"/>
                    <a:pt x="883065" y="328216"/>
                  </a:cubicBezTo>
                  <a:cubicBezTo>
                    <a:pt x="869705" y="341576"/>
                    <a:pt x="851584" y="349082"/>
                    <a:pt x="832690" y="349082"/>
                  </a:cubicBezTo>
                  <a:lnTo>
                    <a:pt x="71241" y="349082"/>
                  </a:lnTo>
                  <a:cubicBezTo>
                    <a:pt x="52346" y="349082"/>
                    <a:pt x="34226" y="341576"/>
                    <a:pt x="20866" y="328216"/>
                  </a:cubicBezTo>
                  <a:cubicBezTo>
                    <a:pt x="7506" y="314855"/>
                    <a:pt x="0" y="296735"/>
                    <a:pt x="0" y="277841"/>
                  </a:cubicBezTo>
                  <a:lnTo>
                    <a:pt x="0" y="71241"/>
                  </a:lnTo>
                  <a:cubicBezTo>
                    <a:pt x="0" y="52346"/>
                    <a:pt x="7506" y="34226"/>
                    <a:pt x="20866" y="20866"/>
                  </a:cubicBezTo>
                  <a:cubicBezTo>
                    <a:pt x="34226" y="7506"/>
                    <a:pt x="52346" y="0"/>
                    <a:pt x="71241"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0" name="TextBox 20"/>
            <p:cNvSpPr txBox="1"/>
            <p:nvPr/>
          </p:nvSpPr>
          <p:spPr>
            <a:xfrm>
              <a:off x="0" y="-28575"/>
              <a:ext cx="903931" cy="377657"/>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14298248" y="5124053"/>
            <a:ext cx="2830761"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Warm white LED lights</a:t>
            </a:r>
          </a:p>
          <a:p>
            <a:pPr algn="ctr">
              <a:lnSpc>
                <a:spcPts val="2387"/>
              </a:lnSpc>
            </a:pPr>
            <a:r>
              <a:rPr lang="en-US" sz="2022" spc="78">
                <a:solidFill>
                  <a:srgbClr val="000000"/>
                </a:solidFill>
                <a:latin typeface="TT Chocolates"/>
                <a:ea typeface="TT Chocolates"/>
                <a:cs typeface="TT Chocolates"/>
                <a:sym typeface="TT Chocolates"/>
              </a:rPr>
              <a:t>&amp;</a:t>
            </a:r>
          </a:p>
          <a:p>
            <a:pPr algn="ctr">
              <a:lnSpc>
                <a:spcPts val="2387"/>
              </a:lnSpc>
              <a:spcBef>
                <a:spcPct val="0"/>
              </a:spcBef>
            </a:pPr>
            <a:r>
              <a:rPr lang="en-US" sz="2022" spc="78">
                <a:solidFill>
                  <a:srgbClr val="000000"/>
                </a:solidFill>
                <a:latin typeface="TT Chocolates"/>
                <a:ea typeface="TT Chocolates"/>
                <a:cs typeface="TT Chocolates"/>
                <a:sym typeface="TT Chocolates"/>
              </a:rPr>
              <a:t>Cool white LED lights</a:t>
            </a:r>
          </a:p>
        </p:txBody>
      </p:sp>
      <p:sp>
        <p:nvSpPr>
          <p:cNvPr id="22" name="AutoShape 22"/>
          <p:cNvSpPr/>
          <p:nvPr/>
        </p:nvSpPr>
        <p:spPr>
          <a:xfrm>
            <a:off x="8386510" y="5644541"/>
            <a:ext cx="938442" cy="0"/>
          </a:xfrm>
          <a:prstGeom prst="line">
            <a:avLst/>
          </a:prstGeom>
          <a:ln w="19050" cap="flat">
            <a:solidFill>
              <a:srgbClr val="000000"/>
            </a:solidFill>
            <a:prstDash val="solid"/>
            <a:headEnd type="none" w="sm" len="sm"/>
            <a:tailEnd type="arrow" w="med" len="sm"/>
          </a:ln>
        </p:spPr>
        <p:txBody>
          <a:bodyPr/>
          <a:lstStyle/>
          <a:p>
            <a:endParaRPr lang="it-IT"/>
          </a:p>
        </p:txBody>
      </p:sp>
      <p:grpSp>
        <p:nvGrpSpPr>
          <p:cNvPr id="23" name="Group 23"/>
          <p:cNvGrpSpPr/>
          <p:nvPr/>
        </p:nvGrpSpPr>
        <p:grpSpPr>
          <a:xfrm>
            <a:off x="9429727" y="5235332"/>
            <a:ext cx="3832377" cy="807431"/>
            <a:chOff x="0" y="0"/>
            <a:chExt cx="1138477" cy="239862"/>
          </a:xfrm>
        </p:grpSpPr>
        <p:sp>
          <p:nvSpPr>
            <p:cNvPr id="24" name="Freeform 24"/>
            <p:cNvSpPr/>
            <p:nvPr/>
          </p:nvSpPr>
          <p:spPr>
            <a:xfrm>
              <a:off x="0" y="0"/>
              <a:ext cx="1138477" cy="239862"/>
            </a:xfrm>
            <a:custGeom>
              <a:avLst/>
              <a:gdLst/>
              <a:ahLst/>
              <a:cxnLst/>
              <a:rect l="l" t="t" r="r" b="b"/>
              <a:pathLst>
                <a:path w="1138477" h="239862">
                  <a:moveTo>
                    <a:pt x="56564" y="0"/>
                  </a:moveTo>
                  <a:lnTo>
                    <a:pt x="1081913" y="0"/>
                  </a:lnTo>
                  <a:cubicBezTo>
                    <a:pt x="1096915" y="0"/>
                    <a:pt x="1111302" y="5959"/>
                    <a:pt x="1121910" y="16567"/>
                  </a:cubicBezTo>
                  <a:cubicBezTo>
                    <a:pt x="1132517" y="27175"/>
                    <a:pt x="1138477" y="41562"/>
                    <a:pt x="1138477" y="56564"/>
                  </a:cubicBezTo>
                  <a:lnTo>
                    <a:pt x="1138477" y="183298"/>
                  </a:lnTo>
                  <a:cubicBezTo>
                    <a:pt x="1138477" y="198300"/>
                    <a:pt x="1132517" y="212687"/>
                    <a:pt x="1121910" y="223295"/>
                  </a:cubicBezTo>
                  <a:cubicBezTo>
                    <a:pt x="1111302" y="233903"/>
                    <a:pt x="1096915" y="239862"/>
                    <a:pt x="1081913" y="239862"/>
                  </a:cubicBezTo>
                  <a:lnTo>
                    <a:pt x="56564" y="239862"/>
                  </a:lnTo>
                  <a:cubicBezTo>
                    <a:pt x="41562" y="239862"/>
                    <a:pt x="27175" y="233903"/>
                    <a:pt x="16567" y="223295"/>
                  </a:cubicBezTo>
                  <a:cubicBezTo>
                    <a:pt x="5959" y="212687"/>
                    <a:pt x="0" y="198300"/>
                    <a:pt x="0" y="183298"/>
                  </a:cubicBezTo>
                  <a:lnTo>
                    <a:pt x="0" y="56564"/>
                  </a:lnTo>
                  <a:cubicBezTo>
                    <a:pt x="0" y="41562"/>
                    <a:pt x="5959" y="27175"/>
                    <a:pt x="16567" y="16567"/>
                  </a:cubicBezTo>
                  <a:cubicBezTo>
                    <a:pt x="27175" y="5959"/>
                    <a:pt x="41562" y="0"/>
                    <a:pt x="56564"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5" name="TextBox 25"/>
            <p:cNvSpPr txBox="1"/>
            <p:nvPr/>
          </p:nvSpPr>
          <p:spPr>
            <a:xfrm>
              <a:off x="0" y="-28575"/>
              <a:ext cx="1138477" cy="268437"/>
            </a:xfrm>
            <a:prstGeom prst="rect">
              <a:avLst/>
            </a:prstGeom>
          </p:spPr>
          <p:txBody>
            <a:bodyPr lIns="50800" tIns="50800" rIns="50800" bIns="50800" rtlCol="0" anchor="ctr"/>
            <a:lstStyle/>
            <a:p>
              <a:pPr algn="ctr">
                <a:lnSpc>
                  <a:spcPts val="2199"/>
                </a:lnSpc>
              </a:pPr>
              <a:endParaRPr/>
            </a:p>
          </p:txBody>
        </p:sp>
      </p:grpSp>
      <p:sp>
        <p:nvSpPr>
          <p:cNvPr id="26" name="TextBox 26"/>
          <p:cNvSpPr txBox="1"/>
          <p:nvPr/>
        </p:nvSpPr>
        <p:spPr>
          <a:xfrm>
            <a:off x="8386510" y="5291991"/>
            <a:ext cx="938442"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Gate</a:t>
            </a:r>
          </a:p>
        </p:txBody>
      </p:sp>
      <p:sp>
        <p:nvSpPr>
          <p:cNvPr id="27" name="TextBox 27"/>
          <p:cNvSpPr txBox="1"/>
          <p:nvPr/>
        </p:nvSpPr>
        <p:spPr>
          <a:xfrm>
            <a:off x="10528198" y="6183453"/>
            <a:ext cx="2798689" cy="261314"/>
          </a:xfrm>
          <a:prstGeom prst="rect">
            <a:avLst/>
          </a:prstGeom>
        </p:spPr>
        <p:txBody>
          <a:bodyPr lIns="0" tIns="0" rIns="0" bIns="0" rtlCol="0" anchor="t">
            <a:spAutoFit/>
          </a:bodyPr>
          <a:lstStyle/>
          <a:p>
            <a:pPr algn="ctr">
              <a:lnSpc>
                <a:spcPts val="2046"/>
              </a:lnSpc>
              <a:spcBef>
                <a:spcPct val="0"/>
              </a:spcBef>
            </a:pPr>
            <a:r>
              <a:rPr lang="en-US" sz="1733" i="1" spc="67">
                <a:solidFill>
                  <a:srgbClr val="000000"/>
                </a:solidFill>
                <a:latin typeface="TT Chocolates Italics"/>
                <a:ea typeface="TT Chocolates Italics"/>
                <a:cs typeface="TT Chocolates Italics"/>
                <a:sym typeface="TT Chocolates Italics"/>
              </a:rPr>
              <a:t>Source</a:t>
            </a:r>
          </a:p>
        </p:txBody>
      </p:sp>
      <p:sp>
        <p:nvSpPr>
          <p:cNvPr id="28" name="TextBox 28"/>
          <p:cNvSpPr txBox="1"/>
          <p:nvPr/>
        </p:nvSpPr>
        <p:spPr>
          <a:xfrm>
            <a:off x="12351610" y="5291991"/>
            <a:ext cx="2798689"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Drain</a:t>
            </a:r>
          </a:p>
        </p:txBody>
      </p:sp>
      <p:sp>
        <p:nvSpPr>
          <p:cNvPr id="29" name="AutoShape 29"/>
          <p:cNvSpPr/>
          <p:nvPr/>
        </p:nvSpPr>
        <p:spPr>
          <a:xfrm flipV="1">
            <a:off x="11460287" y="6115076"/>
            <a:ext cx="0" cy="384975"/>
          </a:xfrm>
          <a:prstGeom prst="line">
            <a:avLst/>
          </a:prstGeom>
          <a:ln w="19050" cap="flat">
            <a:solidFill>
              <a:srgbClr val="000000"/>
            </a:solidFill>
            <a:prstDash val="solid"/>
            <a:headEnd type="none" w="sm" len="sm"/>
            <a:tailEnd type="arrow" w="med" len="sm"/>
          </a:ln>
        </p:spPr>
        <p:txBody>
          <a:bodyPr/>
          <a:lstStyle/>
          <a:p>
            <a:endParaRPr lang="it-IT"/>
          </a:p>
        </p:txBody>
      </p:sp>
      <p:sp>
        <p:nvSpPr>
          <p:cNvPr id="30" name="AutoShape 30"/>
          <p:cNvSpPr/>
          <p:nvPr/>
        </p:nvSpPr>
        <p:spPr>
          <a:xfrm flipH="1">
            <a:off x="8486051" y="6878589"/>
            <a:ext cx="1973256"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1" name="AutoShape 31"/>
          <p:cNvSpPr/>
          <p:nvPr/>
        </p:nvSpPr>
        <p:spPr>
          <a:xfrm flipV="1">
            <a:off x="13404256" y="5609510"/>
            <a:ext cx="703491"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2" name="TextBox 32"/>
          <p:cNvSpPr txBox="1"/>
          <p:nvPr/>
        </p:nvSpPr>
        <p:spPr>
          <a:xfrm>
            <a:off x="4577724" y="8777986"/>
            <a:ext cx="2208548" cy="480314"/>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 calculate warm_pwm and cold_pwm</a:t>
            </a:r>
          </a:p>
        </p:txBody>
      </p:sp>
      <p:sp>
        <p:nvSpPr>
          <p:cNvPr id="33" name="TextBox 3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grpSp>
        <p:nvGrpSpPr>
          <p:cNvPr id="34" name="Group 34"/>
          <p:cNvGrpSpPr/>
          <p:nvPr/>
        </p:nvGrpSpPr>
        <p:grpSpPr>
          <a:xfrm>
            <a:off x="9561875" y="5311682"/>
            <a:ext cx="3576124" cy="595655"/>
            <a:chOff x="0" y="0"/>
            <a:chExt cx="4768165" cy="794207"/>
          </a:xfrm>
        </p:grpSpPr>
        <p:sp>
          <p:nvSpPr>
            <p:cNvPr id="35" name="TextBox 35"/>
            <p:cNvSpPr txBox="1"/>
            <p:nvPr/>
          </p:nvSpPr>
          <p:spPr>
            <a:xfrm>
              <a:off x="0"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1</a:t>
              </a:r>
            </a:p>
            <a:p>
              <a:pPr algn="ctr">
                <a:lnSpc>
                  <a:spcPts val="2371"/>
                </a:lnSpc>
                <a:spcBef>
                  <a:spcPct val="0"/>
                </a:spcBef>
              </a:pPr>
              <a:r>
                <a:rPr lang="en-US" sz="2009" spc="78">
                  <a:solidFill>
                    <a:srgbClr val="000000"/>
                  </a:solidFill>
                  <a:latin typeface="TT Chocolates"/>
                  <a:ea typeface="TT Chocolates"/>
                  <a:cs typeface="TT Chocolates"/>
                  <a:sym typeface="TT Chocolates"/>
                </a:rPr>
                <a:t>Warm channel</a:t>
              </a:r>
            </a:p>
          </p:txBody>
        </p:sp>
        <p:sp>
          <p:nvSpPr>
            <p:cNvPr id="36" name="TextBox 36"/>
            <p:cNvSpPr txBox="1"/>
            <p:nvPr/>
          </p:nvSpPr>
          <p:spPr>
            <a:xfrm>
              <a:off x="2396225"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2</a:t>
              </a:r>
            </a:p>
            <a:p>
              <a:pPr algn="ctr">
                <a:lnSpc>
                  <a:spcPts val="2371"/>
                </a:lnSpc>
                <a:spcBef>
                  <a:spcPct val="0"/>
                </a:spcBef>
              </a:pPr>
              <a:r>
                <a:rPr lang="en-US" sz="2009" spc="78">
                  <a:solidFill>
                    <a:srgbClr val="000000"/>
                  </a:solidFill>
                  <a:latin typeface="TT Chocolates"/>
                  <a:ea typeface="TT Chocolates"/>
                  <a:cs typeface="TT Chocolates"/>
                  <a:sym typeface="TT Chocolates"/>
                </a:rPr>
                <a:t>Cool channel</a:t>
              </a:r>
            </a:p>
          </p:txBody>
        </p:sp>
        <p:sp>
          <p:nvSpPr>
            <p:cNvPr id="37" name="TextBox 37"/>
            <p:cNvSpPr txBox="1"/>
            <p:nvPr/>
          </p:nvSpPr>
          <p:spPr>
            <a:xfrm>
              <a:off x="1255630" y="224906"/>
              <a:ext cx="2371940" cy="390982"/>
            </a:xfrm>
            <a:prstGeom prst="rect">
              <a:avLst/>
            </a:prstGeom>
          </p:spPr>
          <p:txBody>
            <a:bodyPr lIns="0" tIns="0" rIns="0" bIns="0" rtlCol="0" anchor="t">
              <a:spAutoFit/>
            </a:bodyPr>
            <a:lstStyle/>
            <a:p>
              <a:pPr algn="ctr">
                <a:lnSpc>
                  <a:spcPts val="2371"/>
                </a:lnSpc>
                <a:spcBef>
                  <a:spcPct val="0"/>
                </a:spcBef>
              </a:pPr>
              <a:r>
                <a:rPr lang="en-US" sz="2009" spc="78">
                  <a:solidFill>
                    <a:srgbClr val="000000"/>
                  </a:solidFill>
                  <a:latin typeface="TT Chocolates"/>
                  <a:ea typeface="TT Chocolates"/>
                  <a:cs typeface="TT Chocolates"/>
                  <a:sym typeface="TT Chocolates"/>
                </a:rPr>
                <a:t>&amp;</a:t>
              </a:r>
            </a:p>
          </p:txBody>
        </p:sp>
      </p:grpSp>
      <p:sp>
        <p:nvSpPr>
          <p:cNvPr id="38" name="TextBox 38"/>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prototype setup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33950" y="1501880"/>
            <a:ext cx="10963138" cy="7756420"/>
          </a:xfrm>
          <a:custGeom>
            <a:avLst/>
            <a:gdLst/>
            <a:ahLst/>
            <a:cxnLst/>
            <a:rect l="l" t="t" r="r" b="b"/>
            <a:pathLst>
              <a:path w="10963138" h="7756420">
                <a:moveTo>
                  <a:pt x="0" y="0"/>
                </a:moveTo>
                <a:lnTo>
                  <a:pt x="10963138" y="0"/>
                </a:lnTo>
                <a:lnTo>
                  <a:pt x="10963138" y="7756420"/>
                </a:lnTo>
                <a:lnTo>
                  <a:pt x="0" y="7756420"/>
                </a:lnTo>
                <a:lnTo>
                  <a:pt x="0" y="0"/>
                </a:lnTo>
                <a:close/>
              </a:path>
            </a:pathLst>
          </a:custGeom>
          <a:blipFill>
            <a:blip r:embed="rId3"/>
            <a:stretch>
              <a:fillRect/>
            </a:stretch>
          </a:blipFill>
        </p:spPr>
        <p:txBody>
          <a:bodyPr/>
          <a:lstStyle/>
          <a:p>
            <a:endParaRPr lang="it-IT"/>
          </a:p>
        </p:txBody>
      </p:sp>
      <p:sp>
        <p:nvSpPr>
          <p:cNvPr id="3" name="AutoShape 3"/>
          <p:cNvSpPr/>
          <p:nvPr/>
        </p:nvSpPr>
        <p:spPr>
          <a:xfrm>
            <a:off x="11092102" y="5122419"/>
            <a:ext cx="898343" cy="1476089"/>
          </a:xfrm>
          <a:prstGeom prst="line">
            <a:avLst/>
          </a:prstGeom>
          <a:ln w="9525" cap="flat">
            <a:solidFill>
              <a:srgbClr val="000000"/>
            </a:solidFill>
            <a:prstDash val="solid"/>
            <a:headEnd type="none" w="sm" len="sm"/>
            <a:tailEnd type="none" w="sm" len="sm"/>
          </a:ln>
        </p:spPr>
        <p:txBody>
          <a:bodyPr/>
          <a:lstStyle/>
          <a:p>
            <a:endParaRPr lang="it-IT"/>
          </a:p>
        </p:txBody>
      </p:sp>
      <p:sp>
        <p:nvSpPr>
          <p:cNvPr id="4" name="AutoShape 4"/>
          <p:cNvSpPr/>
          <p:nvPr/>
        </p:nvSpPr>
        <p:spPr>
          <a:xfrm>
            <a:off x="11648874" y="4739418"/>
            <a:ext cx="3149893" cy="0"/>
          </a:xfrm>
          <a:prstGeom prst="line">
            <a:avLst/>
          </a:prstGeom>
          <a:ln w="9525" cap="flat">
            <a:solidFill>
              <a:srgbClr val="000000"/>
            </a:solidFill>
            <a:prstDash val="solid"/>
            <a:headEnd type="none" w="sm" len="sm"/>
            <a:tailEnd type="none" w="sm" len="sm"/>
          </a:ln>
        </p:spPr>
        <p:txBody>
          <a:bodyPr/>
          <a:lstStyle/>
          <a:p>
            <a:endParaRPr lang="it-IT"/>
          </a:p>
        </p:txBody>
      </p:sp>
      <p:sp>
        <p:nvSpPr>
          <p:cNvPr id="5" name="AutoShape 5"/>
          <p:cNvSpPr/>
          <p:nvPr/>
        </p:nvSpPr>
        <p:spPr>
          <a:xfrm flipV="1">
            <a:off x="11990445" y="6598508"/>
            <a:ext cx="2826615" cy="0"/>
          </a:xfrm>
          <a:prstGeom prst="line">
            <a:avLst/>
          </a:prstGeom>
          <a:ln w="9525" cap="flat">
            <a:solidFill>
              <a:srgbClr val="000000"/>
            </a:solidFill>
            <a:prstDash val="solid"/>
            <a:headEnd type="none" w="sm" len="sm"/>
            <a:tailEnd type="none" w="sm" len="sm"/>
          </a:ln>
        </p:spPr>
        <p:txBody>
          <a:bodyPr/>
          <a:lstStyle/>
          <a:p>
            <a:endParaRPr lang="it-IT"/>
          </a:p>
        </p:txBody>
      </p:sp>
      <p:sp>
        <p:nvSpPr>
          <p:cNvPr id="6" name="AutoShape 6"/>
          <p:cNvSpPr/>
          <p:nvPr/>
        </p:nvSpPr>
        <p:spPr>
          <a:xfrm>
            <a:off x="12807356" y="5666582"/>
            <a:ext cx="2009705" cy="4762"/>
          </a:xfrm>
          <a:prstGeom prst="line">
            <a:avLst/>
          </a:prstGeom>
          <a:ln w="9525" cap="flat">
            <a:solidFill>
              <a:srgbClr val="000000"/>
            </a:solidFill>
            <a:prstDash val="solid"/>
            <a:headEnd type="none" w="sm" len="sm"/>
            <a:tailEnd type="none" w="sm" len="sm"/>
          </a:ln>
        </p:spPr>
        <p:txBody>
          <a:bodyPr/>
          <a:lstStyle/>
          <a:p>
            <a:endParaRPr lang="it-IT"/>
          </a:p>
        </p:txBody>
      </p:sp>
      <p:sp>
        <p:nvSpPr>
          <p:cNvPr id="7" name="Freeform 7"/>
          <p:cNvSpPr/>
          <p:nvPr/>
        </p:nvSpPr>
        <p:spPr>
          <a:xfrm>
            <a:off x="1036332" y="2248323"/>
            <a:ext cx="5084437" cy="3009753"/>
          </a:xfrm>
          <a:custGeom>
            <a:avLst/>
            <a:gdLst/>
            <a:ahLst/>
            <a:cxnLst/>
            <a:rect l="l" t="t" r="r" b="b"/>
            <a:pathLst>
              <a:path w="5084437" h="3009753">
                <a:moveTo>
                  <a:pt x="0" y="0"/>
                </a:moveTo>
                <a:lnTo>
                  <a:pt x="5084437" y="0"/>
                </a:lnTo>
                <a:lnTo>
                  <a:pt x="5084437" y="3009752"/>
                </a:lnTo>
                <a:lnTo>
                  <a:pt x="0" y="3009752"/>
                </a:lnTo>
                <a:lnTo>
                  <a:pt x="0" y="0"/>
                </a:lnTo>
                <a:close/>
              </a:path>
            </a:pathLst>
          </a:custGeom>
          <a:blipFill>
            <a:blip r:embed="rId4"/>
            <a:stretch>
              <a:fillRect l="-11896" t="-10109" r="-14874" b="-984"/>
            </a:stretch>
          </a:blipFill>
        </p:spPr>
        <p:txBody>
          <a:bodyPr/>
          <a:lstStyle/>
          <a:p>
            <a:endParaRPr lang="it-IT"/>
          </a:p>
        </p:txBody>
      </p:sp>
      <p:sp>
        <p:nvSpPr>
          <p:cNvPr id="8" name="TextBox 8"/>
          <p:cNvSpPr txBox="1"/>
          <p:nvPr/>
        </p:nvSpPr>
        <p:spPr>
          <a:xfrm>
            <a:off x="1036332" y="7825486"/>
            <a:ext cx="3934179" cy="1432814"/>
          </a:xfrm>
          <a:prstGeom prst="rect">
            <a:avLst/>
          </a:prstGeom>
        </p:spPr>
        <p:txBody>
          <a:bodyPr lIns="0" tIns="0" rIns="0" bIns="0" rtlCol="0" anchor="t">
            <a:spAutoFit/>
          </a:bodyPr>
          <a:lstStyle/>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3D printed automated rotating mecanism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attached to the table base and to the shelf edge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wires integrated in the thickness of the table panel and shelf lower surface </a:t>
            </a:r>
          </a:p>
        </p:txBody>
      </p:sp>
      <p:sp>
        <p:nvSpPr>
          <p:cNvPr id="9" name="TextBox 9"/>
          <p:cNvSpPr txBox="1"/>
          <p:nvPr/>
        </p:nvSpPr>
        <p:spPr>
          <a:xfrm>
            <a:off x="15067295" y="5501899"/>
            <a:ext cx="1506837" cy="242189"/>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Metal axle</a:t>
            </a:r>
          </a:p>
        </p:txBody>
      </p:sp>
      <p:sp>
        <p:nvSpPr>
          <p:cNvPr id="10" name="TextBox 10"/>
          <p:cNvSpPr txBox="1"/>
          <p:nvPr/>
        </p:nvSpPr>
        <p:spPr>
          <a:xfrm>
            <a:off x="15067295" y="4584955"/>
            <a:ext cx="2192005"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Shelf fixed hinge housing</a:t>
            </a:r>
          </a:p>
        </p:txBody>
      </p:sp>
      <p:sp>
        <p:nvSpPr>
          <p:cNvPr id="11" name="TextBox 11"/>
          <p:cNvSpPr txBox="1"/>
          <p:nvPr/>
        </p:nvSpPr>
        <p:spPr>
          <a:xfrm>
            <a:off x="15067295" y="6358351"/>
            <a:ext cx="2192005"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Table panel fixed hinge housing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13" name="TextBox 1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14" name="TextBox 14"/>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Selected fragment</a:t>
            </a:r>
          </a:p>
        </p:txBody>
      </p:sp>
      <p:sp>
        <p:nvSpPr>
          <p:cNvPr id="15" name="TextBox 15"/>
          <p:cNvSpPr txBox="1"/>
          <p:nvPr/>
        </p:nvSpPr>
        <p:spPr>
          <a:xfrm>
            <a:off x="1028700" y="7395371"/>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Rotating table panel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53475" y="4027473"/>
            <a:ext cx="4558219" cy="3908453"/>
          </a:xfrm>
          <a:custGeom>
            <a:avLst/>
            <a:gdLst/>
            <a:ahLst/>
            <a:cxnLst/>
            <a:rect l="l" t="t" r="r" b="b"/>
            <a:pathLst>
              <a:path w="4558219" h="3908453">
                <a:moveTo>
                  <a:pt x="0" y="0"/>
                </a:moveTo>
                <a:lnTo>
                  <a:pt x="4558219" y="0"/>
                </a:lnTo>
                <a:lnTo>
                  <a:pt x="4558219" y="3908454"/>
                </a:lnTo>
                <a:lnTo>
                  <a:pt x="0" y="3908454"/>
                </a:lnTo>
                <a:lnTo>
                  <a:pt x="0" y="0"/>
                </a:lnTo>
                <a:close/>
              </a:path>
            </a:pathLst>
          </a:custGeom>
          <a:blipFill>
            <a:blip r:embed="rId3">
              <a:alphaModFix amt="68000"/>
            </a:blip>
            <a:stretch>
              <a:fillRect r="-16936" b="-2558"/>
            </a:stretch>
          </a:blipFill>
        </p:spPr>
        <p:txBody>
          <a:bodyPr/>
          <a:lstStyle/>
          <a:p>
            <a:endParaRPr lang="it-IT"/>
          </a:p>
        </p:txBody>
      </p:sp>
      <p:sp>
        <p:nvSpPr>
          <p:cNvPr id="3" name="Freeform 3"/>
          <p:cNvSpPr/>
          <p:nvPr/>
        </p:nvSpPr>
        <p:spPr>
          <a:xfrm>
            <a:off x="1028700" y="3117433"/>
            <a:ext cx="5846105" cy="6140867"/>
          </a:xfrm>
          <a:custGeom>
            <a:avLst/>
            <a:gdLst/>
            <a:ahLst/>
            <a:cxnLst/>
            <a:rect l="l" t="t" r="r" b="b"/>
            <a:pathLst>
              <a:path w="5846105" h="6140867">
                <a:moveTo>
                  <a:pt x="0" y="0"/>
                </a:moveTo>
                <a:lnTo>
                  <a:pt x="5846105" y="0"/>
                </a:lnTo>
                <a:lnTo>
                  <a:pt x="5846105" y="6140867"/>
                </a:lnTo>
                <a:lnTo>
                  <a:pt x="0" y="6140867"/>
                </a:lnTo>
                <a:lnTo>
                  <a:pt x="0" y="0"/>
                </a:lnTo>
                <a:close/>
              </a:path>
            </a:pathLst>
          </a:custGeom>
          <a:blipFill>
            <a:blip r:embed="rId4"/>
            <a:stretch>
              <a:fillRect l="-17194" t="-1143" r="-34919" b="-1311"/>
            </a:stretch>
          </a:blipFill>
        </p:spPr>
        <p:txBody>
          <a:bodyPr/>
          <a:lstStyle/>
          <a:p>
            <a:endParaRPr lang="it-IT"/>
          </a:p>
        </p:txBody>
      </p:sp>
      <p:sp>
        <p:nvSpPr>
          <p:cNvPr id="4" name="AutoShape 4"/>
          <p:cNvSpPr/>
          <p:nvPr/>
        </p:nvSpPr>
        <p:spPr>
          <a:xfrm flipH="1" flipV="1">
            <a:off x="1587418" y="6476091"/>
            <a:ext cx="3232232" cy="2020209"/>
          </a:xfrm>
          <a:prstGeom prst="line">
            <a:avLst/>
          </a:prstGeom>
          <a:ln w="47625" cap="flat">
            <a:solidFill>
              <a:srgbClr val="9D9D9D">
                <a:alpha val="35686"/>
              </a:srgbClr>
            </a:solidFill>
            <a:prstDash val="sysDash"/>
            <a:headEnd type="none" w="sm" len="sm"/>
            <a:tailEnd type="arrow" w="med" len="sm"/>
          </a:ln>
        </p:spPr>
        <p:txBody>
          <a:bodyPr/>
          <a:lstStyle/>
          <a:p>
            <a:endParaRPr lang="it-IT"/>
          </a:p>
        </p:txBody>
      </p:sp>
      <p:sp>
        <p:nvSpPr>
          <p:cNvPr id="5" name="TextBox 5"/>
          <p:cNvSpPr txBox="1"/>
          <p:nvPr/>
        </p:nvSpPr>
        <p:spPr>
          <a:xfrm>
            <a:off x="1028700" y="2210381"/>
            <a:ext cx="4214923" cy="310058"/>
          </a:xfrm>
          <a:prstGeom prst="rect">
            <a:avLst/>
          </a:prstGeom>
        </p:spPr>
        <p:txBody>
          <a:bodyPr lIns="0" tIns="0" rIns="0" bIns="0" rtlCol="0" anchor="t">
            <a:spAutoFit/>
          </a:bodyPr>
          <a:lstStyle/>
          <a:p>
            <a:pPr algn="l">
              <a:lnSpc>
                <a:spcPts val="2442"/>
              </a:lnSpc>
              <a:spcBef>
                <a:spcPct val="0"/>
              </a:spcBef>
            </a:pPr>
            <a:r>
              <a:rPr lang="en-US" sz="2070" spc="80">
                <a:solidFill>
                  <a:srgbClr val="000000"/>
                </a:solidFill>
                <a:latin typeface="TT Chocolates"/>
                <a:ea typeface="TT Chocolates"/>
                <a:cs typeface="TT Chocolates"/>
                <a:sym typeface="TT Chocolates"/>
              </a:rPr>
              <a:t>To control the mechanism </a:t>
            </a:r>
          </a:p>
        </p:txBody>
      </p:sp>
      <p:sp>
        <p:nvSpPr>
          <p:cNvPr id="6" name="TextBox 6"/>
          <p:cNvSpPr txBox="1"/>
          <p:nvPr/>
        </p:nvSpPr>
        <p:spPr>
          <a:xfrm>
            <a:off x="13855484" y="5015761"/>
            <a:ext cx="3403816" cy="1909064"/>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High-torque servo motor (MG996R type)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Direct angle control (0–180°) → perfect for your table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Compact (40mm x 19mm x 43mm)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 easy to hide in the Voronoi structure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9" name="TextBox 9"/>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microcontroller</a:t>
            </a:r>
          </a:p>
        </p:txBody>
      </p:sp>
      <p:sp>
        <p:nvSpPr>
          <p:cNvPr id="10" name="TextBox 10"/>
          <p:cNvSpPr txBox="1"/>
          <p:nvPr/>
        </p:nvSpPr>
        <p:spPr>
          <a:xfrm>
            <a:off x="8653475" y="1774488"/>
            <a:ext cx="455821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Wire integrated along structural ribs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7275" y="4781371"/>
            <a:ext cx="1430322" cy="3393921"/>
          </a:xfrm>
          <a:custGeom>
            <a:avLst/>
            <a:gdLst/>
            <a:ahLst/>
            <a:cxnLst/>
            <a:rect l="l" t="t" r="r" b="b"/>
            <a:pathLst>
              <a:path w="1430322" h="3393921">
                <a:moveTo>
                  <a:pt x="0" y="0"/>
                </a:moveTo>
                <a:lnTo>
                  <a:pt x="1430322" y="0"/>
                </a:lnTo>
                <a:lnTo>
                  <a:pt x="1430322" y="3393921"/>
                </a:lnTo>
                <a:lnTo>
                  <a:pt x="0" y="3393921"/>
                </a:lnTo>
                <a:lnTo>
                  <a:pt x="0" y="0"/>
                </a:lnTo>
                <a:close/>
              </a:path>
            </a:pathLst>
          </a:custGeom>
          <a:blipFill>
            <a:blip r:embed="rId2">
              <a:alphaModFix amt="90000"/>
            </a:blip>
            <a:stretch>
              <a:fillRect l="-170374" t="-21" r="-193559" b="-1404"/>
            </a:stretch>
          </a:blipFill>
        </p:spPr>
        <p:txBody>
          <a:bodyPr/>
          <a:lstStyle/>
          <a:p>
            <a:endParaRPr lang="it-IT"/>
          </a:p>
        </p:txBody>
      </p:sp>
      <p:sp>
        <p:nvSpPr>
          <p:cNvPr id="3" name="Freeform 3"/>
          <p:cNvSpPr/>
          <p:nvPr/>
        </p:nvSpPr>
        <p:spPr>
          <a:xfrm>
            <a:off x="3023648" y="5203717"/>
            <a:ext cx="4410194" cy="2971575"/>
          </a:xfrm>
          <a:custGeom>
            <a:avLst/>
            <a:gdLst/>
            <a:ahLst/>
            <a:cxnLst/>
            <a:rect l="l" t="t" r="r" b="b"/>
            <a:pathLst>
              <a:path w="4410194" h="2971575">
                <a:moveTo>
                  <a:pt x="0" y="0"/>
                </a:moveTo>
                <a:lnTo>
                  <a:pt x="4410194" y="0"/>
                </a:lnTo>
                <a:lnTo>
                  <a:pt x="4410194" y="2971575"/>
                </a:lnTo>
                <a:lnTo>
                  <a:pt x="0" y="2971575"/>
                </a:lnTo>
                <a:lnTo>
                  <a:pt x="0" y="0"/>
                </a:lnTo>
                <a:close/>
              </a:path>
            </a:pathLst>
          </a:custGeom>
          <a:blipFill>
            <a:blip r:embed="rId3">
              <a:alphaModFix amt="90000"/>
            </a:blip>
            <a:stretch>
              <a:fillRect l="-44819" t="-32570" r="-44936" b="-13521"/>
            </a:stretch>
          </a:blipFill>
        </p:spPr>
        <p:txBody>
          <a:bodyPr/>
          <a:lstStyle/>
          <a:p>
            <a:endParaRPr lang="it-IT"/>
          </a:p>
        </p:txBody>
      </p:sp>
      <p:sp>
        <p:nvSpPr>
          <p:cNvPr id="4" name="Freeform 4"/>
          <p:cNvSpPr/>
          <p:nvPr/>
        </p:nvSpPr>
        <p:spPr>
          <a:xfrm>
            <a:off x="8047996" y="5279021"/>
            <a:ext cx="4315837" cy="2820966"/>
          </a:xfrm>
          <a:custGeom>
            <a:avLst/>
            <a:gdLst/>
            <a:ahLst/>
            <a:cxnLst/>
            <a:rect l="l" t="t" r="r" b="b"/>
            <a:pathLst>
              <a:path w="4315837" h="2820966">
                <a:moveTo>
                  <a:pt x="0" y="0"/>
                </a:moveTo>
                <a:lnTo>
                  <a:pt x="4315837" y="0"/>
                </a:lnTo>
                <a:lnTo>
                  <a:pt x="4315837" y="2820966"/>
                </a:lnTo>
                <a:lnTo>
                  <a:pt x="0" y="2820966"/>
                </a:lnTo>
                <a:lnTo>
                  <a:pt x="0" y="0"/>
                </a:lnTo>
                <a:close/>
              </a:path>
            </a:pathLst>
          </a:custGeom>
          <a:blipFill>
            <a:blip r:embed="rId4">
              <a:alphaModFix amt="90000"/>
            </a:blip>
            <a:stretch>
              <a:fillRect l="-49895" t="-38494" r="-48341" b="-18834"/>
            </a:stretch>
          </a:blipFill>
        </p:spPr>
        <p:txBody>
          <a:bodyPr/>
          <a:lstStyle/>
          <a:p>
            <a:endParaRPr lang="it-IT"/>
          </a:p>
        </p:txBody>
      </p:sp>
      <p:sp>
        <p:nvSpPr>
          <p:cNvPr id="5" name="Freeform 5"/>
          <p:cNvSpPr/>
          <p:nvPr/>
        </p:nvSpPr>
        <p:spPr>
          <a:xfrm>
            <a:off x="13104162" y="5203717"/>
            <a:ext cx="4170722" cy="2961817"/>
          </a:xfrm>
          <a:custGeom>
            <a:avLst/>
            <a:gdLst/>
            <a:ahLst/>
            <a:cxnLst/>
            <a:rect l="l" t="t" r="r" b="b"/>
            <a:pathLst>
              <a:path w="4170722" h="2961817">
                <a:moveTo>
                  <a:pt x="0" y="0"/>
                </a:moveTo>
                <a:lnTo>
                  <a:pt x="4170721" y="0"/>
                </a:lnTo>
                <a:lnTo>
                  <a:pt x="4170721" y="2961817"/>
                </a:lnTo>
                <a:lnTo>
                  <a:pt x="0" y="2961817"/>
                </a:lnTo>
                <a:lnTo>
                  <a:pt x="0" y="0"/>
                </a:lnTo>
                <a:close/>
              </a:path>
            </a:pathLst>
          </a:custGeom>
          <a:blipFill>
            <a:blip r:embed="rId5">
              <a:alphaModFix amt="90000"/>
            </a:blip>
            <a:stretch>
              <a:fillRect l="-50447" t="-26341" r="-49799" b="-19935"/>
            </a:stretch>
          </a:blipFill>
        </p:spPr>
        <p:txBody>
          <a:bodyPr/>
          <a:lstStyle/>
          <a:p>
            <a:endParaRPr lang="it-IT"/>
          </a:p>
        </p:txBody>
      </p:sp>
      <p:grpSp>
        <p:nvGrpSpPr>
          <p:cNvPr id="6" name="Group 6"/>
          <p:cNvGrpSpPr/>
          <p:nvPr/>
        </p:nvGrpSpPr>
        <p:grpSpPr>
          <a:xfrm>
            <a:off x="1057275" y="7274548"/>
            <a:ext cx="900744" cy="9007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000000"/>
              </a:solidFill>
              <a:prstDash val="solid"/>
              <a:miter/>
            </a:ln>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090"/>
                </a:lnSpc>
              </a:pPr>
              <a:endParaRPr/>
            </a:p>
          </p:txBody>
        </p:sp>
      </p:grpSp>
      <p:grpSp>
        <p:nvGrpSpPr>
          <p:cNvPr id="9" name="Group 9"/>
          <p:cNvGrpSpPr/>
          <p:nvPr/>
        </p:nvGrpSpPr>
        <p:grpSpPr>
          <a:xfrm rot="-10800000">
            <a:off x="2314918" y="6423907"/>
            <a:ext cx="708730" cy="472190"/>
            <a:chOff x="0" y="0"/>
            <a:chExt cx="647700" cy="431529"/>
          </a:xfrm>
        </p:grpSpPr>
        <p:sp>
          <p:nvSpPr>
            <p:cNvPr id="10" name="Freeform 10"/>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1" name="TextBox 11"/>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2" name="Group 12"/>
          <p:cNvGrpSpPr/>
          <p:nvPr/>
        </p:nvGrpSpPr>
        <p:grpSpPr>
          <a:xfrm rot="-10800000">
            <a:off x="7433842" y="6423907"/>
            <a:ext cx="708730" cy="472190"/>
            <a:chOff x="0" y="0"/>
            <a:chExt cx="647700" cy="431529"/>
          </a:xfrm>
        </p:grpSpPr>
        <p:sp>
          <p:nvSpPr>
            <p:cNvPr id="13" name="Freeform 13"/>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4" name="TextBox 14"/>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5" name="Group 15"/>
          <p:cNvGrpSpPr/>
          <p:nvPr/>
        </p:nvGrpSpPr>
        <p:grpSpPr>
          <a:xfrm rot="-10800000">
            <a:off x="12600713" y="6423907"/>
            <a:ext cx="708730" cy="472190"/>
            <a:chOff x="0" y="0"/>
            <a:chExt cx="647700" cy="431529"/>
          </a:xfrm>
        </p:grpSpPr>
        <p:sp>
          <p:nvSpPr>
            <p:cNvPr id="16" name="Freeform 16"/>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7" name="TextBox 17"/>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sp>
        <p:nvSpPr>
          <p:cNvPr id="18" name="Freeform 18"/>
          <p:cNvSpPr/>
          <p:nvPr/>
        </p:nvSpPr>
        <p:spPr>
          <a:xfrm>
            <a:off x="1448454" y="2682183"/>
            <a:ext cx="3657619" cy="1239527"/>
          </a:xfrm>
          <a:custGeom>
            <a:avLst/>
            <a:gdLst/>
            <a:ahLst/>
            <a:cxnLst/>
            <a:rect l="l" t="t" r="r" b="b"/>
            <a:pathLst>
              <a:path w="3657619" h="1239527">
                <a:moveTo>
                  <a:pt x="0" y="0"/>
                </a:moveTo>
                <a:lnTo>
                  <a:pt x="3657620" y="0"/>
                </a:lnTo>
                <a:lnTo>
                  <a:pt x="3657620" y="1239526"/>
                </a:lnTo>
                <a:lnTo>
                  <a:pt x="0" y="1239526"/>
                </a:lnTo>
                <a:lnTo>
                  <a:pt x="0" y="0"/>
                </a:lnTo>
                <a:close/>
              </a:path>
            </a:pathLst>
          </a:custGeom>
          <a:blipFill>
            <a:blip r:embed="rId6">
              <a:alphaModFix amt="85000"/>
            </a:blip>
            <a:stretch>
              <a:fillRect l="-74563" t="-201726" r="-38613" b="-116807"/>
            </a:stretch>
          </a:blipFill>
        </p:spPr>
        <p:txBody>
          <a:bodyPr/>
          <a:lstStyle/>
          <a:p>
            <a:endParaRPr lang="it-IT"/>
          </a:p>
        </p:txBody>
      </p:sp>
      <p:sp>
        <p:nvSpPr>
          <p:cNvPr id="19" name="Freeform 19"/>
          <p:cNvSpPr/>
          <p:nvPr/>
        </p:nvSpPr>
        <p:spPr>
          <a:xfrm>
            <a:off x="13163550" y="2715461"/>
            <a:ext cx="4051945" cy="1090908"/>
          </a:xfrm>
          <a:custGeom>
            <a:avLst/>
            <a:gdLst/>
            <a:ahLst/>
            <a:cxnLst/>
            <a:rect l="l" t="t" r="r" b="b"/>
            <a:pathLst>
              <a:path w="4051945" h="1090908">
                <a:moveTo>
                  <a:pt x="0" y="0"/>
                </a:moveTo>
                <a:lnTo>
                  <a:pt x="4051945" y="0"/>
                </a:lnTo>
                <a:lnTo>
                  <a:pt x="4051945" y="1090909"/>
                </a:lnTo>
                <a:lnTo>
                  <a:pt x="0" y="1090909"/>
                </a:lnTo>
                <a:lnTo>
                  <a:pt x="0" y="0"/>
                </a:lnTo>
                <a:close/>
              </a:path>
            </a:pathLst>
          </a:custGeom>
          <a:blipFill>
            <a:blip r:embed="rId7">
              <a:alphaModFix amt="85000"/>
            </a:blip>
            <a:stretch>
              <a:fillRect l="-9395" t="-173095" r="-12833" b="-180143"/>
            </a:stretch>
          </a:blipFill>
        </p:spPr>
        <p:txBody>
          <a:bodyPr/>
          <a:lstStyle/>
          <a:p>
            <a:endParaRPr lang="it-IT"/>
          </a:p>
        </p:txBody>
      </p:sp>
      <p:sp>
        <p:nvSpPr>
          <p:cNvPr id="20" name="TextBox 20"/>
          <p:cNvSpPr txBox="1"/>
          <p:nvPr/>
        </p:nvSpPr>
        <p:spPr>
          <a:xfrm>
            <a:off x="1047750" y="8482275"/>
            <a:ext cx="2103410" cy="718439"/>
          </a:xfrm>
          <a:prstGeom prst="rect">
            <a:avLst/>
          </a:prstGeom>
        </p:spPr>
        <p:txBody>
          <a:bodyPr lIns="0" tIns="0" rIns="0" bIns="0" rtlCol="0" anchor="t">
            <a:spAutoFit/>
          </a:bodyPr>
          <a:lstStyle/>
          <a:p>
            <a:pPr algn="l">
              <a:lnSpc>
                <a:spcPts val="1887"/>
              </a:lnSpc>
            </a:pPr>
            <a:r>
              <a:rPr lang="en-US" sz="1599" spc="62">
                <a:solidFill>
                  <a:srgbClr val="4F4F4F"/>
                </a:solidFill>
                <a:latin typeface="TT Chocolates"/>
                <a:ea typeface="TT Chocolates"/>
                <a:cs typeface="TT Chocolates"/>
                <a:sym typeface="TT Chocolates"/>
              </a:rPr>
              <a:t>Mesh with load from Karamba </a:t>
            </a:r>
          </a:p>
          <a:p>
            <a:pPr algn="l">
              <a:lnSpc>
                <a:spcPts val="1887"/>
              </a:lnSpc>
            </a:pPr>
            <a:r>
              <a:rPr lang="en-US" sz="1599" spc="62">
                <a:solidFill>
                  <a:srgbClr val="4F4F4F"/>
                </a:solidFill>
                <a:latin typeface="TT Chocolates"/>
                <a:ea typeface="TT Chocolates"/>
                <a:cs typeface="TT Chocolates"/>
                <a:sym typeface="TT Chocolates"/>
              </a:rPr>
              <a:t>(for the table panel)</a:t>
            </a:r>
          </a:p>
        </p:txBody>
      </p:sp>
      <p:sp>
        <p:nvSpPr>
          <p:cNvPr id="21" name="TextBox 21"/>
          <p:cNvSpPr txBox="1"/>
          <p:nvPr/>
        </p:nvSpPr>
        <p:spPr>
          <a:xfrm>
            <a:off x="3208136" y="8482275"/>
            <a:ext cx="3760169" cy="242189"/>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Selection of a single panel</a:t>
            </a:r>
          </a:p>
        </p:txBody>
      </p:sp>
      <p:sp>
        <p:nvSpPr>
          <p:cNvPr id="22" name="TextBox 22"/>
          <p:cNvSpPr txBox="1"/>
          <p:nvPr/>
        </p:nvSpPr>
        <p:spPr>
          <a:xfrm>
            <a:off x="8093522"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Stress curves </a:t>
            </a:r>
          </a:p>
          <a:p>
            <a:pPr algn="ctr">
              <a:lnSpc>
                <a:spcPts val="1887"/>
              </a:lnSpc>
            </a:pPr>
            <a:r>
              <a:rPr lang="en-US" sz="1599" spc="62">
                <a:solidFill>
                  <a:srgbClr val="4F4F4F"/>
                </a:solidFill>
                <a:latin typeface="TT Chocolates"/>
                <a:ea typeface="TT Chocolates"/>
                <a:cs typeface="TT Chocolates"/>
                <a:sym typeface="TT Chocolates"/>
              </a:rPr>
              <a:t>(red:compression, blue: tension)</a:t>
            </a:r>
          </a:p>
        </p:txBody>
      </p:sp>
      <p:sp>
        <p:nvSpPr>
          <p:cNvPr id="23" name="TextBox 23"/>
          <p:cNvSpPr txBox="1"/>
          <p:nvPr/>
        </p:nvSpPr>
        <p:spPr>
          <a:xfrm>
            <a:off x="13309438"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Voronoi ribs structure from the stress curves </a:t>
            </a:r>
          </a:p>
        </p:txBody>
      </p:sp>
      <p:grpSp>
        <p:nvGrpSpPr>
          <p:cNvPr id="24" name="Group 24"/>
          <p:cNvGrpSpPr/>
          <p:nvPr/>
        </p:nvGrpSpPr>
        <p:grpSpPr>
          <a:xfrm>
            <a:off x="7346628" y="2121205"/>
            <a:ext cx="4621743" cy="2279422"/>
            <a:chOff x="0" y="0"/>
            <a:chExt cx="6162325" cy="3039229"/>
          </a:xfrm>
        </p:grpSpPr>
        <p:sp>
          <p:nvSpPr>
            <p:cNvPr id="25" name="Freeform 25"/>
            <p:cNvSpPr/>
            <p:nvPr/>
          </p:nvSpPr>
          <p:spPr>
            <a:xfrm>
              <a:off x="0" y="0"/>
              <a:ext cx="6162325" cy="3039229"/>
            </a:xfrm>
            <a:custGeom>
              <a:avLst/>
              <a:gdLst/>
              <a:ahLst/>
              <a:cxnLst/>
              <a:rect l="l" t="t" r="r" b="b"/>
              <a:pathLst>
                <a:path w="6162325" h="3039229">
                  <a:moveTo>
                    <a:pt x="0" y="0"/>
                  </a:moveTo>
                  <a:lnTo>
                    <a:pt x="6162325" y="0"/>
                  </a:lnTo>
                  <a:lnTo>
                    <a:pt x="6162325" y="3039229"/>
                  </a:lnTo>
                  <a:lnTo>
                    <a:pt x="0" y="3039229"/>
                  </a:lnTo>
                  <a:lnTo>
                    <a:pt x="0" y="0"/>
                  </a:lnTo>
                  <a:close/>
                </a:path>
              </a:pathLst>
            </a:custGeom>
            <a:blipFill>
              <a:blip r:embed="rId8">
                <a:alphaModFix amt="85000"/>
              </a:blip>
              <a:stretch>
                <a:fillRect l="-7115" r="-2502" b="-4185"/>
              </a:stretch>
            </a:blipFill>
          </p:spPr>
          <p:txBody>
            <a:bodyPr/>
            <a:lstStyle/>
            <a:p>
              <a:endParaRPr lang="it-IT"/>
            </a:p>
          </p:txBody>
        </p:sp>
        <p:sp>
          <p:nvSpPr>
            <p:cNvPr id="26" name="AutoShape 26"/>
            <p:cNvSpPr/>
            <p:nvPr/>
          </p:nvSpPr>
          <p:spPr>
            <a:xfrm>
              <a:off x="4755189" y="1417029"/>
              <a:ext cx="535221"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sp>
          <p:nvSpPr>
            <p:cNvPr id="27" name="AutoShape 27"/>
            <p:cNvSpPr/>
            <p:nvPr/>
          </p:nvSpPr>
          <p:spPr>
            <a:xfrm>
              <a:off x="4755189" y="1940759"/>
              <a:ext cx="592854"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grpSp>
      <p:sp>
        <p:nvSpPr>
          <p:cNvPr id="28" name="AutoShape 28"/>
          <p:cNvSpPr/>
          <p:nvPr/>
        </p:nvSpPr>
        <p:spPr>
          <a:xfrm flipH="1">
            <a:off x="5468024" y="3304066"/>
            <a:ext cx="1248907"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29" name="AutoShape 29"/>
          <p:cNvSpPr/>
          <p:nvPr/>
        </p:nvSpPr>
        <p:spPr>
          <a:xfrm flipH="1">
            <a:off x="12195523" y="3323116"/>
            <a:ext cx="624454"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30" name="TextBox 3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STRUCTURAL OPTIMISATION</a:t>
            </a: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16488" y="3947703"/>
            <a:ext cx="9635282" cy="5031324"/>
          </a:xfrm>
          <a:custGeom>
            <a:avLst/>
            <a:gdLst/>
            <a:ahLst/>
            <a:cxnLst/>
            <a:rect l="l" t="t" r="r" b="b"/>
            <a:pathLst>
              <a:path w="9635282" h="5031324">
                <a:moveTo>
                  <a:pt x="0" y="0"/>
                </a:moveTo>
                <a:lnTo>
                  <a:pt x="9635282" y="0"/>
                </a:lnTo>
                <a:lnTo>
                  <a:pt x="9635282" y="5031324"/>
                </a:lnTo>
                <a:lnTo>
                  <a:pt x="0" y="5031324"/>
                </a:lnTo>
                <a:lnTo>
                  <a:pt x="0" y="0"/>
                </a:lnTo>
                <a:close/>
              </a:path>
            </a:pathLst>
          </a:custGeom>
          <a:blipFill>
            <a:blip r:embed="rId3">
              <a:alphaModFix amt="80000"/>
            </a:blip>
            <a:stretch>
              <a:fillRect l="-23128" t="-18594" b="-27600"/>
            </a:stretch>
          </a:blipFill>
        </p:spPr>
        <p:txBody>
          <a:bodyPr/>
          <a:lstStyle/>
          <a:p>
            <a:endParaRPr lang="it-IT"/>
          </a:p>
        </p:txBody>
      </p:sp>
      <p:sp>
        <p:nvSpPr>
          <p:cNvPr id="3" name="AutoShape 3"/>
          <p:cNvSpPr/>
          <p:nvPr/>
        </p:nvSpPr>
        <p:spPr>
          <a:xfrm flipV="1">
            <a:off x="5488780" y="4074385"/>
            <a:ext cx="0" cy="3453168"/>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4" name="AutoShape 4"/>
          <p:cNvSpPr/>
          <p:nvPr/>
        </p:nvSpPr>
        <p:spPr>
          <a:xfrm flipV="1">
            <a:off x="6822372" y="4044934"/>
            <a:ext cx="0" cy="3688194"/>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5" name="AutoShape 5"/>
          <p:cNvSpPr/>
          <p:nvPr/>
        </p:nvSpPr>
        <p:spPr>
          <a:xfrm flipV="1">
            <a:off x="5488780" y="4074385"/>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6" name="AutoShape 6"/>
          <p:cNvSpPr/>
          <p:nvPr/>
        </p:nvSpPr>
        <p:spPr>
          <a:xfrm flipV="1">
            <a:off x="5488780" y="7715758"/>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7" name="AutoShape 7"/>
          <p:cNvSpPr/>
          <p:nvPr/>
        </p:nvSpPr>
        <p:spPr>
          <a:xfrm flipV="1">
            <a:off x="12365229"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8" name="AutoShape 8"/>
          <p:cNvSpPr/>
          <p:nvPr/>
        </p:nvSpPr>
        <p:spPr>
          <a:xfrm flipV="1">
            <a:off x="13759618"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9" name="AutoShape 9"/>
          <p:cNvSpPr/>
          <p:nvPr/>
        </p:nvSpPr>
        <p:spPr>
          <a:xfrm flipV="1">
            <a:off x="12365229" y="4045807"/>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0" name="AutoShape 10"/>
          <p:cNvSpPr/>
          <p:nvPr/>
        </p:nvSpPr>
        <p:spPr>
          <a:xfrm flipV="1">
            <a:off x="12365229" y="7735735"/>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1" name="AutoShape 11"/>
          <p:cNvSpPr/>
          <p:nvPr/>
        </p:nvSpPr>
        <p:spPr>
          <a:xfrm flipV="1">
            <a:off x="8299643"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2" name="AutoShape 12"/>
          <p:cNvSpPr/>
          <p:nvPr/>
        </p:nvSpPr>
        <p:spPr>
          <a:xfrm flipV="1">
            <a:off x="10631476"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3" name="AutoShape 13"/>
          <p:cNvSpPr/>
          <p:nvPr/>
        </p:nvSpPr>
        <p:spPr>
          <a:xfrm flipV="1">
            <a:off x="8299643" y="4045810"/>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4" name="AutoShape 14"/>
          <p:cNvSpPr/>
          <p:nvPr/>
        </p:nvSpPr>
        <p:spPr>
          <a:xfrm flipV="1">
            <a:off x="8299643" y="7716935"/>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5" name="TextBox 15"/>
          <p:cNvSpPr txBox="1"/>
          <p:nvPr/>
        </p:nvSpPr>
        <p:spPr>
          <a:xfrm>
            <a:off x="5517957" y="3324715"/>
            <a:ext cx="1332991"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6" name="TextBox 16"/>
          <p:cNvSpPr txBox="1"/>
          <p:nvPr/>
        </p:nvSpPr>
        <p:spPr>
          <a:xfrm>
            <a:off x="12336654" y="3324715"/>
            <a:ext cx="1504956"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7" name="TextBox 17"/>
          <p:cNvSpPr txBox="1"/>
          <p:nvPr/>
        </p:nvSpPr>
        <p:spPr>
          <a:xfrm>
            <a:off x="8271068" y="3324715"/>
            <a:ext cx="2388983"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Polar night</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8" name="TextBox 18"/>
          <p:cNvSpPr txBox="1"/>
          <p:nvPr/>
        </p:nvSpPr>
        <p:spPr>
          <a:xfrm>
            <a:off x="6850947" y="3324715"/>
            <a:ext cx="1526784"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Twilight period</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19" name="TextBox 19"/>
          <p:cNvSpPr txBox="1"/>
          <p:nvPr/>
        </p:nvSpPr>
        <p:spPr>
          <a:xfrm>
            <a:off x="10664192" y="3324715"/>
            <a:ext cx="1672462"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Shoulder seasons</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20" name="TextBox 20"/>
          <p:cNvSpPr txBox="1"/>
          <p:nvPr/>
        </p:nvSpPr>
        <p:spPr>
          <a:xfrm>
            <a:off x="5136749" y="2229251"/>
            <a:ext cx="9078809" cy="718439"/>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To create an efficient, reconfigurable and smart space that fulfills the psychological and physical needs of its inhabitants with 3 main principles</a:t>
            </a:r>
          </a:p>
          <a:p>
            <a:pPr algn="ctr">
              <a:lnSpc>
                <a:spcPts val="1887"/>
              </a:lnSpc>
            </a:pPr>
            <a:r>
              <a:rPr lang="en-US" sz="1599" i="1" spc="62">
                <a:solidFill>
                  <a:srgbClr val="000000"/>
                </a:solidFill>
                <a:latin typeface="TT Chocolates Italics"/>
                <a:ea typeface="TT Chocolates Italics"/>
                <a:cs typeface="TT Chocolates Italics"/>
                <a:sym typeface="TT Chocolates Italics"/>
              </a:rPr>
              <a:t>- </a:t>
            </a:r>
          </a:p>
        </p:txBody>
      </p:sp>
      <p:sp>
        <p:nvSpPr>
          <p:cNvPr id="21" name="TextBox 2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GOAL</a:t>
            </a:r>
          </a:p>
        </p:txBody>
      </p:sp>
      <p:sp>
        <p:nvSpPr>
          <p:cNvPr id="23" name="TextBox 23"/>
          <p:cNvSpPr txBox="1"/>
          <p:nvPr/>
        </p:nvSpPr>
        <p:spPr>
          <a:xfrm>
            <a:off x="7320435"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Goal</a:t>
            </a:r>
          </a:p>
        </p:txBody>
      </p:sp>
      <p:sp>
        <p:nvSpPr>
          <p:cNvPr id="24" name="TextBox 24"/>
          <p:cNvSpPr txBox="1"/>
          <p:nvPr/>
        </p:nvSpPr>
        <p:spPr>
          <a:xfrm>
            <a:off x="4913829" y="9074277"/>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Daylight Chart for Norway’s Troll Antarctic Research Station (EP Salt)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6432" y="2185493"/>
            <a:ext cx="3614269" cy="1097897"/>
            <a:chOff x="0" y="0"/>
            <a:chExt cx="1034270" cy="314178"/>
          </a:xfrm>
        </p:grpSpPr>
        <p:sp>
          <p:nvSpPr>
            <p:cNvPr id="3" name="Freeform 3"/>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4" name="TextBox 4"/>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5" name="Group 5"/>
          <p:cNvGrpSpPr/>
          <p:nvPr/>
        </p:nvGrpSpPr>
        <p:grpSpPr>
          <a:xfrm>
            <a:off x="1315362" y="5696077"/>
            <a:ext cx="2416456" cy="1097897"/>
            <a:chOff x="0" y="0"/>
            <a:chExt cx="691501" cy="314178"/>
          </a:xfrm>
        </p:grpSpPr>
        <p:sp>
          <p:nvSpPr>
            <p:cNvPr id="6" name="Freeform 6"/>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7" name="TextBox 7"/>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8" name="Group 8"/>
          <p:cNvGrpSpPr/>
          <p:nvPr/>
        </p:nvGrpSpPr>
        <p:grpSpPr>
          <a:xfrm>
            <a:off x="4286279" y="5672794"/>
            <a:ext cx="2416456" cy="1097897"/>
            <a:chOff x="0" y="0"/>
            <a:chExt cx="691501" cy="314178"/>
          </a:xfrm>
        </p:grpSpPr>
        <p:sp>
          <p:nvSpPr>
            <p:cNvPr id="9" name="Freeform 9"/>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10" name="TextBox 10"/>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1" name="Group 11"/>
          <p:cNvGrpSpPr/>
          <p:nvPr/>
        </p:nvGrpSpPr>
        <p:grpSpPr>
          <a:xfrm>
            <a:off x="2166432" y="3824204"/>
            <a:ext cx="3614269" cy="1032428"/>
            <a:chOff x="0" y="0"/>
            <a:chExt cx="1034270" cy="295443"/>
          </a:xfrm>
        </p:grpSpPr>
        <p:sp>
          <p:nvSpPr>
            <p:cNvPr id="12" name="Freeform 12"/>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13" name="TextBox 13"/>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14" name="AutoShape 14"/>
          <p:cNvSpPr/>
          <p:nvPr/>
        </p:nvSpPr>
        <p:spPr>
          <a:xfrm>
            <a:off x="3973567" y="3283390"/>
            <a:ext cx="0" cy="540815"/>
          </a:xfrm>
          <a:prstGeom prst="line">
            <a:avLst/>
          </a:prstGeom>
          <a:ln w="57150" cap="flat">
            <a:solidFill>
              <a:srgbClr val="037E8F">
                <a:alpha val="41961"/>
              </a:srgbClr>
            </a:solidFill>
            <a:prstDash val="solid"/>
            <a:headEnd type="none" w="sm" len="sm"/>
            <a:tailEnd type="arrow" w="med" len="sm"/>
          </a:ln>
        </p:spPr>
        <p:txBody>
          <a:bodyPr/>
          <a:lstStyle/>
          <a:p>
            <a:endParaRPr lang="it-IT"/>
          </a:p>
        </p:txBody>
      </p:sp>
      <p:grpSp>
        <p:nvGrpSpPr>
          <p:cNvPr id="15" name="Group 15"/>
          <p:cNvGrpSpPr/>
          <p:nvPr/>
        </p:nvGrpSpPr>
        <p:grpSpPr>
          <a:xfrm>
            <a:off x="9161590" y="3131458"/>
            <a:ext cx="3614269" cy="1097897"/>
            <a:chOff x="0" y="0"/>
            <a:chExt cx="1034270" cy="314178"/>
          </a:xfrm>
        </p:grpSpPr>
        <p:sp>
          <p:nvSpPr>
            <p:cNvPr id="16" name="Freeform 16"/>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17" name="TextBox 17"/>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8" name="Group 18"/>
          <p:cNvGrpSpPr/>
          <p:nvPr/>
        </p:nvGrpSpPr>
        <p:grpSpPr>
          <a:xfrm>
            <a:off x="3305344" y="7475366"/>
            <a:ext cx="1372119" cy="436953"/>
            <a:chOff x="0" y="0"/>
            <a:chExt cx="467264" cy="148801"/>
          </a:xfrm>
        </p:grpSpPr>
        <p:sp>
          <p:nvSpPr>
            <p:cNvPr id="19" name="Freeform 19"/>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0" name="TextBox 20"/>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1" name="Group 21"/>
          <p:cNvGrpSpPr/>
          <p:nvPr/>
        </p:nvGrpSpPr>
        <p:grpSpPr>
          <a:xfrm>
            <a:off x="4808937" y="7475366"/>
            <a:ext cx="1441494" cy="436953"/>
            <a:chOff x="0" y="0"/>
            <a:chExt cx="490889" cy="148801"/>
          </a:xfrm>
        </p:grpSpPr>
        <p:sp>
          <p:nvSpPr>
            <p:cNvPr id="22" name="Freeform 22"/>
            <p:cNvSpPr/>
            <p:nvPr/>
          </p:nvSpPr>
          <p:spPr>
            <a:xfrm>
              <a:off x="0" y="0"/>
              <a:ext cx="490889" cy="148801"/>
            </a:xfrm>
            <a:custGeom>
              <a:avLst/>
              <a:gdLst/>
              <a:ahLst/>
              <a:cxnLst/>
              <a:rect l="l" t="t" r="r" b="b"/>
              <a:pathLst>
                <a:path w="490889" h="148801">
                  <a:moveTo>
                    <a:pt x="74400" y="0"/>
                  </a:moveTo>
                  <a:lnTo>
                    <a:pt x="416489" y="0"/>
                  </a:lnTo>
                  <a:cubicBezTo>
                    <a:pt x="436221" y="0"/>
                    <a:pt x="455145" y="7839"/>
                    <a:pt x="469098" y="21791"/>
                  </a:cubicBezTo>
                  <a:cubicBezTo>
                    <a:pt x="483051" y="35744"/>
                    <a:pt x="490889" y="54668"/>
                    <a:pt x="490889" y="74400"/>
                  </a:cubicBezTo>
                  <a:lnTo>
                    <a:pt x="490889" y="74400"/>
                  </a:lnTo>
                  <a:cubicBezTo>
                    <a:pt x="490889" y="115491"/>
                    <a:pt x="457579" y="148801"/>
                    <a:pt x="416489"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3" name="TextBox 23"/>
            <p:cNvSpPr txBox="1"/>
            <p:nvPr/>
          </p:nvSpPr>
          <p:spPr>
            <a:xfrm>
              <a:off x="0" y="-28575"/>
              <a:ext cx="490889"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4" name="Group 24"/>
          <p:cNvGrpSpPr/>
          <p:nvPr/>
        </p:nvGrpSpPr>
        <p:grpSpPr>
          <a:xfrm>
            <a:off x="6397415" y="7475366"/>
            <a:ext cx="1372119" cy="436953"/>
            <a:chOff x="0" y="0"/>
            <a:chExt cx="467264" cy="148801"/>
          </a:xfrm>
        </p:grpSpPr>
        <p:sp>
          <p:nvSpPr>
            <p:cNvPr id="25" name="Freeform 25"/>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6" name="TextBox 26"/>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27" name="AutoShape 27"/>
          <p:cNvSpPr/>
          <p:nvPr/>
        </p:nvSpPr>
        <p:spPr>
          <a:xfrm flipH="1">
            <a:off x="2481590" y="4856632"/>
            <a:ext cx="818789"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sp>
        <p:nvSpPr>
          <p:cNvPr id="28" name="AutoShape 28"/>
          <p:cNvSpPr/>
          <p:nvPr/>
        </p:nvSpPr>
        <p:spPr>
          <a:xfrm>
            <a:off x="4789997" y="4856632"/>
            <a:ext cx="704511"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grpSp>
        <p:nvGrpSpPr>
          <p:cNvPr id="29" name="Group 29"/>
          <p:cNvGrpSpPr/>
          <p:nvPr/>
        </p:nvGrpSpPr>
        <p:grpSpPr>
          <a:xfrm>
            <a:off x="9161590" y="4411527"/>
            <a:ext cx="3614269" cy="1032428"/>
            <a:chOff x="0" y="0"/>
            <a:chExt cx="1034270" cy="295443"/>
          </a:xfrm>
        </p:grpSpPr>
        <p:sp>
          <p:nvSpPr>
            <p:cNvPr id="30" name="Freeform 30"/>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1" name="TextBox 31"/>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2" name="Group 32"/>
          <p:cNvGrpSpPr/>
          <p:nvPr/>
        </p:nvGrpSpPr>
        <p:grpSpPr>
          <a:xfrm>
            <a:off x="9161590" y="5632582"/>
            <a:ext cx="3614269" cy="1032428"/>
            <a:chOff x="0" y="0"/>
            <a:chExt cx="1034270" cy="295443"/>
          </a:xfrm>
        </p:grpSpPr>
        <p:sp>
          <p:nvSpPr>
            <p:cNvPr id="33" name="Freeform 33"/>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4" name="TextBox 34"/>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5" name="Group 35"/>
          <p:cNvGrpSpPr/>
          <p:nvPr/>
        </p:nvGrpSpPr>
        <p:grpSpPr>
          <a:xfrm>
            <a:off x="9103147" y="6845584"/>
            <a:ext cx="3614269" cy="1133410"/>
            <a:chOff x="0" y="0"/>
            <a:chExt cx="1034270" cy="324340"/>
          </a:xfrm>
        </p:grpSpPr>
        <p:sp>
          <p:nvSpPr>
            <p:cNvPr id="36" name="Freeform 36"/>
            <p:cNvSpPr/>
            <p:nvPr/>
          </p:nvSpPr>
          <p:spPr>
            <a:xfrm>
              <a:off x="0" y="0"/>
              <a:ext cx="1034270" cy="324340"/>
            </a:xfrm>
            <a:custGeom>
              <a:avLst/>
              <a:gdLst/>
              <a:ahLst/>
              <a:cxnLst/>
              <a:rect l="l" t="t" r="r" b="b"/>
              <a:pathLst>
                <a:path w="1034270" h="324340">
                  <a:moveTo>
                    <a:pt x="77114" y="0"/>
                  </a:moveTo>
                  <a:lnTo>
                    <a:pt x="957157" y="0"/>
                  </a:lnTo>
                  <a:cubicBezTo>
                    <a:pt x="977609" y="0"/>
                    <a:pt x="997223" y="8124"/>
                    <a:pt x="1011684" y="22586"/>
                  </a:cubicBezTo>
                  <a:cubicBezTo>
                    <a:pt x="1026146" y="37048"/>
                    <a:pt x="1034270" y="56662"/>
                    <a:pt x="1034270" y="77114"/>
                  </a:cubicBezTo>
                  <a:lnTo>
                    <a:pt x="1034270" y="247226"/>
                  </a:lnTo>
                  <a:cubicBezTo>
                    <a:pt x="1034270" y="289815"/>
                    <a:pt x="999746" y="324340"/>
                    <a:pt x="957157" y="324340"/>
                  </a:cubicBezTo>
                  <a:lnTo>
                    <a:pt x="77114" y="324340"/>
                  </a:lnTo>
                  <a:cubicBezTo>
                    <a:pt x="56662" y="324340"/>
                    <a:pt x="37048" y="316216"/>
                    <a:pt x="22586" y="301754"/>
                  </a:cubicBezTo>
                  <a:cubicBezTo>
                    <a:pt x="8124" y="287292"/>
                    <a:pt x="0" y="267678"/>
                    <a:pt x="0" y="247226"/>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7" name="TextBox 37"/>
            <p:cNvSpPr txBox="1"/>
            <p:nvPr/>
          </p:nvSpPr>
          <p:spPr>
            <a:xfrm>
              <a:off x="0" y="-28575"/>
              <a:ext cx="1034270" cy="352915"/>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38" name="AutoShape 38"/>
          <p:cNvSpPr/>
          <p:nvPr/>
        </p:nvSpPr>
        <p:spPr>
          <a:xfrm>
            <a:off x="6051485" y="6770691"/>
            <a:ext cx="927433"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39" name="AutoShape 39"/>
          <p:cNvSpPr/>
          <p:nvPr/>
        </p:nvSpPr>
        <p:spPr>
          <a:xfrm>
            <a:off x="5494508" y="6770691"/>
            <a:ext cx="0"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40" name="AutoShape 40"/>
          <p:cNvSpPr/>
          <p:nvPr/>
        </p:nvSpPr>
        <p:spPr>
          <a:xfrm flipH="1">
            <a:off x="4141446" y="6770691"/>
            <a:ext cx="784621"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grpSp>
        <p:nvGrpSpPr>
          <p:cNvPr id="41" name="Group 41"/>
          <p:cNvGrpSpPr/>
          <p:nvPr/>
        </p:nvGrpSpPr>
        <p:grpSpPr>
          <a:xfrm>
            <a:off x="13339744" y="3131458"/>
            <a:ext cx="3614269" cy="1097897"/>
            <a:chOff x="0" y="0"/>
            <a:chExt cx="1034270" cy="314178"/>
          </a:xfrm>
        </p:grpSpPr>
        <p:sp>
          <p:nvSpPr>
            <p:cNvPr id="42" name="Freeform 42"/>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43" name="TextBox 43"/>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44" name="Group 44"/>
          <p:cNvGrpSpPr/>
          <p:nvPr/>
        </p:nvGrpSpPr>
        <p:grpSpPr>
          <a:xfrm>
            <a:off x="8867584" y="2175968"/>
            <a:ext cx="4145913" cy="745940"/>
            <a:chOff x="0" y="0"/>
            <a:chExt cx="1186407" cy="213461"/>
          </a:xfrm>
        </p:grpSpPr>
        <p:sp>
          <p:nvSpPr>
            <p:cNvPr id="45" name="Freeform 45"/>
            <p:cNvSpPr/>
            <p:nvPr/>
          </p:nvSpPr>
          <p:spPr>
            <a:xfrm>
              <a:off x="0" y="0"/>
              <a:ext cx="1186407" cy="213461"/>
            </a:xfrm>
            <a:custGeom>
              <a:avLst/>
              <a:gdLst/>
              <a:ahLst/>
              <a:cxnLst/>
              <a:rect l="l" t="t" r="r" b="b"/>
              <a:pathLst>
                <a:path w="1186407" h="213461">
                  <a:moveTo>
                    <a:pt x="67225" y="0"/>
                  </a:moveTo>
                  <a:lnTo>
                    <a:pt x="1119182" y="0"/>
                  </a:lnTo>
                  <a:cubicBezTo>
                    <a:pt x="1156310" y="0"/>
                    <a:pt x="1186407" y="30098"/>
                    <a:pt x="1186407" y="67225"/>
                  </a:cubicBezTo>
                  <a:lnTo>
                    <a:pt x="1186407" y="146236"/>
                  </a:lnTo>
                  <a:cubicBezTo>
                    <a:pt x="1186407" y="183363"/>
                    <a:pt x="1156310" y="213461"/>
                    <a:pt x="1119182" y="213461"/>
                  </a:cubicBezTo>
                  <a:lnTo>
                    <a:pt x="67225" y="213461"/>
                  </a:lnTo>
                  <a:cubicBezTo>
                    <a:pt x="30098" y="213461"/>
                    <a:pt x="0" y="183363"/>
                    <a:pt x="0" y="146236"/>
                  </a:cubicBezTo>
                  <a:lnTo>
                    <a:pt x="0" y="67225"/>
                  </a:lnTo>
                  <a:cubicBezTo>
                    <a:pt x="0" y="30098"/>
                    <a:pt x="30098" y="0"/>
                    <a:pt x="67225"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6" name="TextBox 46"/>
            <p:cNvSpPr txBox="1"/>
            <p:nvPr/>
          </p:nvSpPr>
          <p:spPr>
            <a:xfrm>
              <a:off x="0" y="-38100"/>
              <a:ext cx="11864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Prototype geometry</a:t>
              </a:r>
            </a:p>
          </p:txBody>
        </p:sp>
      </p:grpSp>
      <p:grpSp>
        <p:nvGrpSpPr>
          <p:cNvPr id="47" name="Group 47"/>
          <p:cNvGrpSpPr/>
          <p:nvPr/>
        </p:nvGrpSpPr>
        <p:grpSpPr>
          <a:xfrm>
            <a:off x="13192125" y="2185493"/>
            <a:ext cx="3888715" cy="745940"/>
            <a:chOff x="0" y="0"/>
            <a:chExt cx="1112807" cy="213461"/>
          </a:xfrm>
        </p:grpSpPr>
        <p:sp>
          <p:nvSpPr>
            <p:cNvPr id="48" name="Freeform 48"/>
            <p:cNvSpPr/>
            <p:nvPr/>
          </p:nvSpPr>
          <p:spPr>
            <a:xfrm>
              <a:off x="0" y="0"/>
              <a:ext cx="1112807" cy="213461"/>
            </a:xfrm>
            <a:custGeom>
              <a:avLst/>
              <a:gdLst/>
              <a:ahLst/>
              <a:cxnLst/>
              <a:rect l="l" t="t" r="r" b="b"/>
              <a:pathLst>
                <a:path w="1112807" h="213461">
                  <a:moveTo>
                    <a:pt x="71671" y="0"/>
                  </a:moveTo>
                  <a:lnTo>
                    <a:pt x="1041136" y="0"/>
                  </a:lnTo>
                  <a:cubicBezTo>
                    <a:pt x="1080719" y="0"/>
                    <a:pt x="1112807" y="32088"/>
                    <a:pt x="1112807" y="71671"/>
                  </a:cubicBezTo>
                  <a:lnTo>
                    <a:pt x="1112807" y="141789"/>
                  </a:lnTo>
                  <a:cubicBezTo>
                    <a:pt x="1112807" y="181372"/>
                    <a:pt x="1080719" y="213461"/>
                    <a:pt x="1041136" y="213461"/>
                  </a:cubicBezTo>
                  <a:lnTo>
                    <a:pt x="71671" y="213461"/>
                  </a:lnTo>
                  <a:cubicBezTo>
                    <a:pt x="32088" y="213461"/>
                    <a:pt x="0" y="181372"/>
                    <a:pt x="0" y="141789"/>
                  </a:cubicBezTo>
                  <a:lnTo>
                    <a:pt x="0" y="71671"/>
                  </a:lnTo>
                  <a:cubicBezTo>
                    <a:pt x="0" y="32088"/>
                    <a:pt x="32088" y="0"/>
                    <a:pt x="71671"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9" name="TextBox 49"/>
            <p:cNvSpPr txBox="1"/>
            <p:nvPr/>
          </p:nvSpPr>
          <p:spPr>
            <a:xfrm>
              <a:off x="0" y="-38100"/>
              <a:ext cx="11128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Hinge connection</a:t>
              </a:r>
            </a:p>
          </p:txBody>
        </p:sp>
      </p:grpSp>
      <p:grpSp>
        <p:nvGrpSpPr>
          <p:cNvPr id="50" name="Group 50"/>
          <p:cNvGrpSpPr/>
          <p:nvPr/>
        </p:nvGrpSpPr>
        <p:grpSpPr>
          <a:xfrm>
            <a:off x="13339744" y="4415315"/>
            <a:ext cx="3614269" cy="1032428"/>
            <a:chOff x="0" y="0"/>
            <a:chExt cx="1034270" cy="295443"/>
          </a:xfrm>
        </p:grpSpPr>
        <p:sp>
          <p:nvSpPr>
            <p:cNvPr id="51" name="Freeform 51"/>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2" name="TextBox 52"/>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53" name="Group 53"/>
          <p:cNvGrpSpPr/>
          <p:nvPr/>
        </p:nvGrpSpPr>
        <p:grpSpPr>
          <a:xfrm>
            <a:off x="13378026" y="5647768"/>
            <a:ext cx="3614269" cy="1032428"/>
            <a:chOff x="0" y="0"/>
            <a:chExt cx="1034270" cy="295443"/>
          </a:xfrm>
        </p:grpSpPr>
        <p:sp>
          <p:nvSpPr>
            <p:cNvPr id="54" name="Freeform 54"/>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5" name="TextBox 55"/>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56" name="TextBox 56"/>
          <p:cNvSpPr txBox="1"/>
          <p:nvPr/>
        </p:nvSpPr>
        <p:spPr>
          <a:xfrm>
            <a:off x="2197741" y="1818444"/>
            <a:ext cx="3582960"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Production Method</a:t>
            </a:r>
          </a:p>
        </p:txBody>
      </p:sp>
      <p:sp>
        <p:nvSpPr>
          <p:cNvPr id="57" name="TextBox 57"/>
          <p:cNvSpPr txBox="1"/>
          <p:nvPr/>
        </p:nvSpPr>
        <p:spPr>
          <a:xfrm>
            <a:off x="9827275" y="3533356"/>
            <a:ext cx="277384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RECYCLED PLASTIC</a:t>
            </a:r>
          </a:p>
        </p:txBody>
      </p:sp>
      <p:sp>
        <p:nvSpPr>
          <p:cNvPr id="58" name="TextBox 58"/>
          <p:cNvSpPr txBox="1"/>
          <p:nvPr/>
        </p:nvSpPr>
        <p:spPr>
          <a:xfrm>
            <a:off x="14721552" y="3539745"/>
            <a:ext cx="134126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METAL</a:t>
            </a:r>
          </a:p>
        </p:txBody>
      </p:sp>
      <p:sp>
        <p:nvSpPr>
          <p:cNvPr id="59" name="TextBox 59"/>
          <p:cNvSpPr txBox="1"/>
          <p:nvPr/>
        </p:nvSpPr>
        <p:spPr>
          <a:xfrm>
            <a:off x="2975357" y="2588754"/>
            <a:ext cx="239027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Additive D2RP</a:t>
            </a:r>
          </a:p>
        </p:txBody>
      </p:sp>
      <p:sp>
        <p:nvSpPr>
          <p:cNvPr id="60" name="TextBox 60"/>
          <p:cNvSpPr txBox="1"/>
          <p:nvPr/>
        </p:nvSpPr>
        <p:spPr>
          <a:xfrm>
            <a:off x="10799802"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Material</a:t>
            </a:r>
          </a:p>
        </p:txBody>
      </p:sp>
      <p:sp>
        <p:nvSpPr>
          <p:cNvPr id="61" name="TextBox 6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62" name="TextBox 62"/>
          <p:cNvSpPr txBox="1"/>
          <p:nvPr/>
        </p:nvSpPr>
        <p:spPr>
          <a:xfrm>
            <a:off x="2321091" y="4095440"/>
            <a:ext cx="3336889" cy="335280"/>
          </a:xfrm>
          <a:prstGeom prst="rect">
            <a:avLst/>
          </a:prstGeom>
        </p:spPr>
        <p:txBody>
          <a:bodyPr lIns="0" tIns="0" rIns="0" bIns="0" rtlCol="0" anchor="t">
            <a:spAutoFit/>
          </a:bodyPr>
          <a:lstStyle/>
          <a:p>
            <a:pPr algn="ctr">
              <a:lnSpc>
                <a:spcPts val="2879"/>
              </a:lnSpc>
            </a:pPr>
            <a:r>
              <a:rPr lang="en-US" sz="1599" spc="60">
                <a:solidFill>
                  <a:srgbClr val="000000"/>
                </a:solidFill>
                <a:latin typeface="TT Chocolates"/>
                <a:ea typeface="TT Chocolates"/>
                <a:cs typeface="TT Chocolates"/>
                <a:sym typeface="TT Chocolates"/>
              </a:rPr>
              <a:t>Robotically 2D printed components </a:t>
            </a:r>
          </a:p>
        </p:txBody>
      </p:sp>
      <p:sp>
        <p:nvSpPr>
          <p:cNvPr id="63" name="TextBox 63"/>
          <p:cNvSpPr txBox="1"/>
          <p:nvPr/>
        </p:nvSpPr>
        <p:spPr>
          <a:xfrm>
            <a:off x="4470951" y="5862523"/>
            <a:ext cx="2132976" cy="71843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Demountable and </a:t>
            </a:r>
          </a:p>
          <a:p>
            <a:pPr algn="ctr">
              <a:lnSpc>
                <a:spcPts val="1887"/>
              </a:lnSpc>
              <a:spcBef>
                <a:spcPct val="0"/>
              </a:spcBef>
            </a:pPr>
            <a:r>
              <a:rPr lang="en-US" sz="1599" spc="62">
                <a:solidFill>
                  <a:srgbClr val="000000"/>
                </a:solidFill>
                <a:latin typeface="TT Chocolates"/>
                <a:ea typeface="TT Chocolates"/>
                <a:cs typeface="TT Chocolates"/>
                <a:sym typeface="TT Chocolates"/>
              </a:rPr>
              <a:t>reconfigurable elements</a:t>
            </a:r>
          </a:p>
        </p:txBody>
      </p:sp>
      <p:sp>
        <p:nvSpPr>
          <p:cNvPr id="64" name="TextBox 64"/>
          <p:cNvSpPr txBox="1"/>
          <p:nvPr/>
        </p:nvSpPr>
        <p:spPr>
          <a:xfrm>
            <a:off x="1707958" y="6052900"/>
            <a:ext cx="1631265"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Complex Voronoi </a:t>
            </a:r>
          </a:p>
          <a:p>
            <a:pPr algn="ctr">
              <a:lnSpc>
                <a:spcPts val="1887"/>
              </a:lnSpc>
              <a:spcBef>
                <a:spcPct val="0"/>
              </a:spcBef>
            </a:pPr>
            <a:r>
              <a:rPr lang="en-US" sz="1599" spc="62">
                <a:solidFill>
                  <a:srgbClr val="000000"/>
                </a:solidFill>
                <a:latin typeface="TT Chocolates"/>
                <a:ea typeface="TT Chocolates"/>
                <a:cs typeface="TT Chocolates"/>
                <a:sym typeface="TT Chocolates"/>
              </a:rPr>
              <a:t>geometries</a:t>
            </a:r>
          </a:p>
        </p:txBody>
      </p:sp>
      <p:sp>
        <p:nvSpPr>
          <p:cNvPr id="65" name="TextBox 65"/>
          <p:cNvSpPr txBox="1"/>
          <p:nvPr/>
        </p:nvSpPr>
        <p:spPr>
          <a:xfrm>
            <a:off x="3742854" y="7597068"/>
            <a:ext cx="43663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Repair</a:t>
            </a:r>
          </a:p>
        </p:txBody>
      </p:sp>
      <p:sp>
        <p:nvSpPr>
          <p:cNvPr id="66" name="TextBox 66"/>
          <p:cNvSpPr txBox="1"/>
          <p:nvPr/>
        </p:nvSpPr>
        <p:spPr>
          <a:xfrm>
            <a:off x="5080834" y="7597068"/>
            <a:ext cx="913209"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Replacement</a:t>
            </a:r>
          </a:p>
        </p:txBody>
      </p:sp>
      <p:sp>
        <p:nvSpPr>
          <p:cNvPr id="67" name="TextBox 67"/>
          <p:cNvSpPr txBox="1"/>
          <p:nvPr/>
        </p:nvSpPr>
        <p:spPr>
          <a:xfrm>
            <a:off x="6724491" y="7597068"/>
            <a:ext cx="76784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Adaptation</a:t>
            </a:r>
          </a:p>
        </p:txBody>
      </p:sp>
      <p:sp>
        <p:nvSpPr>
          <p:cNvPr id="68" name="TextBox 68"/>
          <p:cNvSpPr txBox="1"/>
          <p:nvPr/>
        </p:nvSpPr>
        <p:spPr>
          <a:xfrm>
            <a:off x="9412697" y="4687584"/>
            <a:ext cx="3188423"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Printed from recycled PET bottles </a:t>
            </a:r>
          </a:p>
          <a:p>
            <a:pPr algn="ctr">
              <a:lnSpc>
                <a:spcPts val="1887"/>
              </a:lnSpc>
              <a:spcBef>
                <a:spcPct val="0"/>
              </a:spcBef>
            </a:pPr>
            <a:r>
              <a:rPr lang="en-US" sz="1599" spc="62">
                <a:solidFill>
                  <a:srgbClr val="000000"/>
                </a:solidFill>
                <a:latin typeface="TT Chocolates"/>
                <a:ea typeface="TT Chocolates"/>
                <a:cs typeface="TT Chocolates"/>
                <a:sym typeface="TT Chocolates"/>
              </a:rPr>
              <a:t>filament</a:t>
            </a:r>
          </a:p>
        </p:txBody>
      </p:sp>
      <p:sp>
        <p:nvSpPr>
          <p:cNvPr id="69" name="TextBox 69"/>
          <p:cNvSpPr txBox="1"/>
          <p:nvPr/>
        </p:nvSpPr>
        <p:spPr>
          <a:xfrm>
            <a:off x="9296400" y="5862523"/>
            <a:ext cx="3421016"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Lightweight, durable, and suitable for modular furniture components</a:t>
            </a:r>
          </a:p>
        </p:txBody>
      </p:sp>
      <p:sp>
        <p:nvSpPr>
          <p:cNvPr id="70" name="TextBox 70"/>
          <p:cNvSpPr txBox="1"/>
          <p:nvPr/>
        </p:nvSpPr>
        <p:spPr>
          <a:xfrm>
            <a:off x="9276338" y="7044404"/>
            <a:ext cx="3267887" cy="718439"/>
          </a:xfrm>
          <a:prstGeom prst="rect">
            <a:avLst/>
          </a:prstGeom>
        </p:spPr>
        <p:txBody>
          <a:bodyPr lIns="0" tIns="0" rIns="0" bIns="0" rtlCol="0" anchor="t">
            <a:spAutoFit/>
          </a:bodyPr>
          <a:lstStyle/>
          <a:p>
            <a:pPr algn="ctr">
              <a:lnSpc>
                <a:spcPts val="1887"/>
              </a:lnSpc>
              <a:spcBef>
                <a:spcPct val="0"/>
              </a:spcBef>
            </a:pPr>
            <a:r>
              <a:rPr lang="en-US" sz="1599" spc="62">
                <a:solidFill>
                  <a:srgbClr val="FF3131"/>
                </a:solidFill>
                <a:latin typeface="TT Chocolates"/>
                <a:ea typeface="TT Chocolates"/>
                <a:cs typeface="TT Chocolates"/>
                <a:sym typeface="TT Chocolates"/>
              </a:rPr>
              <a:t>color: off white with small multicolor speckles: not to harsch, but clean, neutral and calm</a:t>
            </a:r>
          </a:p>
        </p:txBody>
      </p:sp>
      <p:sp>
        <p:nvSpPr>
          <p:cNvPr id="71" name="TextBox 71"/>
          <p:cNvSpPr txBox="1"/>
          <p:nvPr/>
        </p:nvSpPr>
        <p:spPr>
          <a:xfrm>
            <a:off x="13839592" y="4735538"/>
            <a:ext cx="2691137"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reliable rotation and strength</a:t>
            </a:r>
          </a:p>
        </p:txBody>
      </p:sp>
      <p:sp>
        <p:nvSpPr>
          <p:cNvPr id="72" name="TextBox 72"/>
          <p:cNvSpPr txBox="1"/>
          <p:nvPr/>
        </p:nvSpPr>
        <p:spPr>
          <a:xfrm>
            <a:off x="13582331" y="5908639"/>
            <a:ext cx="3283137"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precise inserted technical parts that complement printed geometry </a:t>
            </a:r>
          </a:p>
        </p:txBody>
      </p:sp>
      <p:sp>
        <p:nvSpPr>
          <p:cNvPr id="73" name="TextBox 7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MATERIAL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K YOU">
            <a:hlinkClick r:id="" action="ppaction://media"/>
            <a:extLst>
              <a:ext uri="{FF2B5EF4-FFF2-40B4-BE49-F238E27FC236}">
                <a16:creationId xmlns:a16="http://schemas.microsoft.com/office/drawing/2014/main" id="{8FE51226-6825-744E-31F3-FEC47F2CCD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TextBox 3"/>
          <p:cNvSpPr txBox="1"/>
          <p:nvPr/>
        </p:nvSpPr>
        <p:spPr>
          <a:xfrm>
            <a:off x="5323017" y="3014898"/>
            <a:ext cx="7641965" cy="358775"/>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Thank you for your attention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1239" y="3590744"/>
            <a:ext cx="3585903" cy="3599401"/>
          </a:xfrm>
          <a:custGeom>
            <a:avLst/>
            <a:gdLst/>
            <a:ahLst/>
            <a:cxnLst/>
            <a:rect l="l" t="t" r="r" b="b"/>
            <a:pathLst>
              <a:path w="3585903" h="3599401">
                <a:moveTo>
                  <a:pt x="0" y="0"/>
                </a:moveTo>
                <a:lnTo>
                  <a:pt x="3585903" y="0"/>
                </a:lnTo>
                <a:lnTo>
                  <a:pt x="3585903" y="3599401"/>
                </a:lnTo>
                <a:lnTo>
                  <a:pt x="0" y="3599401"/>
                </a:lnTo>
                <a:lnTo>
                  <a:pt x="0" y="0"/>
                </a:lnTo>
                <a:close/>
              </a:path>
            </a:pathLst>
          </a:custGeom>
          <a:blipFill>
            <a:blip r:embed="rId2">
              <a:alphaModFix amt="77000"/>
            </a:blip>
            <a:stretch>
              <a:fillRect/>
            </a:stretch>
          </a:blipFill>
        </p:spPr>
        <p:txBody>
          <a:bodyPr/>
          <a:lstStyle/>
          <a:p>
            <a:endParaRPr lang="it-IT"/>
          </a:p>
        </p:txBody>
      </p:sp>
      <p:sp>
        <p:nvSpPr>
          <p:cNvPr id="3" name="Freeform 3"/>
          <p:cNvSpPr/>
          <p:nvPr/>
        </p:nvSpPr>
        <p:spPr>
          <a:xfrm>
            <a:off x="4145182" y="4318403"/>
            <a:ext cx="4292351" cy="2187103"/>
          </a:xfrm>
          <a:custGeom>
            <a:avLst/>
            <a:gdLst/>
            <a:ahLst/>
            <a:cxnLst/>
            <a:rect l="l" t="t" r="r" b="b"/>
            <a:pathLst>
              <a:path w="4292351" h="2187103">
                <a:moveTo>
                  <a:pt x="0" y="0"/>
                </a:moveTo>
                <a:lnTo>
                  <a:pt x="4292351" y="0"/>
                </a:lnTo>
                <a:lnTo>
                  <a:pt x="4292351" y="2187103"/>
                </a:lnTo>
                <a:lnTo>
                  <a:pt x="0" y="2187103"/>
                </a:lnTo>
                <a:lnTo>
                  <a:pt x="0" y="0"/>
                </a:lnTo>
                <a:close/>
              </a:path>
            </a:pathLst>
          </a:custGeom>
          <a:blipFill>
            <a:blip r:embed="rId3">
              <a:alphaModFix amt="23000"/>
            </a:blip>
            <a:stretch>
              <a:fillRect t="-69811" b="-107829"/>
            </a:stretch>
          </a:blipFill>
        </p:spPr>
        <p:txBody>
          <a:bodyPr/>
          <a:lstStyle/>
          <a:p>
            <a:endParaRPr lang="it-IT"/>
          </a:p>
        </p:txBody>
      </p:sp>
      <p:sp>
        <p:nvSpPr>
          <p:cNvPr id="4" name="Freeform 4"/>
          <p:cNvSpPr/>
          <p:nvPr/>
        </p:nvSpPr>
        <p:spPr>
          <a:xfrm rot="-5400000">
            <a:off x="8479736" y="4629983"/>
            <a:ext cx="1959321" cy="1520923"/>
          </a:xfrm>
          <a:custGeom>
            <a:avLst/>
            <a:gdLst/>
            <a:ahLst/>
            <a:cxnLst/>
            <a:rect l="l" t="t" r="r" b="b"/>
            <a:pathLst>
              <a:path w="1959321" h="1520923">
                <a:moveTo>
                  <a:pt x="0" y="0"/>
                </a:moveTo>
                <a:lnTo>
                  <a:pt x="1959321" y="0"/>
                </a:lnTo>
                <a:lnTo>
                  <a:pt x="1959321" y="1520923"/>
                </a:lnTo>
                <a:lnTo>
                  <a:pt x="0" y="1520923"/>
                </a:lnTo>
                <a:lnTo>
                  <a:pt x="0" y="0"/>
                </a:lnTo>
                <a:close/>
              </a:path>
            </a:pathLst>
          </a:custGeom>
          <a:blipFill>
            <a:blip>
              <a:alphaModFix amt="74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5003209" y="5067300"/>
            <a:ext cx="11042228" cy="613108"/>
          </a:xfrm>
          <a:prstGeom prst="rect">
            <a:avLst/>
          </a:prstGeom>
        </p:spPr>
        <p:txBody>
          <a:bodyPr lIns="0" tIns="0" rIns="0" bIns="0" rtlCol="0" anchor="t">
            <a:spAutoFit/>
          </a:bodyPr>
          <a:lstStyle/>
          <a:p>
            <a:pPr algn="l">
              <a:lnSpc>
                <a:spcPts val="5037"/>
              </a:lnSpc>
              <a:spcBef>
                <a:spcPct val="0"/>
              </a:spcBef>
            </a:pPr>
            <a:r>
              <a:rPr lang="en-US" sz="3597" b="1" spc="719">
                <a:solidFill>
                  <a:srgbClr val="000000"/>
                </a:solidFill>
                <a:latin typeface="TT Chocolates Bold"/>
                <a:ea typeface="TT Chocolates Bold"/>
                <a:cs typeface="TT Chocolates Bold"/>
                <a:sym typeface="TT Chocolates Bold"/>
              </a:rPr>
              <a:t>VORONOI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AI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LIGHTING</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7" name="TextBox 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PROJECT PRINCIPLES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95230" y="4634036"/>
            <a:ext cx="3297539" cy="914153"/>
          </a:xfrm>
          <a:prstGeom prst="rect">
            <a:avLst/>
          </a:prstGeom>
        </p:spPr>
        <p:txBody>
          <a:bodyPr lIns="0" tIns="0" rIns="0" bIns="0" rtlCol="0" anchor="t">
            <a:spAutoFit/>
          </a:bodyPr>
          <a:lstStyle/>
          <a:p>
            <a:pPr algn="l">
              <a:lnSpc>
                <a:spcPts val="7593"/>
              </a:lnSpc>
              <a:spcBef>
                <a:spcPct val="0"/>
              </a:spcBef>
            </a:pPr>
            <a:r>
              <a:rPr lang="en-US" sz="5423" b="1" spc="1084">
                <a:solidFill>
                  <a:srgbClr val="000000"/>
                </a:solidFill>
                <a:latin typeface="TT Chocolates Bold"/>
                <a:ea typeface="TT Chocolates Bold"/>
                <a:cs typeface="TT Chocolates Bold"/>
                <a:sym typeface="TT Chocolates Bold"/>
              </a:rPr>
              <a:t>DESIGN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257562"/>
            <a:ext cx="2981555" cy="2221258"/>
          </a:xfrm>
          <a:custGeom>
            <a:avLst/>
            <a:gdLst/>
            <a:ahLst/>
            <a:cxnLst/>
            <a:rect l="l" t="t" r="r" b="b"/>
            <a:pathLst>
              <a:path w="2981555" h="2221258">
                <a:moveTo>
                  <a:pt x="0" y="0"/>
                </a:moveTo>
                <a:lnTo>
                  <a:pt x="2981555" y="0"/>
                </a:lnTo>
                <a:lnTo>
                  <a:pt x="2981555" y="2221258"/>
                </a:lnTo>
                <a:lnTo>
                  <a:pt x="0" y="2221258"/>
                </a:lnTo>
                <a:lnTo>
                  <a:pt x="0" y="0"/>
                </a:lnTo>
                <a:close/>
              </a:path>
            </a:pathLst>
          </a:custGeom>
          <a:blipFill>
            <a:blip r:embed="rId3"/>
            <a:stretch>
              <a:fillRect/>
            </a:stretch>
          </a:blipFill>
        </p:spPr>
        <p:txBody>
          <a:bodyPr/>
          <a:lstStyle/>
          <a:p>
            <a:endParaRPr lang="it-IT"/>
          </a:p>
        </p:txBody>
      </p:sp>
      <p:sp>
        <p:nvSpPr>
          <p:cNvPr id="3" name="Freeform 3"/>
          <p:cNvSpPr/>
          <p:nvPr/>
        </p:nvSpPr>
        <p:spPr>
          <a:xfrm>
            <a:off x="4110595" y="2238512"/>
            <a:ext cx="3039784" cy="2268439"/>
          </a:xfrm>
          <a:custGeom>
            <a:avLst/>
            <a:gdLst/>
            <a:ahLst/>
            <a:cxnLst/>
            <a:rect l="l" t="t" r="r" b="b"/>
            <a:pathLst>
              <a:path w="3039784" h="2268439">
                <a:moveTo>
                  <a:pt x="0" y="0"/>
                </a:moveTo>
                <a:lnTo>
                  <a:pt x="3039785" y="0"/>
                </a:lnTo>
                <a:lnTo>
                  <a:pt x="3039785" y="2268439"/>
                </a:lnTo>
                <a:lnTo>
                  <a:pt x="0" y="2268439"/>
                </a:lnTo>
                <a:lnTo>
                  <a:pt x="0" y="0"/>
                </a:lnTo>
                <a:close/>
              </a:path>
            </a:pathLst>
          </a:custGeom>
          <a:blipFill>
            <a:blip r:embed="rId4"/>
            <a:stretch>
              <a:fillRect/>
            </a:stretch>
          </a:blipFill>
        </p:spPr>
        <p:txBody>
          <a:bodyPr/>
          <a:lstStyle/>
          <a:p>
            <a:endParaRPr lang="it-IT"/>
          </a:p>
        </p:txBody>
      </p:sp>
      <p:sp>
        <p:nvSpPr>
          <p:cNvPr id="4" name="Freeform 4"/>
          <p:cNvSpPr/>
          <p:nvPr/>
        </p:nvSpPr>
        <p:spPr>
          <a:xfrm>
            <a:off x="7267282" y="2238512"/>
            <a:ext cx="3002088" cy="2240308"/>
          </a:xfrm>
          <a:custGeom>
            <a:avLst/>
            <a:gdLst/>
            <a:ahLst/>
            <a:cxnLst/>
            <a:rect l="l" t="t" r="r" b="b"/>
            <a:pathLst>
              <a:path w="3002088" h="2240308">
                <a:moveTo>
                  <a:pt x="0" y="0"/>
                </a:moveTo>
                <a:lnTo>
                  <a:pt x="3002088" y="0"/>
                </a:lnTo>
                <a:lnTo>
                  <a:pt x="3002088" y="2240308"/>
                </a:lnTo>
                <a:lnTo>
                  <a:pt x="0" y="2240308"/>
                </a:lnTo>
                <a:lnTo>
                  <a:pt x="0" y="0"/>
                </a:lnTo>
                <a:close/>
              </a:path>
            </a:pathLst>
          </a:custGeom>
          <a:blipFill>
            <a:blip r:embed="rId5"/>
            <a:stretch>
              <a:fillRect/>
            </a:stretch>
          </a:blipFill>
        </p:spPr>
        <p:txBody>
          <a:bodyPr/>
          <a:lstStyle/>
          <a:p>
            <a:endParaRPr lang="it-IT"/>
          </a:p>
        </p:txBody>
      </p:sp>
      <p:sp>
        <p:nvSpPr>
          <p:cNvPr id="5" name="TextBox 5"/>
          <p:cNvSpPr txBox="1"/>
          <p:nvPr/>
        </p:nvSpPr>
        <p:spPr>
          <a:xfrm>
            <a:off x="1093405" y="7814703"/>
            <a:ext cx="2570543"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Equidistant vertices/edges</a:t>
            </a:r>
          </a:p>
        </p:txBody>
      </p:sp>
      <p:grpSp>
        <p:nvGrpSpPr>
          <p:cNvPr id="6" name="Group 6"/>
          <p:cNvGrpSpPr/>
          <p:nvPr/>
        </p:nvGrpSpPr>
        <p:grpSpPr>
          <a:xfrm>
            <a:off x="3263136" y="5687606"/>
            <a:ext cx="4784849" cy="3570694"/>
            <a:chOff x="0" y="0"/>
            <a:chExt cx="6379799" cy="4760925"/>
          </a:xfrm>
        </p:grpSpPr>
        <p:sp>
          <p:nvSpPr>
            <p:cNvPr id="7" name="Freeform 7"/>
            <p:cNvSpPr/>
            <p:nvPr/>
          </p:nvSpPr>
          <p:spPr>
            <a:xfrm>
              <a:off x="0" y="0"/>
              <a:ext cx="6379799" cy="4760925"/>
            </a:xfrm>
            <a:custGeom>
              <a:avLst/>
              <a:gdLst/>
              <a:ahLst/>
              <a:cxnLst/>
              <a:rect l="l" t="t" r="r" b="b"/>
              <a:pathLst>
                <a:path w="6379799" h="4760925">
                  <a:moveTo>
                    <a:pt x="0" y="0"/>
                  </a:moveTo>
                  <a:lnTo>
                    <a:pt x="6379799" y="0"/>
                  </a:lnTo>
                  <a:lnTo>
                    <a:pt x="6379799" y="4760925"/>
                  </a:lnTo>
                  <a:lnTo>
                    <a:pt x="0" y="4760925"/>
                  </a:lnTo>
                  <a:lnTo>
                    <a:pt x="0" y="0"/>
                  </a:lnTo>
                  <a:close/>
                </a:path>
              </a:pathLst>
            </a:custGeom>
            <a:blipFill>
              <a:blip r:embed="rId6"/>
              <a:stretch>
                <a:fillRect/>
              </a:stretch>
            </a:blipFill>
          </p:spPr>
          <p:txBody>
            <a:bodyPr/>
            <a:lstStyle/>
            <a:p>
              <a:endParaRPr lang="it-IT"/>
            </a:p>
          </p:txBody>
        </p:sp>
        <p:sp>
          <p:nvSpPr>
            <p:cNvPr id="8" name="TextBox 8"/>
            <p:cNvSpPr txBox="1"/>
            <p:nvPr/>
          </p:nvSpPr>
          <p:spPr>
            <a:xfrm>
              <a:off x="999636" y="889391"/>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9" name="TextBox 9"/>
            <p:cNvSpPr txBox="1"/>
            <p:nvPr/>
          </p:nvSpPr>
          <p:spPr>
            <a:xfrm>
              <a:off x="606493" y="1853879"/>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0" name="TextBox 10"/>
            <p:cNvSpPr txBox="1"/>
            <p:nvPr/>
          </p:nvSpPr>
          <p:spPr>
            <a:xfrm>
              <a:off x="2283293" y="1908532"/>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11" name="TextBox 11"/>
            <p:cNvSpPr txBox="1"/>
            <p:nvPr/>
          </p:nvSpPr>
          <p:spPr>
            <a:xfrm>
              <a:off x="692443" y="2664162"/>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2" name="TextBox 12"/>
            <p:cNvSpPr txBox="1"/>
            <p:nvPr/>
          </p:nvSpPr>
          <p:spPr>
            <a:xfrm>
              <a:off x="758518" y="2811696"/>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sp>
          <p:nvSpPr>
            <p:cNvPr id="13" name="TextBox 13"/>
            <p:cNvSpPr txBox="1"/>
            <p:nvPr/>
          </p:nvSpPr>
          <p:spPr>
            <a:xfrm>
              <a:off x="1824076" y="2762496"/>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4" name="TextBox 14"/>
            <p:cNvSpPr txBox="1"/>
            <p:nvPr/>
          </p:nvSpPr>
          <p:spPr>
            <a:xfrm>
              <a:off x="1890151" y="2910030"/>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grpSp>
      <p:sp>
        <p:nvSpPr>
          <p:cNvPr id="15" name="TextBox 15"/>
          <p:cNvSpPr txBox="1"/>
          <p:nvPr/>
        </p:nvSpPr>
        <p:spPr>
          <a:xfrm>
            <a:off x="1012370" y="5916206"/>
            <a:ext cx="1784041"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Nearest neighbour</a:t>
            </a:r>
          </a:p>
        </p:txBody>
      </p:sp>
      <p:sp>
        <p:nvSpPr>
          <p:cNvPr id="16" name="TextBox 16"/>
          <p:cNvSpPr txBox="1"/>
          <p:nvPr/>
        </p:nvSpPr>
        <p:spPr>
          <a:xfrm>
            <a:off x="8246880" y="7798943"/>
            <a:ext cx="1794239" cy="718439"/>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vertical/</a:t>
            </a:r>
          </a:p>
          <a:p>
            <a:pPr algn="l">
              <a:lnSpc>
                <a:spcPts val="1887"/>
              </a:lnSpc>
            </a:pPr>
            <a:r>
              <a:rPr lang="en-US" sz="1599" b="1" spc="62">
                <a:solidFill>
                  <a:srgbClr val="AF4139"/>
                </a:solidFill>
                <a:latin typeface="TT Chocolates Bold"/>
                <a:ea typeface="TT Chocolates Bold"/>
                <a:cs typeface="TT Chocolates Bold"/>
                <a:sym typeface="TT Chocolates Bold"/>
              </a:rPr>
              <a:t>       horizontal  </a:t>
            </a:r>
          </a:p>
          <a:p>
            <a:pPr algn="l">
              <a:lnSpc>
                <a:spcPts val="1887"/>
              </a:lnSpc>
            </a:pPr>
            <a:r>
              <a:rPr lang="en-US" sz="1599" b="1" spc="62">
                <a:solidFill>
                  <a:srgbClr val="AF4139"/>
                </a:solidFill>
                <a:latin typeface="TT Chocolates Bold"/>
                <a:ea typeface="TT Chocolates Bold"/>
                <a:cs typeface="TT Chocolates Bold"/>
                <a:sym typeface="TT Chocolates Bold"/>
              </a:rPr>
              <a:t>       alignment</a:t>
            </a:r>
          </a:p>
        </p:txBody>
      </p:sp>
      <p:sp>
        <p:nvSpPr>
          <p:cNvPr id="17" name="TextBox 17"/>
          <p:cNvSpPr txBox="1"/>
          <p:nvPr/>
        </p:nvSpPr>
        <p:spPr>
          <a:xfrm>
            <a:off x="8246880" y="5921654"/>
            <a:ext cx="1794239"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density variation</a:t>
            </a:r>
          </a:p>
        </p:txBody>
      </p:sp>
      <p:grpSp>
        <p:nvGrpSpPr>
          <p:cNvPr id="18" name="Group 18"/>
          <p:cNvGrpSpPr/>
          <p:nvPr/>
        </p:nvGrpSpPr>
        <p:grpSpPr>
          <a:xfrm>
            <a:off x="1358249" y="5687606"/>
            <a:ext cx="8699201" cy="3712035"/>
            <a:chOff x="0" y="0"/>
            <a:chExt cx="11598935" cy="4949380"/>
          </a:xfrm>
        </p:grpSpPr>
        <p:sp>
          <p:nvSpPr>
            <p:cNvPr id="19" name="Freeform 19"/>
            <p:cNvSpPr/>
            <p:nvPr/>
          </p:nvSpPr>
          <p:spPr>
            <a:xfrm>
              <a:off x="2561622" y="0"/>
              <a:ext cx="6610190" cy="4949380"/>
            </a:xfrm>
            <a:custGeom>
              <a:avLst/>
              <a:gdLst/>
              <a:ahLst/>
              <a:cxnLst/>
              <a:rect l="l" t="t" r="r" b="b"/>
              <a:pathLst>
                <a:path w="6610190" h="4949380">
                  <a:moveTo>
                    <a:pt x="0" y="0"/>
                  </a:moveTo>
                  <a:lnTo>
                    <a:pt x="6610191" y="0"/>
                  </a:lnTo>
                  <a:lnTo>
                    <a:pt x="6610191" y="4949380"/>
                  </a:lnTo>
                  <a:lnTo>
                    <a:pt x="0" y="4949380"/>
                  </a:lnTo>
                  <a:lnTo>
                    <a:pt x="0" y="0"/>
                  </a:lnTo>
                  <a:close/>
                </a:path>
              </a:pathLst>
            </a:custGeom>
            <a:blipFill>
              <a:blip r:embed="rId7"/>
              <a:stretch>
                <a:fillRect/>
              </a:stretch>
            </a:blipFill>
          </p:spPr>
          <p:txBody>
            <a:bodyPr/>
            <a:lstStyle/>
            <a:p>
              <a:endParaRPr lang="it-IT"/>
            </a:p>
          </p:txBody>
        </p:sp>
        <p:sp>
          <p:nvSpPr>
            <p:cNvPr id="20" name="TextBox 20"/>
            <p:cNvSpPr txBox="1"/>
            <p:nvPr/>
          </p:nvSpPr>
          <p:spPr>
            <a:xfrm>
              <a:off x="0" y="1010275"/>
              <a:ext cx="1939322" cy="957919"/>
            </a:xfrm>
            <a:prstGeom prst="rect">
              <a:avLst/>
            </a:prstGeom>
          </p:spPr>
          <p:txBody>
            <a:bodyPr lIns="0" tIns="0" rIns="0" bIns="0" rtlCol="0" anchor="t">
              <a:spAutoFit/>
            </a:bodyPr>
            <a:lstStyle/>
            <a:p>
              <a:pPr algn="l">
                <a:lnSpc>
                  <a:spcPts val="1887"/>
                </a:lnSpc>
              </a:pPr>
              <a:r>
                <a:rPr lang="en-US" sz="1599" spc="62" dirty="0">
                  <a:solidFill>
                    <a:srgbClr val="AF4139"/>
                  </a:solidFill>
                  <a:latin typeface="TT Chocolates"/>
                  <a:ea typeface="TT Chocolates"/>
                  <a:cs typeface="TT Chocolates"/>
                  <a:sym typeface="TT Chocolates"/>
                </a:rPr>
                <a:t>⟶ Center of activities as seed points</a:t>
              </a:r>
            </a:p>
          </p:txBody>
        </p:sp>
        <p:sp>
          <p:nvSpPr>
            <p:cNvPr id="21" name="TextBox 21"/>
            <p:cNvSpPr txBox="1"/>
            <p:nvPr/>
          </p:nvSpPr>
          <p:spPr>
            <a:xfrm>
              <a:off x="0" y="3452825"/>
              <a:ext cx="2047369"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Lighting in edges</a:t>
              </a:r>
            </a:p>
          </p:txBody>
        </p:sp>
        <p:sp>
          <p:nvSpPr>
            <p:cNvPr id="22" name="TextBox 22"/>
            <p:cNvSpPr txBox="1"/>
            <p:nvPr/>
          </p:nvSpPr>
          <p:spPr>
            <a:xfrm>
              <a:off x="9603080" y="1068068"/>
              <a:ext cx="1995854"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Function variation</a:t>
              </a:r>
            </a:p>
          </p:txBody>
        </p:sp>
        <p:sp>
          <p:nvSpPr>
            <p:cNvPr id="23" name="TextBox 23"/>
            <p:cNvSpPr txBox="1"/>
            <p:nvPr/>
          </p:nvSpPr>
          <p:spPr>
            <a:xfrm>
              <a:off x="9679813" y="3803515"/>
              <a:ext cx="1919122" cy="9579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Horizontal/</a:t>
              </a:r>
            </a:p>
            <a:p>
              <a:pPr algn="l">
                <a:lnSpc>
                  <a:spcPts val="1887"/>
                </a:lnSpc>
              </a:pPr>
              <a:r>
                <a:rPr lang="en-US" sz="1599" spc="62">
                  <a:solidFill>
                    <a:srgbClr val="AF4139"/>
                  </a:solidFill>
                  <a:latin typeface="TT Chocolates"/>
                  <a:ea typeface="TT Chocolates"/>
                  <a:cs typeface="TT Chocolates"/>
                  <a:sym typeface="TT Chocolates"/>
                </a:rPr>
                <a:t>       vertical</a:t>
              </a:r>
            </a:p>
            <a:p>
              <a:pPr algn="l">
                <a:lnSpc>
                  <a:spcPts val="1887"/>
                </a:lnSpc>
              </a:pPr>
              <a:r>
                <a:rPr lang="en-US" sz="1599" spc="62">
                  <a:solidFill>
                    <a:srgbClr val="AF4139"/>
                  </a:solidFill>
                  <a:latin typeface="TT Chocolates"/>
                  <a:ea typeface="TT Chocolates"/>
                  <a:cs typeface="TT Chocolates"/>
                  <a:sym typeface="TT Chocolates"/>
                </a:rPr>
                <a:t>       surfaces</a:t>
              </a:r>
            </a:p>
          </p:txBody>
        </p:sp>
      </p:grpSp>
      <p:grpSp>
        <p:nvGrpSpPr>
          <p:cNvPr id="24" name="Group 24"/>
          <p:cNvGrpSpPr/>
          <p:nvPr/>
        </p:nvGrpSpPr>
        <p:grpSpPr>
          <a:xfrm>
            <a:off x="1200981" y="9165700"/>
            <a:ext cx="1802441" cy="762000"/>
            <a:chOff x="0" y="0"/>
            <a:chExt cx="474717" cy="200691"/>
          </a:xfrm>
        </p:grpSpPr>
        <p:sp>
          <p:nvSpPr>
            <p:cNvPr id="25" name="Freeform 25"/>
            <p:cNvSpPr/>
            <p:nvPr/>
          </p:nvSpPr>
          <p:spPr>
            <a:xfrm>
              <a:off x="0" y="0"/>
              <a:ext cx="474717" cy="200691"/>
            </a:xfrm>
            <a:custGeom>
              <a:avLst/>
              <a:gdLst/>
              <a:ahLst/>
              <a:cxnLst/>
              <a:rect l="l" t="t" r="r" b="b"/>
              <a:pathLst>
                <a:path w="474717" h="200691">
                  <a:moveTo>
                    <a:pt x="0" y="0"/>
                  </a:moveTo>
                  <a:lnTo>
                    <a:pt x="474717" y="0"/>
                  </a:lnTo>
                  <a:lnTo>
                    <a:pt x="474717" y="200691"/>
                  </a:lnTo>
                  <a:lnTo>
                    <a:pt x="0" y="200691"/>
                  </a:lnTo>
                  <a:close/>
                </a:path>
              </a:pathLst>
            </a:custGeom>
            <a:solidFill>
              <a:srgbClr val="FFFFFF"/>
            </a:solidFill>
          </p:spPr>
          <p:txBody>
            <a:bodyPr/>
            <a:lstStyle/>
            <a:p>
              <a:endParaRPr lang="it-IT"/>
            </a:p>
          </p:txBody>
        </p:sp>
        <p:sp>
          <p:nvSpPr>
            <p:cNvPr id="26" name="TextBox 26"/>
            <p:cNvSpPr txBox="1"/>
            <p:nvPr/>
          </p:nvSpPr>
          <p:spPr>
            <a:xfrm>
              <a:off x="0" y="9525"/>
              <a:ext cx="474717" cy="191166"/>
            </a:xfrm>
            <a:prstGeom prst="rect">
              <a:avLst/>
            </a:prstGeom>
          </p:spPr>
          <p:txBody>
            <a:bodyPr lIns="50800" tIns="50800" rIns="50800" bIns="50800" rtlCol="0" anchor="ctr"/>
            <a:lstStyle/>
            <a:p>
              <a:pPr algn="ctr">
                <a:lnSpc>
                  <a:spcPts val="2368"/>
                </a:lnSpc>
              </a:pPr>
              <a:endParaRPr/>
            </a:p>
          </p:txBody>
        </p:sp>
      </p:grpSp>
      <p:sp>
        <p:nvSpPr>
          <p:cNvPr id="27" name="TextBox 2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8" name="TextBox 28"/>
          <p:cNvSpPr txBox="1"/>
          <p:nvPr/>
        </p:nvSpPr>
        <p:spPr>
          <a:xfrm>
            <a:off x="1028700"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Generation</a:t>
            </a:r>
          </a:p>
        </p:txBody>
      </p:sp>
      <p:sp>
        <p:nvSpPr>
          <p:cNvPr id="29" name="TextBox 29"/>
          <p:cNvSpPr txBox="1"/>
          <p:nvPr/>
        </p:nvSpPr>
        <p:spPr>
          <a:xfrm>
            <a:off x="10932584"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Configurations</a:t>
            </a:r>
          </a:p>
        </p:txBody>
      </p:sp>
      <p:sp>
        <p:nvSpPr>
          <p:cNvPr id="30" name="TextBox 30"/>
          <p:cNvSpPr txBox="1"/>
          <p:nvPr/>
        </p:nvSpPr>
        <p:spPr>
          <a:xfrm>
            <a:off x="1028700" y="5396758"/>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Properties</a:t>
            </a:r>
          </a:p>
        </p:txBody>
      </p:sp>
      <p:sp>
        <p:nvSpPr>
          <p:cNvPr id="31" name="TextBox 31"/>
          <p:cNvSpPr txBox="1"/>
          <p:nvPr/>
        </p:nvSpPr>
        <p:spPr>
          <a:xfrm>
            <a:off x="1028700" y="4701437"/>
            <a:ext cx="2977120"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Random seed points</a:t>
            </a:r>
          </a:p>
        </p:txBody>
      </p:sp>
      <p:sp>
        <p:nvSpPr>
          <p:cNvPr id="32" name="TextBox 32"/>
          <p:cNvSpPr txBox="1"/>
          <p:nvPr/>
        </p:nvSpPr>
        <p:spPr>
          <a:xfrm>
            <a:off x="4110595" y="4701437"/>
            <a:ext cx="3039784"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Delaunay triangulation</a:t>
            </a:r>
          </a:p>
        </p:txBody>
      </p:sp>
      <p:sp>
        <p:nvSpPr>
          <p:cNvPr id="33" name="TextBox 33"/>
          <p:cNvSpPr txBox="1"/>
          <p:nvPr/>
        </p:nvSpPr>
        <p:spPr>
          <a:xfrm>
            <a:off x="7255155" y="4705111"/>
            <a:ext cx="3014215" cy="480314"/>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Extending triangles bisectors: voronoi cells</a:t>
            </a:r>
          </a:p>
        </p:txBody>
      </p:sp>
      <p:sp>
        <p:nvSpPr>
          <p:cNvPr id="34" name="Freeform 34"/>
          <p:cNvSpPr/>
          <p:nvPr/>
        </p:nvSpPr>
        <p:spPr>
          <a:xfrm>
            <a:off x="14176016" y="2210381"/>
            <a:ext cx="3039784" cy="2268439"/>
          </a:xfrm>
          <a:custGeom>
            <a:avLst/>
            <a:gdLst/>
            <a:ahLst/>
            <a:cxnLst/>
            <a:rect l="l" t="t" r="r" b="b"/>
            <a:pathLst>
              <a:path w="3039784" h="2268439">
                <a:moveTo>
                  <a:pt x="0" y="0"/>
                </a:moveTo>
                <a:lnTo>
                  <a:pt x="3039784" y="0"/>
                </a:lnTo>
                <a:lnTo>
                  <a:pt x="3039784" y="2268439"/>
                </a:lnTo>
                <a:lnTo>
                  <a:pt x="0" y="2268439"/>
                </a:lnTo>
                <a:lnTo>
                  <a:pt x="0" y="0"/>
                </a:lnTo>
                <a:close/>
              </a:path>
            </a:pathLst>
          </a:custGeom>
          <a:blipFill>
            <a:blip r:embed="rId4"/>
            <a:stretch>
              <a:fillRect/>
            </a:stretch>
          </a:blipFill>
        </p:spPr>
        <p:txBody>
          <a:bodyPr/>
          <a:lstStyle/>
          <a:p>
            <a:endParaRPr lang="it-IT"/>
          </a:p>
        </p:txBody>
      </p:sp>
      <p:sp>
        <p:nvSpPr>
          <p:cNvPr id="35" name="Freeform 35"/>
          <p:cNvSpPr/>
          <p:nvPr/>
        </p:nvSpPr>
        <p:spPr>
          <a:xfrm>
            <a:off x="14176016" y="2202196"/>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36" name="Freeform 36"/>
          <p:cNvSpPr/>
          <p:nvPr/>
        </p:nvSpPr>
        <p:spPr>
          <a:xfrm>
            <a:off x="14144319" y="5942714"/>
            <a:ext cx="3103179" cy="2799065"/>
          </a:xfrm>
          <a:custGeom>
            <a:avLst/>
            <a:gdLst/>
            <a:ahLst/>
            <a:cxnLst/>
            <a:rect l="l" t="t" r="r" b="b"/>
            <a:pathLst>
              <a:path w="3103179" h="2799065">
                <a:moveTo>
                  <a:pt x="0" y="0"/>
                </a:moveTo>
                <a:lnTo>
                  <a:pt x="3103179" y="0"/>
                </a:lnTo>
                <a:lnTo>
                  <a:pt x="3103179" y="2799065"/>
                </a:lnTo>
                <a:lnTo>
                  <a:pt x="0" y="2799065"/>
                </a:lnTo>
                <a:lnTo>
                  <a:pt x="0" y="0"/>
                </a:lnTo>
                <a:close/>
              </a:path>
            </a:pathLst>
          </a:custGeom>
          <a:blipFill>
            <a:blip r:embed="rId9"/>
            <a:stretch>
              <a:fillRect l="-4589"/>
            </a:stretch>
          </a:blipFill>
        </p:spPr>
        <p:txBody>
          <a:bodyPr/>
          <a:lstStyle/>
          <a:p>
            <a:endParaRPr lang="it-IT"/>
          </a:p>
        </p:txBody>
      </p:sp>
      <p:sp>
        <p:nvSpPr>
          <p:cNvPr id="37" name="TextBox 37"/>
          <p:cNvSpPr txBox="1"/>
          <p:nvPr/>
        </p:nvSpPr>
        <p:spPr>
          <a:xfrm>
            <a:off x="14636970"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2D</a:t>
            </a:r>
          </a:p>
        </p:txBody>
      </p:sp>
      <p:sp>
        <p:nvSpPr>
          <p:cNvPr id="38" name="TextBox 38"/>
          <p:cNvSpPr txBox="1"/>
          <p:nvPr/>
        </p:nvSpPr>
        <p:spPr>
          <a:xfrm>
            <a:off x="14176016" y="5364142"/>
            <a:ext cx="3039784"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39" name="TextBox 39"/>
          <p:cNvSpPr txBox="1"/>
          <p:nvPr/>
        </p:nvSpPr>
        <p:spPr>
          <a:xfrm>
            <a:off x="14784676" y="8967451"/>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3D</a:t>
            </a:r>
          </a:p>
        </p:txBody>
      </p:sp>
      <p:sp>
        <p:nvSpPr>
          <p:cNvPr id="40" name="Freeform 40"/>
          <p:cNvSpPr/>
          <p:nvPr/>
        </p:nvSpPr>
        <p:spPr>
          <a:xfrm>
            <a:off x="10917217" y="2210381"/>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41" name="Freeform 41"/>
          <p:cNvSpPr/>
          <p:nvPr/>
        </p:nvSpPr>
        <p:spPr>
          <a:xfrm>
            <a:off x="10917217" y="6040765"/>
            <a:ext cx="3083284" cy="2602962"/>
          </a:xfrm>
          <a:custGeom>
            <a:avLst/>
            <a:gdLst/>
            <a:ahLst/>
            <a:cxnLst/>
            <a:rect l="l" t="t" r="r" b="b"/>
            <a:pathLst>
              <a:path w="3083284" h="2602962">
                <a:moveTo>
                  <a:pt x="0" y="0"/>
                </a:moveTo>
                <a:lnTo>
                  <a:pt x="3083284" y="0"/>
                </a:lnTo>
                <a:lnTo>
                  <a:pt x="3083284" y="2602962"/>
                </a:lnTo>
                <a:lnTo>
                  <a:pt x="0" y="2602962"/>
                </a:lnTo>
                <a:lnTo>
                  <a:pt x="0" y="0"/>
                </a:lnTo>
                <a:close/>
              </a:path>
            </a:pathLst>
          </a:custGeom>
          <a:blipFill>
            <a:blip r:embed="rId10"/>
            <a:stretch>
              <a:fillRect l="-708" t="-1102" r="-2041" b="-678"/>
            </a:stretch>
          </a:blipFill>
        </p:spPr>
        <p:txBody>
          <a:bodyPr/>
          <a:lstStyle/>
          <a:p>
            <a:endParaRPr lang="it-IT"/>
          </a:p>
        </p:txBody>
      </p:sp>
      <p:grpSp>
        <p:nvGrpSpPr>
          <p:cNvPr id="42" name="Group 42"/>
          <p:cNvGrpSpPr/>
          <p:nvPr/>
        </p:nvGrpSpPr>
        <p:grpSpPr>
          <a:xfrm>
            <a:off x="10947784" y="2238512"/>
            <a:ext cx="6311516" cy="6503505"/>
            <a:chOff x="0" y="0"/>
            <a:chExt cx="8415355" cy="8671340"/>
          </a:xfrm>
        </p:grpSpPr>
        <p:grpSp>
          <p:nvGrpSpPr>
            <p:cNvPr id="43" name="Group 43"/>
            <p:cNvGrpSpPr/>
            <p:nvPr/>
          </p:nvGrpSpPr>
          <p:grpSpPr>
            <a:xfrm>
              <a:off x="4358434" y="0"/>
              <a:ext cx="4019490" cy="2987078"/>
              <a:chOff x="0" y="0"/>
              <a:chExt cx="793973" cy="590040"/>
            </a:xfrm>
          </p:grpSpPr>
          <p:sp>
            <p:nvSpPr>
              <p:cNvPr id="44" name="Freeform 44"/>
              <p:cNvSpPr/>
              <p:nvPr/>
            </p:nvSpPr>
            <p:spPr>
              <a:xfrm>
                <a:off x="0" y="0"/>
                <a:ext cx="793973" cy="590040"/>
              </a:xfrm>
              <a:custGeom>
                <a:avLst/>
                <a:gdLst/>
                <a:ahLst/>
                <a:cxnLst/>
                <a:rect l="l" t="t" r="r" b="b"/>
                <a:pathLst>
                  <a:path w="793973" h="590040">
                    <a:moveTo>
                      <a:pt x="0" y="0"/>
                    </a:moveTo>
                    <a:lnTo>
                      <a:pt x="793973" y="0"/>
                    </a:lnTo>
                    <a:lnTo>
                      <a:pt x="793973" y="590040"/>
                    </a:lnTo>
                    <a:lnTo>
                      <a:pt x="0" y="590040"/>
                    </a:lnTo>
                    <a:close/>
                  </a:path>
                </a:pathLst>
              </a:custGeom>
              <a:solidFill>
                <a:srgbClr val="FFFFFF">
                  <a:alpha val="89804"/>
                </a:srgbClr>
              </a:solidFill>
            </p:spPr>
            <p:txBody>
              <a:bodyPr/>
              <a:lstStyle/>
              <a:p>
                <a:endParaRPr lang="it-IT"/>
              </a:p>
            </p:txBody>
          </p:sp>
          <p:sp>
            <p:nvSpPr>
              <p:cNvPr id="45" name="TextBox 45"/>
              <p:cNvSpPr txBox="1"/>
              <p:nvPr/>
            </p:nvSpPr>
            <p:spPr>
              <a:xfrm>
                <a:off x="0" y="9525"/>
                <a:ext cx="793973" cy="580515"/>
              </a:xfrm>
              <a:prstGeom prst="rect">
                <a:avLst/>
              </a:prstGeom>
            </p:spPr>
            <p:txBody>
              <a:bodyPr lIns="50800" tIns="50800" rIns="50800" bIns="50800" rtlCol="0" anchor="ctr"/>
              <a:lstStyle/>
              <a:p>
                <a:pPr algn="ctr">
                  <a:lnSpc>
                    <a:spcPts val="2368"/>
                  </a:lnSpc>
                </a:pPr>
                <a:endParaRPr/>
              </a:p>
            </p:txBody>
          </p:sp>
        </p:grpSp>
        <p:sp>
          <p:nvSpPr>
            <p:cNvPr id="46" name="TextBox 46"/>
            <p:cNvSpPr txBox="1"/>
            <p:nvPr/>
          </p:nvSpPr>
          <p:spPr>
            <a:xfrm>
              <a:off x="4964692" y="678326"/>
              <a:ext cx="2823836" cy="159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max space clearance </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fast reconfiguration</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temporary activities</a:t>
              </a:r>
            </a:p>
          </p:txBody>
        </p:sp>
        <p:grpSp>
          <p:nvGrpSpPr>
            <p:cNvPr id="47" name="Group 47"/>
            <p:cNvGrpSpPr/>
            <p:nvPr/>
          </p:nvGrpSpPr>
          <p:grpSpPr>
            <a:xfrm>
              <a:off x="0" y="5115802"/>
              <a:ext cx="4025630" cy="3358240"/>
              <a:chOff x="0" y="0"/>
              <a:chExt cx="795186" cy="663356"/>
            </a:xfrm>
          </p:grpSpPr>
          <p:sp>
            <p:nvSpPr>
              <p:cNvPr id="48" name="Freeform 48"/>
              <p:cNvSpPr/>
              <p:nvPr/>
            </p:nvSpPr>
            <p:spPr>
              <a:xfrm>
                <a:off x="0" y="0"/>
                <a:ext cx="795186" cy="663356"/>
              </a:xfrm>
              <a:custGeom>
                <a:avLst/>
                <a:gdLst/>
                <a:ahLst/>
                <a:cxnLst/>
                <a:rect l="l" t="t" r="r" b="b"/>
                <a:pathLst>
                  <a:path w="795186" h="663356">
                    <a:moveTo>
                      <a:pt x="0" y="0"/>
                    </a:moveTo>
                    <a:lnTo>
                      <a:pt x="795186" y="0"/>
                    </a:lnTo>
                    <a:lnTo>
                      <a:pt x="795186" y="663356"/>
                    </a:lnTo>
                    <a:lnTo>
                      <a:pt x="0" y="663356"/>
                    </a:lnTo>
                    <a:close/>
                  </a:path>
                </a:pathLst>
              </a:custGeom>
              <a:solidFill>
                <a:srgbClr val="FFFFFF">
                  <a:alpha val="89804"/>
                </a:srgbClr>
              </a:solidFill>
            </p:spPr>
            <p:txBody>
              <a:bodyPr/>
              <a:lstStyle/>
              <a:p>
                <a:endParaRPr lang="it-IT"/>
              </a:p>
            </p:txBody>
          </p:sp>
          <p:sp>
            <p:nvSpPr>
              <p:cNvPr id="49" name="TextBox 49"/>
              <p:cNvSpPr txBox="1"/>
              <p:nvPr/>
            </p:nvSpPr>
            <p:spPr>
              <a:xfrm>
                <a:off x="0" y="9525"/>
                <a:ext cx="795186" cy="653831"/>
              </a:xfrm>
              <a:prstGeom prst="rect">
                <a:avLst/>
              </a:prstGeom>
            </p:spPr>
            <p:txBody>
              <a:bodyPr lIns="50800" tIns="50800" rIns="50800" bIns="50800" rtlCol="0" anchor="ctr"/>
              <a:lstStyle/>
              <a:p>
                <a:pPr algn="ctr">
                  <a:lnSpc>
                    <a:spcPts val="2368"/>
                  </a:lnSpc>
                </a:pPr>
                <a:endParaRPr/>
              </a:p>
            </p:txBody>
          </p:sp>
        </p:grpSp>
        <p:grpSp>
          <p:nvGrpSpPr>
            <p:cNvPr id="50" name="Group 50"/>
            <p:cNvGrpSpPr/>
            <p:nvPr/>
          </p:nvGrpSpPr>
          <p:grpSpPr>
            <a:xfrm>
              <a:off x="0" y="5457"/>
              <a:ext cx="4043410" cy="2987078"/>
              <a:chOff x="0" y="0"/>
              <a:chExt cx="798698" cy="590040"/>
            </a:xfrm>
          </p:grpSpPr>
          <p:sp>
            <p:nvSpPr>
              <p:cNvPr id="51" name="Freeform 51"/>
              <p:cNvSpPr/>
              <p:nvPr/>
            </p:nvSpPr>
            <p:spPr>
              <a:xfrm>
                <a:off x="0" y="0"/>
                <a:ext cx="798698" cy="590040"/>
              </a:xfrm>
              <a:custGeom>
                <a:avLst/>
                <a:gdLst/>
                <a:ahLst/>
                <a:cxnLst/>
                <a:rect l="l" t="t" r="r" b="b"/>
                <a:pathLst>
                  <a:path w="798698" h="590040">
                    <a:moveTo>
                      <a:pt x="0" y="0"/>
                    </a:moveTo>
                    <a:lnTo>
                      <a:pt x="798698" y="0"/>
                    </a:lnTo>
                    <a:lnTo>
                      <a:pt x="798698" y="590040"/>
                    </a:lnTo>
                    <a:lnTo>
                      <a:pt x="0" y="590040"/>
                    </a:lnTo>
                    <a:close/>
                  </a:path>
                </a:pathLst>
              </a:custGeom>
              <a:solidFill>
                <a:srgbClr val="FFFFFF">
                  <a:alpha val="89804"/>
                </a:srgbClr>
              </a:solidFill>
            </p:spPr>
            <p:txBody>
              <a:bodyPr/>
              <a:lstStyle/>
              <a:p>
                <a:endParaRPr lang="it-IT"/>
              </a:p>
            </p:txBody>
          </p:sp>
          <p:sp>
            <p:nvSpPr>
              <p:cNvPr id="52" name="TextBox 52"/>
              <p:cNvSpPr txBox="1"/>
              <p:nvPr/>
            </p:nvSpPr>
            <p:spPr>
              <a:xfrm>
                <a:off x="0" y="9525"/>
                <a:ext cx="798698" cy="580515"/>
              </a:xfrm>
              <a:prstGeom prst="rect">
                <a:avLst/>
              </a:prstGeom>
            </p:spPr>
            <p:txBody>
              <a:bodyPr lIns="50800" tIns="50800" rIns="50800" bIns="50800" rtlCol="0" anchor="ctr"/>
              <a:lstStyle/>
              <a:p>
                <a:pPr algn="ctr">
                  <a:lnSpc>
                    <a:spcPts val="2368"/>
                  </a:lnSpc>
                </a:pPr>
                <a:endParaRPr/>
              </a:p>
            </p:txBody>
          </p:sp>
        </p:grpSp>
        <p:sp>
          <p:nvSpPr>
            <p:cNvPr id="53" name="TextBox 53"/>
            <p:cNvSpPr txBox="1"/>
            <p:nvPr/>
          </p:nvSpPr>
          <p:spPr>
            <a:xfrm>
              <a:off x="611567" y="1313326"/>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ergonomic niches</a:t>
              </a:r>
            </a:p>
          </p:txBody>
        </p:sp>
        <p:grpSp>
          <p:nvGrpSpPr>
            <p:cNvPr id="54" name="Group 54"/>
            <p:cNvGrpSpPr/>
            <p:nvPr/>
          </p:nvGrpSpPr>
          <p:grpSpPr>
            <a:xfrm>
              <a:off x="4240338" y="4847405"/>
              <a:ext cx="4175016" cy="3823934"/>
              <a:chOff x="0" y="0"/>
              <a:chExt cx="824695" cy="755345"/>
            </a:xfrm>
          </p:grpSpPr>
          <p:sp>
            <p:nvSpPr>
              <p:cNvPr id="55" name="Freeform 55"/>
              <p:cNvSpPr/>
              <p:nvPr/>
            </p:nvSpPr>
            <p:spPr>
              <a:xfrm>
                <a:off x="0" y="0"/>
                <a:ext cx="824695" cy="755345"/>
              </a:xfrm>
              <a:custGeom>
                <a:avLst/>
                <a:gdLst/>
                <a:ahLst/>
                <a:cxnLst/>
                <a:rect l="l" t="t" r="r" b="b"/>
                <a:pathLst>
                  <a:path w="824695" h="755345">
                    <a:moveTo>
                      <a:pt x="0" y="0"/>
                    </a:moveTo>
                    <a:lnTo>
                      <a:pt x="824695" y="0"/>
                    </a:lnTo>
                    <a:lnTo>
                      <a:pt x="824695" y="755345"/>
                    </a:lnTo>
                    <a:lnTo>
                      <a:pt x="0" y="755345"/>
                    </a:lnTo>
                    <a:close/>
                  </a:path>
                </a:pathLst>
              </a:custGeom>
              <a:solidFill>
                <a:srgbClr val="FFFFFF">
                  <a:alpha val="89804"/>
                </a:srgbClr>
              </a:solidFill>
            </p:spPr>
            <p:txBody>
              <a:bodyPr/>
              <a:lstStyle/>
              <a:p>
                <a:endParaRPr lang="it-IT"/>
              </a:p>
            </p:txBody>
          </p:sp>
          <p:sp>
            <p:nvSpPr>
              <p:cNvPr id="56" name="TextBox 56"/>
              <p:cNvSpPr txBox="1"/>
              <p:nvPr/>
            </p:nvSpPr>
            <p:spPr>
              <a:xfrm>
                <a:off x="0" y="9525"/>
                <a:ext cx="824695" cy="745820"/>
              </a:xfrm>
              <a:prstGeom prst="rect">
                <a:avLst/>
              </a:prstGeom>
            </p:spPr>
            <p:txBody>
              <a:bodyPr lIns="50800" tIns="50800" rIns="50800" bIns="50800" rtlCol="0" anchor="ctr"/>
              <a:lstStyle/>
              <a:p>
                <a:pPr algn="ctr">
                  <a:lnSpc>
                    <a:spcPts val="2368"/>
                  </a:lnSpc>
                </a:pPr>
                <a:endParaRPr/>
              </a:p>
            </p:txBody>
          </p:sp>
        </p:grpSp>
        <p:sp>
          <p:nvSpPr>
            <p:cNvPr id="57" name="AutoShape 57"/>
            <p:cNvSpPr/>
            <p:nvPr/>
          </p:nvSpPr>
          <p:spPr>
            <a:xfrm flipV="1">
              <a:off x="4323908" y="4990917"/>
              <a:ext cx="2436973" cy="1377169"/>
            </a:xfrm>
            <a:prstGeom prst="line">
              <a:avLst/>
            </a:prstGeom>
            <a:ln w="38100" cap="flat">
              <a:solidFill>
                <a:srgbClr val="000000"/>
              </a:solidFill>
              <a:prstDash val="solid"/>
              <a:headEnd type="none" w="sm" len="sm"/>
              <a:tailEnd type="none" w="sm" len="sm"/>
            </a:ln>
          </p:spPr>
          <p:txBody>
            <a:bodyPr/>
            <a:lstStyle/>
            <a:p>
              <a:endParaRPr lang="it-IT"/>
            </a:p>
          </p:txBody>
        </p:sp>
        <p:sp>
          <p:nvSpPr>
            <p:cNvPr id="58" name="AutoShape 58"/>
            <p:cNvSpPr/>
            <p:nvPr/>
          </p:nvSpPr>
          <p:spPr>
            <a:xfrm flipV="1">
              <a:off x="5828621" y="7175408"/>
              <a:ext cx="2481999" cy="1432983"/>
            </a:xfrm>
            <a:prstGeom prst="line">
              <a:avLst/>
            </a:prstGeom>
            <a:ln w="38100" cap="flat">
              <a:solidFill>
                <a:srgbClr val="000000"/>
              </a:solidFill>
              <a:prstDash val="solid"/>
              <a:headEnd type="none" w="sm" len="sm"/>
              <a:tailEnd type="none" w="sm" len="sm"/>
            </a:ln>
          </p:spPr>
          <p:txBody>
            <a:bodyPr/>
            <a:lstStyle/>
            <a:p>
              <a:endParaRPr lang="it-IT"/>
            </a:p>
          </p:txBody>
        </p:sp>
        <p:sp>
          <p:nvSpPr>
            <p:cNvPr id="59" name="AutoShape 59"/>
            <p:cNvSpPr/>
            <p:nvPr/>
          </p:nvSpPr>
          <p:spPr>
            <a:xfrm>
              <a:off x="4271409" y="7746109"/>
              <a:ext cx="1557212" cy="878780"/>
            </a:xfrm>
            <a:prstGeom prst="line">
              <a:avLst/>
            </a:prstGeom>
            <a:ln w="38100" cap="flat">
              <a:solidFill>
                <a:srgbClr val="000000"/>
              </a:solidFill>
              <a:prstDash val="solid"/>
              <a:headEnd type="none" w="sm" len="sm"/>
              <a:tailEnd type="none" w="sm" len="sm"/>
            </a:ln>
          </p:spPr>
          <p:txBody>
            <a:bodyPr/>
            <a:lstStyle/>
            <a:p>
              <a:endParaRPr lang="it-IT"/>
            </a:p>
          </p:txBody>
        </p:sp>
        <p:sp>
          <p:nvSpPr>
            <p:cNvPr id="60" name="AutoShape 60"/>
            <p:cNvSpPr/>
            <p:nvPr/>
          </p:nvSpPr>
          <p:spPr>
            <a:xfrm>
              <a:off x="6760881" y="4990917"/>
              <a:ext cx="1539853" cy="875801"/>
            </a:xfrm>
            <a:prstGeom prst="line">
              <a:avLst/>
            </a:prstGeom>
            <a:ln w="38100" cap="flat">
              <a:solidFill>
                <a:srgbClr val="000000"/>
              </a:solidFill>
              <a:prstDash val="solid"/>
              <a:headEnd type="none" w="sm" len="sm"/>
              <a:tailEnd type="none" w="sm" len="sm"/>
            </a:ln>
          </p:spPr>
          <p:txBody>
            <a:bodyPr/>
            <a:lstStyle/>
            <a:p>
              <a:endParaRPr lang="it-IT"/>
            </a:p>
          </p:txBody>
        </p:sp>
        <p:sp>
          <p:nvSpPr>
            <p:cNvPr id="61" name="AutoShape 61"/>
            <p:cNvSpPr/>
            <p:nvPr/>
          </p:nvSpPr>
          <p:spPr>
            <a:xfrm flipV="1">
              <a:off x="4291898" y="6368087"/>
              <a:ext cx="32010" cy="1378022"/>
            </a:xfrm>
            <a:prstGeom prst="line">
              <a:avLst/>
            </a:prstGeom>
            <a:ln w="38100" cap="flat">
              <a:solidFill>
                <a:srgbClr val="000000"/>
              </a:solidFill>
              <a:prstDash val="solid"/>
              <a:headEnd type="none" w="sm" len="sm"/>
              <a:tailEnd type="none" w="sm" len="sm"/>
            </a:ln>
          </p:spPr>
          <p:txBody>
            <a:bodyPr/>
            <a:lstStyle/>
            <a:p>
              <a:endParaRPr lang="it-IT"/>
            </a:p>
          </p:txBody>
        </p:sp>
        <p:sp>
          <p:nvSpPr>
            <p:cNvPr id="62" name="AutoShape 62"/>
            <p:cNvSpPr/>
            <p:nvPr/>
          </p:nvSpPr>
          <p:spPr>
            <a:xfrm flipV="1">
              <a:off x="8310620" y="5847505"/>
              <a:ext cx="6118" cy="1327903"/>
            </a:xfrm>
            <a:prstGeom prst="line">
              <a:avLst/>
            </a:prstGeom>
            <a:ln w="38100" cap="flat">
              <a:solidFill>
                <a:srgbClr val="000000"/>
              </a:solidFill>
              <a:prstDash val="solid"/>
              <a:headEnd type="none" w="sm" len="sm"/>
              <a:tailEnd type="none" w="sm" len="sm"/>
            </a:ln>
          </p:spPr>
          <p:txBody>
            <a:bodyPr/>
            <a:lstStyle/>
            <a:p>
              <a:endParaRPr lang="it-IT"/>
            </a:p>
          </p:txBody>
        </p:sp>
        <p:sp>
          <p:nvSpPr>
            <p:cNvPr id="63" name="TextBox 63"/>
            <p:cNvSpPr txBox="1"/>
            <p:nvPr/>
          </p:nvSpPr>
          <p:spPr>
            <a:xfrm>
              <a:off x="5001752" y="6607759"/>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permanent activities</a:t>
              </a:r>
            </a:p>
          </p:txBody>
        </p:sp>
        <p:sp>
          <p:nvSpPr>
            <p:cNvPr id="64" name="TextBox 64"/>
            <p:cNvSpPr txBox="1"/>
            <p:nvPr/>
          </p:nvSpPr>
          <p:spPr>
            <a:xfrm>
              <a:off x="596027" y="5866719"/>
              <a:ext cx="2823836" cy="1910419"/>
            </a:xfrm>
            <a:prstGeom prst="rect">
              <a:avLst/>
            </a:prstGeom>
          </p:spPr>
          <p:txBody>
            <a:bodyPr lIns="0" tIns="0" rIns="0" bIns="0" rtlCol="0" anchor="t">
              <a:spAutoFit/>
            </a:bodyPr>
            <a:lstStyle/>
            <a:p>
              <a:pPr algn="ctr">
                <a:lnSpc>
                  <a:spcPts val="1887"/>
                </a:lnSpc>
              </a:pPr>
              <a:r>
                <a:rPr lang="en-US" sz="1599" b="1" spc="62" dirty="0">
                  <a:solidFill>
                    <a:srgbClr val="AF4139"/>
                  </a:solidFill>
                  <a:latin typeface="TT Chocolates Bold"/>
                  <a:ea typeface="TT Chocolates Bold"/>
                  <a:cs typeface="TT Chocolates Bold"/>
                  <a:sym typeface="TT Chocolates Bold"/>
                </a:rPr>
                <a:t>alignment with geometry of the container</a:t>
              </a:r>
            </a:p>
            <a:p>
              <a:pPr algn="ctr">
                <a:lnSpc>
                  <a:spcPts val="1887"/>
                </a:lnSpc>
              </a:pPr>
              <a:endParaRPr lang="en-US" sz="1599" b="1" spc="62" dirty="0">
                <a:solidFill>
                  <a:srgbClr val="AF4139"/>
                </a:solidFill>
                <a:latin typeface="TT Chocolates Bold"/>
                <a:ea typeface="TT Chocolates Bold"/>
                <a:cs typeface="TT Chocolates Bold"/>
                <a:sym typeface="TT Chocolates Bold"/>
              </a:endParaRPr>
            </a:p>
            <a:p>
              <a:pPr algn="ctr">
                <a:lnSpc>
                  <a:spcPts val="1887"/>
                </a:lnSpc>
              </a:pPr>
              <a:r>
                <a:rPr lang="en-US" sz="1599" b="1" spc="62" dirty="0">
                  <a:solidFill>
                    <a:srgbClr val="AF4139"/>
                  </a:solidFill>
                  <a:latin typeface="TT Chocolates Bold"/>
                  <a:ea typeface="TT Chocolates Bold"/>
                  <a:cs typeface="TT Chocolates Bold"/>
                  <a:sym typeface="TT Chocolates Bold"/>
                </a:rPr>
                <a:t>max storage efficiency</a:t>
              </a:r>
            </a:p>
          </p:txBody>
        </p:sp>
      </p:grpSp>
      <p:sp>
        <p:nvSpPr>
          <p:cNvPr id="65" name="TextBox 65"/>
          <p:cNvSpPr txBox="1"/>
          <p:nvPr/>
        </p:nvSpPr>
        <p:spPr>
          <a:xfrm>
            <a:off x="11432725"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Irregular</a:t>
            </a:r>
          </a:p>
        </p:txBody>
      </p:sp>
      <p:sp>
        <p:nvSpPr>
          <p:cNvPr id="66" name="TextBox 66"/>
          <p:cNvSpPr txBox="1"/>
          <p:nvPr/>
        </p:nvSpPr>
        <p:spPr>
          <a:xfrm>
            <a:off x="10990619" y="5364142"/>
            <a:ext cx="3002088"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67" name="TextBox 67"/>
          <p:cNvSpPr txBox="1"/>
          <p:nvPr/>
        </p:nvSpPr>
        <p:spPr>
          <a:xfrm>
            <a:off x="10990619" y="8967451"/>
            <a:ext cx="3022323"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Orthogonal</a:t>
            </a:r>
          </a:p>
        </p:txBody>
      </p:sp>
      <p:sp>
        <p:nvSpPr>
          <p:cNvPr id="68" name="TextBox 6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VORONOI-BASED 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647" y="8112400"/>
            <a:ext cx="6069303" cy="1189559"/>
            <a:chOff x="0" y="0"/>
            <a:chExt cx="8092404" cy="1586079"/>
          </a:xfrm>
        </p:grpSpPr>
        <p:sp>
          <p:nvSpPr>
            <p:cNvPr id="3" name="TextBox 3"/>
            <p:cNvSpPr txBox="1"/>
            <p:nvPr/>
          </p:nvSpPr>
          <p:spPr>
            <a:xfrm>
              <a:off x="689347" y="367604"/>
              <a:ext cx="4874739" cy="242189"/>
            </a:xfrm>
            <a:prstGeom prst="rect">
              <a:avLst/>
            </a:prstGeom>
          </p:spPr>
          <p:txBody>
            <a:bodyPr lIns="0" tIns="0" rIns="0" bIns="0" rtlCol="0" anchor="t">
              <a:spAutoFit/>
            </a:bodyPr>
            <a:lstStyle/>
            <a:p>
              <a:pPr algn="l">
                <a:lnSpc>
                  <a:spcPts val="1415"/>
                </a:lnSpc>
              </a:pPr>
              <a:r>
                <a:rPr lang="en-US" sz="1199" b="1" spc="46">
                  <a:solidFill>
                    <a:srgbClr val="28509B"/>
                  </a:solidFill>
                  <a:latin typeface="TT Chocolates Bold"/>
                  <a:ea typeface="TT Chocolates Bold"/>
                  <a:cs typeface="TT Chocolates Bold"/>
                  <a:sym typeface="TT Chocolates Bold"/>
                </a:rPr>
                <a:t>Individual </a:t>
              </a:r>
            </a:p>
          </p:txBody>
        </p:sp>
        <p:grpSp>
          <p:nvGrpSpPr>
            <p:cNvPr id="4" name="Group 4"/>
            <p:cNvGrpSpPr/>
            <p:nvPr/>
          </p:nvGrpSpPr>
          <p:grpSpPr>
            <a:xfrm>
              <a:off x="0" y="352742"/>
              <a:ext cx="539266" cy="308529"/>
              <a:chOff x="0" y="0"/>
              <a:chExt cx="111227" cy="63636"/>
            </a:xfrm>
          </p:grpSpPr>
          <p:sp>
            <p:nvSpPr>
              <p:cNvPr id="5" name="Freeform 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28509B"/>
              </a:solidFill>
            </p:spPr>
            <p:txBody>
              <a:bodyPr/>
              <a:lstStyle/>
              <a:p>
                <a:endParaRPr lang="it-IT"/>
              </a:p>
            </p:txBody>
          </p:sp>
          <p:sp>
            <p:nvSpPr>
              <p:cNvPr id="6" name="TextBox 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7" name="TextBox 7"/>
            <p:cNvSpPr txBox="1"/>
            <p:nvPr/>
          </p:nvSpPr>
          <p:spPr>
            <a:xfrm>
              <a:off x="1898468" y="392941"/>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peripheral zones</a:t>
              </a:r>
            </a:p>
          </p:txBody>
        </p:sp>
        <p:sp>
          <p:nvSpPr>
            <p:cNvPr id="8" name="TextBox 8"/>
            <p:cNvSpPr txBox="1"/>
            <p:nvPr/>
          </p:nvSpPr>
          <p:spPr>
            <a:xfrm>
              <a:off x="689347" y="754961"/>
              <a:ext cx="1685686" cy="242189"/>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Collective</a:t>
              </a:r>
            </a:p>
          </p:txBody>
        </p:sp>
        <p:grpSp>
          <p:nvGrpSpPr>
            <p:cNvPr id="9" name="Group 9"/>
            <p:cNvGrpSpPr/>
            <p:nvPr/>
          </p:nvGrpSpPr>
          <p:grpSpPr>
            <a:xfrm>
              <a:off x="0" y="737471"/>
              <a:ext cx="539266" cy="308529"/>
              <a:chOff x="0" y="0"/>
              <a:chExt cx="111227" cy="63636"/>
            </a:xfrm>
          </p:grpSpPr>
          <p:sp>
            <p:nvSpPr>
              <p:cNvPr id="10" name="Freeform 1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8FC3A7"/>
              </a:solidFill>
            </p:spPr>
            <p:txBody>
              <a:bodyPr/>
              <a:lstStyle/>
              <a:p>
                <a:endParaRPr lang="it-IT"/>
              </a:p>
            </p:txBody>
          </p:sp>
          <p:sp>
            <p:nvSpPr>
              <p:cNvPr id="11" name="TextBox 1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2" name="TextBox 12"/>
            <p:cNvSpPr txBox="1"/>
            <p:nvPr/>
          </p:nvSpPr>
          <p:spPr>
            <a:xfrm>
              <a:off x="1936568" y="776378"/>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central zones</a:t>
              </a:r>
            </a:p>
          </p:txBody>
        </p:sp>
        <p:sp>
          <p:nvSpPr>
            <p:cNvPr id="13" name="TextBox 13"/>
            <p:cNvSpPr txBox="1"/>
            <p:nvPr/>
          </p:nvSpPr>
          <p:spPr>
            <a:xfrm>
              <a:off x="689347" y="1212479"/>
              <a:ext cx="1685686" cy="242189"/>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Both</a:t>
              </a:r>
            </a:p>
          </p:txBody>
        </p:sp>
        <p:grpSp>
          <p:nvGrpSpPr>
            <p:cNvPr id="14" name="Group 14"/>
            <p:cNvGrpSpPr/>
            <p:nvPr/>
          </p:nvGrpSpPr>
          <p:grpSpPr>
            <a:xfrm>
              <a:off x="0" y="1178132"/>
              <a:ext cx="539266" cy="308529"/>
              <a:chOff x="0" y="0"/>
              <a:chExt cx="111227" cy="63636"/>
            </a:xfrm>
          </p:grpSpPr>
          <p:sp>
            <p:nvSpPr>
              <p:cNvPr id="15" name="Freeform 1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7C7FBA"/>
              </a:solidFill>
            </p:spPr>
            <p:txBody>
              <a:bodyPr/>
              <a:lstStyle/>
              <a:p>
                <a:endParaRPr lang="it-IT"/>
              </a:p>
            </p:txBody>
          </p:sp>
          <p:sp>
            <p:nvSpPr>
              <p:cNvPr id="16" name="TextBox 1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7" name="TextBox 17"/>
            <p:cNvSpPr txBox="1"/>
            <p:nvPr/>
          </p:nvSpPr>
          <p:spPr>
            <a:xfrm>
              <a:off x="0" y="-9525"/>
              <a:ext cx="3554168" cy="242189"/>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18" name="TextBox 18"/>
            <p:cNvSpPr txBox="1"/>
            <p:nvPr/>
          </p:nvSpPr>
          <p:spPr>
            <a:xfrm>
              <a:off x="1384099" y="1115290"/>
              <a:ext cx="3878492" cy="4707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 two configurations, one for collective and one for private fruition</a:t>
              </a:r>
            </a:p>
          </p:txBody>
        </p:sp>
      </p:grpSp>
      <p:grpSp>
        <p:nvGrpSpPr>
          <p:cNvPr id="19" name="Group 19"/>
          <p:cNvGrpSpPr/>
          <p:nvPr/>
        </p:nvGrpSpPr>
        <p:grpSpPr>
          <a:xfrm>
            <a:off x="9285478" y="7370924"/>
            <a:ext cx="2001441" cy="2026650"/>
            <a:chOff x="0" y="0"/>
            <a:chExt cx="2668587" cy="2702200"/>
          </a:xfrm>
        </p:grpSpPr>
        <p:sp>
          <p:nvSpPr>
            <p:cNvPr id="20" name="Freeform 20"/>
            <p:cNvSpPr/>
            <p:nvPr/>
          </p:nvSpPr>
          <p:spPr>
            <a:xfrm>
              <a:off x="0" y="0"/>
              <a:ext cx="2668587" cy="2566099"/>
            </a:xfrm>
            <a:custGeom>
              <a:avLst/>
              <a:gdLst/>
              <a:ahLst/>
              <a:cxnLst/>
              <a:rect l="l" t="t" r="r" b="b"/>
              <a:pathLst>
                <a:path w="2668587" h="2566099">
                  <a:moveTo>
                    <a:pt x="0" y="0"/>
                  </a:moveTo>
                  <a:lnTo>
                    <a:pt x="2668587" y="0"/>
                  </a:lnTo>
                  <a:lnTo>
                    <a:pt x="2668587" y="2566099"/>
                  </a:lnTo>
                  <a:lnTo>
                    <a:pt x="0" y="2566099"/>
                  </a:lnTo>
                  <a:lnTo>
                    <a:pt x="0" y="0"/>
                  </a:lnTo>
                  <a:close/>
                </a:path>
              </a:pathLst>
            </a:custGeom>
            <a:blipFill>
              <a:blip r:embed="rId3"/>
              <a:stretch>
                <a:fillRect l="-240317" t="-100000" r="-101795"/>
              </a:stretch>
            </a:blipFill>
          </p:spPr>
          <p:txBody>
            <a:bodyPr/>
            <a:lstStyle/>
            <a:p>
              <a:endParaRPr lang="it-IT"/>
            </a:p>
          </p:txBody>
        </p:sp>
        <p:sp>
          <p:nvSpPr>
            <p:cNvPr id="21" name="TextBox 21"/>
            <p:cNvSpPr txBox="1"/>
            <p:nvPr/>
          </p:nvSpPr>
          <p:spPr>
            <a:xfrm rot="-1818281">
              <a:off x="1104097" y="2408817"/>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2" name="TextBox 22"/>
            <p:cNvSpPr txBox="1"/>
            <p:nvPr/>
          </p:nvSpPr>
          <p:spPr>
            <a:xfrm rot="1887987">
              <a:off x="292296" y="2477157"/>
              <a:ext cx="370876"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23" name="TextBox 23"/>
            <p:cNvSpPr txBox="1"/>
            <p:nvPr/>
          </p:nvSpPr>
          <p:spPr>
            <a:xfrm rot="-5400000">
              <a:off x="1303315" y="180416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grpSp>
      <p:grpSp>
        <p:nvGrpSpPr>
          <p:cNvPr id="24" name="Group 24"/>
          <p:cNvGrpSpPr/>
          <p:nvPr/>
        </p:nvGrpSpPr>
        <p:grpSpPr>
          <a:xfrm>
            <a:off x="9311827" y="2257562"/>
            <a:ext cx="2297580" cy="1924575"/>
            <a:chOff x="0" y="0"/>
            <a:chExt cx="3063441" cy="2566099"/>
          </a:xfrm>
        </p:grpSpPr>
        <p:sp>
          <p:nvSpPr>
            <p:cNvPr id="25" name="Freeform 25"/>
            <p:cNvSpPr/>
            <p:nvPr/>
          </p:nvSpPr>
          <p:spPr>
            <a:xfrm>
              <a:off x="0" y="0"/>
              <a:ext cx="3063441" cy="2566099"/>
            </a:xfrm>
            <a:custGeom>
              <a:avLst/>
              <a:gdLst/>
              <a:ahLst/>
              <a:cxnLst/>
              <a:rect l="l" t="t" r="r" b="b"/>
              <a:pathLst>
                <a:path w="3063441" h="2566099">
                  <a:moveTo>
                    <a:pt x="0" y="0"/>
                  </a:moveTo>
                  <a:lnTo>
                    <a:pt x="3063441" y="0"/>
                  </a:lnTo>
                  <a:lnTo>
                    <a:pt x="3063441" y="2566099"/>
                  </a:lnTo>
                  <a:lnTo>
                    <a:pt x="0" y="2566099"/>
                  </a:lnTo>
                  <a:lnTo>
                    <a:pt x="0" y="0"/>
                  </a:lnTo>
                  <a:close/>
                </a:path>
              </a:pathLst>
            </a:custGeom>
            <a:blipFill>
              <a:blip r:embed="rId3"/>
              <a:stretch>
                <a:fillRect t="-100000" r="-285127"/>
              </a:stretch>
            </a:blipFill>
          </p:spPr>
          <p:txBody>
            <a:bodyPr/>
            <a:lstStyle/>
            <a:p>
              <a:endParaRPr lang="it-IT"/>
            </a:p>
          </p:txBody>
        </p:sp>
        <p:sp>
          <p:nvSpPr>
            <p:cNvPr id="26" name="TextBox 26"/>
            <p:cNvSpPr txBox="1"/>
            <p:nvPr/>
          </p:nvSpPr>
          <p:spPr>
            <a:xfrm rot="-1818281">
              <a:off x="2424082" y="1514844"/>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7" name="TextBox 27"/>
            <p:cNvSpPr txBox="1"/>
            <p:nvPr/>
          </p:nvSpPr>
          <p:spPr>
            <a:xfrm rot="1887987">
              <a:off x="1463283" y="145917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 m</a:t>
              </a:r>
            </a:p>
          </p:txBody>
        </p:sp>
        <p:sp>
          <p:nvSpPr>
            <p:cNvPr id="28" name="TextBox 28"/>
            <p:cNvSpPr txBox="1"/>
            <p:nvPr/>
          </p:nvSpPr>
          <p:spPr>
            <a:xfrm rot="-5400000">
              <a:off x="2703885" y="830743"/>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grpSp>
      <p:sp>
        <p:nvSpPr>
          <p:cNvPr id="29" name="AutoShape 29"/>
          <p:cNvSpPr/>
          <p:nvPr/>
        </p:nvSpPr>
        <p:spPr>
          <a:xfrm>
            <a:off x="5166294" y="3576732"/>
            <a:ext cx="380292" cy="380292"/>
          </a:xfrm>
          <a:prstGeom prst="line">
            <a:avLst/>
          </a:prstGeom>
          <a:ln w="28575" cap="flat">
            <a:solidFill>
              <a:srgbClr val="FFFFFF"/>
            </a:solidFill>
            <a:prstDash val="solid"/>
            <a:headEnd type="none" w="sm" len="sm"/>
            <a:tailEnd type="none" w="sm" len="sm"/>
          </a:ln>
        </p:spPr>
        <p:txBody>
          <a:bodyPr/>
          <a:lstStyle/>
          <a:p>
            <a:endParaRPr lang="it-IT"/>
          </a:p>
        </p:txBody>
      </p:sp>
      <p:sp>
        <p:nvSpPr>
          <p:cNvPr id="30" name="AutoShape 30"/>
          <p:cNvSpPr/>
          <p:nvPr/>
        </p:nvSpPr>
        <p:spPr>
          <a:xfrm>
            <a:off x="4921321" y="3910504"/>
            <a:ext cx="449687" cy="259627"/>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31" name="Group 31"/>
          <p:cNvGrpSpPr/>
          <p:nvPr/>
        </p:nvGrpSpPr>
        <p:grpSpPr>
          <a:xfrm>
            <a:off x="9244112" y="5047002"/>
            <a:ext cx="2068011" cy="1883840"/>
            <a:chOff x="0" y="0"/>
            <a:chExt cx="2757349" cy="2511786"/>
          </a:xfrm>
        </p:grpSpPr>
        <p:sp>
          <p:nvSpPr>
            <p:cNvPr id="32" name="Freeform 32"/>
            <p:cNvSpPr/>
            <p:nvPr/>
          </p:nvSpPr>
          <p:spPr>
            <a:xfrm>
              <a:off x="0" y="0"/>
              <a:ext cx="2757349" cy="2511786"/>
            </a:xfrm>
            <a:custGeom>
              <a:avLst/>
              <a:gdLst/>
              <a:ahLst/>
              <a:cxnLst/>
              <a:rect l="l" t="t" r="r" b="b"/>
              <a:pathLst>
                <a:path w="2757349" h="2511786">
                  <a:moveTo>
                    <a:pt x="0" y="0"/>
                  </a:moveTo>
                  <a:lnTo>
                    <a:pt x="2757349" y="0"/>
                  </a:lnTo>
                  <a:lnTo>
                    <a:pt x="2757349" y="2511786"/>
                  </a:lnTo>
                  <a:lnTo>
                    <a:pt x="0" y="2511786"/>
                  </a:lnTo>
                  <a:lnTo>
                    <a:pt x="0" y="0"/>
                  </a:lnTo>
                  <a:close/>
                </a:path>
              </a:pathLst>
            </a:custGeom>
            <a:blipFill>
              <a:blip r:embed="rId3"/>
              <a:stretch>
                <a:fillRect r="-324505" b="-102712"/>
              </a:stretch>
            </a:blipFill>
          </p:spPr>
          <p:txBody>
            <a:bodyPr/>
            <a:lstStyle/>
            <a:p>
              <a:endParaRPr lang="it-IT"/>
            </a:p>
          </p:txBody>
        </p:sp>
        <p:sp>
          <p:nvSpPr>
            <p:cNvPr id="33" name="TextBox 33"/>
            <p:cNvSpPr txBox="1"/>
            <p:nvPr/>
          </p:nvSpPr>
          <p:spPr>
            <a:xfrm rot="-1818281">
              <a:off x="1609336" y="1685437"/>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4" name="TextBox 34"/>
            <p:cNvSpPr txBox="1"/>
            <p:nvPr/>
          </p:nvSpPr>
          <p:spPr>
            <a:xfrm rot="1887987">
              <a:off x="1655142" y="1129016"/>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5" name="TextBox 35"/>
            <p:cNvSpPr txBox="1"/>
            <p:nvPr/>
          </p:nvSpPr>
          <p:spPr>
            <a:xfrm rot="-5400000">
              <a:off x="1437622" y="751178"/>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1.4 m</a:t>
              </a:r>
            </a:p>
          </p:txBody>
        </p:sp>
      </p:grpSp>
      <p:sp>
        <p:nvSpPr>
          <p:cNvPr id="36" name="AutoShape 36"/>
          <p:cNvSpPr/>
          <p:nvPr/>
        </p:nvSpPr>
        <p:spPr>
          <a:xfrm flipV="1">
            <a:off x="5513947" y="6165926"/>
            <a:ext cx="249736" cy="444075"/>
          </a:xfrm>
          <a:prstGeom prst="line">
            <a:avLst/>
          </a:prstGeom>
          <a:ln w="28575" cap="flat">
            <a:solidFill>
              <a:srgbClr val="FFFFFF"/>
            </a:solidFill>
            <a:prstDash val="solid"/>
            <a:headEnd type="none" w="sm" len="sm"/>
            <a:tailEnd type="none" w="sm" len="sm"/>
          </a:ln>
        </p:spPr>
        <p:txBody>
          <a:bodyPr/>
          <a:lstStyle/>
          <a:p>
            <a:endParaRPr lang="it-IT"/>
          </a:p>
        </p:txBody>
      </p:sp>
      <p:sp>
        <p:nvSpPr>
          <p:cNvPr id="37" name="AutoShape 37"/>
          <p:cNvSpPr/>
          <p:nvPr/>
        </p:nvSpPr>
        <p:spPr>
          <a:xfrm>
            <a:off x="4583402" y="5230188"/>
            <a:ext cx="654696" cy="0"/>
          </a:xfrm>
          <a:prstGeom prst="line">
            <a:avLst/>
          </a:prstGeom>
          <a:ln w="28575" cap="flat">
            <a:solidFill>
              <a:srgbClr val="FFFFFF"/>
            </a:solidFill>
            <a:prstDash val="solid"/>
            <a:headEnd type="none" w="sm" len="sm"/>
            <a:tailEnd type="none" w="sm" len="sm"/>
          </a:ln>
        </p:spPr>
        <p:txBody>
          <a:bodyPr/>
          <a:lstStyle/>
          <a:p>
            <a:endParaRPr lang="it-IT"/>
          </a:p>
        </p:txBody>
      </p:sp>
      <p:sp>
        <p:nvSpPr>
          <p:cNvPr id="38" name="AutoShape 38"/>
          <p:cNvSpPr/>
          <p:nvPr/>
        </p:nvSpPr>
        <p:spPr>
          <a:xfrm flipV="1">
            <a:off x="5896400" y="6264169"/>
            <a:ext cx="138028" cy="515129"/>
          </a:xfrm>
          <a:prstGeom prst="line">
            <a:avLst/>
          </a:prstGeom>
          <a:ln w="28575" cap="flat">
            <a:solidFill>
              <a:srgbClr val="FFFFFF"/>
            </a:solidFill>
            <a:prstDash val="solid"/>
            <a:headEnd type="none" w="sm" len="sm"/>
            <a:tailEnd type="none" w="sm" len="sm"/>
          </a:ln>
        </p:spPr>
        <p:txBody>
          <a:bodyPr/>
          <a:lstStyle/>
          <a:p>
            <a:endParaRPr lang="it-IT"/>
          </a:p>
        </p:txBody>
      </p:sp>
      <p:sp>
        <p:nvSpPr>
          <p:cNvPr id="39" name="AutoShape 39"/>
          <p:cNvSpPr/>
          <p:nvPr/>
        </p:nvSpPr>
        <p:spPr>
          <a:xfrm flipH="1" flipV="1">
            <a:off x="7054046" y="5987831"/>
            <a:ext cx="385637" cy="385637"/>
          </a:xfrm>
          <a:prstGeom prst="line">
            <a:avLst/>
          </a:prstGeom>
          <a:ln w="28575" cap="flat">
            <a:solidFill>
              <a:srgbClr val="FFFFFF"/>
            </a:solidFill>
            <a:prstDash val="solid"/>
            <a:headEnd type="none" w="sm" len="sm"/>
            <a:tailEnd type="none" w="sm" len="sm"/>
          </a:ln>
        </p:spPr>
        <p:txBody>
          <a:bodyPr/>
          <a:lstStyle/>
          <a:p>
            <a:endParaRPr lang="it-IT"/>
          </a:p>
        </p:txBody>
      </p:sp>
      <p:sp>
        <p:nvSpPr>
          <p:cNvPr id="40" name="AutoShape 40"/>
          <p:cNvSpPr/>
          <p:nvPr/>
        </p:nvSpPr>
        <p:spPr>
          <a:xfrm flipH="1" flipV="1">
            <a:off x="7221941" y="5754914"/>
            <a:ext cx="495156" cy="285878"/>
          </a:xfrm>
          <a:prstGeom prst="line">
            <a:avLst/>
          </a:prstGeom>
          <a:ln w="28575" cap="flat">
            <a:solidFill>
              <a:srgbClr val="FFFFFF"/>
            </a:solidFill>
            <a:prstDash val="solid"/>
            <a:headEnd type="none" w="sm" len="sm"/>
            <a:tailEnd type="none" w="sm" len="sm"/>
          </a:ln>
        </p:spPr>
        <p:txBody>
          <a:bodyPr/>
          <a:lstStyle/>
          <a:p>
            <a:endParaRPr lang="it-IT"/>
          </a:p>
        </p:txBody>
      </p:sp>
      <p:sp>
        <p:nvSpPr>
          <p:cNvPr id="41" name="AutoShape 41"/>
          <p:cNvSpPr/>
          <p:nvPr/>
        </p:nvSpPr>
        <p:spPr>
          <a:xfrm flipH="1" flipV="1">
            <a:off x="7321673" y="5498617"/>
            <a:ext cx="526036" cy="140951"/>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42" name="Group 42"/>
          <p:cNvGrpSpPr/>
          <p:nvPr/>
        </p:nvGrpSpPr>
        <p:grpSpPr>
          <a:xfrm rot="5400000">
            <a:off x="5203182" y="4128919"/>
            <a:ext cx="2202538" cy="2202538"/>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it-IT"/>
            </a:p>
          </p:txBody>
        </p:sp>
        <p:sp>
          <p:nvSpPr>
            <p:cNvPr id="44" name="TextBox 44"/>
            <p:cNvSpPr txBox="1"/>
            <p:nvPr/>
          </p:nvSpPr>
          <p:spPr>
            <a:xfrm>
              <a:off x="76200" y="19050"/>
              <a:ext cx="660400" cy="717550"/>
            </a:xfrm>
            <a:prstGeom prst="rect">
              <a:avLst/>
            </a:prstGeom>
          </p:spPr>
          <p:txBody>
            <a:bodyPr lIns="32381" tIns="32381" rIns="32381" bIns="32381" rtlCol="0" anchor="ctr"/>
            <a:lstStyle/>
            <a:p>
              <a:pPr algn="ctr">
                <a:lnSpc>
                  <a:spcPts val="2800"/>
                </a:lnSpc>
              </a:pPr>
              <a:endParaRPr/>
            </a:p>
          </p:txBody>
        </p:sp>
      </p:grpSp>
      <p:sp>
        <p:nvSpPr>
          <p:cNvPr id="45" name="TextBox 45"/>
          <p:cNvSpPr txBox="1"/>
          <p:nvPr/>
        </p:nvSpPr>
        <p:spPr>
          <a:xfrm>
            <a:off x="7995964" y="5663502"/>
            <a:ext cx="2024345" cy="355473"/>
          </a:xfrm>
          <a:prstGeom prst="rect">
            <a:avLst/>
          </a:prstGeom>
        </p:spPr>
        <p:txBody>
          <a:bodyPr lIns="0" tIns="0" rIns="0" bIns="0" rtlCol="0" anchor="t">
            <a:spAutoFit/>
          </a:bodyPr>
          <a:lstStyle/>
          <a:p>
            <a:pPr algn="l">
              <a:lnSpc>
                <a:spcPts val="1416"/>
              </a:lnSpc>
            </a:pPr>
            <a:r>
              <a:rPr lang="en-US" sz="1200" b="1" spc="46">
                <a:solidFill>
                  <a:srgbClr val="4F4F4F">
                    <a:alpha val="29804"/>
                  </a:srgbClr>
                </a:solidFill>
                <a:latin typeface="TT Chocolates Bold"/>
                <a:ea typeface="TT Chocolates Bold"/>
                <a:cs typeface="TT Chocolates Bold"/>
                <a:sym typeface="TT Chocolates Bold"/>
              </a:rPr>
              <a:t>Hygiene</a:t>
            </a:r>
          </a:p>
          <a:p>
            <a:pPr algn="l">
              <a:lnSpc>
                <a:spcPts val="1416"/>
              </a:lnSpc>
            </a:pPr>
            <a:r>
              <a:rPr lang="en-US" sz="1200" spc="46">
                <a:solidFill>
                  <a:srgbClr val="4F4F4F">
                    <a:alpha val="29804"/>
                  </a:srgbClr>
                </a:solidFill>
                <a:latin typeface="TT Chocolates"/>
                <a:ea typeface="TT Chocolates"/>
                <a:cs typeface="TT Chocolates"/>
                <a:sym typeface="TT Chocolates"/>
              </a:rPr>
              <a:t>7.00 - 8.00</a:t>
            </a:r>
          </a:p>
        </p:txBody>
      </p:sp>
      <p:sp>
        <p:nvSpPr>
          <p:cNvPr id="46" name="Freeform 46"/>
          <p:cNvSpPr/>
          <p:nvPr/>
        </p:nvSpPr>
        <p:spPr>
          <a:xfrm>
            <a:off x="952500" y="4926312"/>
            <a:ext cx="2343074" cy="1883840"/>
          </a:xfrm>
          <a:custGeom>
            <a:avLst/>
            <a:gdLst/>
            <a:ahLst/>
            <a:cxnLst/>
            <a:rect l="l" t="t" r="r" b="b"/>
            <a:pathLst>
              <a:path w="2343074" h="1883840">
                <a:moveTo>
                  <a:pt x="0" y="0"/>
                </a:moveTo>
                <a:lnTo>
                  <a:pt x="2343074" y="0"/>
                </a:lnTo>
                <a:lnTo>
                  <a:pt x="2343074" y="1883839"/>
                </a:lnTo>
                <a:lnTo>
                  <a:pt x="0" y="1883839"/>
                </a:lnTo>
                <a:lnTo>
                  <a:pt x="0" y="0"/>
                </a:lnTo>
                <a:close/>
              </a:path>
            </a:pathLst>
          </a:custGeom>
          <a:blipFill>
            <a:blip r:embed="rId3"/>
            <a:stretch>
              <a:fillRect l="-94277" r="-180393" b="-102712"/>
            </a:stretch>
          </a:blipFill>
        </p:spPr>
        <p:txBody>
          <a:bodyPr/>
          <a:lstStyle/>
          <a:p>
            <a:endParaRPr lang="it-IT"/>
          </a:p>
        </p:txBody>
      </p:sp>
      <p:sp>
        <p:nvSpPr>
          <p:cNvPr id="47" name="TextBox 47"/>
          <p:cNvSpPr txBox="1"/>
          <p:nvPr/>
        </p:nvSpPr>
        <p:spPr>
          <a:xfrm rot="1887987">
            <a:off x="2348621" y="5807014"/>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48" name="TextBox 48"/>
          <p:cNvSpPr txBox="1"/>
          <p:nvPr/>
        </p:nvSpPr>
        <p:spPr>
          <a:xfrm>
            <a:off x="2708237" y="5894862"/>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Working</a:t>
            </a:r>
          </a:p>
          <a:p>
            <a:pPr algn="r">
              <a:lnSpc>
                <a:spcPts val="1416"/>
              </a:lnSpc>
            </a:pPr>
            <a:r>
              <a:rPr lang="en-US" sz="1200" spc="46">
                <a:solidFill>
                  <a:srgbClr val="4F4F4F"/>
                </a:solidFill>
                <a:latin typeface="TT Chocolates"/>
                <a:ea typeface="TT Chocolates"/>
                <a:cs typeface="TT Chocolates"/>
                <a:sym typeface="TT Chocolates"/>
              </a:rPr>
              <a:t>14.00 - 18.00</a:t>
            </a:r>
          </a:p>
        </p:txBody>
      </p:sp>
      <p:sp>
        <p:nvSpPr>
          <p:cNvPr id="49" name="TextBox 49"/>
          <p:cNvSpPr txBox="1"/>
          <p:nvPr/>
        </p:nvSpPr>
        <p:spPr>
          <a:xfrm>
            <a:off x="1807763" y="4608857"/>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 /  exercising</a:t>
            </a:r>
          </a:p>
          <a:p>
            <a:pPr algn="r">
              <a:lnSpc>
                <a:spcPts val="1416"/>
              </a:lnSpc>
            </a:pPr>
            <a:r>
              <a:rPr lang="en-US" sz="1200" spc="46">
                <a:solidFill>
                  <a:srgbClr val="4F4F4F"/>
                </a:solidFill>
                <a:latin typeface="TT Chocolates"/>
                <a:ea typeface="TT Chocolates"/>
                <a:cs typeface="TT Chocolates"/>
                <a:sym typeface="TT Chocolates"/>
              </a:rPr>
              <a:t>18.00 - 20.00</a:t>
            </a:r>
          </a:p>
        </p:txBody>
      </p:sp>
      <p:sp>
        <p:nvSpPr>
          <p:cNvPr id="50" name="TextBox 50"/>
          <p:cNvSpPr txBox="1"/>
          <p:nvPr/>
        </p:nvSpPr>
        <p:spPr>
          <a:xfrm>
            <a:off x="2819935" y="3915555"/>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20.00 - 21.00</a:t>
            </a:r>
          </a:p>
        </p:txBody>
      </p:sp>
      <p:sp>
        <p:nvSpPr>
          <p:cNvPr id="51" name="AutoShape 51"/>
          <p:cNvSpPr/>
          <p:nvPr/>
        </p:nvSpPr>
        <p:spPr>
          <a:xfrm>
            <a:off x="7619919" y="6210935"/>
            <a:ext cx="483504" cy="360833"/>
          </a:xfrm>
          <a:prstGeom prst="line">
            <a:avLst/>
          </a:prstGeom>
          <a:ln w="19050" cap="flat">
            <a:solidFill>
              <a:srgbClr val="8FC3A7"/>
            </a:solidFill>
            <a:prstDash val="solid"/>
            <a:headEnd type="none" w="sm" len="sm"/>
            <a:tailEnd type="none" w="sm" len="sm"/>
          </a:ln>
        </p:spPr>
        <p:txBody>
          <a:bodyPr/>
          <a:lstStyle/>
          <a:p>
            <a:endParaRPr lang="it-IT"/>
          </a:p>
        </p:txBody>
      </p:sp>
      <p:sp>
        <p:nvSpPr>
          <p:cNvPr id="52" name="AutoShape 52"/>
          <p:cNvSpPr/>
          <p:nvPr/>
        </p:nvSpPr>
        <p:spPr>
          <a:xfrm>
            <a:off x="3937091" y="4723835"/>
            <a:ext cx="795491" cy="156379"/>
          </a:xfrm>
          <a:prstGeom prst="line">
            <a:avLst/>
          </a:prstGeom>
          <a:ln w="19050" cap="flat">
            <a:solidFill>
              <a:srgbClr val="7C7FBA"/>
            </a:solidFill>
            <a:prstDash val="solid"/>
            <a:headEnd type="none" w="sm" len="sm"/>
            <a:tailEnd type="none" w="sm" len="sm"/>
          </a:ln>
        </p:spPr>
        <p:txBody>
          <a:bodyPr/>
          <a:lstStyle/>
          <a:p>
            <a:endParaRPr lang="it-IT"/>
          </a:p>
        </p:txBody>
      </p:sp>
      <p:sp>
        <p:nvSpPr>
          <p:cNvPr id="53" name="AutoShape 53"/>
          <p:cNvSpPr/>
          <p:nvPr/>
        </p:nvSpPr>
        <p:spPr>
          <a:xfrm>
            <a:off x="6789818" y="6799832"/>
            <a:ext cx="1628074" cy="1870289"/>
          </a:xfrm>
          <a:prstGeom prst="line">
            <a:avLst/>
          </a:prstGeom>
          <a:ln w="19050" cap="flat">
            <a:solidFill>
              <a:srgbClr val="7C7FBA"/>
            </a:solidFill>
            <a:prstDash val="solid"/>
            <a:headEnd type="none" w="sm" len="sm"/>
            <a:tailEnd type="none" w="sm" len="sm"/>
          </a:ln>
        </p:spPr>
        <p:txBody>
          <a:bodyPr/>
          <a:lstStyle/>
          <a:p>
            <a:endParaRPr lang="it-IT"/>
          </a:p>
        </p:txBody>
      </p:sp>
      <p:sp>
        <p:nvSpPr>
          <p:cNvPr id="54" name="TextBox 54"/>
          <p:cNvSpPr txBox="1"/>
          <p:nvPr/>
        </p:nvSpPr>
        <p:spPr>
          <a:xfrm>
            <a:off x="2338352" y="2987511"/>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a:t>
            </a:r>
          </a:p>
          <a:p>
            <a:pPr algn="r">
              <a:lnSpc>
                <a:spcPts val="1416"/>
              </a:lnSpc>
            </a:pPr>
            <a:r>
              <a:rPr lang="en-US" sz="1200" spc="46">
                <a:solidFill>
                  <a:srgbClr val="4F4F4F"/>
                </a:solidFill>
                <a:latin typeface="TT Chocolates"/>
                <a:ea typeface="TT Chocolates"/>
                <a:cs typeface="TT Chocolates"/>
                <a:sym typeface="TT Chocolates"/>
              </a:rPr>
              <a:t>21.00 - 22.00</a:t>
            </a:r>
          </a:p>
        </p:txBody>
      </p:sp>
      <p:sp>
        <p:nvSpPr>
          <p:cNvPr id="55" name="AutoShape 55"/>
          <p:cNvSpPr/>
          <p:nvPr/>
        </p:nvSpPr>
        <p:spPr>
          <a:xfrm flipV="1">
            <a:off x="7619919" y="3861614"/>
            <a:ext cx="483504" cy="307839"/>
          </a:xfrm>
          <a:prstGeom prst="line">
            <a:avLst/>
          </a:prstGeom>
          <a:ln w="19050" cap="flat">
            <a:solidFill>
              <a:srgbClr val="3654A0"/>
            </a:solidFill>
            <a:prstDash val="solid"/>
            <a:headEnd type="none" w="sm" len="sm"/>
            <a:tailEnd type="none" w="sm" len="sm"/>
          </a:ln>
        </p:spPr>
        <p:txBody>
          <a:bodyPr/>
          <a:lstStyle/>
          <a:p>
            <a:endParaRPr lang="it-IT"/>
          </a:p>
        </p:txBody>
      </p:sp>
      <p:sp>
        <p:nvSpPr>
          <p:cNvPr id="56" name="AutoShape 56"/>
          <p:cNvSpPr/>
          <p:nvPr/>
        </p:nvSpPr>
        <p:spPr>
          <a:xfrm>
            <a:off x="4583402" y="3170010"/>
            <a:ext cx="694544" cy="740493"/>
          </a:xfrm>
          <a:prstGeom prst="line">
            <a:avLst/>
          </a:prstGeom>
          <a:ln w="19050" cap="flat">
            <a:solidFill>
              <a:srgbClr val="7C7FBA"/>
            </a:solidFill>
            <a:prstDash val="solid"/>
            <a:headEnd type="none" w="sm" len="sm"/>
            <a:tailEnd type="none" w="sm" len="sm"/>
          </a:ln>
        </p:spPr>
        <p:txBody>
          <a:bodyPr/>
          <a:lstStyle/>
          <a:p>
            <a:endParaRPr lang="it-IT"/>
          </a:p>
        </p:txBody>
      </p:sp>
      <p:sp>
        <p:nvSpPr>
          <p:cNvPr id="57" name="Freeform 57"/>
          <p:cNvSpPr/>
          <p:nvPr/>
        </p:nvSpPr>
        <p:spPr>
          <a:xfrm>
            <a:off x="8728407" y="7338893"/>
            <a:ext cx="2794800" cy="2136006"/>
          </a:xfrm>
          <a:custGeom>
            <a:avLst/>
            <a:gdLst/>
            <a:ahLst/>
            <a:cxnLst/>
            <a:rect l="l" t="t" r="r" b="b"/>
            <a:pathLst>
              <a:path w="2794800" h="2136006">
                <a:moveTo>
                  <a:pt x="0" y="0"/>
                </a:moveTo>
                <a:lnTo>
                  <a:pt x="2794801" y="0"/>
                </a:lnTo>
                <a:lnTo>
                  <a:pt x="2794801" y="2136005"/>
                </a:lnTo>
                <a:lnTo>
                  <a:pt x="0" y="2136005"/>
                </a:lnTo>
                <a:lnTo>
                  <a:pt x="0" y="0"/>
                </a:lnTo>
                <a:close/>
              </a:path>
            </a:pathLst>
          </a:custGeom>
          <a:blipFill>
            <a:blip r:embed="rId4"/>
            <a:stretch>
              <a:fillRect l="-89882"/>
            </a:stretch>
          </a:blipFill>
        </p:spPr>
        <p:txBody>
          <a:bodyPr/>
          <a:lstStyle/>
          <a:p>
            <a:endParaRPr lang="it-IT"/>
          </a:p>
        </p:txBody>
      </p:sp>
      <p:sp>
        <p:nvSpPr>
          <p:cNvPr id="58" name="TextBox 58"/>
          <p:cNvSpPr txBox="1"/>
          <p:nvPr/>
        </p:nvSpPr>
        <p:spPr>
          <a:xfrm>
            <a:off x="8233511" y="3763666"/>
            <a:ext cx="2024345" cy="355473"/>
          </a:xfrm>
          <a:prstGeom prst="rect">
            <a:avLst/>
          </a:prstGeom>
        </p:spPr>
        <p:txBody>
          <a:bodyPr lIns="0" tIns="0" rIns="0" bIns="0" rtlCol="0" anchor="t">
            <a:spAutoFit/>
          </a:bodyPr>
          <a:lstStyle/>
          <a:p>
            <a:pPr algn="l">
              <a:lnSpc>
                <a:spcPts val="1416"/>
              </a:lnSpc>
            </a:pPr>
            <a:r>
              <a:rPr lang="en-US" sz="1200" b="1" spc="46">
                <a:solidFill>
                  <a:srgbClr val="28509B"/>
                </a:solidFill>
                <a:latin typeface="TT Chocolates Bold"/>
                <a:ea typeface="TT Chocolates Bold"/>
                <a:cs typeface="TT Chocolates Bold"/>
                <a:sym typeface="TT Chocolates Bold"/>
              </a:rPr>
              <a:t>Sleeping  </a:t>
            </a:r>
          </a:p>
          <a:p>
            <a:pPr algn="l">
              <a:lnSpc>
                <a:spcPts val="1416"/>
              </a:lnSpc>
            </a:pPr>
            <a:r>
              <a:rPr lang="en-US" sz="1200" spc="46">
                <a:solidFill>
                  <a:srgbClr val="4F4F4F"/>
                </a:solidFill>
                <a:latin typeface="TT Chocolates"/>
                <a:ea typeface="TT Chocolates"/>
                <a:cs typeface="TT Chocolates"/>
                <a:sym typeface="TT Chocolates"/>
              </a:rPr>
              <a:t>22.00 - 7.00</a:t>
            </a:r>
          </a:p>
        </p:txBody>
      </p:sp>
      <p:sp>
        <p:nvSpPr>
          <p:cNvPr id="59" name="TextBox 59"/>
          <p:cNvSpPr txBox="1"/>
          <p:nvPr/>
        </p:nvSpPr>
        <p:spPr>
          <a:xfrm>
            <a:off x="8233511" y="8843658"/>
            <a:ext cx="2024345" cy="355473"/>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Working</a:t>
            </a:r>
          </a:p>
          <a:p>
            <a:pPr algn="l">
              <a:lnSpc>
                <a:spcPts val="1416"/>
              </a:lnSpc>
            </a:pPr>
            <a:r>
              <a:rPr lang="en-US" sz="1200" spc="46">
                <a:solidFill>
                  <a:srgbClr val="4F4F4F"/>
                </a:solidFill>
                <a:latin typeface="TT Chocolates"/>
                <a:ea typeface="TT Chocolates"/>
                <a:cs typeface="TT Chocolates"/>
                <a:sym typeface="TT Chocolates"/>
              </a:rPr>
              <a:t>9.00 - 13.00</a:t>
            </a:r>
          </a:p>
        </p:txBody>
      </p:sp>
      <p:sp>
        <p:nvSpPr>
          <p:cNvPr id="60" name="TextBox 60"/>
          <p:cNvSpPr txBox="1"/>
          <p:nvPr/>
        </p:nvSpPr>
        <p:spPr>
          <a:xfrm>
            <a:off x="8233511" y="6508260"/>
            <a:ext cx="2024345" cy="355473"/>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Dining</a:t>
            </a:r>
          </a:p>
          <a:p>
            <a:pPr algn="l">
              <a:lnSpc>
                <a:spcPts val="1416"/>
              </a:lnSpc>
            </a:pPr>
            <a:r>
              <a:rPr lang="en-US" sz="1200" spc="46">
                <a:solidFill>
                  <a:srgbClr val="4F4F4F"/>
                </a:solidFill>
                <a:latin typeface="TT Chocolates"/>
                <a:ea typeface="TT Chocolates"/>
                <a:cs typeface="TT Chocolates"/>
                <a:sym typeface="TT Chocolates"/>
              </a:rPr>
              <a:t>8.00 - 9.00</a:t>
            </a:r>
          </a:p>
        </p:txBody>
      </p:sp>
      <p:sp>
        <p:nvSpPr>
          <p:cNvPr id="61" name="TextBox 61"/>
          <p:cNvSpPr txBox="1"/>
          <p:nvPr/>
        </p:nvSpPr>
        <p:spPr>
          <a:xfrm>
            <a:off x="3651602" y="6799237"/>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13.00 - 14.00</a:t>
            </a:r>
          </a:p>
        </p:txBody>
      </p:sp>
      <p:sp>
        <p:nvSpPr>
          <p:cNvPr id="62" name="TextBox 62"/>
          <p:cNvSpPr txBox="1"/>
          <p:nvPr/>
        </p:nvSpPr>
        <p:spPr>
          <a:xfrm rot="-1818281">
            <a:off x="2646380" y="637190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3" name="TextBox 63"/>
          <p:cNvSpPr txBox="1"/>
          <p:nvPr/>
        </p:nvSpPr>
        <p:spPr>
          <a:xfrm rot="-5400000">
            <a:off x="2111350" y="536225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4" name="TextBox 64"/>
          <p:cNvSpPr txBox="1"/>
          <p:nvPr/>
        </p:nvSpPr>
        <p:spPr>
          <a:xfrm>
            <a:off x="5595574" y="6405453"/>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65" name="TextBox 65"/>
          <p:cNvSpPr txBox="1"/>
          <p:nvPr/>
        </p:nvSpPr>
        <p:spPr>
          <a:xfrm>
            <a:off x="4765473" y="6398112"/>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66" name="TextBox 66"/>
          <p:cNvSpPr txBox="1"/>
          <p:nvPr/>
        </p:nvSpPr>
        <p:spPr>
          <a:xfrm>
            <a:off x="6618735" y="5122222"/>
            <a:ext cx="566142"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06.00</a:t>
            </a:r>
          </a:p>
        </p:txBody>
      </p:sp>
      <p:sp>
        <p:nvSpPr>
          <p:cNvPr id="67" name="TextBox 67"/>
          <p:cNvSpPr txBox="1"/>
          <p:nvPr/>
        </p:nvSpPr>
        <p:spPr>
          <a:xfrm>
            <a:off x="6045846" y="5907020"/>
            <a:ext cx="52821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12.00</a:t>
            </a:r>
          </a:p>
        </p:txBody>
      </p:sp>
      <p:sp>
        <p:nvSpPr>
          <p:cNvPr id="68" name="TextBox 68"/>
          <p:cNvSpPr txBox="1"/>
          <p:nvPr/>
        </p:nvSpPr>
        <p:spPr>
          <a:xfrm>
            <a:off x="5440726" y="5122222"/>
            <a:ext cx="530353"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18.00</a:t>
            </a:r>
          </a:p>
        </p:txBody>
      </p:sp>
      <p:sp>
        <p:nvSpPr>
          <p:cNvPr id="69" name="TextBox 69"/>
          <p:cNvSpPr txBox="1"/>
          <p:nvPr/>
        </p:nvSpPr>
        <p:spPr>
          <a:xfrm>
            <a:off x="6020255" y="4339492"/>
            <a:ext cx="57588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00.00</a:t>
            </a:r>
          </a:p>
        </p:txBody>
      </p:sp>
      <p:sp>
        <p:nvSpPr>
          <p:cNvPr id="70" name="TextBox 70"/>
          <p:cNvSpPr txBox="1"/>
          <p:nvPr/>
        </p:nvSpPr>
        <p:spPr>
          <a:xfrm>
            <a:off x="8245281" y="4226190"/>
            <a:ext cx="3066843" cy="6983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duration. Lowest frequency, hence must </a:t>
            </a:r>
            <a:r>
              <a:rPr lang="en-US" sz="1200" b="1" spc="46">
                <a:solidFill>
                  <a:srgbClr val="4F4F4F"/>
                </a:solidFill>
                <a:latin typeface="TT Chocolates Bold"/>
                <a:ea typeface="TT Chocolates Bold"/>
                <a:cs typeface="TT Chocolates Bold"/>
                <a:sym typeface="TT Chocolates Bold"/>
              </a:rPr>
              <a:t>be folded away or reconfigured</a:t>
            </a:r>
            <a:r>
              <a:rPr lang="en-US" sz="1200" spc="46">
                <a:solidFill>
                  <a:srgbClr val="4F4F4F"/>
                </a:solidFill>
                <a:latin typeface="TT Chocolates"/>
                <a:ea typeface="TT Chocolates"/>
                <a:cs typeface="TT Chocolates"/>
                <a:sym typeface="TT Chocolates"/>
              </a:rPr>
              <a:t>. At </a:t>
            </a:r>
            <a:r>
              <a:rPr lang="en-US" sz="1200" b="1" spc="46">
                <a:solidFill>
                  <a:srgbClr val="4F4F4F"/>
                </a:solidFill>
                <a:latin typeface="TT Chocolates Bold"/>
                <a:ea typeface="TT Chocolates Bold"/>
                <a:cs typeface="TT Chocolates Bold"/>
                <a:sym typeface="TT Chocolates Bold"/>
              </a:rPr>
              <a:t>extremities </a:t>
            </a:r>
            <a:r>
              <a:rPr lang="en-US" sz="1200" spc="46">
                <a:solidFill>
                  <a:srgbClr val="4F4F4F"/>
                </a:solidFill>
                <a:latin typeface="TT Chocolates"/>
                <a:ea typeface="TT Chocolates"/>
                <a:cs typeface="TT Chocolates"/>
                <a:sym typeface="TT Chocolates"/>
              </a:rPr>
              <a:t>to minimise daytime circulation interference.</a:t>
            </a:r>
          </a:p>
        </p:txBody>
      </p:sp>
      <p:sp>
        <p:nvSpPr>
          <p:cNvPr id="71" name="TextBox 71"/>
          <p:cNvSpPr txBox="1"/>
          <p:nvPr/>
        </p:nvSpPr>
        <p:spPr>
          <a:xfrm>
            <a:off x="8245281" y="6962126"/>
            <a:ext cx="3277927" cy="3554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frequency, hence must be </a:t>
            </a:r>
            <a:r>
              <a:rPr lang="en-US" sz="1200" b="1" spc="46">
                <a:solidFill>
                  <a:srgbClr val="4F4F4F"/>
                </a:solidFill>
                <a:latin typeface="TT Chocolates Bold"/>
                <a:ea typeface="TT Chocolates Bold"/>
                <a:cs typeface="TT Chocolates Bold"/>
                <a:sym typeface="TT Chocolates Bold"/>
              </a:rPr>
              <a:t>easily accessible. </a:t>
            </a:r>
          </a:p>
        </p:txBody>
      </p:sp>
      <p:sp>
        <p:nvSpPr>
          <p:cNvPr id="72" name="TextBox 72"/>
          <p:cNvSpPr txBox="1"/>
          <p:nvPr/>
        </p:nvSpPr>
        <p:spPr>
          <a:xfrm>
            <a:off x="1042639" y="6799237"/>
            <a:ext cx="4328369" cy="18402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Demands </a:t>
            </a:r>
            <a:r>
              <a:rPr lang="en-US" sz="1200" b="1" spc="46">
                <a:solidFill>
                  <a:srgbClr val="4F4F4F"/>
                </a:solidFill>
                <a:latin typeface="TT Chocolates Bold"/>
                <a:ea typeface="TT Chocolates Bold"/>
                <a:cs typeface="TT Chocolates Bold"/>
                <a:sym typeface="TT Chocolates Bold"/>
              </a:rPr>
              <a:t>maximum clearance </a:t>
            </a:r>
            <a:r>
              <a:rPr lang="en-US" sz="1200" spc="46">
                <a:solidFill>
                  <a:srgbClr val="4F4F4F"/>
                </a:solidFill>
                <a:latin typeface="TT Chocolates"/>
                <a:ea typeface="TT Chocolates"/>
                <a:cs typeface="TT Chocolates"/>
                <a:sym typeface="TT Chocolates"/>
              </a:rPr>
              <a:t>of floor area.</a:t>
            </a:r>
          </a:p>
        </p:txBody>
      </p:sp>
      <p:sp>
        <p:nvSpPr>
          <p:cNvPr id="73" name="Freeform 73"/>
          <p:cNvSpPr/>
          <p:nvPr/>
        </p:nvSpPr>
        <p:spPr>
          <a:xfrm>
            <a:off x="952500" y="2422611"/>
            <a:ext cx="2193011" cy="2136006"/>
          </a:xfrm>
          <a:custGeom>
            <a:avLst/>
            <a:gdLst/>
            <a:ahLst/>
            <a:cxnLst/>
            <a:rect l="l" t="t" r="r" b="b"/>
            <a:pathLst>
              <a:path w="2193011" h="2136006">
                <a:moveTo>
                  <a:pt x="0" y="0"/>
                </a:moveTo>
                <a:lnTo>
                  <a:pt x="2193011" y="0"/>
                </a:lnTo>
                <a:lnTo>
                  <a:pt x="2193011" y="2136005"/>
                </a:lnTo>
                <a:lnTo>
                  <a:pt x="0" y="2136005"/>
                </a:lnTo>
                <a:lnTo>
                  <a:pt x="0" y="0"/>
                </a:lnTo>
                <a:close/>
              </a:path>
            </a:pathLst>
          </a:custGeom>
          <a:blipFill>
            <a:blip r:embed="rId4"/>
            <a:stretch>
              <a:fillRect t="-675" r="-145257" b="-675"/>
            </a:stretch>
          </a:blipFill>
        </p:spPr>
        <p:txBody>
          <a:bodyPr/>
          <a:lstStyle/>
          <a:p>
            <a:endParaRPr lang="it-IT"/>
          </a:p>
        </p:txBody>
      </p:sp>
      <p:sp>
        <p:nvSpPr>
          <p:cNvPr id="74" name="TextBox 74"/>
          <p:cNvSpPr txBox="1"/>
          <p:nvPr/>
        </p:nvSpPr>
        <p:spPr>
          <a:xfrm rot="-1818281">
            <a:off x="10085669" y="916516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5" name="TextBox 75"/>
          <p:cNvSpPr txBox="1"/>
          <p:nvPr/>
        </p:nvSpPr>
        <p:spPr>
          <a:xfrm rot="1887987">
            <a:off x="9564561" y="9179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76" name="TextBox 76"/>
          <p:cNvSpPr txBox="1"/>
          <p:nvPr/>
        </p:nvSpPr>
        <p:spPr>
          <a:xfrm rot="-1818281">
            <a:off x="10419265" y="866614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7" name="TextBox 77"/>
          <p:cNvSpPr txBox="1"/>
          <p:nvPr/>
        </p:nvSpPr>
        <p:spPr>
          <a:xfrm rot="1887987">
            <a:off x="10467261" y="826891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3.7 m</a:t>
            </a:r>
          </a:p>
        </p:txBody>
      </p:sp>
      <p:sp>
        <p:nvSpPr>
          <p:cNvPr id="78" name="TextBox 78"/>
          <p:cNvSpPr txBox="1"/>
          <p:nvPr/>
        </p:nvSpPr>
        <p:spPr>
          <a:xfrm rot="-5400000">
            <a:off x="10319397" y="7990425"/>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sp>
        <p:nvSpPr>
          <p:cNvPr id="79" name="TextBox 79"/>
          <p:cNvSpPr txBox="1"/>
          <p:nvPr/>
        </p:nvSpPr>
        <p:spPr>
          <a:xfrm rot="-1818281">
            <a:off x="1851233" y="4314288"/>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80" name="TextBox 80"/>
          <p:cNvSpPr txBox="1"/>
          <p:nvPr/>
        </p:nvSpPr>
        <p:spPr>
          <a:xfrm rot="1887987">
            <a:off x="1222458" y="4373581"/>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81" name="TextBox 81"/>
          <p:cNvSpPr txBox="1"/>
          <p:nvPr/>
        </p:nvSpPr>
        <p:spPr>
          <a:xfrm rot="-1818281">
            <a:off x="2090615" y="386171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2" name="TextBox 82"/>
          <p:cNvSpPr txBox="1"/>
          <p:nvPr/>
        </p:nvSpPr>
        <p:spPr>
          <a:xfrm rot="1887987">
            <a:off x="2138611" y="3464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3" name="TextBox 83"/>
          <p:cNvSpPr txBox="1"/>
          <p:nvPr/>
        </p:nvSpPr>
        <p:spPr>
          <a:xfrm rot="-5400000">
            <a:off x="1990747" y="3185996"/>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grpSp>
        <p:nvGrpSpPr>
          <p:cNvPr id="84" name="Group 84"/>
          <p:cNvGrpSpPr/>
          <p:nvPr/>
        </p:nvGrpSpPr>
        <p:grpSpPr>
          <a:xfrm>
            <a:off x="2587751" y="7322770"/>
            <a:ext cx="6722265" cy="717187"/>
            <a:chOff x="0" y="0"/>
            <a:chExt cx="8963020" cy="956249"/>
          </a:xfrm>
        </p:grpSpPr>
        <p:sp>
          <p:nvSpPr>
            <p:cNvPr id="85" name="TextBox 85"/>
            <p:cNvSpPr txBox="1"/>
            <p:nvPr/>
          </p:nvSpPr>
          <p:spPr>
            <a:xfrm>
              <a:off x="0" y="-9525"/>
              <a:ext cx="8963020" cy="242189"/>
            </a:xfrm>
            <a:prstGeom prst="rect">
              <a:avLst/>
            </a:prstGeom>
          </p:spPr>
          <p:txBody>
            <a:bodyPr lIns="0" tIns="0" rIns="0" bIns="0" rtlCol="0" anchor="t">
              <a:spAutoFit/>
            </a:bodyPr>
            <a:lstStyle/>
            <a:p>
              <a:pPr algn="l">
                <a:lnSpc>
                  <a:spcPts val="1415"/>
                </a:lnSpc>
              </a:pPr>
              <a:r>
                <a:rPr lang="en-US" sz="1199" b="1" spc="46">
                  <a:solidFill>
                    <a:srgbClr val="4F4F4F"/>
                  </a:solidFill>
                  <a:latin typeface="TT Chocolates Bold"/>
                  <a:ea typeface="TT Chocolates Bold"/>
                  <a:cs typeface="TT Chocolates Bold"/>
                  <a:sym typeface="TT Chocolates Bold"/>
                </a:rPr>
                <a:t>+ Storage space</a:t>
              </a:r>
            </a:p>
          </p:txBody>
        </p:sp>
        <p:sp>
          <p:nvSpPr>
            <p:cNvPr id="86" name="TextBox 86"/>
            <p:cNvSpPr txBox="1"/>
            <p:nvPr/>
          </p:nvSpPr>
          <p:spPr>
            <a:xfrm>
              <a:off x="0" y="256860"/>
              <a:ext cx="5771159" cy="699389"/>
            </a:xfrm>
            <a:prstGeom prst="rect">
              <a:avLst/>
            </a:prstGeom>
          </p:spPr>
          <p:txBody>
            <a:bodyPr lIns="0" tIns="0" rIns="0" bIns="0" rtlCol="0" anchor="t">
              <a:spAutoFit/>
            </a:bodyPr>
            <a:lstStyle/>
            <a:p>
              <a:pPr algn="just">
                <a:lnSpc>
                  <a:spcPts val="1415"/>
                </a:lnSpc>
              </a:pPr>
              <a:r>
                <a:rPr lang="en-US" sz="1199" spc="46">
                  <a:solidFill>
                    <a:srgbClr val="4F4F4F"/>
                  </a:solidFill>
                  <a:latin typeface="TT Chocolates"/>
                  <a:ea typeface="TT Chocolates"/>
                  <a:cs typeface="TT Chocolates"/>
                  <a:sym typeface="TT Chocolates"/>
                </a:rPr>
                <a:t>of personal items, clothing, working equipment.</a:t>
              </a:r>
            </a:p>
            <a:p>
              <a:pPr algn="just">
                <a:lnSpc>
                  <a:spcPts val="1415"/>
                </a:lnSpc>
              </a:pPr>
              <a:r>
                <a:rPr lang="en-US" sz="1199" spc="46">
                  <a:solidFill>
                    <a:srgbClr val="4F4F4F"/>
                  </a:solidFill>
                  <a:latin typeface="TT Chocolates"/>
                  <a:ea typeface="TT Chocolates"/>
                  <a:cs typeface="TT Chocolates"/>
                  <a:sym typeface="TT Chocolates"/>
                </a:rPr>
                <a:t> Fixed. </a:t>
              </a:r>
              <a:r>
                <a:rPr lang="en-US" sz="1199" b="1" spc="46">
                  <a:solidFill>
                    <a:srgbClr val="4F4F4F"/>
                  </a:solidFill>
                  <a:latin typeface="TT Chocolates Bold"/>
                  <a:ea typeface="TT Chocolates Bold"/>
                  <a:cs typeface="TT Chocolates Bold"/>
                  <a:sym typeface="TT Chocolates Bold"/>
                </a:rPr>
                <a:t>Compact</a:t>
              </a:r>
              <a:r>
                <a:rPr lang="en-US" sz="1199" spc="46">
                  <a:solidFill>
                    <a:srgbClr val="4F4F4F"/>
                  </a:solidFill>
                  <a:latin typeface="TT Chocolates"/>
                  <a:ea typeface="TT Chocolates"/>
                  <a:cs typeface="TT Chocolates"/>
                  <a:sym typeface="TT Chocolates"/>
                </a:rPr>
                <a:t>, to maximise space clearance</a:t>
              </a:r>
            </a:p>
            <a:p>
              <a:pPr algn="just">
                <a:lnSpc>
                  <a:spcPts val="1415"/>
                </a:lnSpc>
              </a:pPr>
              <a:r>
                <a:rPr lang="en-US" sz="1199" b="1" spc="46">
                  <a:solidFill>
                    <a:srgbClr val="4F4F4F"/>
                  </a:solidFill>
                  <a:latin typeface="TT Chocolates Bold"/>
                  <a:ea typeface="TT Chocolates Bold"/>
                  <a:cs typeface="TT Chocolates Bold"/>
                  <a:sym typeface="TT Chocolates Bold"/>
                </a:rPr>
                <a:t>at least two modules</a:t>
              </a:r>
            </a:p>
          </p:txBody>
        </p:sp>
      </p:grpSp>
      <p:grpSp>
        <p:nvGrpSpPr>
          <p:cNvPr id="87" name="Group 87"/>
          <p:cNvGrpSpPr/>
          <p:nvPr/>
        </p:nvGrpSpPr>
        <p:grpSpPr>
          <a:xfrm>
            <a:off x="4001027" y="3656095"/>
            <a:ext cx="4557714" cy="3143737"/>
            <a:chOff x="0" y="0"/>
            <a:chExt cx="6076952" cy="4191650"/>
          </a:xfrm>
        </p:grpSpPr>
        <p:pic>
          <p:nvPicPr>
            <p:cNvPr id="88" name="Picture 88"/>
            <p:cNvPicPr>
              <a:picLocks noChangeAspect="1"/>
            </p:cNvPicPr>
            <p:nvPr/>
          </p:nvPicPr>
          <p:blipFill>
            <a:blip r:embed="rId5"/>
            <a:stretch>
              <a:fillRect/>
            </a:stretch>
          </p:blipFill>
          <p:spPr>
            <a:xfrm>
              <a:off x="556242" y="-419165"/>
              <a:ext cx="5029980" cy="5029980"/>
            </a:xfrm>
            <a:prstGeom prst="rect">
              <a:avLst/>
            </a:prstGeom>
          </p:spPr>
        </p:pic>
        <p:sp>
          <p:nvSpPr>
            <p:cNvPr id="89" name="TextBox 89"/>
            <p:cNvSpPr txBox="1"/>
            <p:nvPr/>
          </p:nvSpPr>
          <p:spPr>
            <a:xfrm>
              <a:off x="3377826" y="262901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0" name="TextBox 90"/>
            <p:cNvSpPr txBox="1"/>
            <p:nvPr/>
          </p:nvSpPr>
          <p:spPr>
            <a:xfrm>
              <a:off x="3190027" y="3059254"/>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1" name="TextBox 91"/>
            <p:cNvSpPr txBox="1"/>
            <p:nvPr/>
          </p:nvSpPr>
          <p:spPr>
            <a:xfrm>
              <a:off x="589912" y="52116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2" name="TextBox 92"/>
            <p:cNvSpPr txBox="1"/>
            <p:nvPr/>
          </p:nvSpPr>
          <p:spPr>
            <a:xfrm>
              <a:off x="204126" y="2877440"/>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93" name="TextBox 93"/>
            <p:cNvSpPr txBox="1"/>
            <p:nvPr/>
          </p:nvSpPr>
          <p:spPr>
            <a:xfrm>
              <a:off x="0" y="1516388"/>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2 h</a:t>
              </a:r>
            </a:p>
          </p:txBody>
        </p:sp>
        <p:sp>
          <p:nvSpPr>
            <p:cNvPr id="94" name="TextBox 94"/>
            <p:cNvSpPr txBox="1"/>
            <p:nvPr/>
          </p:nvSpPr>
          <p:spPr>
            <a:xfrm>
              <a:off x="3098818" y="837919"/>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9 h</a:t>
              </a:r>
            </a:p>
          </p:txBody>
        </p:sp>
        <p:sp>
          <p:nvSpPr>
            <p:cNvPr id="95" name="TextBox 95"/>
            <p:cNvSpPr txBox="1"/>
            <p:nvPr/>
          </p:nvSpPr>
          <p:spPr>
            <a:xfrm>
              <a:off x="272652" y="859865"/>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grpSp>
          <p:nvGrpSpPr>
            <p:cNvPr id="96" name="Group 96"/>
            <p:cNvGrpSpPr/>
            <p:nvPr/>
          </p:nvGrpSpPr>
          <p:grpSpPr>
            <a:xfrm rot="5400000">
              <a:off x="1537784" y="572723"/>
              <a:ext cx="3066895" cy="3046204"/>
              <a:chOff x="0" y="0"/>
              <a:chExt cx="818321" cy="812800"/>
            </a:xfrm>
          </p:grpSpPr>
          <p:sp>
            <p:nvSpPr>
              <p:cNvPr id="97" name="Freeform 97"/>
              <p:cNvSpPr/>
              <p:nvPr/>
            </p:nvSpPr>
            <p:spPr>
              <a:xfrm>
                <a:off x="0" y="0"/>
                <a:ext cx="818321" cy="812800"/>
              </a:xfrm>
              <a:custGeom>
                <a:avLst/>
                <a:gdLst/>
                <a:ahLst/>
                <a:cxnLst/>
                <a:rect l="l" t="t" r="r" b="b"/>
                <a:pathLst>
                  <a:path w="818321" h="812800">
                    <a:moveTo>
                      <a:pt x="409160" y="0"/>
                    </a:moveTo>
                    <a:cubicBezTo>
                      <a:pt x="183187" y="0"/>
                      <a:pt x="0" y="181951"/>
                      <a:pt x="0" y="406400"/>
                    </a:cubicBezTo>
                    <a:cubicBezTo>
                      <a:pt x="0" y="630849"/>
                      <a:pt x="183187" y="812800"/>
                      <a:pt x="409160" y="812800"/>
                    </a:cubicBezTo>
                    <a:cubicBezTo>
                      <a:pt x="635133" y="812800"/>
                      <a:pt x="818321" y="630849"/>
                      <a:pt x="818321" y="406400"/>
                    </a:cubicBezTo>
                    <a:cubicBezTo>
                      <a:pt x="818321" y="181951"/>
                      <a:pt x="635133" y="0"/>
                      <a:pt x="409160" y="0"/>
                    </a:cubicBezTo>
                    <a:close/>
                  </a:path>
                </a:pathLst>
              </a:custGeom>
              <a:solidFill>
                <a:srgbClr val="FFFFFF"/>
              </a:solidFill>
            </p:spPr>
            <p:txBody>
              <a:bodyPr/>
              <a:lstStyle/>
              <a:p>
                <a:endParaRPr lang="it-IT"/>
              </a:p>
            </p:txBody>
          </p:sp>
          <p:sp>
            <p:nvSpPr>
              <p:cNvPr id="98" name="TextBox 98"/>
              <p:cNvSpPr txBox="1"/>
              <p:nvPr/>
            </p:nvSpPr>
            <p:spPr>
              <a:xfrm>
                <a:off x="76718" y="19050"/>
                <a:ext cx="664886" cy="717550"/>
              </a:xfrm>
              <a:prstGeom prst="rect">
                <a:avLst/>
              </a:prstGeom>
            </p:spPr>
            <p:txBody>
              <a:bodyPr lIns="32381" tIns="32381" rIns="32381" bIns="32381" rtlCol="0" anchor="ctr"/>
              <a:lstStyle/>
              <a:p>
                <a:pPr algn="ctr">
                  <a:lnSpc>
                    <a:spcPts val="2800"/>
                  </a:lnSpc>
                </a:pPr>
                <a:endParaRPr/>
              </a:p>
            </p:txBody>
          </p:sp>
        </p:grpSp>
      </p:grpSp>
      <p:sp>
        <p:nvSpPr>
          <p:cNvPr id="99" name="TextBox 99"/>
          <p:cNvSpPr txBox="1"/>
          <p:nvPr/>
        </p:nvSpPr>
        <p:spPr>
          <a:xfrm>
            <a:off x="1028700" y="1826064"/>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time &amp; space</a:t>
            </a:r>
          </a:p>
        </p:txBody>
      </p:sp>
      <p:sp>
        <p:nvSpPr>
          <p:cNvPr id="100" name="TextBox 100"/>
          <p:cNvSpPr txBox="1"/>
          <p:nvPr/>
        </p:nvSpPr>
        <p:spPr>
          <a:xfrm>
            <a:off x="12700743" y="3504423"/>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height</a:t>
            </a:r>
          </a:p>
        </p:txBody>
      </p:sp>
      <p:sp>
        <p:nvSpPr>
          <p:cNvPr id="101" name="Freeform 101"/>
          <p:cNvSpPr/>
          <p:nvPr/>
        </p:nvSpPr>
        <p:spPr>
          <a:xfrm>
            <a:off x="13770469" y="3759889"/>
            <a:ext cx="3882660" cy="3298215"/>
          </a:xfrm>
          <a:custGeom>
            <a:avLst/>
            <a:gdLst/>
            <a:ahLst/>
            <a:cxnLst/>
            <a:rect l="l" t="t" r="r" b="b"/>
            <a:pathLst>
              <a:path w="3882660" h="3298215">
                <a:moveTo>
                  <a:pt x="0" y="0"/>
                </a:moveTo>
                <a:lnTo>
                  <a:pt x="3882660" y="0"/>
                </a:lnTo>
                <a:lnTo>
                  <a:pt x="3882660" y="3298214"/>
                </a:lnTo>
                <a:lnTo>
                  <a:pt x="0" y="3298214"/>
                </a:lnTo>
                <a:lnTo>
                  <a:pt x="0" y="0"/>
                </a:lnTo>
                <a:close/>
              </a:path>
            </a:pathLst>
          </a:custGeom>
          <a:blipFill>
            <a:blip r:embed="rId6"/>
            <a:stretch>
              <a:fillRect l="-94240" r="-102519"/>
            </a:stretch>
          </a:blipFill>
        </p:spPr>
        <p:txBody>
          <a:bodyPr/>
          <a:lstStyle/>
          <a:p>
            <a:endParaRPr lang="it-IT"/>
          </a:p>
        </p:txBody>
      </p:sp>
      <p:grpSp>
        <p:nvGrpSpPr>
          <p:cNvPr id="102" name="Group 102"/>
          <p:cNvGrpSpPr/>
          <p:nvPr/>
        </p:nvGrpSpPr>
        <p:grpSpPr>
          <a:xfrm>
            <a:off x="13863552" y="4129184"/>
            <a:ext cx="66683" cy="2707645"/>
            <a:chOff x="0" y="0"/>
            <a:chExt cx="29199" cy="1185601"/>
          </a:xfrm>
        </p:grpSpPr>
        <p:sp>
          <p:nvSpPr>
            <p:cNvPr id="103" name="Freeform 103"/>
            <p:cNvSpPr/>
            <p:nvPr/>
          </p:nvSpPr>
          <p:spPr>
            <a:xfrm>
              <a:off x="0" y="0"/>
              <a:ext cx="29199" cy="1185601"/>
            </a:xfrm>
            <a:custGeom>
              <a:avLst/>
              <a:gdLst/>
              <a:ahLst/>
              <a:cxnLst/>
              <a:rect l="l" t="t" r="r" b="b"/>
              <a:pathLst>
                <a:path w="29199" h="1185601">
                  <a:moveTo>
                    <a:pt x="0" y="0"/>
                  </a:moveTo>
                  <a:lnTo>
                    <a:pt x="29199" y="0"/>
                  </a:lnTo>
                  <a:lnTo>
                    <a:pt x="29199" y="1185601"/>
                  </a:lnTo>
                  <a:lnTo>
                    <a:pt x="0" y="1185601"/>
                  </a:lnTo>
                  <a:close/>
                </a:path>
              </a:pathLst>
            </a:custGeom>
            <a:solidFill>
              <a:srgbClr val="000000"/>
            </a:solidFill>
          </p:spPr>
          <p:txBody>
            <a:bodyPr/>
            <a:lstStyle/>
            <a:p>
              <a:endParaRPr lang="it-IT"/>
            </a:p>
          </p:txBody>
        </p:sp>
        <p:sp>
          <p:nvSpPr>
            <p:cNvPr id="104" name="TextBox 104"/>
            <p:cNvSpPr txBox="1"/>
            <p:nvPr/>
          </p:nvSpPr>
          <p:spPr>
            <a:xfrm>
              <a:off x="0" y="9525"/>
              <a:ext cx="29199" cy="1176076"/>
            </a:xfrm>
            <a:prstGeom prst="rect">
              <a:avLst/>
            </a:prstGeom>
          </p:spPr>
          <p:txBody>
            <a:bodyPr lIns="50800" tIns="50800" rIns="50800" bIns="50800" rtlCol="0" anchor="ctr"/>
            <a:lstStyle/>
            <a:p>
              <a:pPr algn="ctr">
                <a:lnSpc>
                  <a:spcPts val="2368"/>
                </a:lnSpc>
              </a:pPr>
              <a:endParaRPr/>
            </a:p>
          </p:txBody>
        </p:sp>
      </p:grpSp>
      <p:sp>
        <p:nvSpPr>
          <p:cNvPr id="105" name="TextBox 105"/>
          <p:cNvSpPr txBox="1"/>
          <p:nvPr/>
        </p:nvSpPr>
        <p:spPr>
          <a:xfrm>
            <a:off x="12623017" y="617314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0.45 m</a:t>
            </a:r>
          </a:p>
        </p:txBody>
      </p:sp>
      <p:sp>
        <p:nvSpPr>
          <p:cNvPr id="106" name="AutoShape 106"/>
          <p:cNvSpPr/>
          <p:nvPr/>
        </p:nvSpPr>
        <p:spPr>
          <a:xfrm flipH="1">
            <a:off x="13599004" y="627300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7" name="TextBox 107"/>
          <p:cNvSpPr txBox="1"/>
          <p:nvPr/>
        </p:nvSpPr>
        <p:spPr>
          <a:xfrm>
            <a:off x="12623017" y="504585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1.70 m</a:t>
            </a:r>
          </a:p>
        </p:txBody>
      </p:sp>
      <p:sp>
        <p:nvSpPr>
          <p:cNvPr id="108" name="AutoShape 108"/>
          <p:cNvSpPr/>
          <p:nvPr/>
        </p:nvSpPr>
        <p:spPr>
          <a:xfrm flipH="1">
            <a:off x="13599004" y="514571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9" name="TextBox 109"/>
          <p:cNvSpPr txBox="1"/>
          <p:nvPr/>
        </p:nvSpPr>
        <p:spPr>
          <a:xfrm>
            <a:off x="12623017" y="4540631"/>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2.10 m</a:t>
            </a:r>
          </a:p>
        </p:txBody>
      </p:sp>
      <p:sp>
        <p:nvSpPr>
          <p:cNvPr id="110" name="AutoShape 110"/>
          <p:cNvSpPr/>
          <p:nvPr/>
        </p:nvSpPr>
        <p:spPr>
          <a:xfrm flipH="1">
            <a:off x="13599004" y="4640491"/>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11" name="TextBox 111"/>
          <p:cNvSpPr txBox="1"/>
          <p:nvPr/>
        </p:nvSpPr>
        <p:spPr>
          <a:xfrm>
            <a:off x="12623017" y="4033397"/>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2.50 m</a:t>
            </a:r>
          </a:p>
        </p:txBody>
      </p:sp>
      <p:sp>
        <p:nvSpPr>
          <p:cNvPr id="112" name="TextBox 112"/>
          <p:cNvSpPr txBox="1"/>
          <p:nvPr/>
        </p:nvSpPr>
        <p:spPr>
          <a:xfrm>
            <a:off x="12879287" y="5322827"/>
            <a:ext cx="761336" cy="545405"/>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High intensity use</a:t>
            </a:r>
          </a:p>
        </p:txBody>
      </p:sp>
      <p:sp>
        <p:nvSpPr>
          <p:cNvPr id="113" name="TextBox 113"/>
          <p:cNvSpPr txBox="1"/>
          <p:nvPr/>
        </p:nvSpPr>
        <p:spPr>
          <a:xfrm>
            <a:off x="12443568" y="4711264"/>
            <a:ext cx="1197056" cy="367800"/>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low/medium intensity use</a:t>
            </a:r>
          </a:p>
        </p:txBody>
      </p:sp>
      <p:sp>
        <p:nvSpPr>
          <p:cNvPr id="114" name="TextBox 114"/>
          <p:cNvSpPr txBox="1"/>
          <p:nvPr/>
        </p:nvSpPr>
        <p:spPr>
          <a:xfrm>
            <a:off x="12497129" y="4287014"/>
            <a:ext cx="1296096" cy="190196"/>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“dead space”</a:t>
            </a:r>
          </a:p>
        </p:txBody>
      </p:sp>
      <p:sp>
        <p:nvSpPr>
          <p:cNvPr id="115" name="TextBox 11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116" name="TextBox 11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ACTIVITY MAPPING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40091" y="8447625"/>
            <a:ext cx="13312619" cy="775435"/>
            <a:chOff x="0" y="0"/>
            <a:chExt cx="8178266" cy="476369"/>
          </a:xfrm>
        </p:grpSpPr>
        <p:sp>
          <p:nvSpPr>
            <p:cNvPr id="3" name="Freeform 3"/>
            <p:cNvSpPr/>
            <p:nvPr/>
          </p:nvSpPr>
          <p:spPr>
            <a:xfrm>
              <a:off x="0" y="0"/>
              <a:ext cx="8178266" cy="476369"/>
            </a:xfrm>
            <a:custGeom>
              <a:avLst/>
              <a:gdLst/>
              <a:ahLst/>
              <a:cxnLst/>
              <a:rect l="l" t="t" r="r" b="b"/>
              <a:pathLst>
                <a:path w="8178266" h="476369">
                  <a:moveTo>
                    <a:pt x="239386" y="166048"/>
                  </a:moveTo>
                  <a:lnTo>
                    <a:pt x="8178266" y="166048"/>
                  </a:lnTo>
                  <a:lnTo>
                    <a:pt x="8178266" y="310292"/>
                  </a:lnTo>
                  <a:lnTo>
                    <a:pt x="239373" y="310292"/>
                  </a:lnTo>
                  <a:lnTo>
                    <a:pt x="302255" y="476369"/>
                  </a:lnTo>
                  <a:lnTo>
                    <a:pt x="0" y="238184"/>
                  </a:lnTo>
                  <a:lnTo>
                    <a:pt x="302255" y="0"/>
                  </a:lnTo>
                  <a:lnTo>
                    <a:pt x="239386" y="166048"/>
                  </a:lnTo>
                  <a:close/>
                </a:path>
              </a:pathLst>
            </a:custGeom>
            <a:gradFill rotWithShape="1">
              <a:gsLst>
                <a:gs pos="0">
                  <a:srgbClr val="7D7D7D">
                    <a:alpha val="100000"/>
                  </a:srgbClr>
                </a:gs>
                <a:gs pos="100000">
                  <a:srgbClr val="FFFFFF">
                    <a:alpha val="100000"/>
                  </a:srgbClr>
                </a:gs>
              </a:gsLst>
              <a:lin ang="0"/>
            </a:gradFill>
            <a:ln cap="sq">
              <a:noFill/>
              <a:prstDash val="sysDot"/>
              <a:miter/>
            </a:ln>
          </p:spPr>
          <p:txBody>
            <a:bodyPr/>
            <a:lstStyle/>
            <a:p>
              <a:endParaRPr lang="it-IT"/>
            </a:p>
          </p:txBody>
        </p:sp>
        <p:sp>
          <p:nvSpPr>
            <p:cNvPr id="4" name="TextBox 4"/>
            <p:cNvSpPr txBox="1"/>
            <p:nvPr/>
          </p:nvSpPr>
          <p:spPr>
            <a:xfrm>
              <a:off x="120650" y="155575"/>
              <a:ext cx="8057616" cy="155694"/>
            </a:xfrm>
            <a:prstGeom prst="rect">
              <a:avLst/>
            </a:prstGeom>
          </p:spPr>
          <p:txBody>
            <a:bodyPr lIns="50800" tIns="50800" rIns="50800" bIns="50800" rtlCol="0" anchor="ctr"/>
            <a:lstStyle/>
            <a:p>
              <a:pPr algn="ctr">
                <a:lnSpc>
                  <a:spcPts val="1903"/>
                </a:lnSpc>
              </a:pPr>
              <a:endParaRPr/>
            </a:p>
          </p:txBody>
        </p:sp>
      </p:grpSp>
      <p:grpSp>
        <p:nvGrpSpPr>
          <p:cNvPr id="5" name="Group 5"/>
          <p:cNvGrpSpPr/>
          <p:nvPr/>
        </p:nvGrpSpPr>
        <p:grpSpPr>
          <a:xfrm>
            <a:off x="2640091" y="2763982"/>
            <a:ext cx="13312619" cy="3868256"/>
            <a:chOff x="0" y="0"/>
            <a:chExt cx="17750158" cy="5157674"/>
          </a:xfrm>
        </p:grpSpPr>
        <p:sp>
          <p:nvSpPr>
            <p:cNvPr id="6" name="Freeform 6"/>
            <p:cNvSpPr/>
            <p:nvPr/>
          </p:nvSpPr>
          <p:spPr>
            <a:xfrm>
              <a:off x="0" y="207455"/>
              <a:ext cx="17750158" cy="4950220"/>
            </a:xfrm>
            <a:custGeom>
              <a:avLst/>
              <a:gdLst/>
              <a:ahLst/>
              <a:cxnLst/>
              <a:rect l="l" t="t" r="r" b="b"/>
              <a:pathLst>
                <a:path w="17750158" h="4950220">
                  <a:moveTo>
                    <a:pt x="0" y="0"/>
                  </a:moveTo>
                  <a:lnTo>
                    <a:pt x="17750158" y="0"/>
                  </a:lnTo>
                  <a:lnTo>
                    <a:pt x="17750158" y="4950219"/>
                  </a:lnTo>
                  <a:lnTo>
                    <a:pt x="0" y="4950219"/>
                  </a:lnTo>
                  <a:lnTo>
                    <a:pt x="0" y="0"/>
                  </a:lnTo>
                  <a:close/>
                </a:path>
              </a:pathLst>
            </a:custGeom>
            <a:blipFill>
              <a:blip r:embed="rId2"/>
              <a:stretch>
                <a:fillRect l="-1894" t="-37130" r="-1290" b="-58965"/>
              </a:stretch>
            </a:blipFill>
          </p:spPr>
          <p:txBody>
            <a:bodyPr/>
            <a:lstStyle/>
            <a:p>
              <a:endParaRPr lang="it-IT"/>
            </a:p>
          </p:txBody>
        </p:sp>
        <p:sp>
          <p:nvSpPr>
            <p:cNvPr id="7" name="Freeform 7"/>
            <p:cNvSpPr/>
            <p:nvPr/>
          </p:nvSpPr>
          <p:spPr>
            <a:xfrm>
              <a:off x="706709" y="0"/>
              <a:ext cx="15931041" cy="5157674"/>
            </a:xfrm>
            <a:custGeom>
              <a:avLst/>
              <a:gdLst/>
              <a:ahLst/>
              <a:cxnLst/>
              <a:rect l="l" t="t" r="r" b="b"/>
              <a:pathLst>
                <a:path w="15931041" h="5157674">
                  <a:moveTo>
                    <a:pt x="0" y="0"/>
                  </a:moveTo>
                  <a:lnTo>
                    <a:pt x="15931041" y="0"/>
                  </a:lnTo>
                  <a:lnTo>
                    <a:pt x="15931041" y="5157674"/>
                  </a:lnTo>
                  <a:lnTo>
                    <a:pt x="0" y="5157674"/>
                  </a:lnTo>
                  <a:lnTo>
                    <a:pt x="0" y="0"/>
                  </a:lnTo>
                  <a:close/>
                </a:path>
              </a:pathLst>
            </a:custGeom>
            <a:blipFill>
              <a:blip r:embed="rId3"/>
              <a:stretch>
                <a:fillRect/>
              </a:stretch>
            </a:blipFill>
          </p:spPr>
          <p:txBody>
            <a:bodyPr/>
            <a:lstStyle/>
            <a:p>
              <a:endParaRPr lang="it-IT"/>
            </a:p>
          </p:txBody>
        </p:sp>
      </p:gr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CONCEPT</a:t>
            </a:r>
          </a:p>
        </p:txBody>
      </p:sp>
      <p:sp>
        <p:nvSpPr>
          <p:cNvPr id="9" name="TextBox 9"/>
          <p:cNvSpPr txBox="1"/>
          <p:nvPr/>
        </p:nvSpPr>
        <p:spPr>
          <a:xfrm>
            <a:off x="6554702" y="1732719"/>
            <a:ext cx="4876245" cy="533400"/>
          </a:xfrm>
          <a:prstGeom prst="rect">
            <a:avLst/>
          </a:prstGeom>
        </p:spPr>
        <p:txBody>
          <a:bodyPr lIns="0" tIns="0" rIns="0" bIns="0" rtlCol="0" anchor="t">
            <a:spAutoFit/>
          </a:bodyPr>
          <a:lstStyle/>
          <a:p>
            <a:pPr algn="ctr">
              <a:lnSpc>
                <a:spcPts val="4200"/>
              </a:lnSpc>
              <a:spcBef>
                <a:spcPct val="0"/>
              </a:spcBef>
            </a:pPr>
            <a:r>
              <a:rPr lang="en-US" sz="3000" b="1" spc="600">
                <a:solidFill>
                  <a:srgbClr val="AF4139"/>
                </a:solidFill>
                <a:latin typeface="TT Chocolates Bold"/>
                <a:ea typeface="TT Chocolates Bold"/>
                <a:cs typeface="TT Chocolates Bold"/>
                <a:sym typeface="TT Chocolates Bold"/>
              </a:rPr>
              <a:t>TRANSITIONS</a:t>
            </a:r>
          </a:p>
        </p:txBody>
      </p:sp>
      <p:sp>
        <p:nvSpPr>
          <p:cNvPr id="10" name="TextBox 10"/>
          <p:cNvSpPr txBox="1"/>
          <p:nvPr/>
        </p:nvSpPr>
        <p:spPr>
          <a:xfrm>
            <a:off x="2640091" y="7471731"/>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2D/foldable</a:t>
            </a:r>
          </a:p>
        </p:txBody>
      </p:sp>
      <p:sp>
        <p:nvSpPr>
          <p:cNvPr id="11" name="TextBox 11"/>
          <p:cNvSpPr txBox="1"/>
          <p:nvPr/>
        </p:nvSpPr>
        <p:spPr>
          <a:xfrm>
            <a:off x="12739598" y="7471731"/>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3D/Reconfigurable</a:t>
            </a:r>
          </a:p>
        </p:txBody>
      </p:sp>
      <p:sp>
        <p:nvSpPr>
          <p:cNvPr id="12" name="TextBox 12"/>
          <p:cNvSpPr txBox="1"/>
          <p:nvPr/>
        </p:nvSpPr>
        <p:spPr>
          <a:xfrm>
            <a:off x="2640091" y="7786572"/>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Collective</a:t>
            </a:r>
          </a:p>
        </p:txBody>
      </p:sp>
      <p:sp>
        <p:nvSpPr>
          <p:cNvPr id="13" name="TextBox 13"/>
          <p:cNvSpPr txBox="1"/>
          <p:nvPr/>
        </p:nvSpPr>
        <p:spPr>
          <a:xfrm>
            <a:off x="12739598" y="7786572"/>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Private</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3438</Words>
  <Application>Microsoft Office PowerPoint</Application>
  <PresentationFormat>Personalizzato</PresentationFormat>
  <Paragraphs>1039</Paragraphs>
  <Slides>41</Slides>
  <Notes>18</Notes>
  <HiddenSlides>0</HiddenSlides>
  <MMClips>11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41</vt:i4>
      </vt:variant>
    </vt:vector>
  </HeadingPairs>
  <TitlesOfParts>
    <vt:vector size="49" baseType="lpstr">
      <vt:lpstr>Neutra Text Bold</vt:lpstr>
      <vt:lpstr>Calibri</vt:lpstr>
      <vt:lpstr>TT Chocolates Ultra-Bold</vt:lpstr>
      <vt:lpstr>TT Chocolates Italics</vt:lpstr>
      <vt:lpstr>Arial</vt:lpstr>
      <vt:lpstr>TT Chocolates</vt:lpstr>
      <vt:lpstr>TT Chocolates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 Prototypes</dc:title>
  <cp:lastModifiedBy>LUDOVICA PERONE PACIFICO</cp:lastModifiedBy>
  <cp:revision>2</cp:revision>
  <dcterms:created xsi:type="dcterms:W3CDTF">2006-08-16T00:00:00Z</dcterms:created>
  <dcterms:modified xsi:type="dcterms:W3CDTF">2026-04-17T04:25:29Z</dcterms:modified>
  <dc:identifier>DAHFnIBDPgM</dc:identifier>
</cp:coreProperties>
</file>