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TT Chocolates Bold" charset="1" panose="02000803020000020003"/>
      <p:regular r:id="rId25"/>
    </p:embeddedFont>
    <p:embeddedFont>
      <p:font typeface="TT Chocolates" charset="1" panose="02000503020000020003"/>
      <p:regular r:id="rId26"/>
    </p:embeddedFont>
    <p:embeddedFont>
      <p:font typeface="Neutra Text Bold" charset="1" panose="02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png" Type="http://schemas.openxmlformats.org/officeDocument/2006/relationships/image"/><Relationship Id="rId12" Target="../media/image41.png" Type="http://schemas.openxmlformats.org/officeDocument/2006/relationships/image"/><Relationship Id="rId13" Target="../media/image42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png" Type="http://schemas.openxmlformats.org/officeDocument/2006/relationships/image"/><Relationship Id="rId12" Target="../media/image45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48.png" Type="http://schemas.openxmlformats.org/officeDocument/2006/relationships/image"/><Relationship Id="rId13" Target="../media/image49.png" Type="http://schemas.openxmlformats.org/officeDocument/2006/relationships/image"/><Relationship Id="rId14" Target="../media/image50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51.jpeg" Type="http://schemas.openxmlformats.org/officeDocument/2006/relationships/image"/><Relationship Id="rId13" Target="../media/image52.png" Type="http://schemas.openxmlformats.org/officeDocument/2006/relationships/image"/><Relationship Id="rId14" Target="../media/image53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54.png" Type="http://schemas.openxmlformats.org/officeDocument/2006/relationships/image"/><Relationship Id="rId13" Target="../media/image51.jpeg" Type="http://schemas.openxmlformats.org/officeDocument/2006/relationships/image"/><Relationship Id="rId14" Target="../media/image55.png" Type="http://schemas.openxmlformats.org/officeDocument/2006/relationships/image"/><Relationship Id="rId15" Target="../media/image52.png" Type="http://schemas.openxmlformats.org/officeDocument/2006/relationships/image"/><Relationship Id="rId16" Target="../media/image53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png" Type="http://schemas.openxmlformats.org/officeDocument/2006/relationships/image"/><Relationship Id="rId14" Target="../media/image58.png" Type="http://schemas.openxmlformats.org/officeDocument/2006/relationships/image"/><Relationship Id="rId15" Target="../media/image59.png" Type="http://schemas.openxmlformats.org/officeDocument/2006/relationships/image"/><Relationship Id="rId16" Target="../media/image60.png" Type="http://schemas.openxmlformats.org/officeDocument/2006/relationships/image"/><Relationship Id="rId17" Target="../media/image61.png" Type="http://schemas.openxmlformats.org/officeDocument/2006/relationships/image"/><Relationship Id="rId18" Target="../media/image62.png" Type="http://schemas.openxmlformats.org/officeDocument/2006/relationships/image"/><Relationship Id="rId19" Target="../media/image63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2" Target="../media/image64.png" Type="http://schemas.openxmlformats.org/officeDocument/2006/relationships/image"/><Relationship Id="rId3" Target="../media/image65.png" Type="http://schemas.openxmlformats.org/officeDocument/2006/relationships/image"/><Relationship Id="rId4" Target="../media/image66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56.png" Type="http://schemas.openxmlformats.org/officeDocument/2006/relationships/image"/><Relationship Id="rId8" Target="../media/image57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2" Target="../media/image67.png" Type="http://schemas.openxmlformats.org/officeDocument/2006/relationships/image"/><Relationship Id="rId3" Target="../media/image68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70.png" Type="http://schemas.openxmlformats.org/officeDocument/2006/relationships/image"/><Relationship Id="rId2" Target="../media/image69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56.png" Type="http://schemas.openxmlformats.org/officeDocument/2006/relationships/image"/><Relationship Id="rId6" Target="../media/image57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24.png" Type="http://schemas.openxmlformats.org/officeDocument/2006/relationships/image"/><Relationship Id="rId14" Target="../media/image25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png" Type="http://schemas.openxmlformats.org/officeDocument/2006/relationships/image"/><Relationship Id="rId12" Target="../media/image28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9.png" Type="http://schemas.openxmlformats.org/officeDocument/2006/relationships/image"/><Relationship Id="rId12" Target="../media/image30.png" Type="http://schemas.openxmlformats.org/officeDocument/2006/relationships/image"/><Relationship Id="rId13" Target="../media/image31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png" Type="http://schemas.openxmlformats.org/officeDocument/2006/relationships/image"/><Relationship Id="rId12" Target="../media/image34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2" Target="../media/image35.png" Type="http://schemas.openxmlformats.org/officeDocument/2006/relationships/image"/><Relationship Id="rId3" Target="../media/image36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975945"/>
            <a:ext cx="18288000" cy="13716000"/>
          </a:xfrm>
          <a:custGeom>
            <a:avLst/>
            <a:gdLst/>
            <a:ahLst/>
            <a:cxnLst/>
            <a:rect r="r" b="b" t="t" l="l"/>
            <a:pathLst>
              <a:path h="13716000" w="18288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348994" y="7824621"/>
            <a:ext cx="6910306" cy="1585039"/>
            <a:chOff x="0" y="0"/>
            <a:chExt cx="1819998" cy="4174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19998" cy="417459"/>
            </a:xfrm>
            <a:custGeom>
              <a:avLst/>
              <a:gdLst/>
              <a:ahLst/>
              <a:cxnLst/>
              <a:rect r="r" b="b" t="t" l="l"/>
              <a:pathLst>
                <a:path h="417459" w="1819998">
                  <a:moveTo>
                    <a:pt x="0" y="0"/>
                  </a:moveTo>
                  <a:lnTo>
                    <a:pt x="1819998" y="0"/>
                  </a:lnTo>
                  <a:lnTo>
                    <a:pt x="1819998" y="417459"/>
                  </a:lnTo>
                  <a:lnTo>
                    <a:pt x="0" y="417459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819998" cy="4174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543320" y="962025"/>
            <a:ext cx="9712085" cy="58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 spc="679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TROLL RESEARCH STATION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543320" y="1542416"/>
            <a:ext cx="5248900" cy="368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463" spc="96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P</a:t>
            </a:r>
            <a:r>
              <a:rPr lang="en-US" b="true" sz="2463" spc="96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roject presentation_week 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543320" y="2025563"/>
            <a:ext cx="7556807" cy="614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4"/>
              </a:lnSpc>
            </a:pPr>
            <a:r>
              <a:rPr lang="en-US" sz="2063" spc="80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Group 1</a:t>
            </a:r>
            <a:r>
              <a:rPr lang="en-US" sz="2063" spc="80">
                <a:solidFill>
                  <a:srgbClr val="9B3A21"/>
                </a:solidFill>
                <a:latin typeface="TT Chocolates"/>
                <a:ea typeface="TT Chocolates"/>
                <a:cs typeface="TT Chocolates"/>
                <a:sym typeface="TT Chocolates"/>
              </a:rPr>
              <a:t>: Iris Claus, Daphne Kamsteeg, Ludovica Perone Pacifico, Chloé Phan, Marieke van Wijk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43320" y="7966456"/>
            <a:ext cx="6715980" cy="1291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060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IAP Workshop</a:t>
            </a:r>
          </a:p>
          <a:p>
            <a:pPr algn="l">
              <a:lnSpc>
                <a:spcPts val="2575"/>
              </a:lnSpc>
            </a:pPr>
            <a:r>
              <a:rPr lang="en-US" sz="2060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Q3</a:t>
            </a:r>
            <a:r>
              <a:rPr lang="en-US" sz="2060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 </a:t>
            </a:r>
            <a:r>
              <a:rPr lang="en-US" sz="2060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2026</a:t>
            </a:r>
          </a:p>
          <a:p>
            <a:pPr algn="l" marL="0" indent="0" lvl="0">
              <a:lnSpc>
                <a:spcPts val="2575"/>
              </a:lnSpc>
              <a:spcBef>
                <a:spcPct val="0"/>
              </a:spcBef>
            </a:pPr>
            <a:r>
              <a:rPr lang="en-US" sz="2060" strike="noStrike" u="none">
                <a:solidFill>
                  <a:srgbClr val="9B3A21"/>
                </a:solidFill>
                <a:latin typeface="TT Chocolates"/>
                <a:ea typeface="TT Chocolates"/>
                <a:cs typeface="TT Chocolates"/>
                <a:sym typeface="TT Chocolates"/>
              </a:rPr>
              <a:t>Prof. Henriette</a:t>
            </a:r>
            <a:r>
              <a:rPr lang="en-US" sz="2060" strike="noStrike" u="none">
                <a:solidFill>
                  <a:srgbClr val="9B3A21"/>
                </a:solidFill>
                <a:latin typeface="TT Chocolates"/>
                <a:ea typeface="TT Chocolates"/>
                <a:cs typeface="TT Chocolates"/>
                <a:sym typeface="TT Chocolates"/>
              </a:rPr>
              <a:t> Bier, Arwin Hidding, Lisa-Marie Mueller, Vera Laszlo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53745" y="1140298"/>
            <a:ext cx="4457796" cy="1924754"/>
          </a:xfrm>
          <a:custGeom>
            <a:avLst/>
            <a:gdLst/>
            <a:ahLst/>
            <a:cxnLst/>
            <a:rect r="r" b="b" t="t" l="l"/>
            <a:pathLst>
              <a:path h="1924754" w="4457796">
                <a:moveTo>
                  <a:pt x="0" y="0"/>
                </a:moveTo>
                <a:lnTo>
                  <a:pt x="4457796" y="0"/>
                </a:lnTo>
                <a:lnTo>
                  <a:pt x="4457796" y="1924754"/>
                </a:lnTo>
                <a:lnTo>
                  <a:pt x="0" y="19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5400000">
            <a:off x="16541356" y="1590414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5"/>
                </a:lnTo>
                <a:lnTo>
                  <a:pt x="0" y="621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091959" y="2709836"/>
            <a:ext cx="502088" cy="340126"/>
          </a:xfrm>
          <a:custGeom>
            <a:avLst/>
            <a:gdLst/>
            <a:ahLst/>
            <a:cxnLst/>
            <a:rect r="r" b="b" t="t" l="l"/>
            <a:pathLst>
              <a:path h="340126" w="502088">
                <a:moveTo>
                  <a:pt x="0" y="0"/>
                </a:moveTo>
                <a:lnTo>
                  <a:pt x="502088" y="0"/>
                </a:lnTo>
                <a:lnTo>
                  <a:pt x="502088" y="340126"/>
                </a:lnTo>
                <a:lnTo>
                  <a:pt x="0" y="340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65484" y="3015718"/>
            <a:ext cx="2565189" cy="49334"/>
          </a:xfrm>
          <a:custGeom>
            <a:avLst/>
            <a:gdLst/>
            <a:ahLst/>
            <a:cxnLst/>
            <a:rect r="r" b="b" t="t" l="l"/>
            <a:pathLst>
              <a:path h="49334" w="2565189">
                <a:moveTo>
                  <a:pt x="0" y="0"/>
                </a:moveTo>
                <a:lnTo>
                  <a:pt x="2565189" y="0"/>
                </a:lnTo>
                <a:lnTo>
                  <a:pt x="2565189" y="49334"/>
                </a:lnTo>
                <a:lnTo>
                  <a:pt x="0" y="49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4806680" y="2353463"/>
            <a:ext cx="1151926" cy="114410"/>
          </a:xfrm>
          <a:custGeom>
            <a:avLst/>
            <a:gdLst/>
            <a:ahLst/>
            <a:cxnLst/>
            <a:rect r="r" b="b" t="t" l="l"/>
            <a:pathLst>
              <a:path h="114410" w="1151926">
                <a:moveTo>
                  <a:pt x="0" y="0"/>
                </a:moveTo>
                <a:lnTo>
                  <a:pt x="1151926" y="0"/>
                </a:lnTo>
                <a:lnTo>
                  <a:pt x="1151926" y="114410"/>
                </a:lnTo>
                <a:lnTo>
                  <a:pt x="0" y="114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88140" y="1604730"/>
            <a:ext cx="2589007" cy="1184263"/>
          </a:xfrm>
          <a:custGeom>
            <a:avLst/>
            <a:gdLst/>
            <a:ahLst/>
            <a:cxnLst/>
            <a:rect r="r" b="b" t="t" l="l"/>
            <a:pathLst>
              <a:path h="1184263" w="2589007">
                <a:moveTo>
                  <a:pt x="0" y="0"/>
                </a:moveTo>
                <a:lnTo>
                  <a:pt x="2589007" y="0"/>
                </a:lnTo>
                <a:lnTo>
                  <a:pt x="2589007" y="1184262"/>
                </a:lnTo>
                <a:lnTo>
                  <a:pt x="0" y="1184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15308098" y="2187710"/>
            <a:ext cx="126733" cy="324648"/>
          </a:xfrm>
          <a:custGeom>
            <a:avLst/>
            <a:gdLst/>
            <a:ahLst/>
            <a:cxnLst/>
            <a:rect r="r" b="b" t="t" l="l"/>
            <a:pathLst>
              <a:path h="324648" w="126733">
                <a:moveTo>
                  <a:pt x="0" y="0"/>
                </a:moveTo>
                <a:lnTo>
                  <a:pt x="126733" y="0"/>
                </a:lnTo>
                <a:lnTo>
                  <a:pt x="126733" y="324649"/>
                </a:lnTo>
                <a:lnTo>
                  <a:pt x="0" y="324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2740174" y="1590414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5"/>
                </a:lnTo>
                <a:lnTo>
                  <a:pt x="0" y="621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171239" y="2709836"/>
            <a:ext cx="502088" cy="340126"/>
          </a:xfrm>
          <a:custGeom>
            <a:avLst/>
            <a:gdLst/>
            <a:ahLst/>
            <a:cxnLst/>
            <a:rect r="r" b="b" t="t" l="l"/>
            <a:pathLst>
              <a:path h="340126" w="502088">
                <a:moveTo>
                  <a:pt x="0" y="0"/>
                </a:moveTo>
                <a:lnTo>
                  <a:pt x="502088" y="0"/>
                </a:lnTo>
                <a:lnTo>
                  <a:pt x="502088" y="340126"/>
                </a:lnTo>
                <a:lnTo>
                  <a:pt x="0" y="340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5142237" y="1140298"/>
            <a:ext cx="454907" cy="454907"/>
          </a:xfrm>
          <a:custGeom>
            <a:avLst/>
            <a:gdLst/>
            <a:ahLst/>
            <a:cxnLst/>
            <a:rect r="r" b="b" t="t" l="l"/>
            <a:pathLst>
              <a:path h="454907" w="454907">
                <a:moveTo>
                  <a:pt x="0" y="0"/>
                </a:moveTo>
                <a:lnTo>
                  <a:pt x="454906" y="0"/>
                </a:lnTo>
                <a:lnTo>
                  <a:pt x="454906" y="454907"/>
                </a:lnTo>
                <a:lnTo>
                  <a:pt x="0" y="4549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077206" y="2413401"/>
            <a:ext cx="610874" cy="602317"/>
            <a:chOff x="0" y="0"/>
            <a:chExt cx="160889" cy="15863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0889" cy="158635"/>
            </a:xfrm>
            <a:custGeom>
              <a:avLst/>
              <a:gdLst/>
              <a:ahLst/>
              <a:cxnLst/>
              <a:rect r="r" b="b" t="t" l="l"/>
              <a:pathLst>
                <a:path h="158635" w="160889">
                  <a:moveTo>
                    <a:pt x="0" y="0"/>
                  </a:moveTo>
                  <a:lnTo>
                    <a:pt x="160889" y="0"/>
                  </a:lnTo>
                  <a:lnTo>
                    <a:pt x="160889" y="158635"/>
                  </a:lnTo>
                  <a:lnTo>
                    <a:pt x="0" y="158635"/>
                  </a:lnTo>
                  <a:close/>
                </a:path>
              </a:pathLst>
            </a:custGeom>
            <a:solidFill>
              <a:srgbClr val="FF3131">
                <a:alpha val="81961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60889" cy="168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028700" y="3916964"/>
            <a:ext cx="2603057" cy="5519402"/>
          </a:xfrm>
          <a:custGeom>
            <a:avLst/>
            <a:gdLst/>
            <a:ahLst/>
            <a:cxnLst/>
            <a:rect r="r" b="b" t="t" l="l"/>
            <a:pathLst>
              <a:path h="5519402" w="2603057">
                <a:moveTo>
                  <a:pt x="0" y="0"/>
                </a:moveTo>
                <a:lnTo>
                  <a:pt x="2603057" y="0"/>
                </a:lnTo>
                <a:lnTo>
                  <a:pt x="2603057" y="5519402"/>
                </a:lnTo>
                <a:lnTo>
                  <a:pt x="0" y="55194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02101" t="0" r="-115701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078819" y="3393324"/>
            <a:ext cx="2807074" cy="5618686"/>
          </a:xfrm>
          <a:custGeom>
            <a:avLst/>
            <a:gdLst/>
            <a:ahLst/>
            <a:cxnLst/>
            <a:rect r="r" b="b" t="t" l="l"/>
            <a:pathLst>
              <a:path h="5618686" w="2807074">
                <a:moveTo>
                  <a:pt x="0" y="0"/>
                </a:moveTo>
                <a:lnTo>
                  <a:pt x="2807073" y="0"/>
                </a:lnTo>
                <a:lnTo>
                  <a:pt x="2807073" y="5618685"/>
                </a:lnTo>
                <a:lnTo>
                  <a:pt x="0" y="561868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23582" t="0" r="-70824" b="0"/>
            </a:stretch>
          </a:blipFill>
        </p:spPr>
      </p:sp>
      <p:sp>
        <p:nvSpPr>
          <p:cNvPr name="AutoShape 17" id="17"/>
          <p:cNvSpPr/>
          <p:nvPr/>
        </p:nvSpPr>
        <p:spPr>
          <a:xfrm>
            <a:off x="3667278" y="6409381"/>
            <a:ext cx="781552" cy="8098"/>
          </a:xfrm>
          <a:prstGeom prst="line">
            <a:avLst/>
          </a:prstGeom>
          <a:ln cap="flat" w="1143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8" id="18"/>
          <p:cNvSpPr/>
          <p:nvPr/>
        </p:nvSpPr>
        <p:spPr>
          <a:xfrm>
            <a:off x="12934037" y="6149566"/>
            <a:ext cx="832257" cy="2548"/>
          </a:xfrm>
          <a:prstGeom prst="line">
            <a:avLst/>
          </a:prstGeom>
          <a:ln cap="flat" w="1143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19" id="19"/>
          <p:cNvSpPr txBox="true"/>
          <p:nvPr/>
        </p:nvSpPr>
        <p:spPr>
          <a:xfrm rot="0">
            <a:off x="1200211" y="3657677"/>
            <a:ext cx="5578587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Option 1:</a:t>
            </a:r>
          </a:p>
          <a:p>
            <a:pPr algn="l">
              <a:lnSpc>
                <a:spcPts val="1962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285768" y="3657677"/>
            <a:ext cx="5578587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Option 2:</a:t>
            </a:r>
          </a:p>
          <a:p>
            <a:pPr algn="l">
              <a:lnSpc>
                <a:spcPts val="1962"/>
              </a:lnSpc>
            </a:pPr>
          </a:p>
        </p:txBody>
      </p:sp>
      <p:grpSp>
        <p:nvGrpSpPr>
          <p:cNvPr name="Group 21" id="21"/>
          <p:cNvGrpSpPr/>
          <p:nvPr/>
        </p:nvGrpSpPr>
        <p:grpSpPr>
          <a:xfrm rot="0">
            <a:off x="4615498" y="3738902"/>
            <a:ext cx="3179143" cy="5357155"/>
            <a:chOff x="0" y="0"/>
            <a:chExt cx="4238857" cy="714287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238857" cy="7142874"/>
            </a:xfrm>
            <a:custGeom>
              <a:avLst/>
              <a:gdLst/>
              <a:ahLst/>
              <a:cxnLst/>
              <a:rect r="r" b="b" t="t" l="l"/>
              <a:pathLst>
                <a:path h="7142874" w="4238857">
                  <a:moveTo>
                    <a:pt x="0" y="0"/>
                  </a:moveTo>
                  <a:lnTo>
                    <a:pt x="4238857" y="0"/>
                  </a:lnTo>
                  <a:lnTo>
                    <a:pt x="4238857" y="7142874"/>
                  </a:lnTo>
                  <a:lnTo>
                    <a:pt x="0" y="7142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55539" t="0" r="-76498" b="0"/>
              </a:stretch>
            </a:blipFill>
          </p:spPr>
        </p:sp>
        <p:grpSp>
          <p:nvGrpSpPr>
            <p:cNvPr name="Group 23" id="23"/>
            <p:cNvGrpSpPr/>
            <p:nvPr/>
          </p:nvGrpSpPr>
          <p:grpSpPr>
            <a:xfrm rot="1884300">
              <a:off x="1172725" y="1134612"/>
              <a:ext cx="2071960" cy="1553970"/>
              <a:chOff x="0" y="0"/>
              <a:chExt cx="812800" cy="6096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812800">
                    <a:moveTo>
                      <a:pt x="203200" y="0"/>
                    </a:moveTo>
                    <a:lnTo>
                      <a:pt x="609600" y="0"/>
                    </a:lnTo>
                    <a:lnTo>
                      <a:pt x="8128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FFDA6A">
                      <a:alpha val="44000"/>
                    </a:srgbClr>
                  </a:gs>
                  <a:gs pos="100000">
                    <a:srgbClr val="FFF7DE">
                      <a:alpha val="44000"/>
                    </a:srgbClr>
                  </a:gs>
                </a:gsLst>
                <a:lin ang="5400000"/>
              </a:gra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127000" y="0"/>
                <a:ext cx="5588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</p:grpSp>
      <p:grpSp>
        <p:nvGrpSpPr>
          <p:cNvPr name="Group 26" id="26"/>
          <p:cNvGrpSpPr/>
          <p:nvPr/>
        </p:nvGrpSpPr>
        <p:grpSpPr>
          <a:xfrm rot="0">
            <a:off x="13766293" y="3131727"/>
            <a:ext cx="3576709" cy="6040774"/>
            <a:chOff x="0" y="0"/>
            <a:chExt cx="4768946" cy="805436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768946" cy="8054365"/>
            </a:xfrm>
            <a:custGeom>
              <a:avLst/>
              <a:gdLst/>
              <a:ahLst/>
              <a:cxnLst/>
              <a:rect r="r" b="b" t="t" l="l"/>
              <a:pathLst>
                <a:path h="8054365" w="4768946">
                  <a:moveTo>
                    <a:pt x="0" y="0"/>
                  </a:moveTo>
                  <a:lnTo>
                    <a:pt x="4768946" y="0"/>
                  </a:lnTo>
                  <a:lnTo>
                    <a:pt x="4768946" y="8054365"/>
                  </a:lnTo>
                  <a:lnTo>
                    <a:pt x="0" y="8054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46683" t="-7" r="-86131" b="0"/>
              </a:stretch>
            </a:blipFill>
          </p:spPr>
        </p:sp>
        <p:grpSp>
          <p:nvGrpSpPr>
            <p:cNvPr name="Group 28" id="28"/>
            <p:cNvGrpSpPr/>
            <p:nvPr/>
          </p:nvGrpSpPr>
          <p:grpSpPr>
            <a:xfrm rot="1884300">
              <a:off x="1658572" y="1899733"/>
              <a:ext cx="2071960" cy="1553970"/>
              <a:chOff x="0" y="0"/>
              <a:chExt cx="812800" cy="6096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609600"/>
              </a:xfrm>
              <a:custGeom>
                <a:avLst/>
                <a:gdLst/>
                <a:ahLst/>
                <a:cxnLst/>
                <a:rect r="r" b="b" t="t" l="l"/>
                <a:pathLst>
                  <a:path h="609600" w="812800">
                    <a:moveTo>
                      <a:pt x="203200" y="0"/>
                    </a:moveTo>
                    <a:lnTo>
                      <a:pt x="609600" y="0"/>
                    </a:lnTo>
                    <a:lnTo>
                      <a:pt x="8128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FFDA6A">
                      <a:alpha val="44000"/>
                    </a:srgbClr>
                  </a:gs>
                  <a:gs pos="100000">
                    <a:srgbClr val="FFF7DE">
                      <a:alpha val="44000"/>
                    </a:srgbClr>
                  </a:gs>
                </a:gsLst>
                <a:lin ang="5400000"/>
              </a:gra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127000" y="0"/>
                <a:ext cx="5588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</p:grpSp>
      <p:sp>
        <p:nvSpPr>
          <p:cNvPr name="TextBox 31" id="31"/>
          <p:cNvSpPr txBox="true"/>
          <p:nvPr/>
        </p:nvSpPr>
        <p:spPr>
          <a:xfrm rot="0">
            <a:off x="1028700" y="1961743"/>
            <a:ext cx="9855334" cy="100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The table can be folded flat against the wall. 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the table 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can serve both as a dining table and as a workspace for two people. 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An integrated hinged light cell allows better light control according to the activity and time of day. 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Tabletop pivots downwards to rest on the table legs.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00211" y="9182026"/>
            <a:ext cx="6715234" cy="75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Table legs in the shape of an arch are joined by a hinge at their center at the top so that they can be unfolded perpendicular to eachother. </a:t>
            </a:r>
          </a:p>
          <a:p>
            <a:pPr algn="l">
              <a:lnSpc>
                <a:spcPts val="1962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10285768" y="9182026"/>
            <a:ext cx="6986433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Table legs are flat against the wall and folded at their commmon edge to create a hollow single table leg in the middle.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DINING TABLE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06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53745" y="1140298"/>
            <a:ext cx="4457796" cy="1924754"/>
          </a:xfrm>
          <a:custGeom>
            <a:avLst/>
            <a:gdLst/>
            <a:ahLst/>
            <a:cxnLst/>
            <a:rect r="r" b="b" t="t" l="l"/>
            <a:pathLst>
              <a:path h="1924754" w="4457796">
                <a:moveTo>
                  <a:pt x="0" y="0"/>
                </a:moveTo>
                <a:lnTo>
                  <a:pt x="4457796" y="0"/>
                </a:lnTo>
                <a:lnTo>
                  <a:pt x="4457796" y="1924754"/>
                </a:lnTo>
                <a:lnTo>
                  <a:pt x="0" y="19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5400000">
            <a:off x="16541356" y="1590414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5"/>
                </a:lnTo>
                <a:lnTo>
                  <a:pt x="0" y="621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091959" y="2709836"/>
            <a:ext cx="502088" cy="340126"/>
          </a:xfrm>
          <a:custGeom>
            <a:avLst/>
            <a:gdLst/>
            <a:ahLst/>
            <a:cxnLst/>
            <a:rect r="r" b="b" t="t" l="l"/>
            <a:pathLst>
              <a:path h="340126" w="502088">
                <a:moveTo>
                  <a:pt x="0" y="0"/>
                </a:moveTo>
                <a:lnTo>
                  <a:pt x="502088" y="0"/>
                </a:lnTo>
                <a:lnTo>
                  <a:pt x="502088" y="340126"/>
                </a:lnTo>
                <a:lnTo>
                  <a:pt x="0" y="340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65484" y="3015718"/>
            <a:ext cx="2565189" cy="49334"/>
          </a:xfrm>
          <a:custGeom>
            <a:avLst/>
            <a:gdLst/>
            <a:ahLst/>
            <a:cxnLst/>
            <a:rect r="r" b="b" t="t" l="l"/>
            <a:pathLst>
              <a:path h="49334" w="2565189">
                <a:moveTo>
                  <a:pt x="0" y="0"/>
                </a:moveTo>
                <a:lnTo>
                  <a:pt x="2565189" y="0"/>
                </a:lnTo>
                <a:lnTo>
                  <a:pt x="2565189" y="49334"/>
                </a:lnTo>
                <a:lnTo>
                  <a:pt x="0" y="49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4806680" y="2353463"/>
            <a:ext cx="1151926" cy="114410"/>
          </a:xfrm>
          <a:custGeom>
            <a:avLst/>
            <a:gdLst/>
            <a:ahLst/>
            <a:cxnLst/>
            <a:rect r="r" b="b" t="t" l="l"/>
            <a:pathLst>
              <a:path h="114410" w="1151926">
                <a:moveTo>
                  <a:pt x="0" y="0"/>
                </a:moveTo>
                <a:lnTo>
                  <a:pt x="1151926" y="0"/>
                </a:lnTo>
                <a:lnTo>
                  <a:pt x="1151926" y="114410"/>
                </a:lnTo>
                <a:lnTo>
                  <a:pt x="0" y="114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88140" y="1604730"/>
            <a:ext cx="2589007" cy="1184263"/>
          </a:xfrm>
          <a:custGeom>
            <a:avLst/>
            <a:gdLst/>
            <a:ahLst/>
            <a:cxnLst/>
            <a:rect r="r" b="b" t="t" l="l"/>
            <a:pathLst>
              <a:path h="1184263" w="2589007">
                <a:moveTo>
                  <a:pt x="0" y="0"/>
                </a:moveTo>
                <a:lnTo>
                  <a:pt x="2589007" y="0"/>
                </a:lnTo>
                <a:lnTo>
                  <a:pt x="2589007" y="1184262"/>
                </a:lnTo>
                <a:lnTo>
                  <a:pt x="0" y="1184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15308098" y="2187710"/>
            <a:ext cx="126733" cy="324648"/>
          </a:xfrm>
          <a:custGeom>
            <a:avLst/>
            <a:gdLst/>
            <a:ahLst/>
            <a:cxnLst/>
            <a:rect r="r" b="b" t="t" l="l"/>
            <a:pathLst>
              <a:path h="324648" w="126733">
                <a:moveTo>
                  <a:pt x="0" y="0"/>
                </a:moveTo>
                <a:lnTo>
                  <a:pt x="126733" y="0"/>
                </a:lnTo>
                <a:lnTo>
                  <a:pt x="126733" y="324649"/>
                </a:lnTo>
                <a:lnTo>
                  <a:pt x="0" y="324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2740174" y="1590414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5"/>
                </a:lnTo>
                <a:lnTo>
                  <a:pt x="0" y="621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171239" y="2709836"/>
            <a:ext cx="502088" cy="340126"/>
          </a:xfrm>
          <a:custGeom>
            <a:avLst/>
            <a:gdLst/>
            <a:ahLst/>
            <a:cxnLst/>
            <a:rect r="r" b="b" t="t" l="l"/>
            <a:pathLst>
              <a:path h="340126" w="502088">
                <a:moveTo>
                  <a:pt x="0" y="0"/>
                </a:moveTo>
                <a:lnTo>
                  <a:pt x="502088" y="0"/>
                </a:lnTo>
                <a:lnTo>
                  <a:pt x="502088" y="340126"/>
                </a:lnTo>
                <a:lnTo>
                  <a:pt x="0" y="340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5142237" y="1140298"/>
            <a:ext cx="454907" cy="454907"/>
          </a:xfrm>
          <a:custGeom>
            <a:avLst/>
            <a:gdLst/>
            <a:ahLst/>
            <a:cxnLst/>
            <a:rect r="r" b="b" t="t" l="l"/>
            <a:pathLst>
              <a:path h="454907" w="454907">
                <a:moveTo>
                  <a:pt x="0" y="0"/>
                </a:moveTo>
                <a:lnTo>
                  <a:pt x="454906" y="0"/>
                </a:lnTo>
                <a:lnTo>
                  <a:pt x="454906" y="454907"/>
                </a:lnTo>
                <a:lnTo>
                  <a:pt x="0" y="4549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077206" y="2413401"/>
            <a:ext cx="610874" cy="602317"/>
            <a:chOff x="0" y="0"/>
            <a:chExt cx="160889" cy="15863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0889" cy="158635"/>
            </a:xfrm>
            <a:custGeom>
              <a:avLst/>
              <a:gdLst/>
              <a:ahLst/>
              <a:cxnLst/>
              <a:rect r="r" b="b" t="t" l="l"/>
              <a:pathLst>
                <a:path h="158635" w="160889">
                  <a:moveTo>
                    <a:pt x="0" y="0"/>
                  </a:moveTo>
                  <a:lnTo>
                    <a:pt x="160889" y="0"/>
                  </a:lnTo>
                  <a:lnTo>
                    <a:pt x="160889" y="158635"/>
                  </a:lnTo>
                  <a:lnTo>
                    <a:pt x="0" y="158635"/>
                  </a:lnTo>
                  <a:close/>
                </a:path>
              </a:pathLst>
            </a:custGeom>
            <a:solidFill>
              <a:srgbClr val="28509B">
                <a:alpha val="81961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60889" cy="168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325438" y="1604730"/>
            <a:ext cx="122640" cy="1410988"/>
            <a:chOff x="0" y="0"/>
            <a:chExt cx="32300" cy="37161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2300" cy="371618"/>
            </a:xfrm>
            <a:custGeom>
              <a:avLst/>
              <a:gdLst/>
              <a:ahLst/>
              <a:cxnLst/>
              <a:rect r="r" b="b" t="t" l="l"/>
              <a:pathLst>
                <a:path h="371618" w="32300">
                  <a:moveTo>
                    <a:pt x="0" y="0"/>
                  </a:moveTo>
                  <a:lnTo>
                    <a:pt x="32300" y="0"/>
                  </a:lnTo>
                  <a:lnTo>
                    <a:pt x="32300" y="371618"/>
                  </a:lnTo>
                  <a:lnTo>
                    <a:pt x="0" y="371618"/>
                  </a:lnTo>
                  <a:close/>
                </a:path>
              </a:pathLst>
            </a:custGeom>
            <a:solidFill>
              <a:srgbClr val="FF3131">
                <a:alpha val="81961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"/>
              <a:ext cx="32300" cy="3811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4005518" y="3436527"/>
            <a:ext cx="2870816" cy="5210588"/>
          </a:xfrm>
          <a:custGeom>
            <a:avLst/>
            <a:gdLst/>
            <a:ahLst/>
            <a:cxnLst/>
            <a:rect r="r" b="b" t="t" l="l"/>
            <a:pathLst>
              <a:path h="5210588" w="2870816">
                <a:moveTo>
                  <a:pt x="0" y="0"/>
                </a:moveTo>
                <a:lnTo>
                  <a:pt x="2870816" y="0"/>
                </a:lnTo>
                <a:lnTo>
                  <a:pt x="2870816" y="5210588"/>
                </a:lnTo>
                <a:lnTo>
                  <a:pt x="0" y="52105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01049" t="-569" r="-79768" b="-5911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368334" y="3919600"/>
            <a:ext cx="4649624" cy="5051621"/>
          </a:xfrm>
          <a:custGeom>
            <a:avLst/>
            <a:gdLst/>
            <a:ahLst/>
            <a:cxnLst/>
            <a:rect r="r" b="b" t="t" l="l"/>
            <a:pathLst>
              <a:path h="5051621" w="4649624">
                <a:moveTo>
                  <a:pt x="0" y="0"/>
                </a:moveTo>
                <a:lnTo>
                  <a:pt x="4649623" y="0"/>
                </a:lnTo>
                <a:lnTo>
                  <a:pt x="4649623" y="5051621"/>
                </a:lnTo>
                <a:lnTo>
                  <a:pt x="0" y="5051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08018" t="-21507" r="-71992" b="-9289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28700" y="1957859"/>
            <a:ext cx="10686770" cy="75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The room divider has a foldable part so that it can be used at the same time as the dining table. </a:t>
            </a:r>
          </a:p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When stored away, the room divider in closed position put flat against the wall and doesn’t get in the way of the dining table. 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49668" y="3787634"/>
            <a:ext cx="4678845" cy="5080724"/>
            <a:chOff x="0" y="0"/>
            <a:chExt cx="6238459" cy="677429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4917" y="0"/>
              <a:ext cx="6223543" cy="6774299"/>
            </a:xfrm>
            <a:custGeom>
              <a:avLst/>
              <a:gdLst/>
              <a:ahLst/>
              <a:cxnLst/>
              <a:rect r="r" b="b" t="t" l="l"/>
              <a:pathLst>
                <a:path h="6774299" w="6223543">
                  <a:moveTo>
                    <a:pt x="0" y="0"/>
                  </a:moveTo>
                  <a:lnTo>
                    <a:pt x="6223542" y="0"/>
                  </a:lnTo>
                  <a:lnTo>
                    <a:pt x="6223542" y="6774299"/>
                  </a:lnTo>
                  <a:lnTo>
                    <a:pt x="0" y="6774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5080" t="-5221" r="-37792" b="-3352"/>
              </a:stretch>
            </a:blipFill>
          </p:spPr>
        </p:sp>
        <p:sp>
          <p:nvSpPr>
            <p:cNvPr name="AutoShape 23" id="23"/>
            <p:cNvSpPr/>
            <p:nvPr/>
          </p:nvSpPr>
          <p:spPr>
            <a:xfrm flipH="true" flipV="true">
              <a:off x="982492" y="2279136"/>
              <a:ext cx="1052072" cy="214562"/>
            </a:xfrm>
            <a:prstGeom prst="line">
              <a:avLst/>
            </a:prstGeom>
            <a:ln cap="flat" w="36857">
              <a:solidFill>
                <a:srgbClr val="000000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24" id="24"/>
            <p:cNvSpPr/>
            <p:nvPr/>
          </p:nvSpPr>
          <p:spPr>
            <a:xfrm>
              <a:off x="2310325" y="4308819"/>
              <a:ext cx="614494" cy="689517"/>
            </a:xfrm>
            <a:prstGeom prst="line">
              <a:avLst/>
            </a:prstGeom>
            <a:ln cap="flat" w="36857">
              <a:solidFill>
                <a:srgbClr val="000000"/>
              </a:solidFill>
              <a:prstDash val="solid"/>
              <a:headEnd type="none" len="sm" w="sm"/>
              <a:tailEnd type="arrow" len="sm" w="med"/>
            </a:ln>
          </p:spPr>
        </p:sp>
        <p:grpSp>
          <p:nvGrpSpPr>
            <p:cNvPr name="Group 25" id="25"/>
            <p:cNvGrpSpPr/>
            <p:nvPr/>
          </p:nvGrpSpPr>
          <p:grpSpPr>
            <a:xfrm rot="0">
              <a:off x="196571" y="980195"/>
              <a:ext cx="2797453" cy="1525883"/>
              <a:chOff x="0" y="0"/>
              <a:chExt cx="2891790" cy="157734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50800" y="50800"/>
                <a:ext cx="2790259" cy="1475740"/>
              </a:xfrm>
              <a:custGeom>
                <a:avLst/>
                <a:gdLst/>
                <a:ahLst/>
                <a:cxnLst/>
                <a:rect r="r" b="b" t="t" l="l"/>
                <a:pathLst>
                  <a:path h="1475740" w="2790259">
                    <a:moveTo>
                      <a:pt x="0" y="655320"/>
                    </a:moveTo>
                    <a:cubicBezTo>
                      <a:pt x="21590" y="553720"/>
                      <a:pt x="34290" y="527050"/>
                      <a:pt x="53340" y="506730"/>
                    </a:cubicBezTo>
                    <a:cubicBezTo>
                      <a:pt x="73660" y="485140"/>
                      <a:pt x="109220" y="466090"/>
                      <a:pt x="135890" y="454660"/>
                    </a:cubicBezTo>
                    <a:cubicBezTo>
                      <a:pt x="157480" y="444500"/>
                      <a:pt x="189230" y="443230"/>
                      <a:pt x="199390" y="435610"/>
                    </a:cubicBezTo>
                    <a:cubicBezTo>
                      <a:pt x="203200" y="433070"/>
                      <a:pt x="203200" y="429260"/>
                      <a:pt x="204470" y="426720"/>
                    </a:cubicBezTo>
                    <a:cubicBezTo>
                      <a:pt x="205740" y="422910"/>
                      <a:pt x="209550" y="416560"/>
                      <a:pt x="209550" y="416560"/>
                    </a:cubicBezTo>
                    <a:cubicBezTo>
                      <a:pt x="210820" y="416560"/>
                      <a:pt x="285750" y="396240"/>
                      <a:pt x="303530" y="389890"/>
                    </a:cubicBezTo>
                    <a:cubicBezTo>
                      <a:pt x="311150" y="386080"/>
                      <a:pt x="314960" y="386080"/>
                      <a:pt x="318770" y="382270"/>
                    </a:cubicBezTo>
                    <a:cubicBezTo>
                      <a:pt x="325120" y="377190"/>
                      <a:pt x="327660" y="368300"/>
                      <a:pt x="336550" y="360680"/>
                    </a:cubicBezTo>
                    <a:cubicBezTo>
                      <a:pt x="351790" y="349250"/>
                      <a:pt x="384810" y="332740"/>
                      <a:pt x="406400" y="326390"/>
                    </a:cubicBezTo>
                    <a:cubicBezTo>
                      <a:pt x="424180" y="320040"/>
                      <a:pt x="448310" y="322580"/>
                      <a:pt x="455930" y="317500"/>
                    </a:cubicBezTo>
                    <a:cubicBezTo>
                      <a:pt x="459740" y="314960"/>
                      <a:pt x="459740" y="312420"/>
                      <a:pt x="462280" y="309880"/>
                    </a:cubicBezTo>
                    <a:cubicBezTo>
                      <a:pt x="464820" y="307340"/>
                      <a:pt x="469900" y="302260"/>
                      <a:pt x="469900" y="300990"/>
                    </a:cubicBezTo>
                    <a:cubicBezTo>
                      <a:pt x="469900" y="300990"/>
                      <a:pt x="476250" y="297180"/>
                      <a:pt x="478790" y="294640"/>
                    </a:cubicBezTo>
                    <a:cubicBezTo>
                      <a:pt x="481330" y="293370"/>
                      <a:pt x="487680" y="288290"/>
                      <a:pt x="487680" y="288290"/>
                    </a:cubicBezTo>
                    <a:cubicBezTo>
                      <a:pt x="487680" y="288290"/>
                      <a:pt x="495300" y="285750"/>
                      <a:pt x="497840" y="284480"/>
                    </a:cubicBezTo>
                    <a:cubicBezTo>
                      <a:pt x="501650" y="283210"/>
                      <a:pt x="509270" y="280670"/>
                      <a:pt x="509270" y="280670"/>
                    </a:cubicBezTo>
                    <a:cubicBezTo>
                      <a:pt x="509270" y="280670"/>
                      <a:pt x="516890" y="279400"/>
                      <a:pt x="520700" y="278130"/>
                    </a:cubicBezTo>
                    <a:cubicBezTo>
                      <a:pt x="523240" y="278130"/>
                      <a:pt x="530860" y="276860"/>
                      <a:pt x="530860" y="276860"/>
                    </a:cubicBezTo>
                    <a:cubicBezTo>
                      <a:pt x="530860" y="276860"/>
                      <a:pt x="538480" y="278130"/>
                      <a:pt x="542290" y="278130"/>
                    </a:cubicBezTo>
                    <a:cubicBezTo>
                      <a:pt x="546100" y="278130"/>
                      <a:pt x="553720" y="279400"/>
                      <a:pt x="553720" y="279400"/>
                    </a:cubicBezTo>
                    <a:cubicBezTo>
                      <a:pt x="553720" y="279400"/>
                      <a:pt x="560070" y="281940"/>
                      <a:pt x="563880" y="283210"/>
                    </a:cubicBezTo>
                    <a:cubicBezTo>
                      <a:pt x="567690" y="284480"/>
                      <a:pt x="574040" y="287020"/>
                      <a:pt x="575310" y="287020"/>
                    </a:cubicBezTo>
                    <a:cubicBezTo>
                      <a:pt x="575310" y="287020"/>
                      <a:pt x="581660" y="290830"/>
                      <a:pt x="585470" y="293370"/>
                    </a:cubicBezTo>
                    <a:cubicBezTo>
                      <a:pt x="588010" y="295910"/>
                      <a:pt x="594360" y="299720"/>
                      <a:pt x="594360" y="299720"/>
                    </a:cubicBezTo>
                    <a:cubicBezTo>
                      <a:pt x="594360" y="299720"/>
                      <a:pt x="599440" y="304800"/>
                      <a:pt x="601980" y="308610"/>
                    </a:cubicBezTo>
                    <a:cubicBezTo>
                      <a:pt x="604520" y="311150"/>
                      <a:pt x="609600" y="316230"/>
                      <a:pt x="609600" y="316230"/>
                    </a:cubicBezTo>
                    <a:cubicBezTo>
                      <a:pt x="609600" y="316230"/>
                      <a:pt x="610870" y="318770"/>
                      <a:pt x="610870" y="318770"/>
                    </a:cubicBezTo>
                    <a:cubicBezTo>
                      <a:pt x="612140" y="320040"/>
                      <a:pt x="615950" y="322580"/>
                      <a:pt x="615950" y="322580"/>
                    </a:cubicBezTo>
                    <a:cubicBezTo>
                      <a:pt x="615950" y="322580"/>
                      <a:pt x="618490" y="327660"/>
                      <a:pt x="621030" y="328930"/>
                    </a:cubicBezTo>
                    <a:cubicBezTo>
                      <a:pt x="622300" y="330200"/>
                      <a:pt x="624840" y="328930"/>
                      <a:pt x="627380" y="328930"/>
                    </a:cubicBezTo>
                    <a:cubicBezTo>
                      <a:pt x="640080" y="327660"/>
                      <a:pt x="689610" y="322580"/>
                      <a:pt x="706120" y="322580"/>
                    </a:cubicBezTo>
                    <a:cubicBezTo>
                      <a:pt x="713740" y="321310"/>
                      <a:pt x="717550" y="323850"/>
                      <a:pt x="722630" y="322580"/>
                    </a:cubicBezTo>
                    <a:cubicBezTo>
                      <a:pt x="727710" y="322580"/>
                      <a:pt x="735330" y="318770"/>
                      <a:pt x="735330" y="318770"/>
                    </a:cubicBezTo>
                    <a:cubicBezTo>
                      <a:pt x="735330" y="318770"/>
                      <a:pt x="736600" y="320040"/>
                      <a:pt x="737870" y="320040"/>
                    </a:cubicBezTo>
                    <a:cubicBezTo>
                      <a:pt x="744220" y="318770"/>
                      <a:pt x="775970" y="307340"/>
                      <a:pt x="797560" y="303530"/>
                    </a:cubicBezTo>
                    <a:cubicBezTo>
                      <a:pt x="822960" y="297180"/>
                      <a:pt x="852170" y="294640"/>
                      <a:pt x="880110" y="289560"/>
                    </a:cubicBezTo>
                    <a:cubicBezTo>
                      <a:pt x="906780" y="284480"/>
                      <a:pt x="932180" y="278130"/>
                      <a:pt x="958850" y="273050"/>
                    </a:cubicBezTo>
                    <a:cubicBezTo>
                      <a:pt x="988060" y="266700"/>
                      <a:pt x="1022350" y="259080"/>
                      <a:pt x="1046480" y="256540"/>
                    </a:cubicBezTo>
                    <a:cubicBezTo>
                      <a:pt x="1064260" y="254000"/>
                      <a:pt x="1087120" y="259080"/>
                      <a:pt x="1092200" y="251460"/>
                    </a:cubicBezTo>
                    <a:cubicBezTo>
                      <a:pt x="1096010" y="243840"/>
                      <a:pt x="1075690" y="220980"/>
                      <a:pt x="1069340" y="208280"/>
                    </a:cubicBezTo>
                    <a:cubicBezTo>
                      <a:pt x="1062990" y="196850"/>
                      <a:pt x="1054100" y="182880"/>
                      <a:pt x="1051560" y="179070"/>
                    </a:cubicBezTo>
                    <a:cubicBezTo>
                      <a:pt x="1051560" y="177800"/>
                      <a:pt x="1051560" y="177800"/>
                      <a:pt x="1050290" y="176530"/>
                    </a:cubicBezTo>
                    <a:cubicBezTo>
                      <a:pt x="1049020" y="175260"/>
                      <a:pt x="1042670" y="168910"/>
                      <a:pt x="1042670" y="167640"/>
                    </a:cubicBezTo>
                    <a:cubicBezTo>
                      <a:pt x="1042670" y="167640"/>
                      <a:pt x="1038860" y="161290"/>
                      <a:pt x="1037590" y="158750"/>
                    </a:cubicBezTo>
                    <a:cubicBezTo>
                      <a:pt x="1036320" y="154940"/>
                      <a:pt x="1032510" y="148590"/>
                      <a:pt x="1032510" y="148590"/>
                    </a:cubicBezTo>
                    <a:cubicBezTo>
                      <a:pt x="1032510" y="148590"/>
                      <a:pt x="1031240" y="143510"/>
                      <a:pt x="1031240" y="142240"/>
                    </a:cubicBezTo>
                    <a:cubicBezTo>
                      <a:pt x="1029970" y="140970"/>
                      <a:pt x="1029970" y="140970"/>
                      <a:pt x="1029970" y="139700"/>
                    </a:cubicBezTo>
                    <a:cubicBezTo>
                      <a:pt x="1029970" y="139700"/>
                      <a:pt x="1029970" y="140970"/>
                      <a:pt x="1029970" y="140970"/>
                    </a:cubicBezTo>
                    <a:cubicBezTo>
                      <a:pt x="1031240" y="140970"/>
                      <a:pt x="1029970" y="138430"/>
                      <a:pt x="1029970" y="137160"/>
                    </a:cubicBezTo>
                    <a:cubicBezTo>
                      <a:pt x="1028700" y="134620"/>
                      <a:pt x="1027430" y="127000"/>
                      <a:pt x="1027430" y="125730"/>
                    </a:cubicBezTo>
                    <a:cubicBezTo>
                      <a:pt x="1027430" y="125730"/>
                      <a:pt x="1027430" y="119380"/>
                      <a:pt x="1027430" y="115570"/>
                    </a:cubicBezTo>
                    <a:cubicBezTo>
                      <a:pt x="1027430" y="111760"/>
                      <a:pt x="1027430" y="104140"/>
                      <a:pt x="1027430" y="104140"/>
                    </a:cubicBezTo>
                    <a:cubicBezTo>
                      <a:pt x="1027430" y="104140"/>
                      <a:pt x="1028700" y="96520"/>
                      <a:pt x="1029970" y="92710"/>
                    </a:cubicBezTo>
                    <a:cubicBezTo>
                      <a:pt x="1029970" y="88900"/>
                      <a:pt x="1032510" y="82550"/>
                      <a:pt x="1032510" y="81280"/>
                    </a:cubicBezTo>
                    <a:cubicBezTo>
                      <a:pt x="1032510" y="81280"/>
                      <a:pt x="1036320" y="74930"/>
                      <a:pt x="1037590" y="72390"/>
                    </a:cubicBezTo>
                    <a:cubicBezTo>
                      <a:pt x="1038860" y="68580"/>
                      <a:pt x="1042670" y="62230"/>
                      <a:pt x="1042670" y="62230"/>
                    </a:cubicBezTo>
                    <a:cubicBezTo>
                      <a:pt x="1042670" y="62230"/>
                      <a:pt x="1047750" y="55880"/>
                      <a:pt x="1050290" y="53340"/>
                    </a:cubicBezTo>
                    <a:cubicBezTo>
                      <a:pt x="1052830" y="50800"/>
                      <a:pt x="1057910" y="44450"/>
                      <a:pt x="1057910" y="44450"/>
                    </a:cubicBezTo>
                    <a:cubicBezTo>
                      <a:pt x="1057910" y="44450"/>
                      <a:pt x="1064260" y="40640"/>
                      <a:pt x="1066800" y="38100"/>
                    </a:cubicBezTo>
                    <a:cubicBezTo>
                      <a:pt x="1070610" y="36830"/>
                      <a:pt x="1075690" y="31750"/>
                      <a:pt x="1076960" y="31750"/>
                    </a:cubicBezTo>
                    <a:cubicBezTo>
                      <a:pt x="1076960" y="31750"/>
                      <a:pt x="1083310" y="29210"/>
                      <a:pt x="1087120" y="27940"/>
                    </a:cubicBezTo>
                    <a:cubicBezTo>
                      <a:pt x="1090930" y="26670"/>
                      <a:pt x="1097280" y="24130"/>
                      <a:pt x="1097280" y="24130"/>
                    </a:cubicBezTo>
                    <a:cubicBezTo>
                      <a:pt x="1097280" y="24130"/>
                      <a:pt x="1104900" y="22860"/>
                      <a:pt x="1108710" y="22860"/>
                    </a:cubicBezTo>
                    <a:cubicBezTo>
                      <a:pt x="1112520" y="22860"/>
                      <a:pt x="1120140" y="21590"/>
                      <a:pt x="1120140" y="21590"/>
                    </a:cubicBezTo>
                    <a:cubicBezTo>
                      <a:pt x="1120140" y="21590"/>
                      <a:pt x="1137920" y="22860"/>
                      <a:pt x="1144270" y="21590"/>
                    </a:cubicBezTo>
                    <a:cubicBezTo>
                      <a:pt x="1148080" y="20320"/>
                      <a:pt x="1149350" y="19050"/>
                      <a:pt x="1153160" y="19050"/>
                    </a:cubicBezTo>
                    <a:cubicBezTo>
                      <a:pt x="1167130" y="16510"/>
                      <a:pt x="1206500" y="15240"/>
                      <a:pt x="1233170" y="15240"/>
                    </a:cubicBezTo>
                    <a:cubicBezTo>
                      <a:pt x="1258570" y="13970"/>
                      <a:pt x="1299210" y="13970"/>
                      <a:pt x="1310640" y="15240"/>
                    </a:cubicBezTo>
                    <a:cubicBezTo>
                      <a:pt x="1313180" y="15240"/>
                      <a:pt x="1313180" y="16510"/>
                      <a:pt x="1315720" y="16510"/>
                    </a:cubicBezTo>
                    <a:cubicBezTo>
                      <a:pt x="1323340" y="15240"/>
                      <a:pt x="1358900" y="6350"/>
                      <a:pt x="1358900" y="6350"/>
                    </a:cubicBezTo>
                    <a:cubicBezTo>
                      <a:pt x="1358900" y="6350"/>
                      <a:pt x="1363980" y="6350"/>
                      <a:pt x="1366520" y="6350"/>
                    </a:cubicBezTo>
                    <a:cubicBezTo>
                      <a:pt x="1370330" y="5080"/>
                      <a:pt x="1377950" y="0"/>
                      <a:pt x="1381760" y="0"/>
                    </a:cubicBezTo>
                    <a:cubicBezTo>
                      <a:pt x="1386840" y="1270"/>
                      <a:pt x="1389380" y="7620"/>
                      <a:pt x="1393190" y="8890"/>
                    </a:cubicBezTo>
                    <a:cubicBezTo>
                      <a:pt x="1395730" y="11430"/>
                      <a:pt x="1403350" y="11430"/>
                      <a:pt x="1403350" y="11430"/>
                    </a:cubicBezTo>
                    <a:cubicBezTo>
                      <a:pt x="1403350" y="11430"/>
                      <a:pt x="1409700" y="15240"/>
                      <a:pt x="1413510" y="16510"/>
                    </a:cubicBezTo>
                    <a:cubicBezTo>
                      <a:pt x="1417320" y="19050"/>
                      <a:pt x="1423670" y="22860"/>
                      <a:pt x="1423670" y="22860"/>
                    </a:cubicBezTo>
                    <a:cubicBezTo>
                      <a:pt x="1423670" y="22860"/>
                      <a:pt x="1428750" y="27940"/>
                      <a:pt x="1431290" y="29210"/>
                    </a:cubicBezTo>
                    <a:cubicBezTo>
                      <a:pt x="1435100" y="31750"/>
                      <a:pt x="1440180" y="36830"/>
                      <a:pt x="1440180" y="36830"/>
                    </a:cubicBezTo>
                    <a:cubicBezTo>
                      <a:pt x="1440180" y="36830"/>
                      <a:pt x="1443990" y="43180"/>
                      <a:pt x="1446530" y="46990"/>
                    </a:cubicBezTo>
                    <a:cubicBezTo>
                      <a:pt x="1449070" y="49530"/>
                      <a:pt x="1452880" y="55880"/>
                      <a:pt x="1452880" y="55880"/>
                    </a:cubicBezTo>
                    <a:cubicBezTo>
                      <a:pt x="1452880" y="55880"/>
                      <a:pt x="1454150" y="60960"/>
                      <a:pt x="1455420" y="64770"/>
                    </a:cubicBezTo>
                    <a:cubicBezTo>
                      <a:pt x="1460500" y="71120"/>
                      <a:pt x="1479550" y="80010"/>
                      <a:pt x="1490980" y="92710"/>
                    </a:cubicBezTo>
                    <a:cubicBezTo>
                      <a:pt x="1507490" y="109220"/>
                      <a:pt x="1525270" y="133350"/>
                      <a:pt x="1539240" y="157480"/>
                    </a:cubicBezTo>
                    <a:cubicBezTo>
                      <a:pt x="1554480" y="181610"/>
                      <a:pt x="1569720" y="220980"/>
                      <a:pt x="1578610" y="238760"/>
                    </a:cubicBezTo>
                    <a:cubicBezTo>
                      <a:pt x="1583690" y="247650"/>
                      <a:pt x="1587500" y="257810"/>
                      <a:pt x="1590040" y="259080"/>
                    </a:cubicBezTo>
                    <a:cubicBezTo>
                      <a:pt x="1593850" y="259080"/>
                      <a:pt x="1637030" y="238760"/>
                      <a:pt x="1662430" y="236220"/>
                    </a:cubicBezTo>
                    <a:cubicBezTo>
                      <a:pt x="1687830" y="233680"/>
                      <a:pt x="1715770" y="240030"/>
                      <a:pt x="1741170" y="243840"/>
                    </a:cubicBezTo>
                    <a:cubicBezTo>
                      <a:pt x="1767840" y="247650"/>
                      <a:pt x="1794510" y="252730"/>
                      <a:pt x="1819910" y="260350"/>
                    </a:cubicBezTo>
                    <a:cubicBezTo>
                      <a:pt x="1844040" y="266700"/>
                      <a:pt x="1880870" y="284480"/>
                      <a:pt x="1889760" y="284480"/>
                    </a:cubicBezTo>
                    <a:cubicBezTo>
                      <a:pt x="1891030" y="284480"/>
                      <a:pt x="1891030" y="283210"/>
                      <a:pt x="1893570" y="283210"/>
                    </a:cubicBezTo>
                    <a:cubicBezTo>
                      <a:pt x="1902460" y="284480"/>
                      <a:pt x="1944370" y="309880"/>
                      <a:pt x="1967230" y="323850"/>
                    </a:cubicBezTo>
                    <a:cubicBezTo>
                      <a:pt x="1990090" y="337820"/>
                      <a:pt x="2028190" y="364490"/>
                      <a:pt x="2030730" y="369570"/>
                    </a:cubicBezTo>
                    <a:cubicBezTo>
                      <a:pt x="2030730" y="369570"/>
                      <a:pt x="2030730" y="369570"/>
                      <a:pt x="2030730" y="370840"/>
                    </a:cubicBezTo>
                    <a:cubicBezTo>
                      <a:pt x="2030730" y="370840"/>
                      <a:pt x="2032000" y="370840"/>
                      <a:pt x="2032000" y="370840"/>
                    </a:cubicBezTo>
                    <a:cubicBezTo>
                      <a:pt x="2033270" y="372110"/>
                      <a:pt x="2040890" y="378460"/>
                      <a:pt x="2040890" y="378460"/>
                    </a:cubicBezTo>
                    <a:cubicBezTo>
                      <a:pt x="2040890" y="378460"/>
                      <a:pt x="2045970" y="383540"/>
                      <a:pt x="2048510" y="387350"/>
                    </a:cubicBezTo>
                    <a:cubicBezTo>
                      <a:pt x="2051050" y="389890"/>
                      <a:pt x="2054860" y="396240"/>
                      <a:pt x="2054860" y="396240"/>
                    </a:cubicBezTo>
                    <a:cubicBezTo>
                      <a:pt x="2056130" y="396240"/>
                      <a:pt x="2058670" y="402590"/>
                      <a:pt x="2059940" y="406400"/>
                    </a:cubicBezTo>
                    <a:cubicBezTo>
                      <a:pt x="2062480" y="408940"/>
                      <a:pt x="2065020" y="416560"/>
                      <a:pt x="2065020" y="416560"/>
                    </a:cubicBezTo>
                    <a:cubicBezTo>
                      <a:pt x="2065020" y="416560"/>
                      <a:pt x="2066290" y="424180"/>
                      <a:pt x="2067560" y="427990"/>
                    </a:cubicBezTo>
                    <a:cubicBezTo>
                      <a:pt x="2067560" y="431800"/>
                      <a:pt x="2070100" y="438150"/>
                      <a:pt x="2070100" y="438150"/>
                    </a:cubicBezTo>
                    <a:cubicBezTo>
                      <a:pt x="2070100" y="439420"/>
                      <a:pt x="2068830" y="445770"/>
                      <a:pt x="2068830" y="449580"/>
                    </a:cubicBezTo>
                    <a:cubicBezTo>
                      <a:pt x="2068830" y="453390"/>
                      <a:pt x="2068830" y="461010"/>
                      <a:pt x="2068830" y="461010"/>
                    </a:cubicBezTo>
                    <a:cubicBezTo>
                      <a:pt x="2068830" y="461010"/>
                      <a:pt x="2066290" y="468630"/>
                      <a:pt x="2065020" y="472440"/>
                    </a:cubicBezTo>
                    <a:cubicBezTo>
                      <a:pt x="2063750" y="476250"/>
                      <a:pt x="2062480" y="480060"/>
                      <a:pt x="2062480" y="482600"/>
                    </a:cubicBezTo>
                    <a:cubicBezTo>
                      <a:pt x="2062480" y="485140"/>
                      <a:pt x="2062480" y="485140"/>
                      <a:pt x="2063750" y="487680"/>
                    </a:cubicBezTo>
                    <a:cubicBezTo>
                      <a:pt x="2071370" y="494030"/>
                      <a:pt x="2106930" y="506730"/>
                      <a:pt x="2129790" y="516890"/>
                    </a:cubicBezTo>
                    <a:cubicBezTo>
                      <a:pt x="2152650" y="527050"/>
                      <a:pt x="2178050" y="537210"/>
                      <a:pt x="2200910" y="549910"/>
                    </a:cubicBezTo>
                    <a:cubicBezTo>
                      <a:pt x="2225040" y="562610"/>
                      <a:pt x="2246630" y="582930"/>
                      <a:pt x="2272030" y="595630"/>
                    </a:cubicBezTo>
                    <a:cubicBezTo>
                      <a:pt x="2297430" y="607060"/>
                      <a:pt x="2334260" y="614680"/>
                      <a:pt x="2352040" y="622300"/>
                    </a:cubicBezTo>
                    <a:cubicBezTo>
                      <a:pt x="2360930" y="626110"/>
                      <a:pt x="2363470" y="629920"/>
                      <a:pt x="2371090" y="632460"/>
                    </a:cubicBezTo>
                    <a:cubicBezTo>
                      <a:pt x="2381250" y="633730"/>
                      <a:pt x="2406650" y="632460"/>
                      <a:pt x="2406650" y="632460"/>
                    </a:cubicBezTo>
                    <a:cubicBezTo>
                      <a:pt x="2406650" y="632460"/>
                      <a:pt x="2414270" y="632460"/>
                      <a:pt x="2418080" y="633730"/>
                    </a:cubicBezTo>
                    <a:cubicBezTo>
                      <a:pt x="2421890" y="633730"/>
                      <a:pt x="2428240" y="635000"/>
                      <a:pt x="2429510" y="635000"/>
                    </a:cubicBezTo>
                    <a:cubicBezTo>
                      <a:pt x="2429510" y="635000"/>
                      <a:pt x="2435860" y="637540"/>
                      <a:pt x="2439670" y="638810"/>
                    </a:cubicBezTo>
                    <a:cubicBezTo>
                      <a:pt x="2443480" y="640080"/>
                      <a:pt x="2449830" y="642620"/>
                      <a:pt x="2449830" y="642620"/>
                    </a:cubicBezTo>
                    <a:cubicBezTo>
                      <a:pt x="2449830" y="642620"/>
                      <a:pt x="2451100" y="643890"/>
                      <a:pt x="2453640" y="645160"/>
                    </a:cubicBezTo>
                    <a:cubicBezTo>
                      <a:pt x="2457450" y="646430"/>
                      <a:pt x="2467610" y="643890"/>
                      <a:pt x="2477770" y="646430"/>
                    </a:cubicBezTo>
                    <a:cubicBezTo>
                      <a:pt x="2495550" y="650240"/>
                      <a:pt x="2524760" y="664210"/>
                      <a:pt x="2547620" y="679450"/>
                    </a:cubicBezTo>
                    <a:cubicBezTo>
                      <a:pt x="2574290" y="695960"/>
                      <a:pt x="2598420" y="725170"/>
                      <a:pt x="2623820" y="745490"/>
                    </a:cubicBezTo>
                    <a:cubicBezTo>
                      <a:pt x="2649220" y="763270"/>
                      <a:pt x="2677160" y="777240"/>
                      <a:pt x="2700020" y="795020"/>
                    </a:cubicBezTo>
                    <a:cubicBezTo>
                      <a:pt x="2721610" y="811530"/>
                      <a:pt x="2744470" y="822960"/>
                      <a:pt x="2759710" y="844550"/>
                    </a:cubicBezTo>
                    <a:cubicBezTo>
                      <a:pt x="2774950" y="867410"/>
                      <a:pt x="2791460" y="908050"/>
                      <a:pt x="2790190" y="929640"/>
                    </a:cubicBezTo>
                    <a:cubicBezTo>
                      <a:pt x="2787650" y="946150"/>
                      <a:pt x="2764790" y="960120"/>
                      <a:pt x="2766060" y="967740"/>
                    </a:cubicBezTo>
                    <a:cubicBezTo>
                      <a:pt x="2766060" y="972820"/>
                      <a:pt x="2773680" y="971550"/>
                      <a:pt x="2774950" y="977900"/>
                    </a:cubicBezTo>
                    <a:cubicBezTo>
                      <a:pt x="2778760" y="991870"/>
                      <a:pt x="2762250" y="1047750"/>
                      <a:pt x="2743200" y="1070610"/>
                    </a:cubicBezTo>
                    <a:cubicBezTo>
                      <a:pt x="2725420" y="1092200"/>
                      <a:pt x="2693670" y="1103630"/>
                      <a:pt x="2667000" y="1113790"/>
                    </a:cubicBezTo>
                    <a:cubicBezTo>
                      <a:pt x="2641600" y="1122680"/>
                      <a:pt x="2600960" y="1125220"/>
                      <a:pt x="2589530" y="1127760"/>
                    </a:cubicBezTo>
                    <a:cubicBezTo>
                      <a:pt x="2586990" y="1127760"/>
                      <a:pt x="2585720" y="1127760"/>
                      <a:pt x="2583180" y="1129030"/>
                    </a:cubicBezTo>
                    <a:cubicBezTo>
                      <a:pt x="2581910" y="1129030"/>
                      <a:pt x="2579370" y="1130300"/>
                      <a:pt x="2578100" y="1131570"/>
                    </a:cubicBezTo>
                    <a:cubicBezTo>
                      <a:pt x="2574290" y="1132840"/>
                      <a:pt x="2567940" y="1136650"/>
                      <a:pt x="2567940" y="1136650"/>
                    </a:cubicBezTo>
                    <a:cubicBezTo>
                      <a:pt x="2566670" y="1136650"/>
                      <a:pt x="2566670" y="1136650"/>
                      <a:pt x="2566670" y="1136650"/>
                    </a:cubicBezTo>
                    <a:cubicBezTo>
                      <a:pt x="2566670" y="1135380"/>
                      <a:pt x="2566670" y="1136650"/>
                      <a:pt x="2566670" y="1136650"/>
                    </a:cubicBezTo>
                    <a:cubicBezTo>
                      <a:pt x="2566670" y="1136650"/>
                      <a:pt x="2515870" y="1158240"/>
                      <a:pt x="2493010" y="1165860"/>
                    </a:cubicBezTo>
                    <a:cubicBezTo>
                      <a:pt x="2473960" y="1170940"/>
                      <a:pt x="2446020" y="1176020"/>
                      <a:pt x="2440940" y="1178560"/>
                    </a:cubicBezTo>
                    <a:cubicBezTo>
                      <a:pt x="2440940" y="1178560"/>
                      <a:pt x="2439670" y="1178560"/>
                      <a:pt x="2439670" y="1179830"/>
                    </a:cubicBezTo>
                    <a:cubicBezTo>
                      <a:pt x="2438400" y="1181100"/>
                      <a:pt x="2438400" y="1186180"/>
                      <a:pt x="2435860" y="1189990"/>
                    </a:cubicBezTo>
                    <a:cubicBezTo>
                      <a:pt x="2425700" y="1201420"/>
                      <a:pt x="2371090" y="1235710"/>
                      <a:pt x="2362200" y="1239520"/>
                    </a:cubicBezTo>
                    <a:cubicBezTo>
                      <a:pt x="2360930" y="1240790"/>
                      <a:pt x="2359660" y="1240790"/>
                      <a:pt x="2358390" y="1240790"/>
                    </a:cubicBezTo>
                    <a:cubicBezTo>
                      <a:pt x="2357120" y="1242060"/>
                      <a:pt x="2354580" y="1247140"/>
                      <a:pt x="2354580" y="1247140"/>
                    </a:cubicBezTo>
                    <a:cubicBezTo>
                      <a:pt x="2354580" y="1247140"/>
                      <a:pt x="2349500" y="1252220"/>
                      <a:pt x="2345690" y="1254760"/>
                    </a:cubicBezTo>
                    <a:cubicBezTo>
                      <a:pt x="2343150" y="1257300"/>
                      <a:pt x="2338070" y="1262380"/>
                      <a:pt x="2338070" y="1262380"/>
                    </a:cubicBezTo>
                    <a:cubicBezTo>
                      <a:pt x="2338070" y="1262380"/>
                      <a:pt x="2331720" y="1264920"/>
                      <a:pt x="2327910" y="1267460"/>
                    </a:cubicBezTo>
                    <a:cubicBezTo>
                      <a:pt x="2324100" y="1268730"/>
                      <a:pt x="2317750" y="1272540"/>
                      <a:pt x="2317750" y="1272540"/>
                    </a:cubicBezTo>
                    <a:cubicBezTo>
                      <a:pt x="2317750" y="1272540"/>
                      <a:pt x="2310130" y="1273810"/>
                      <a:pt x="2306320" y="1275080"/>
                    </a:cubicBezTo>
                    <a:cubicBezTo>
                      <a:pt x="2303780" y="1276350"/>
                      <a:pt x="2296160" y="1277620"/>
                      <a:pt x="2296160" y="1277620"/>
                    </a:cubicBezTo>
                    <a:cubicBezTo>
                      <a:pt x="2296160" y="1277620"/>
                      <a:pt x="2287270" y="1277620"/>
                      <a:pt x="2284730" y="1277620"/>
                    </a:cubicBezTo>
                    <a:cubicBezTo>
                      <a:pt x="2282190" y="1277620"/>
                      <a:pt x="2282190" y="1277620"/>
                      <a:pt x="2279650" y="1277620"/>
                    </a:cubicBezTo>
                    <a:cubicBezTo>
                      <a:pt x="2274570" y="1280160"/>
                      <a:pt x="2263140" y="1301750"/>
                      <a:pt x="2247900" y="1309370"/>
                    </a:cubicBezTo>
                    <a:cubicBezTo>
                      <a:pt x="2223770" y="1320800"/>
                      <a:pt x="2172970" y="1324610"/>
                      <a:pt x="2141220" y="1319530"/>
                    </a:cubicBezTo>
                    <a:cubicBezTo>
                      <a:pt x="2112010" y="1315720"/>
                      <a:pt x="2066290" y="1290320"/>
                      <a:pt x="2059940" y="1289050"/>
                    </a:cubicBezTo>
                    <a:cubicBezTo>
                      <a:pt x="2059940" y="1289050"/>
                      <a:pt x="2059940" y="1289050"/>
                      <a:pt x="2059940" y="1287780"/>
                    </a:cubicBezTo>
                    <a:cubicBezTo>
                      <a:pt x="2054860" y="1286510"/>
                      <a:pt x="2016760" y="1280160"/>
                      <a:pt x="1992630" y="1276350"/>
                    </a:cubicBezTo>
                    <a:cubicBezTo>
                      <a:pt x="1965960" y="1272540"/>
                      <a:pt x="1930400" y="1267460"/>
                      <a:pt x="1903730" y="1264920"/>
                    </a:cubicBezTo>
                    <a:cubicBezTo>
                      <a:pt x="1880870" y="1263650"/>
                      <a:pt x="1846580" y="1257300"/>
                      <a:pt x="1841500" y="1262380"/>
                    </a:cubicBezTo>
                    <a:cubicBezTo>
                      <a:pt x="1840230" y="1264920"/>
                      <a:pt x="1844040" y="1268730"/>
                      <a:pt x="1844040" y="1273810"/>
                    </a:cubicBezTo>
                    <a:cubicBezTo>
                      <a:pt x="1846580" y="1291590"/>
                      <a:pt x="1844040" y="1377950"/>
                      <a:pt x="1844040" y="1377950"/>
                    </a:cubicBezTo>
                    <a:cubicBezTo>
                      <a:pt x="1844040" y="1377950"/>
                      <a:pt x="1842770" y="1385570"/>
                      <a:pt x="1842770" y="1389380"/>
                    </a:cubicBezTo>
                    <a:cubicBezTo>
                      <a:pt x="1842770" y="1393190"/>
                      <a:pt x="1841500" y="1400810"/>
                      <a:pt x="1841500" y="1400810"/>
                    </a:cubicBezTo>
                    <a:cubicBezTo>
                      <a:pt x="1841500" y="1400810"/>
                      <a:pt x="1840230" y="1407160"/>
                      <a:pt x="1838960" y="1410970"/>
                    </a:cubicBezTo>
                    <a:cubicBezTo>
                      <a:pt x="1837690" y="1414780"/>
                      <a:pt x="1835150" y="1422400"/>
                      <a:pt x="1835150" y="1422400"/>
                    </a:cubicBezTo>
                    <a:cubicBezTo>
                      <a:pt x="1835150" y="1422400"/>
                      <a:pt x="1831340" y="1428750"/>
                      <a:pt x="1828800" y="1431290"/>
                    </a:cubicBezTo>
                    <a:cubicBezTo>
                      <a:pt x="1827530" y="1435100"/>
                      <a:pt x="1823720" y="1441450"/>
                      <a:pt x="1823720" y="1441450"/>
                    </a:cubicBezTo>
                    <a:cubicBezTo>
                      <a:pt x="1822450" y="1441450"/>
                      <a:pt x="1817370" y="1446530"/>
                      <a:pt x="1814830" y="1449070"/>
                    </a:cubicBezTo>
                    <a:cubicBezTo>
                      <a:pt x="1812290" y="1451610"/>
                      <a:pt x="1807210" y="1456690"/>
                      <a:pt x="1807210" y="1456690"/>
                    </a:cubicBezTo>
                    <a:cubicBezTo>
                      <a:pt x="1807210" y="1456690"/>
                      <a:pt x="1800860" y="1460500"/>
                      <a:pt x="1797050" y="1463040"/>
                    </a:cubicBezTo>
                    <a:cubicBezTo>
                      <a:pt x="1794510" y="1464310"/>
                      <a:pt x="1788160" y="1468120"/>
                      <a:pt x="1788160" y="1468120"/>
                    </a:cubicBezTo>
                    <a:cubicBezTo>
                      <a:pt x="1786890" y="1468120"/>
                      <a:pt x="1780540" y="1470660"/>
                      <a:pt x="1776730" y="1471930"/>
                    </a:cubicBezTo>
                    <a:cubicBezTo>
                      <a:pt x="1772920" y="1471930"/>
                      <a:pt x="1766570" y="1474470"/>
                      <a:pt x="1766570" y="1474470"/>
                    </a:cubicBezTo>
                    <a:cubicBezTo>
                      <a:pt x="1765300" y="1474470"/>
                      <a:pt x="1758950" y="1474470"/>
                      <a:pt x="1755140" y="1475740"/>
                    </a:cubicBezTo>
                    <a:cubicBezTo>
                      <a:pt x="1751330" y="1475740"/>
                      <a:pt x="1743710" y="1475740"/>
                      <a:pt x="1743710" y="1475740"/>
                    </a:cubicBezTo>
                    <a:cubicBezTo>
                      <a:pt x="1743710" y="1475740"/>
                      <a:pt x="1736090" y="1474470"/>
                      <a:pt x="1732280" y="1473200"/>
                    </a:cubicBezTo>
                    <a:cubicBezTo>
                      <a:pt x="1728470" y="1473200"/>
                      <a:pt x="1720850" y="1471930"/>
                      <a:pt x="1720850" y="1471930"/>
                    </a:cubicBezTo>
                    <a:cubicBezTo>
                      <a:pt x="1720850" y="1471930"/>
                      <a:pt x="1714500" y="1468120"/>
                      <a:pt x="1710690" y="1466850"/>
                    </a:cubicBezTo>
                    <a:cubicBezTo>
                      <a:pt x="1708150" y="1465580"/>
                      <a:pt x="1700530" y="1461770"/>
                      <a:pt x="1700530" y="1461770"/>
                    </a:cubicBezTo>
                    <a:cubicBezTo>
                      <a:pt x="1700530" y="1461770"/>
                      <a:pt x="1696720" y="1455420"/>
                      <a:pt x="1692910" y="1455420"/>
                    </a:cubicBezTo>
                    <a:cubicBezTo>
                      <a:pt x="1684020" y="1454150"/>
                      <a:pt x="1664970" y="1469390"/>
                      <a:pt x="1647190" y="1470660"/>
                    </a:cubicBezTo>
                    <a:cubicBezTo>
                      <a:pt x="1624330" y="1471930"/>
                      <a:pt x="1582420" y="1457960"/>
                      <a:pt x="1564640" y="1452880"/>
                    </a:cubicBezTo>
                    <a:cubicBezTo>
                      <a:pt x="1555750" y="1450340"/>
                      <a:pt x="1553210" y="1447800"/>
                      <a:pt x="1544320" y="1446530"/>
                    </a:cubicBezTo>
                    <a:cubicBezTo>
                      <a:pt x="1531620" y="1446530"/>
                      <a:pt x="1511300" y="1459230"/>
                      <a:pt x="1490980" y="1460500"/>
                    </a:cubicBezTo>
                    <a:cubicBezTo>
                      <a:pt x="1464310" y="1461770"/>
                      <a:pt x="1424940" y="1460500"/>
                      <a:pt x="1397000" y="1450340"/>
                    </a:cubicBezTo>
                    <a:cubicBezTo>
                      <a:pt x="1372870" y="1441450"/>
                      <a:pt x="1355090" y="1419860"/>
                      <a:pt x="1330960" y="1408430"/>
                    </a:cubicBezTo>
                    <a:cubicBezTo>
                      <a:pt x="1305560" y="1397000"/>
                      <a:pt x="1273810" y="1394460"/>
                      <a:pt x="1247140" y="1384300"/>
                    </a:cubicBezTo>
                    <a:cubicBezTo>
                      <a:pt x="1221740" y="1375410"/>
                      <a:pt x="1198880" y="1362710"/>
                      <a:pt x="1176020" y="1351280"/>
                    </a:cubicBezTo>
                    <a:cubicBezTo>
                      <a:pt x="1153160" y="1339850"/>
                      <a:pt x="1115060" y="1318260"/>
                      <a:pt x="1107440" y="1314450"/>
                    </a:cubicBezTo>
                    <a:cubicBezTo>
                      <a:pt x="1104900" y="1314450"/>
                      <a:pt x="1106170" y="1314450"/>
                      <a:pt x="1103630" y="1313180"/>
                    </a:cubicBezTo>
                    <a:cubicBezTo>
                      <a:pt x="1094740" y="1310640"/>
                      <a:pt x="1045210" y="1294130"/>
                      <a:pt x="1016000" y="1286510"/>
                    </a:cubicBezTo>
                    <a:cubicBezTo>
                      <a:pt x="986790" y="1277620"/>
                      <a:pt x="956310" y="1268730"/>
                      <a:pt x="928370" y="1262380"/>
                    </a:cubicBezTo>
                    <a:cubicBezTo>
                      <a:pt x="901700" y="1256030"/>
                      <a:pt x="876300" y="1252220"/>
                      <a:pt x="849630" y="1245870"/>
                    </a:cubicBezTo>
                    <a:cubicBezTo>
                      <a:pt x="822960" y="1240790"/>
                      <a:pt x="788670" y="1236980"/>
                      <a:pt x="764540" y="1228090"/>
                    </a:cubicBezTo>
                    <a:cubicBezTo>
                      <a:pt x="746760" y="1220470"/>
                      <a:pt x="732790" y="1206500"/>
                      <a:pt x="718820" y="1202690"/>
                    </a:cubicBezTo>
                    <a:cubicBezTo>
                      <a:pt x="708660" y="1198880"/>
                      <a:pt x="701040" y="1202690"/>
                      <a:pt x="689610" y="1200150"/>
                    </a:cubicBezTo>
                    <a:cubicBezTo>
                      <a:pt x="670560" y="1195070"/>
                      <a:pt x="631190" y="1178560"/>
                      <a:pt x="618490" y="1167130"/>
                    </a:cubicBezTo>
                    <a:cubicBezTo>
                      <a:pt x="610870" y="1162050"/>
                      <a:pt x="609600" y="1153160"/>
                      <a:pt x="604520" y="1149350"/>
                    </a:cubicBezTo>
                    <a:cubicBezTo>
                      <a:pt x="601980" y="1146810"/>
                      <a:pt x="596900" y="1144270"/>
                      <a:pt x="596900" y="1144270"/>
                    </a:cubicBezTo>
                    <a:cubicBezTo>
                      <a:pt x="596900" y="1144270"/>
                      <a:pt x="591820" y="1139190"/>
                      <a:pt x="589280" y="1136650"/>
                    </a:cubicBezTo>
                    <a:cubicBezTo>
                      <a:pt x="586740" y="1134110"/>
                      <a:pt x="581660" y="1129030"/>
                      <a:pt x="581660" y="1129030"/>
                    </a:cubicBezTo>
                    <a:cubicBezTo>
                      <a:pt x="581660" y="1127760"/>
                      <a:pt x="581660" y="1127760"/>
                      <a:pt x="580390" y="1127760"/>
                    </a:cubicBezTo>
                    <a:cubicBezTo>
                      <a:pt x="577850" y="1122680"/>
                      <a:pt x="541020" y="1088390"/>
                      <a:pt x="525780" y="1069340"/>
                    </a:cubicBezTo>
                    <a:cubicBezTo>
                      <a:pt x="513080" y="1052830"/>
                      <a:pt x="504190" y="1027430"/>
                      <a:pt x="494030" y="1018540"/>
                    </a:cubicBezTo>
                    <a:cubicBezTo>
                      <a:pt x="488950" y="1013460"/>
                      <a:pt x="486410" y="1014730"/>
                      <a:pt x="480060" y="1009650"/>
                    </a:cubicBezTo>
                    <a:cubicBezTo>
                      <a:pt x="466090" y="999490"/>
                      <a:pt x="435610" y="974090"/>
                      <a:pt x="415290" y="956310"/>
                    </a:cubicBezTo>
                    <a:cubicBezTo>
                      <a:pt x="396240" y="938530"/>
                      <a:pt x="374650" y="916940"/>
                      <a:pt x="359410" y="904240"/>
                    </a:cubicBezTo>
                    <a:cubicBezTo>
                      <a:pt x="349250" y="895350"/>
                      <a:pt x="342900" y="887730"/>
                      <a:pt x="332740" y="882650"/>
                    </a:cubicBezTo>
                    <a:cubicBezTo>
                      <a:pt x="318770" y="875030"/>
                      <a:pt x="300990" y="873760"/>
                      <a:pt x="281940" y="867410"/>
                    </a:cubicBezTo>
                    <a:cubicBezTo>
                      <a:pt x="257810" y="858520"/>
                      <a:pt x="215900" y="844550"/>
                      <a:pt x="200660" y="835660"/>
                    </a:cubicBezTo>
                    <a:cubicBezTo>
                      <a:pt x="194310" y="831850"/>
                      <a:pt x="193040" y="828040"/>
                      <a:pt x="187960" y="825500"/>
                    </a:cubicBezTo>
                    <a:cubicBezTo>
                      <a:pt x="182880" y="822960"/>
                      <a:pt x="177800" y="824230"/>
                      <a:pt x="168910" y="821690"/>
                    </a:cubicBezTo>
                    <a:cubicBezTo>
                      <a:pt x="152400" y="817880"/>
                      <a:pt x="109220" y="802640"/>
                      <a:pt x="95250" y="795020"/>
                    </a:cubicBezTo>
                    <a:cubicBezTo>
                      <a:pt x="88900" y="789940"/>
                      <a:pt x="86360" y="784860"/>
                      <a:pt x="81280" y="782320"/>
                    </a:cubicBezTo>
                    <a:cubicBezTo>
                      <a:pt x="78740" y="781050"/>
                      <a:pt x="76200" y="781050"/>
                      <a:pt x="72390" y="779780"/>
                    </a:cubicBezTo>
                    <a:cubicBezTo>
                      <a:pt x="68580" y="779780"/>
                      <a:pt x="60960" y="777240"/>
                      <a:pt x="60960" y="777240"/>
                    </a:cubicBezTo>
                    <a:cubicBezTo>
                      <a:pt x="60960" y="777240"/>
                      <a:pt x="54610" y="773430"/>
                      <a:pt x="52070" y="772160"/>
                    </a:cubicBezTo>
                    <a:cubicBezTo>
                      <a:pt x="48260" y="769620"/>
                      <a:pt x="41910" y="765810"/>
                      <a:pt x="41910" y="765810"/>
                    </a:cubicBezTo>
                    <a:cubicBezTo>
                      <a:pt x="41910" y="765810"/>
                      <a:pt x="35560" y="760730"/>
                      <a:pt x="33020" y="758190"/>
                    </a:cubicBezTo>
                    <a:cubicBezTo>
                      <a:pt x="30480" y="755650"/>
                      <a:pt x="25400" y="750570"/>
                      <a:pt x="25400" y="750570"/>
                    </a:cubicBezTo>
                    <a:cubicBezTo>
                      <a:pt x="25400" y="750570"/>
                      <a:pt x="20320" y="744220"/>
                      <a:pt x="19050" y="741680"/>
                    </a:cubicBezTo>
                    <a:cubicBezTo>
                      <a:pt x="16510" y="737870"/>
                      <a:pt x="12700" y="732790"/>
                      <a:pt x="12700" y="732790"/>
                    </a:cubicBezTo>
                    <a:cubicBezTo>
                      <a:pt x="12700" y="731520"/>
                      <a:pt x="10160" y="725170"/>
                      <a:pt x="8890" y="721360"/>
                    </a:cubicBezTo>
                    <a:cubicBezTo>
                      <a:pt x="7620" y="717550"/>
                      <a:pt x="5080" y="711200"/>
                      <a:pt x="5080" y="711200"/>
                    </a:cubicBezTo>
                    <a:cubicBezTo>
                      <a:pt x="5080" y="711200"/>
                      <a:pt x="3810" y="703580"/>
                      <a:pt x="3810" y="699770"/>
                    </a:cubicBezTo>
                    <a:cubicBezTo>
                      <a:pt x="3810" y="695960"/>
                      <a:pt x="2540" y="688340"/>
                      <a:pt x="2540" y="688340"/>
                    </a:cubicBezTo>
                    <a:cubicBezTo>
                      <a:pt x="2540" y="688340"/>
                      <a:pt x="3810" y="680720"/>
                      <a:pt x="3810" y="676910"/>
                    </a:cubicBezTo>
                    <a:cubicBezTo>
                      <a:pt x="3810" y="674370"/>
                      <a:pt x="5080" y="673100"/>
                      <a:pt x="5080" y="671830"/>
                    </a:cubicBezTo>
                    <a:cubicBezTo>
                      <a:pt x="5080" y="666750"/>
                      <a:pt x="0" y="655320"/>
                      <a:pt x="0" y="655320"/>
                    </a:cubicBezTo>
                  </a:path>
                </a:pathLst>
              </a:custGeom>
              <a:solidFill>
                <a:srgbClr val="E7191F">
                  <a:alpha val="1098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7" id="27"/>
            <p:cNvGrpSpPr/>
            <p:nvPr/>
          </p:nvGrpSpPr>
          <p:grpSpPr>
            <a:xfrm rot="0">
              <a:off x="17200" y="1279966"/>
              <a:ext cx="422628" cy="493885"/>
              <a:chOff x="0" y="0"/>
              <a:chExt cx="436880" cy="51054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50559" y="49747"/>
                <a:ext cx="334251" cy="409955"/>
              </a:xfrm>
              <a:custGeom>
                <a:avLst/>
                <a:gdLst/>
                <a:ahLst/>
                <a:cxnLst/>
                <a:rect r="r" b="b" t="t" l="l"/>
                <a:pathLst>
                  <a:path h="409955" w="334251">
                    <a:moveTo>
                      <a:pt x="324091" y="114083"/>
                    </a:moveTo>
                    <a:cubicBezTo>
                      <a:pt x="153911" y="369353"/>
                      <a:pt x="137401" y="393483"/>
                      <a:pt x="117081" y="403643"/>
                    </a:cubicBezTo>
                    <a:cubicBezTo>
                      <a:pt x="99301" y="411263"/>
                      <a:pt x="78981" y="411263"/>
                      <a:pt x="62471" y="407453"/>
                    </a:cubicBezTo>
                    <a:cubicBezTo>
                      <a:pt x="47231" y="403643"/>
                      <a:pt x="28181" y="390943"/>
                      <a:pt x="18021" y="378243"/>
                    </a:cubicBezTo>
                    <a:cubicBezTo>
                      <a:pt x="7861" y="365543"/>
                      <a:pt x="241" y="345223"/>
                      <a:pt x="241" y="327443"/>
                    </a:cubicBezTo>
                    <a:cubicBezTo>
                      <a:pt x="-1029" y="310933"/>
                      <a:pt x="4051" y="290613"/>
                      <a:pt x="15481" y="276643"/>
                    </a:cubicBezTo>
                    <a:cubicBezTo>
                      <a:pt x="29451" y="260133"/>
                      <a:pt x="65011" y="243623"/>
                      <a:pt x="86601" y="242353"/>
                    </a:cubicBezTo>
                    <a:cubicBezTo>
                      <a:pt x="104381" y="241083"/>
                      <a:pt x="123431" y="248703"/>
                      <a:pt x="136131" y="261403"/>
                    </a:cubicBezTo>
                    <a:cubicBezTo>
                      <a:pt x="152641" y="275373"/>
                      <a:pt x="169151" y="309663"/>
                      <a:pt x="166611" y="333793"/>
                    </a:cubicBezTo>
                    <a:cubicBezTo>
                      <a:pt x="165341" y="356653"/>
                      <a:pt x="142481" y="387133"/>
                      <a:pt x="124701" y="398563"/>
                    </a:cubicBezTo>
                    <a:cubicBezTo>
                      <a:pt x="109461" y="408723"/>
                      <a:pt x="89141" y="411263"/>
                      <a:pt x="71361" y="408723"/>
                    </a:cubicBezTo>
                    <a:cubicBezTo>
                      <a:pt x="54851" y="406183"/>
                      <a:pt x="35801" y="397293"/>
                      <a:pt x="24371" y="384593"/>
                    </a:cubicBezTo>
                    <a:cubicBezTo>
                      <a:pt x="11671" y="373163"/>
                      <a:pt x="2781" y="354113"/>
                      <a:pt x="241" y="336333"/>
                    </a:cubicBezTo>
                    <a:cubicBezTo>
                      <a:pt x="-1029" y="319823"/>
                      <a:pt x="2781" y="299503"/>
                      <a:pt x="10401" y="284263"/>
                    </a:cubicBezTo>
                    <a:cubicBezTo>
                      <a:pt x="19291" y="270293"/>
                      <a:pt x="34531" y="267753"/>
                      <a:pt x="51041" y="248703"/>
                    </a:cubicBezTo>
                    <a:cubicBezTo>
                      <a:pt x="89141" y="205523"/>
                      <a:pt x="169151" y="44233"/>
                      <a:pt x="213601" y="13753"/>
                    </a:cubicBezTo>
                    <a:cubicBezTo>
                      <a:pt x="233921" y="-217"/>
                      <a:pt x="250431" y="-1487"/>
                      <a:pt x="266941" y="1053"/>
                    </a:cubicBezTo>
                    <a:cubicBezTo>
                      <a:pt x="284721" y="3593"/>
                      <a:pt x="303771" y="15023"/>
                      <a:pt x="315201" y="27723"/>
                    </a:cubicBezTo>
                    <a:cubicBezTo>
                      <a:pt x="326631" y="40423"/>
                      <a:pt x="332981" y="63283"/>
                      <a:pt x="334251" y="78523"/>
                    </a:cubicBezTo>
                    <a:cubicBezTo>
                      <a:pt x="334251" y="91223"/>
                      <a:pt x="324091" y="114083"/>
                      <a:pt x="324091" y="114083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1251709"/>
              <a:ext cx="458256" cy="560228"/>
              <a:chOff x="0" y="0"/>
              <a:chExt cx="473710" cy="57912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50800" y="49847"/>
                <a:ext cx="372110" cy="478472"/>
              </a:xfrm>
              <a:custGeom>
                <a:avLst/>
                <a:gdLst/>
                <a:ahLst/>
                <a:cxnLst/>
                <a:rect r="r" b="b" t="t" l="l"/>
                <a:pathLst>
                  <a:path h="478472" w="372110">
                    <a:moveTo>
                      <a:pt x="0" y="366713"/>
                    </a:moveTo>
                    <a:cubicBezTo>
                      <a:pt x="0" y="366713"/>
                      <a:pt x="1270" y="360363"/>
                      <a:pt x="2540" y="356553"/>
                    </a:cubicBezTo>
                    <a:cubicBezTo>
                      <a:pt x="2540" y="352743"/>
                      <a:pt x="3810" y="345123"/>
                      <a:pt x="3810" y="345123"/>
                    </a:cubicBezTo>
                    <a:cubicBezTo>
                      <a:pt x="3810" y="345123"/>
                      <a:pt x="10160" y="327343"/>
                      <a:pt x="15240" y="314643"/>
                    </a:cubicBezTo>
                    <a:cubicBezTo>
                      <a:pt x="25400" y="296863"/>
                      <a:pt x="48260" y="260033"/>
                      <a:pt x="57150" y="247333"/>
                    </a:cubicBezTo>
                    <a:cubicBezTo>
                      <a:pt x="62230" y="240983"/>
                      <a:pt x="63500" y="240983"/>
                      <a:pt x="68580" y="235903"/>
                    </a:cubicBezTo>
                    <a:cubicBezTo>
                      <a:pt x="76200" y="225743"/>
                      <a:pt x="85090" y="207963"/>
                      <a:pt x="96520" y="191453"/>
                    </a:cubicBezTo>
                    <a:cubicBezTo>
                      <a:pt x="113030" y="169863"/>
                      <a:pt x="149860" y="130493"/>
                      <a:pt x="158750" y="116523"/>
                    </a:cubicBezTo>
                    <a:cubicBezTo>
                      <a:pt x="162560" y="112713"/>
                      <a:pt x="161290" y="111443"/>
                      <a:pt x="163830" y="107633"/>
                    </a:cubicBezTo>
                    <a:cubicBezTo>
                      <a:pt x="167640" y="101283"/>
                      <a:pt x="176530" y="92393"/>
                      <a:pt x="180340" y="84773"/>
                    </a:cubicBezTo>
                    <a:cubicBezTo>
                      <a:pt x="184150" y="77153"/>
                      <a:pt x="185420" y="68263"/>
                      <a:pt x="189230" y="61913"/>
                    </a:cubicBezTo>
                    <a:cubicBezTo>
                      <a:pt x="191770" y="54293"/>
                      <a:pt x="195580" y="49213"/>
                      <a:pt x="199390" y="42863"/>
                    </a:cubicBezTo>
                    <a:cubicBezTo>
                      <a:pt x="201930" y="37783"/>
                      <a:pt x="205740" y="31433"/>
                      <a:pt x="209550" y="27623"/>
                    </a:cubicBezTo>
                    <a:cubicBezTo>
                      <a:pt x="213360" y="22543"/>
                      <a:pt x="218440" y="18733"/>
                      <a:pt x="223520" y="14923"/>
                    </a:cubicBezTo>
                    <a:cubicBezTo>
                      <a:pt x="227330" y="11113"/>
                      <a:pt x="233680" y="8573"/>
                      <a:pt x="238760" y="6033"/>
                    </a:cubicBezTo>
                    <a:cubicBezTo>
                      <a:pt x="245110" y="3493"/>
                      <a:pt x="251460" y="2223"/>
                      <a:pt x="256540" y="953"/>
                    </a:cubicBezTo>
                    <a:cubicBezTo>
                      <a:pt x="262890" y="-317"/>
                      <a:pt x="269240" y="-317"/>
                      <a:pt x="275590" y="953"/>
                    </a:cubicBezTo>
                    <a:cubicBezTo>
                      <a:pt x="281940" y="953"/>
                      <a:pt x="288290" y="2223"/>
                      <a:pt x="293370" y="4763"/>
                    </a:cubicBezTo>
                    <a:cubicBezTo>
                      <a:pt x="299720" y="7303"/>
                      <a:pt x="304800" y="9843"/>
                      <a:pt x="309880" y="12383"/>
                    </a:cubicBezTo>
                    <a:cubicBezTo>
                      <a:pt x="314960" y="16193"/>
                      <a:pt x="320040" y="20003"/>
                      <a:pt x="325120" y="25083"/>
                    </a:cubicBezTo>
                    <a:cubicBezTo>
                      <a:pt x="328930" y="30163"/>
                      <a:pt x="334010" y="37783"/>
                      <a:pt x="335280" y="40323"/>
                    </a:cubicBezTo>
                    <a:cubicBezTo>
                      <a:pt x="335280" y="40323"/>
                      <a:pt x="335280" y="40323"/>
                      <a:pt x="336550" y="41593"/>
                    </a:cubicBezTo>
                    <a:cubicBezTo>
                      <a:pt x="336550" y="42863"/>
                      <a:pt x="342900" y="46673"/>
                      <a:pt x="342900" y="46673"/>
                    </a:cubicBezTo>
                    <a:cubicBezTo>
                      <a:pt x="344170" y="46673"/>
                      <a:pt x="347980" y="53023"/>
                      <a:pt x="350520" y="55563"/>
                    </a:cubicBezTo>
                    <a:cubicBezTo>
                      <a:pt x="353060" y="58103"/>
                      <a:pt x="356870" y="64453"/>
                      <a:pt x="358140" y="64453"/>
                    </a:cubicBezTo>
                    <a:cubicBezTo>
                      <a:pt x="358140" y="64453"/>
                      <a:pt x="360680" y="70803"/>
                      <a:pt x="361950" y="74613"/>
                    </a:cubicBezTo>
                    <a:cubicBezTo>
                      <a:pt x="364490" y="77153"/>
                      <a:pt x="367030" y="84773"/>
                      <a:pt x="367030" y="84773"/>
                    </a:cubicBezTo>
                    <a:cubicBezTo>
                      <a:pt x="367030" y="84773"/>
                      <a:pt x="368300" y="92393"/>
                      <a:pt x="369570" y="94933"/>
                    </a:cubicBezTo>
                    <a:cubicBezTo>
                      <a:pt x="369570" y="98743"/>
                      <a:pt x="372110" y="106363"/>
                      <a:pt x="372110" y="106363"/>
                    </a:cubicBezTo>
                    <a:cubicBezTo>
                      <a:pt x="372110" y="106363"/>
                      <a:pt x="370840" y="113983"/>
                      <a:pt x="370840" y="117793"/>
                    </a:cubicBezTo>
                    <a:cubicBezTo>
                      <a:pt x="370840" y="121603"/>
                      <a:pt x="370840" y="127953"/>
                      <a:pt x="370840" y="129223"/>
                    </a:cubicBezTo>
                    <a:cubicBezTo>
                      <a:pt x="370840" y="129223"/>
                      <a:pt x="368300" y="135573"/>
                      <a:pt x="367030" y="139383"/>
                    </a:cubicBezTo>
                    <a:cubicBezTo>
                      <a:pt x="367030" y="143193"/>
                      <a:pt x="364490" y="149543"/>
                      <a:pt x="364490" y="149543"/>
                    </a:cubicBezTo>
                    <a:cubicBezTo>
                      <a:pt x="364490" y="149543"/>
                      <a:pt x="363220" y="150813"/>
                      <a:pt x="361950" y="153353"/>
                    </a:cubicBezTo>
                    <a:cubicBezTo>
                      <a:pt x="354330" y="160973"/>
                      <a:pt x="331470" y="202883"/>
                      <a:pt x="314960" y="225743"/>
                    </a:cubicBezTo>
                    <a:cubicBezTo>
                      <a:pt x="299720" y="248603"/>
                      <a:pt x="284480" y="270193"/>
                      <a:pt x="267970" y="291783"/>
                    </a:cubicBezTo>
                    <a:cubicBezTo>
                      <a:pt x="252730" y="313373"/>
                      <a:pt x="234950" y="332423"/>
                      <a:pt x="223520" y="354013"/>
                    </a:cubicBezTo>
                    <a:cubicBezTo>
                      <a:pt x="210820" y="374333"/>
                      <a:pt x="200660" y="404813"/>
                      <a:pt x="195580" y="416243"/>
                    </a:cubicBezTo>
                    <a:cubicBezTo>
                      <a:pt x="193040" y="421323"/>
                      <a:pt x="191770" y="422593"/>
                      <a:pt x="190500" y="425133"/>
                    </a:cubicBezTo>
                    <a:cubicBezTo>
                      <a:pt x="189230" y="427673"/>
                      <a:pt x="187960" y="432753"/>
                      <a:pt x="186690" y="434023"/>
                    </a:cubicBezTo>
                    <a:cubicBezTo>
                      <a:pt x="185420" y="436563"/>
                      <a:pt x="184150" y="436563"/>
                      <a:pt x="182880" y="437833"/>
                    </a:cubicBezTo>
                    <a:cubicBezTo>
                      <a:pt x="182880" y="439103"/>
                      <a:pt x="181610" y="441643"/>
                      <a:pt x="180340" y="442913"/>
                    </a:cubicBezTo>
                    <a:cubicBezTo>
                      <a:pt x="179070" y="445453"/>
                      <a:pt x="175260" y="446723"/>
                      <a:pt x="172720" y="449263"/>
                    </a:cubicBezTo>
                    <a:cubicBezTo>
                      <a:pt x="171450" y="451803"/>
                      <a:pt x="168910" y="455613"/>
                      <a:pt x="166370" y="456883"/>
                    </a:cubicBezTo>
                    <a:cubicBezTo>
                      <a:pt x="165100" y="458153"/>
                      <a:pt x="163830" y="458153"/>
                      <a:pt x="162560" y="459423"/>
                    </a:cubicBezTo>
                    <a:cubicBezTo>
                      <a:pt x="161290" y="460693"/>
                      <a:pt x="160020" y="461963"/>
                      <a:pt x="158750" y="463233"/>
                    </a:cubicBezTo>
                    <a:cubicBezTo>
                      <a:pt x="156210" y="464503"/>
                      <a:pt x="152400" y="465773"/>
                      <a:pt x="148590" y="467043"/>
                    </a:cubicBezTo>
                    <a:cubicBezTo>
                      <a:pt x="146050" y="468313"/>
                      <a:pt x="143510" y="470853"/>
                      <a:pt x="139700" y="472123"/>
                    </a:cubicBezTo>
                    <a:cubicBezTo>
                      <a:pt x="138430" y="473393"/>
                      <a:pt x="137160" y="472123"/>
                      <a:pt x="135890" y="473393"/>
                    </a:cubicBezTo>
                    <a:cubicBezTo>
                      <a:pt x="133350" y="473393"/>
                      <a:pt x="132080" y="474663"/>
                      <a:pt x="130810" y="474663"/>
                    </a:cubicBezTo>
                    <a:cubicBezTo>
                      <a:pt x="128270" y="475933"/>
                      <a:pt x="124460" y="475933"/>
                      <a:pt x="120650" y="475933"/>
                    </a:cubicBezTo>
                    <a:cubicBezTo>
                      <a:pt x="116840" y="475933"/>
                      <a:pt x="113030" y="477203"/>
                      <a:pt x="110490" y="478473"/>
                    </a:cubicBezTo>
                    <a:cubicBezTo>
                      <a:pt x="109220" y="478473"/>
                      <a:pt x="106680" y="477203"/>
                      <a:pt x="105410" y="477203"/>
                    </a:cubicBezTo>
                    <a:cubicBezTo>
                      <a:pt x="104140" y="477203"/>
                      <a:pt x="102870" y="477203"/>
                      <a:pt x="100330" y="477203"/>
                    </a:cubicBezTo>
                    <a:cubicBezTo>
                      <a:pt x="97790" y="477203"/>
                      <a:pt x="93980" y="475933"/>
                      <a:pt x="90170" y="474663"/>
                    </a:cubicBezTo>
                    <a:cubicBezTo>
                      <a:pt x="87630" y="474663"/>
                      <a:pt x="83820" y="474663"/>
                      <a:pt x="81280" y="473393"/>
                    </a:cubicBezTo>
                    <a:cubicBezTo>
                      <a:pt x="78740" y="473393"/>
                      <a:pt x="77470" y="472123"/>
                      <a:pt x="76200" y="472123"/>
                    </a:cubicBezTo>
                    <a:cubicBezTo>
                      <a:pt x="74930" y="470853"/>
                      <a:pt x="72390" y="470853"/>
                      <a:pt x="71120" y="470853"/>
                    </a:cubicBezTo>
                    <a:cubicBezTo>
                      <a:pt x="68580" y="469583"/>
                      <a:pt x="66040" y="467043"/>
                      <a:pt x="62230" y="464503"/>
                    </a:cubicBezTo>
                    <a:cubicBezTo>
                      <a:pt x="59690" y="463233"/>
                      <a:pt x="55880" y="461963"/>
                      <a:pt x="53340" y="460693"/>
                    </a:cubicBezTo>
                    <a:cubicBezTo>
                      <a:pt x="52070" y="459423"/>
                      <a:pt x="50800" y="458153"/>
                      <a:pt x="49530" y="456883"/>
                    </a:cubicBezTo>
                    <a:cubicBezTo>
                      <a:pt x="48260" y="455613"/>
                      <a:pt x="46990" y="455613"/>
                      <a:pt x="45720" y="454343"/>
                    </a:cubicBezTo>
                    <a:cubicBezTo>
                      <a:pt x="43180" y="453073"/>
                      <a:pt x="41910" y="449263"/>
                      <a:pt x="39370" y="446723"/>
                    </a:cubicBezTo>
                    <a:cubicBezTo>
                      <a:pt x="36830" y="444183"/>
                      <a:pt x="33020" y="441643"/>
                      <a:pt x="31750" y="439103"/>
                    </a:cubicBezTo>
                    <a:cubicBezTo>
                      <a:pt x="30480" y="437833"/>
                      <a:pt x="30480" y="435293"/>
                      <a:pt x="30480" y="435293"/>
                    </a:cubicBezTo>
                    <a:cubicBezTo>
                      <a:pt x="30480" y="435293"/>
                      <a:pt x="21590" y="427673"/>
                      <a:pt x="21590" y="427673"/>
                    </a:cubicBezTo>
                    <a:cubicBezTo>
                      <a:pt x="21590" y="427673"/>
                      <a:pt x="17780" y="421323"/>
                      <a:pt x="16510" y="418783"/>
                    </a:cubicBezTo>
                    <a:cubicBezTo>
                      <a:pt x="13970" y="416243"/>
                      <a:pt x="10160" y="409893"/>
                      <a:pt x="10160" y="409893"/>
                    </a:cubicBezTo>
                    <a:cubicBezTo>
                      <a:pt x="10160" y="409893"/>
                      <a:pt x="7620" y="402273"/>
                      <a:pt x="6350" y="399733"/>
                    </a:cubicBezTo>
                    <a:cubicBezTo>
                      <a:pt x="5080" y="395923"/>
                      <a:pt x="2540" y="389573"/>
                      <a:pt x="2540" y="388303"/>
                    </a:cubicBezTo>
                    <a:cubicBezTo>
                      <a:pt x="2540" y="388303"/>
                      <a:pt x="2540" y="381953"/>
                      <a:pt x="1270" y="378143"/>
                    </a:cubicBezTo>
                    <a:cubicBezTo>
                      <a:pt x="1270" y="374333"/>
                      <a:pt x="0" y="366713"/>
                      <a:pt x="0" y="366713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1" id="31"/>
            <p:cNvGrpSpPr/>
            <p:nvPr/>
          </p:nvGrpSpPr>
          <p:grpSpPr>
            <a:xfrm rot="0">
              <a:off x="29486" y="1463023"/>
              <a:ext cx="267828" cy="463171"/>
              <a:chOff x="0" y="0"/>
              <a:chExt cx="276860" cy="47879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50622" y="50564"/>
                <a:ext cx="171010" cy="377547"/>
              </a:xfrm>
              <a:custGeom>
                <a:avLst/>
                <a:gdLst/>
                <a:ahLst/>
                <a:cxnLst/>
                <a:rect r="r" b="b" t="t" l="l"/>
                <a:pathLst>
                  <a:path h="377547" w="171010">
                    <a:moveTo>
                      <a:pt x="151308" y="57386"/>
                    </a:moveTo>
                    <a:cubicBezTo>
                      <a:pt x="174168" y="273286"/>
                      <a:pt x="174168" y="321546"/>
                      <a:pt x="155118" y="345676"/>
                    </a:cubicBezTo>
                    <a:cubicBezTo>
                      <a:pt x="141148" y="365996"/>
                      <a:pt x="106858" y="377426"/>
                      <a:pt x="86538" y="377426"/>
                    </a:cubicBezTo>
                    <a:cubicBezTo>
                      <a:pt x="68758" y="378696"/>
                      <a:pt x="49708" y="369806"/>
                      <a:pt x="37008" y="358376"/>
                    </a:cubicBezTo>
                    <a:cubicBezTo>
                      <a:pt x="24308" y="348216"/>
                      <a:pt x="12878" y="331706"/>
                      <a:pt x="10338" y="313926"/>
                    </a:cubicBezTo>
                    <a:cubicBezTo>
                      <a:pt x="7798" y="292336"/>
                      <a:pt x="15418" y="256776"/>
                      <a:pt x="30658" y="240266"/>
                    </a:cubicBezTo>
                    <a:cubicBezTo>
                      <a:pt x="47168" y="223756"/>
                      <a:pt x="81458" y="211056"/>
                      <a:pt x="104318" y="214866"/>
                    </a:cubicBezTo>
                    <a:cubicBezTo>
                      <a:pt x="125908" y="218676"/>
                      <a:pt x="155118" y="241536"/>
                      <a:pt x="165278" y="261856"/>
                    </a:cubicBezTo>
                    <a:cubicBezTo>
                      <a:pt x="174168" y="282176"/>
                      <a:pt x="172898" y="319006"/>
                      <a:pt x="160198" y="338056"/>
                    </a:cubicBezTo>
                    <a:cubicBezTo>
                      <a:pt x="148768" y="357106"/>
                      <a:pt x="117018" y="376156"/>
                      <a:pt x="95428" y="377426"/>
                    </a:cubicBezTo>
                    <a:cubicBezTo>
                      <a:pt x="72568" y="378696"/>
                      <a:pt x="39548" y="360916"/>
                      <a:pt x="25578" y="345676"/>
                    </a:cubicBezTo>
                    <a:cubicBezTo>
                      <a:pt x="14148" y="332976"/>
                      <a:pt x="10338" y="315196"/>
                      <a:pt x="9068" y="296146"/>
                    </a:cubicBezTo>
                    <a:cubicBezTo>
                      <a:pt x="6528" y="269476"/>
                      <a:pt x="24308" y="232646"/>
                      <a:pt x="24308" y="198356"/>
                    </a:cubicBezTo>
                    <a:cubicBezTo>
                      <a:pt x="23038" y="160256"/>
                      <a:pt x="-2362" y="110726"/>
                      <a:pt x="178" y="78976"/>
                    </a:cubicBezTo>
                    <a:cubicBezTo>
                      <a:pt x="1448" y="57386"/>
                      <a:pt x="7798" y="40876"/>
                      <a:pt x="17958" y="26906"/>
                    </a:cubicBezTo>
                    <a:cubicBezTo>
                      <a:pt x="29388" y="14206"/>
                      <a:pt x="49708" y="2776"/>
                      <a:pt x="66218" y="236"/>
                    </a:cubicBezTo>
                    <a:cubicBezTo>
                      <a:pt x="82728" y="-1034"/>
                      <a:pt x="105588" y="2776"/>
                      <a:pt x="119558" y="12936"/>
                    </a:cubicBezTo>
                    <a:cubicBezTo>
                      <a:pt x="133528" y="21826"/>
                      <a:pt x="151308" y="57386"/>
                      <a:pt x="151308" y="57386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3" id="33"/>
            <p:cNvGrpSpPr/>
            <p:nvPr/>
          </p:nvGrpSpPr>
          <p:grpSpPr>
            <a:xfrm rot="0">
              <a:off x="454571" y="1878280"/>
              <a:ext cx="366114" cy="393142"/>
              <a:chOff x="0" y="0"/>
              <a:chExt cx="378460" cy="4064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48577" y="46708"/>
                <a:ext cx="280378" cy="307847"/>
              </a:xfrm>
              <a:custGeom>
                <a:avLst/>
                <a:gdLst/>
                <a:ahLst/>
                <a:cxnLst/>
                <a:rect r="r" b="b" t="t" l="l"/>
                <a:pathLst>
                  <a:path h="307847" w="280378">
                    <a:moveTo>
                      <a:pt x="171133" y="54892"/>
                    </a:moveTo>
                    <a:cubicBezTo>
                      <a:pt x="174943" y="90452"/>
                      <a:pt x="87313" y="101882"/>
                      <a:pt x="74613" y="123472"/>
                    </a:cubicBezTo>
                    <a:cubicBezTo>
                      <a:pt x="68263" y="137442"/>
                      <a:pt x="84773" y="169192"/>
                      <a:pt x="82233" y="170462"/>
                    </a:cubicBezTo>
                    <a:cubicBezTo>
                      <a:pt x="78423" y="171732"/>
                      <a:pt x="46673" y="124742"/>
                      <a:pt x="42863" y="105692"/>
                    </a:cubicBezTo>
                    <a:cubicBezTo>
                      <a:pt x="40323" y="91722"/>
                      <a:pt x="44133" y="79022"/>
                      <a:pt x="50483" y="67592"/>
                    </a:cubicBezTo>
                    <a:cubicBezTo>
                      <a:pt x="58103" y="52352"/>
                      <a:pt x="74613" y="33302"/>
                      <a:pt x="91123" y="26952"/>
                    </a:cubicBezTo>
                    <a:cubicBezTo>
                      <a:pt x="111443" y="19332"/>
                      <a:pt x="145733" y="19332"/>
                      <a:pt x="167323" y="32032"/>
                    </a:cubicBezTo>
                    <a:cubicBezTo>
                      <a:pt x="192723" y="48542"/>
                      <a:pt x="220663" y="101882"/>
                      <a:pt x="225743" y="132362"/>
                    </a:cubicBezTo>
                    <a:cubicBezTo>
                      <a:pt x="228283" y="152682"/>
                      <a:pt x="219393" y="174272"/>
                      <a:pt x="210503" y="188242"/>
                    </a:cubicBezTo>
                    <a:cubicBezTo>
                      <a:pt x="202883" y="199672"/>
                      <a:pt x="192723" y="208562"/>
                      <a:pt x="180023" y="213642"/>
                    </a:cubicBezTo>
                    <a:cubicBezTo>
                      <a:pt x="164783" y="219992"/>
                      <a:pt x="139383" y="225072"/>
                      <a:pt x="121603" y="219992"/>
                    </a:cubicBezTo>
                    <a:cubicBezTo>
                      <a:pt x="101283" y="212372"/>
                      <a:pt x="61913" y="181892"/>
                      <a:pt x="65723" y="167922"/>
                    </a:cubicBezTo>
                    <a:cubicBezTo>
                      <a:pt x="69533" y="148872"/>
                      <a:pt x="186373" y="124742"/>
                      <a:pt x="188913" y="129822"/>
                    </a:cubicBezTo>
                    <a:cubicBezTo>
                      <a:pt x="191453" y="134902"/>
                      <a:pt x="115253" y="181892"/>
                      <a:pt x="113983" y="179352"/>
                    </a:cubicBezTo>
                    <a:cubicBezTo>
                      <a:pt x="111443" y="176812"/>
                      <a:pt x="169863" y="142522"/>
                      <a:pt x="173673" y="118392"/>
                    </a:cubicBezTo>
                    <a:cubicBezTo>
                      <a:pt x="178753" y="94262"/>
                      <a:pt x="159703" y="46002"/>
                      <a:pt x="139383" y="35842"/>
                    </a:cubicBezTo>
                    <a:cubicBezTo>
                      <a:pt x="119063" y="25682"/>
                      <a:pt x="70803" y="40922"/>
                      <a:pt x="51753" y="58702"/>
                    </a:cubicBezTo>
                    <a:cubicBezTo>
                      <a:pt x="33973" y="77752"/>
                      <a:pt x="21273" y="127282"/>
                      <a:pt x="28893" y="146332"/>
                    </a:cubicBezTo>
                    <a:cubicBezTo>
                      <a:pt x="33973" y="160302"/>
                      <a:pt x="73343" y="171732"/>
                      <a:pt x="73343" y="171732"/>
                    </a:cubicBezTo>
                    <a:cubicBezTo>
                      <a:pt x="73343" y="173002"/>
                      <a:pt x="46673" y="164112"/>
                      <a:pt x="35243" y="156492"/>
                    </a:cubicBezTo>
                    <a:cubicBezTo>
                      <a:pt x="25083" y="148872"/>
                      <a:pt x="14923" y="138712"/>
                      <a:pt x="9843" y="126012"/>
                    </a:cubicBezTo>
                    <a:cubicBezTo>
                      <a:pt x="2223" y="109502"/>
                      <a:pt x="-317" y="82832"/>
                      <a:pt x="3493" y="65052"/>
                    </a:cubicBezTo>
                    <a:cubicBezTo>
                      <a:pt x="6033" y="52352"/>
                      <a:pt x="13653" y="39652"/>
                      <a:pt x="22543" y="29492"/>
                    </a:cubicBezTo>
                    <a:cubicBezTo>
                      <a:pt x="32703" y="20602"/>
                      <a:pt x="45403" y="11712"/>
                      <a:pt x="56833" y="7902"/>
                    </a:cubicBezTo>
                    <a:cubicBezTo>
                      <a:pt x="69533" y="2822"/>
                      <a:pt x="89853" y="-4798"/>
                      <a:pt x="97473" y="4092"/>
                    </a:cubicBezTo>
                    <a:cubicBezTo>
                      <a:pt x="113983" y="20602"/>
                      <a:pt x="92393" y="161572"/>
                      <a:pt x="73343" y="173002"/>
                    </a:cubicBezTo>
                    <a:cubicBezTo>
                      <a:pt x="63183" y="179352"/>
                      <a:pt x="45403" y="165382"/>
                      <a:pt x="35243" y="157762"/>
                    </a:cubicBezTo>
                    <a:cubicBezTo>
                      <a:pt x="23813" y="150142"/>
                      <a:pt x="13653" y="139982"/>
                      <a:pt x="8573" y="127282"/>
                    </a:cubicBezTo>
                    <a:cubicBezTo>
                      <a:pt x="2223" y="110772"/>
                      <a:pt x="-1587" y="85372"/>
                      <a:pt x="3493" y="66322"/>
                    </a:cubicBezTo>
                    <a:cubicBezTo>
                      <a:pt x="7303" y="48542"/>
                      <a:pt x="22543" y="28222"/>
                      <a:pt x="37783" y="18062"/>
                    </a:cubicBezTo>
                    <a:cubicBezTo>
                      <a:pt x="54293" y="7902"/>
                      <a:pt x="78423" y="282"/>
                      <a:pt x="97473" y="4092"/>
                    </a:cubicBezTo>
                    <a:cubicBezTo>
                      <a:pt x="119063" y="9172"/>
                      <a:pt x="136843" y="30762"/>
                      <a:pt x="159703" y="52352"/>
                    </a:cubicBezTo>
                    <a:cubicBezTo>
                      <a:pt x="193993" y="84102"/>
                      <a:pt x="258763" y="150142"/>
                      <a:pt x="272733" y="186972"/>
                    </a:cubicBezTo>
                    <a:cubicBezTo>
                      <a:pt x="281623" y="208562"/>
                      <a:pt x="281623" y="225072"/>
                      <a:pt x="276543" y="242852"/>
                    </a:cubicBezTo>
                    <a:cubicBezTo>
                      <a:pt x="272733" y="259362"/>
                      <a:pt x="260033" y="278412"/>
                      <a:pt x="246063" y="289842"/>
                    </a:cubicBezTo>
                    <a:cubicBezTo>
                      <a:pt x="232093" y="300002"/>
                      <a:pt x="211773" y="307622"/>
                      <a:pt x="193993" y="307622"/>
                    </a:cubicBezTo>
                    <a:cubicBezTo>
                      <a:pt x="176213" y="307622"/>
                      <a:pt x="154623" y="301272"/>
                      <a:pt x="140653" y="291112"/>
                    </a:cubicBezTo>
                    <a:cubicBezTo>
                      <a:pt x="126683" y="280952"/>
                      <a:pt x="112713" y="263172"/>
                      <a:pt x="108903" y="245392"/>
                    </a:cubicBezTo>
                    <a:cubicBezTo>
                      <a:pt x="103823" y="222532"/>
                      <a:pt x="112713" y="183162"/>
                      <a:pt x="125413" y="165382"/>
                    </a:cubicBezTo>
                    <a:cubicBezTo>
                      <a:pt x="135573" y="150142"/>
                      <a:pt x="155893" y="139982"/>
                      <a:pt x="172403" y="134902"/>
                    </a:cubicBezTo>
                    <a:cubicBezTo>
                      <a:pt x="190183" y="131092"/>
                      <a:pt x="211773" y="132362"/>
                      <a:pt x="228283" y="141252"/>
                    </a:cubicBezTo>
                    <a:cubicBezTo>
                      <a:pt x="248603" y="151412"/>
                      <a:pt x="272733" y="183162"/>
                      <a:pt x="279083" y="204752"/>
                    </a:cubicBezTo>
                    <a:cubicBezTo>
                      <a:pt x="282893" y="223802"/>
                      <a:pt x="277813" y="244122"/>
                      <a:pt x="270193" y="260632"/>
                    </a:cubicBezTo>
                    <a:cubicBezTo>
                      <a:pt x="262573" y="275872"/>
                      <a:pt x="246063" y="291112"/>
                      <a:pt x="230823" y="298732"/>
                    </a:cubicBezTo>
                    <a:cubicBezTo>
                      <a:pt x="214313" y="306352"/>
                      <a:pt x="192723" y="310162"/>
                      <a:pt x="174943" y="306352"/>
                    </a:cubicBezTo>
                    <a:cubicBezTo>
                      <a:pt x="157163" y="302542"/>
                      <a:pt x="141923" y="293652"/>
                      <a:pt x="126683" y="278412"/>
                    </a:cubicBezTo>
                    <a:cubicBezTo>
                      <a:pt x="105093" y="255552"/>
                      <a:pt x="94933" y="195862"/>
                      <a:pt x="73343" y="173002"/>
                    </a:cubicBezTo>
                    <a:cubicBezTo>
                      <a:pt x="56833" y="157762"/>
                      <a:pt x="31433" y="156492"/>
                      <a:pt x="20003" y="143792"/>
                    </a:cubicBezTo>
                    <a:cubicBezTo>
                      <a:pt x="9843" y="133632"/>
                      <a:pt x="4763" y="120932"/>
                      <a:pt x="2223" y="106962"/>
                    </a:cubicBezTo>
                    <a:cubicBezTo>
                      <a:pt x="-317" y="94262"/>
                      <a:pt x="-317" y="79022"/>
                      <a:pt x="3493" y="66322"/>
                    </a:cubicBezTo>
                    <a:cubicBezTo>
                      <a:pt x="6033" y="53622"/>
                      <a:pt x="13653" y="40922"/>
                      <a:pt x="22543" y="30762"/>
                    </a:cubicBezTo>
                    <a:cubicBezTo>
                      <a:pt x="31433" y="21872"/>
                      <a:pt x="44133" y="12982"/>
                      <a:pt x="56833" y="9172"/>
                    </a:cubicBezTo>
                    <a:cubicBezTo>
                      <a:pt x="69533" y="4092"/>
                      <a:pt x="89853" y="-3528"/>
                      <a:pt x="97473" y="4092"/>
                    </a:cubicBezTo>
                    <a:cubicBezTo>
                      <a:pt x="112713" y="21872"/>
                      <a:pt x="94933" y="161572"/>
                      <a:pt x="73343" y="171732"/>
                    </a:cubicBezTo>
                    <a:cubicBezTo>
                      <a:pt x="60643" y="178082"/>
                      <a:pt x="32703" y="155222"/>
                      <a:pt x="20003" y="142522"/>
                    </a:cubicBezTo>
                    <a:cubicBezTo>
                      <a:pt x="11113" y="132362"/>
                      <a:pt x="4763" y="119662"/>
                      <a:pt x="2223" y="106962"/>
                    </a:cubicBezTo>
                    <a:cubicBezTo>
                      <a:pt x="-317" y="92992"/>
                      <a:pt x="-1587" y="79022"/>
                      <a:pt x="3493" y="65052"/>
                    </a:cubicBezTo>
                    <a:cubicBezTo>
                      <a:pt x="8573" y="49812"/>
                      <a:pt x="22543" y="26952"/>
                      <a:pt x="39053" y="16792"/>
                    </a:cubicBezTo>
                    <a:cubicBezTo>
                      <a:pt x="54293" y="6632"/>
                      <a:pt x="78423" y="-988"/>
                      <a:pt x="97473" y="4092"/>
                    </a:cubicBezTo>
                    <a:cubicBezTo>
                      <a:pt x="122873" y="9172"/>
                      <a:pt x="166053" y="37112"/>
                      <a:pt x="176213" y="63782"/>
                    </a:cubicBezTo>
                    <a:cubicBezTo>
                      <a:pt x="186373" y="90452"/>
                      <a:pt x="174943" y="151412"/>
                      <a:pt x="153353" y="165382"/>
                    </a:cubicBezTo>
                    <a:cubicBezTo>
                      <a:pt x="127953" y="180622"/>
                      <a:pt x="37783" y="157762"/>
                      <a:pt x="23813" y="133632"/>
                    </a:cubicBezTo>
                    <a:cubicBezTo>
                      <a:pt x="12383" y="112042"/>
                      <a:pt x="31433" y="54892"/>
                      <a:pt x="55563" y="38382"/>
                    </a:cubicBezTo>
                    <a:cubicBezTo>
                      <a:pt x="82233" y="19332"/>
                      <a:pt x="157163" y="25682"/>
                      <a:pt x="185103" y="43462"/>
                    </a:cubicBezTo>
                    <a:cubicBezTo>
                      <a:pt x="206693" y="57432"/>
                      <a:pt x="214313" y="91722"/>
                      <a:pt x="220663" y="112042"/>
                    </a:cubicBezTo>
                    <a:cubicBezTo>
                      <a:pt x="225743" y="127282"/>
                      <a:pt x="228283" y="137442"/>
                      <a:pt x="224473" y="151412"/>
                    </a:cubicBezTo>
                    <a:cubicBezTo>
                      <a:pt x="219393" y="170462"/>
                      <a:pt x="199073" y="202212"/>
                      <a:pt x="180023" y="213642"/>
                    </a:cubicBezTo>
                    <a:cubicBezTo>
                      <a:pt x="163513" y="222532"/>
                      <a:pt x="138113" y="222532"/>
                      <a:pt x="121603" y="219992"/>
                    </a:cubicBezTo>
                    <a:cubicBezTo>
                      <a:pt x="108903" y="216182"/>
                      <a:pt x="97473" y="211102"/>
                      <a:pt x="87313" y="200942"/>
                    </a:cubicBezTo>
                    <a:cubicBezTo>
                      <a:pt x="70803" y="181892"/>
                      <a:pt x="45403" y="133632"/>
                      <a:pt x="42863" y="105692"/>
                    </a:cubicBezTo>
                    <a:cubicBezTo>
                      <a:pt x="41593" y="85372"/>
                      <a:pt x="51753" y="63782"/>
                      <a:pt x="60643" y="51082"/>
                    </a:cubicBezTo>
                    <a:cubicBezTo>
                      <a:pt x="68263" y="39652"/>
                      <a:pt x="78423" y="30762"/>
                      <a:pt x="91123" y="26952"/>
                    </a:cubicBezTo>
                    <a:cubicBezTo>
                      <a:pt x="110173" y="21872"/>
                      <a:pt x="148273" y="19332"/>
                      <a:pt x="167323" y="32032"/>
                    </a:cubicBezTo>
                    <a:cubicBezTo>
                      <a:pt x="187643" y="44732"/>
                      <a:pt x="201613" y="80292"/>
                      <a:pt x="207963" y="108232"/>
                    </a:cubicBezTo>
                    <a:cubicBezTo>
                      <a:pt x="214313" y="139982"/>
                      <a:pt x="220663" y="192052"/>
                      <a:pt x="202883" y="211102"/>
                    </a:cubicBezTo>
                    <a:cubicBezTo>
                      <a:pt x="182563" y="231422"/>
                      <a:pt x="116523" y="236502"/>
                      <a:pt x="87313" y="219992"/>
                    </a:cubicBezTo>
                    <a:cubicBezTo>
                      <a:pt x="55563" y="203482"/>
                      <a:pt x="30163" y="133632"/>
                      <a:pt x="25083" y="100612"/>
                    </a:cubicBezTo>
                    <a:cubicBezTo>
                      <a:pt x="22543" y="80292"/>
                      <a:pt x="26353" y="61242"/>
                      <a:pt x="35243" y="47272"/>
                    </a:cubicBezTo>
                    <a:cubicBezTo>
                      <a:pt x="44133" y="32032"/>
                      <a:pt x="61913" y="18062"/>
                      <a:pt x="78423" y="12982"/>
                    </a:cubicBezTo>
                    <a:cubicBezTo>
                      <a:pt x="93663" y="7902"/>
                      <a:pt x="116523" y="9172"/>
                      <a:pt x="133033" y="15522"/>
                    </a:cubicBezTo>
                    <a:cubicBezTo>
                      <a:pt x="148273" y="23142"/>
                      <a:pt x="171133" y="54892"/>
                      <a:pt x="171133" y="54892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5" id="35"/>
            <p:cNvGrpSpPr/>
            <p:nvPr/>
          </p:nvGrpSpPr>
          <p:grpSpPr>
            <a:xfrm rot="0">
              <a:off x="1722455" y="1063738"/>
              <a:ext cx="254314" cy="244485"/>
              <a:chOff x="0" y="0"/>
              <a:chExt cx="262890" cy="25273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49165" y="46288"/>
                <a:ext cx="167224" cy="154323"/>
              </a:xfrm>
              <a:custGeom>
                <a:avLst/>
                <a:gdLst/>
                <a:ahLst/>
                <a:cxnLst/>
                <a:rect r="r" b="b" t="t" l="l"/>
                <a:pathLst>
                  <a:path h="154323" w="167224">
                    <a:moveTo>
                      <a:pt x="109585" y="149292"/>
                    </a:moveTo>
                    <a:cubicBezTo>
                      <a:pt x="57515" y="153102"/>
                      <a:pt x="38465" y="148022"/>
                      <a:pt x="27035" y="136592"/>
                    </a:cubicBezTo>
                    <a:cubicBezTo>
                      <a:pt x="13065" y="121352"/>
                      <a:pt x="-905" y="89602"/>
                      <a:pt x="1635" y="69282"/>
                    </a:cubicBezTo>
                    <a:cubicBezTo>
                      <a:pt x="4175" y="47692"/>
                      <a:pt x="24495" y="19752"/>
                      <a:pt x="43545" y="9592"/>
                    </a:cubicBezTo>
                    <a:cubicBezTo>
                      <a:pt x="62595" y="702"/>
                      <a:pt x="96885" y="1972"/>
                      <a:pt x="115935" y="12132"/>
                    </a:cubicBezTo>
                    <a:cubicBezTo>
                      <a:pt x="133715" y="22292"/>
                      <a:pt x="152765" y="51502"/>
                      <a:pt x="154035" y="73092"/>
                    </a:cubicBezTo>
                    <a:cubicBezTo>
                      <a:pt x="156575" y="93412"/>
                      <a:pt x="142605" y="125162"/>
                      <a:pt x="126095" y="139132"/>
                    </a:cubicBezTo>
                    <a:cubicBezTo>
                      <a:pt x="109585" y="151832"/>
                      <a:pt x="75295" y="158182"/>
                      <a:pt x="54975" y="151832"/>
                    </a:cubicBezTo>
                    <a:cubicBezTo>
                      <a:pt x="34655" y="146752"/>
                      <a:pt x="11795" y="120082"/>
                      <a:pt x="4175" y="101032"/>
                    </a:cubicBezTo>
                    <a:cubicBezTo>
                      <a:pt x="-2175" y="85792"/>
                      <a:pt x="-905" y="68012"/>
                      <a:pt x="5445" y="52772"/>
                    </a:cubicBezTo>
                    <a:cubicBezTo>
                      <a:pt x="14335" y="34992"/>
                      <a:pt x="38465" y="12132"/>
                      <a:pt x="58785" y="4512"/>
                    </a:cubicBezTo>
                    <a:cubicBezTo>
                      <a:pt x="79105" y="-3108"/>
                      <a:pt x="108315" y="-568"/>
                      <a:pt x="126095" y="8322"/>
                    </a:cubicBezTo>
                    <a:cubicBezTo>
                      <a:pt x="142605" y="15942"/>
                      <a:pt x="156575" y="32452"/>
                      <a:pt x="162925" y="48962"/>
                    </a:cubicBezTo>
                    <a:cubicBezTo>
                      <a:pt x="168005" y="64202"/>
                      <a:pt x="169275" y="87062"/>
                      <a:pt x="162925" y="102302"/>
                    </a:cubicBezTo>
                    <a:cubicBezTo>
                      <a:pt x="154035" y="121352"/>
                      <a:pt x="109585" y="149292"/>
                      <a:pt x="109585" y="149292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7" id="37"/>
            <p:cNvGrpSpPr/>
            <p:nvPr/>
          </p:nvGrpSpPr>
          <p:grpSpPr>
            <a:xfrm rot="0">
              <a:off x="1640140" y="956853"/>
              <a:ext cx="298542" cy="361199"/>
              <a:chOff x="0" y="0"/>
              <a:chExt cx="308610" cy="37338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51813" y="50016"/>
                <a:ext cx="207136" cy="273688"/>
              </a:xfrm>
              <a:custGeom>
                <a:avLst/>
                <a:gdLst/>
                <a:ahLst/>
                <a:cxnLst/>
                <a:rect r="r" b="b" t="t" l="l"/>
                <a:pathLst>
                  <a:path h="273688" w="207136">
                    <a:moveTo>
                      <a:pt x="34547" y="176044"/>
                    </a:moveTo>
                    <a:cubicBezTo>
                      <a:pt x="-2283" y="74444"/>
                      <a:pt x="-1013" y="63014"/>
                      <a:pt x="4067" y="51584"/>
                    </a:cubicBezTo>
                    <a:cubicBezTo>
                      <a:pt x="11687" y="36344"/>
                      <a:pt x="28197" y="17294"/>
                      <a:pt x="42167" y="9674"/>
                    </a:cubicBezTo>
                    <a:cubicBezTo>
                      <a:pt x="53597" y="2054"/>
                      <a:pt x="65027" y="-1756"/>
                      <a:pt x="78997" y="784"/>
                    </a:cubicBezTo>
                    <a:cubicBezTo>
                      <a:pt x="98047" y="3324"/>
                      <a:pt x="125987" y="14754"/>
                      <a:pt x="145037" y="35074"/>
                    </a:cubicBezTo>
                    <a:cubicBezTo>
                      <a:pt x="172977" y="66824"/>
                      <a:pt x="204727" y="153184"/>
                      <a:pt x="205997" y="190014"/>
                    </a:cubicBezTo>
                    <a:cubicBezTo>
                      <a:pt x="207267" y="211604"/>
                      <a:pt x="200917" y="226844"/>
                      <a:pt x="190757" y="240814"/>
                    </a:cubicBezTo>
                    <a:cubicBezTo>
                      <a:pt x="180597" y="253514"/>
                      <a:pt x="164087" y="266214"/>
                      <a:pt x="147577" y="270024"/>
                    </a:cubicBezTo>
                    <a:cubicBezTo>
                      <a:pt x="132337" y="275104"/>
                      <a:pt x="112017" y="275104"/>
                      <a:pt x="95507" y="268754"/>
                    </a:cubicBezTo>
                    <a:cubicBezTo>
                      <a:pt x="80267" y="263674"/>
                      <a:pt x="63757" y="252244"/>
                      <a:pt x="54867" y="235734"/>
                    </a:cubicBezTo>
                    <a:cubicBezTo>
                      <a:pt x="44707" y="216684"/>
                      <a:pt x="39627" y="179854"/>
                      <a:pt x="49787" y="159534"/>
                    </a:cubicBezTo>
                    <a:cubicBezTo>
                      <a:pt x="58677" y="139214"/>
                      <a:pt x="89157" y="117624"/>
                      <a:pt x="109477" y="111274"/>
                    </a:cubicBezTo>
                    <a:cubicBezTo>
                      <a:pt x="125987" y="107464"/>
                      <a:pt x="146307" y="110004"/>
                      <a:pt x="161547" y="118894"/>
                    </a:cubicBezTo>
                    <a:cubicBezTo>
                      <a:pt x="179327" y="130324"/>
                      <a:pt x="200917" y="160804"/>
                      <a:pt x="205997" y="181124"/>
                    </a:cubicBezTo>
                    <a:cubicBezTo>
                      <a:pt x="209807" y="198904"/>
                      <a:pt x="203457" y="217954"/>
                      <a:pt x="195837" y="233194"/>
                    </a:cubicBezTo>
                    <a:cubicBezTo>
                      <a:pt x="186947" y="247164"/>
                      <a:pt x="171707" y="261134"/>
                      <a:pt x="156467" y="267484"/>
                    </a:cubicBezTo>
                    <a:cubicBezTo>
                      <a:pt x="141227" y="273834"/>
                      <a:pt x="120907" y="275104"/>
                      <a:pt x="104397" y="271294"/>
                    </a:cubicBezTo>
                    <a:cubicBezTo>
                      <a:pt x="87887" y="267484"/>
                      <a:pt x="73917" y="259864"/>
                      <a:pt x="59947" y="243354"/>
                    </a:cubicBezTo>
                    <a:cubicBezTo>
                      <a:pt x="35817" y="211604"/>
                      <a:pt x="-3553" y="110004"/>
                      <a:pt x="257" y="70634"/>
                    </a:cubicBezTo>
                    <a:cubicBezTo>
                      <a:pt x="1527" y="47774"/>
                      <a:pt x="12957" y="31264"/>
                      <a:pt x="25657" y="19834"/>
                    </a:cubicBezTo>
                    <a:cubicBezTo>
                      <a:pt x="39627" y="8404"/>
                      <a:pt x="61217" y="-486"/>
                      <a:pt x="78997" y="784"/>
                    </a:cubicBezTo>
                    <a:cubicBezTo>
                      <a:pt x="100587" y="2054"/>
                      <a:pt x="127257" y="16024"/>
                      <a:pt x="145037" y="35074"/>
                    </a:cubicBezTo>
                    <a:cubicBezTo>
                      <a:pt x="165357" y="59204"/>
                      <a:pt x="180597" y="112544"/>
                      <a:pt x="186947" y="140484"/>
                    </a:cubicBezTo>
                    <a:cubicBezTo>
                      <a:pt x="189487" y="156994"/>
                      <a:pt x="190757" y="167154"/>
                      <a:pt x="186947" y="181124"/>
                    </a:cubicBezTo>
                    <a:cubicBezTo>
                      <a:pt x="183137" y="197634"/>
                      <a:pt x="172977" y="217954"/>
                      <a:pt x="160277" y="229384"/>
                    </a:cubicBezTo>
                    <a:cubicBezTo>
                      <a:pt x="147577" y="239544"/>
                      <a:pt x="125987" y="247164"/>
                      <a:pt x="108207" y="245894"/>
                    </a:cubicBezTo>
                    <a:cubicBezTo>
                      <a:pt x="91697" y="245894"/>
                      <a:pt x="70107" y="237004"/>
                      <a:pt x="58677" y="225574"/>
                    </a:cubicBezTo>
                    <a:cubicBezTo>
                      <a:pt x="45977" y="212874"/>
                      <a:pt x="34547" y="176044"/>
                      <a:pt x="34547" y="176044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9" id="39"/>
            <p:cNvGrpSpPr/>
            <p:nvPr/>
          </p:nvGrpSpPr>
          <p:grpSpPr>
            <a:xfrm rot="0">
              <a:off x="1637683" y="942110"/>
              <a:ext cx="271514" cy="321885"/>
              <a:chOff x="0" y="0"/>
              <a:chExt cx="280670" cy="33274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48382" y="49118"/>
                <a:ext cx="182721" cy="234054"/>
              </a:xfrm>
              <a:custGeom>
                <a:avLst/>
                <a:gdLst/>
                <a:ahLst/>
                <a:cxnLst/>
                <a:rect r="r" b="b" t="t" l="l"/>
                <a:pathLst>
                  <a:path h="234054" w="182721">
                    <a:moveTo>
                      <a:pt x="154818" y="71532"/>
                    </a:moveTo>
                    <a:cubicBezTo>
                      <a:pt x="176408" y="194722"/>
                      <a:pt x="152278" y="218852"/>
                      <a:pt x="134498" y="227742"/>
                    </a:cubicBezTo>
                    <a:cubicBezTo>
                      <a:pt x="119258" y="235362"/>
                      <a:pt x="100208" y="235362"/>
                      <a:pt x="84968" y="231552"/>
                    </a:cubicBezTo>
                    <a:cubicBezTo>
                      <a:pt x="69728" y="227742"/>
                      <a:pt x="51948" y="218852"/>
                      <a:pt x="43058" y="204882"/>
                    </a:cubicBezTo>
                    <a:cubicBezTo>
                      <a:pt x="31628" y="187102"/>
                      <a:pt x="22738" y="152812"/>
                      <a:pt x="29088" y="132492"/>
                    </a:cubicBezTo>
                    <a:cubicBezTo>
                      <a:pt x="36708" y="112172"/>
                      <a:pt x="60838" y="86772"/>
                      <a:pt x="82428" y="81692"/>
                    </a:cubicBezTo>
                    <a:cubicBezTo>
                      <a:pt x="102748" y="75342"/>
                      <a:pt x="137038" y="84232"/>
                      <a:pt x="153548" y="95662"/>
                    </a:cubicBezTo>
                    <a:cubicBezTo>
                      <a:pt x="167518" y="104552"/>
                      <a:pt x="176408" y="122332"/>
                      <a:pt x="180218" y="137572"/>
                    </a:cubicBezTo>
                    <a:cubicBezTo>
                      <a:pt x="184028" y="152812"/>
                      <a:pt x="184028" y="173132"/>
                      <a:pt x="176408" y="187102"/>
                    </a:cubicBezTo>
                    <a:cubicBezTo>
                      <a:pt x="166248" y="204882"/>
                      <a:pt x="139578" y="229012"/>
                      <a:pt x="117988" y="232822"/>
                    </a:cubicBezTo>
                    <a:cubicBezTo>
                      <a:pt x="97668" y="236632"/>
                      <a:pt x="67188" y="227742"/>
                      <a:pt x="48138" y="211232"/>
                    </a:cubicBezTo>
                    <a:cubicBezTo>
                      <a:pt x="25278" y="190912"/>
                      <a:pt x="7498" y="137572"/>
                      <a:pt x="2418" y="107092"/>
                    </a:cubicBezTo>
                    <a:cubicBezTo>
                      <a:pt x="-1392" y="84232"/>
                      <a:pt x="-1392" y="63912"/>
                      <a:pt x="7498" y="47402"/>
                    </a:cubicBezTo>
                    <a:cubicBezTo>
                      <a:pt x="16388" y="29622"/>
                      <a:pt x="43058" y="8032"/>
                      <a:pt x="62108" y="1682"/>
                    </a:cubicBezTo>
                    <a:cubicBezTo>
                      <a:pt x="79888" y="-2128"/>
                      <a:pt x="101478" y="412"/>
                      <a:pt x="116718" y="10572"/>
                    </a:cubicBezTo>
                    <a:cubicBezTo>
                      <a:pt x="133228" y="22002"/>
                      <a:pt x="154818" y="71532"/>
                      <a:pt x="154818" y="71532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41" id="41"/>
            <p:cNvGrpSpPr/>
            <p:nvPr/>
          </p:nvGrpSpPr>
          <p:grpSpPr>
            <a:xfrm rot="0">
              <a:off x="2836767" y="1961823"/>
              <a:ext cx="258000" cy="262914"/>
              <a:chOff x="0" y="0"/>
              <a:chExt cx="266700" cy="27178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50462" y="49574"/>
                <a:ext cx="167832" cy="176305"/>
              </a:xfrm>
              <a:custGeom>
                <a:avLst/>
                <a:gdLst/>
                <a:ahLst/>
                <a:cxnLst/>
                <a:rect r="r" b="b" t="t" l="l"/>
                <a:pathLst>
                  <a:path h="176305" w="167832">
                    <a:moveTo>
                      <a:pt x="19388" y="125686"/>
                    </a:moveTo>
                    <a:cubicBezTo>
                      <a:pt x="24468" y="49486"/>
                      <a:pt x="40978" y="32976"/>
                      <a:pt x="56218" y="26626"/>
                    </a:cubicBezTo>
                    <a:cubicBezTo>
                      <a:pt x="71458" y="19006"/>
                      <a:pt x="94318" y="16466"/>
                      <a:pt x="110828" y="21546"/>
                    </a:cubicBezTo>
                    <a:cubicBezTo>
                      <a:pt x="129878" y="29166"/>
                      <a:pt x="157818" y="50756"/>
                      <a:pt x="161628" y="71076"/>
                    </a:cubicBezTo>
                    <a:cubicBezTo>
                      <a:pt x="166708" y="93936"/>
                      <a:pt x="148928" y="139656"/>
                      <a:pt x="128608" y="154896"/>
                    </a:cubicBezTo>
                    <a:cubicBezTo>
                      <a:pt x="105748" y="172676"/>
                      <a:pt x="44788" y="180296"/>
                      <a:pt x="24468" y="165056"/>
                    </a:cubicBezTo>
                    <a:cubicBezTo>
                      <a:pt x="2878" y="148546"/>
                      <a:pt x="-4742" y="87586"/>
                      <a:pt x="2878" y="60916"/>
                    </a:cubicBezTo>
                    <a:cubicBezTo>
                      <a:pt x="9228" y="36786"/>
                      <a:pt x="34628" y="15196"/>
                      <a:pt x="51138" y="6306"/>
                    </a:cubicBezTo>
                    <a:cubicBezTo>
                      <a:pt x="62568" y="-44"/>
                      <a:pt x="75268" y="-1314"/>
                      <a:pt x="87968" y="1226"/>
                    </a:cubicBezTo>
                    <a:cubicBezTo>
                      <a:pt x="103208" y="3766"/>
                      <a:pt x="126068" y="15196"/>
                      <a:pt x="137498" y="26626"/>
                    </a:cubicBezTo>
                    <a:cubicBezTo>
                      <a:pt x="146388" y="36786"/>
                      <a:pt x="151468" y="48216"/>
                      <a:pt x="155278" y="59646"/>
                    </a:cubicBezTo>
                    <a:cubicBezTo>
                      <a:pt x="157818" y="72346"/>
                      <a:pt x="159088" y="88856"/>
                      <a:pt x="154008" y="101556"/>
                    </a:cubicBezTo>
                    <a:cubicBezTo>
                      <a:pt x="146388" y="119336"/>
                      <a:pt x="122258" y="147276"/>
                      <a:pt x="101938" y="153626"/>
                    </a:cubicBezTo>
                    <a:cubicBezTo>
                      <a:pt x="81618" y="159976"/>
                      <a:pt x="47328" y="151086"/>
                      <a:pt x="29548" y="139656"/>
                    </a:cubicBezTo>
                    <a:cubicBezTo>
                      <a:pt x="15578" y="130766"/>
                      <a:pt x="6688" y="112986"/>
                      <a:pt x="2878" y="97746"/>
                    </a:cubicBezTo>
                    <a:cubicBezTo>
                      <a:pt x="-932" y="82506"/>
                      <a:pt x="-932" y="63456"/>
                      <a:pt x="6688" y="48216"/>
                    </a:cubicBezTo>
                    <a:cubicBezTo>
                      <a:pt x="15578" y="30436"/>
                      <a:pt x="42248" y="6306"/>
                      <a:pt x="63838" y="2496"/>
                    </a:cubicBezTo>
                    <a:cubicBezTo>
                      <a:pt x="85428" y="-2584"/>
                      <a:pt x="118448" y="7576"/>
                      <a:pt x="133688" y="22816"/>
                    </a:cubicBezTo>
                    <a:cubicBezTo>
                      <a:pt x="148928" y="38056"/>
                      <a:pt x="160358" y="72346"/>
                      <a:pt x="155278" y="93936"/>
                    </a:cubicBezTo>
                    <a:cubicBezTo>
                      <a:pt x="151468" y="114256"/>
                      <a:pt x="129878" y="142196"/>
                      <a:pt x="109558" y="151086"/>
                    </a:cubicBezTo>
                    <a:cubicBezTo>
                      <a:pt x="90508" y="159976"/>
                      <a:pt x="54948" y="157436"/>
                      <a:pt x="37168" y="144736"/>
                    </a:cubicBezTo>
                    <a:cubicBezTo>
                      <a:pt x="18118" y="133306"/>
                      <a:pt x="338" y="101556"/>
                      <a:pt x="338" y="78696"/>
                    </a:cubicBezTo>
                    <a:cubicBezTo>
                      <a:pt x="338" y="57106"/>
                      <a:pt x="19388" y="26626"/>
                      <a:pt x="34628" y="15196"/>
                    </a:cubicBezTo>
                    <a:cubicBezTo>
                      <a:pt x="44788" y="5036"/>
                      <a:pt x="56218" y="2496"/>
                      <a:pt x="68918" y="1226"/>
                    </a:cubicBezTo>
                    <a:cubicBezTo>
                      <a:pt x="85428" y="-44"/>
                      <a:pt x="109558" y="3766"/>
                      <a:pt x="123528" y="13926"/>
                    </a:cubicBezTo>
                    <a:cubicBezTo>
                      <a:pt x="140038" y="26626"/>
                      <a:pt x="164168" y="71076"/>
                      <a:pt x="156548" y="78696"/>
                    </a:cubicBezTo>
                    <a:cubicBezTo>
                      <a:pt x="148928" y="88856"/>
                      <a:pt x="68918" y="29166"/>
                      <a:pt x="46058" y="40596"/>
                    </a:cubicBezTo>
                    <a:cubicBezTo>
                      <a:pt x="25738" y="50756"/>
                      <a:pt x="20658" y="120606"/>
                      <a:pt x="16848" y="120606"/>
                    </a:cubicBezTo>
                    <a:cubicBezTo>
                      <a:pt x="13038" y="119336"/>
                      <a:pt x="10498" y="81236"/>
                      <a:pt x="18118" y="65996"/>
                    </a:cubicBezTo>
                    <a:cubicBezTo>
                      <a:pt x="27008" y="46946"/>
                      <a:pt x="53678" y="25356"/>
                      <a:pt x="73998" y="20276"/>
                    </a:cubicBezTo>
                    <a:cubicBezTo>
                      <a:pt x="90508" y="16466"/>
                      <a:pt x="112098" y="20276"/>
                      <a:pt x="127338" y="29166"/>
                    </a:cubicBezTo>
                    <a:cubicBezTo>
                      <a:pt x="143848" y="38056"/>
                      <a:pt x="159088" y="59646"/>
                      <a:pt x="164168" y="77426"/>
                    </a:cubicBezTo>
                    <a:cubicBezTo>
                      <a:pt x="169248" y="93936"/>
                      <a:pt x="169248" y="116796"/>
                      <a:pt x="162898" y="132036"/>
                    </a:cubicBezTo>
                    <a:cubicBezTo>
                      <a:pt x="155278" y="147276"/>
                      <a:pt x="141308" y="165056"/>
                      <a:pt x="124798" y="171406"/>
                    </a:cubicBezTo>
                    <a:cubicBezTo>
                      <a:pt x="105748" y="179026"/>
                      <a:pt x="71458" y="177756"/>
                      <a:pt x="53678" y="167596"/>
                    </a:cubicBezTo>
                    <a:cubicBezTo>
                      <a:pt x="37168" y="159976"/>
                      <a:pt x="19388" y="125686"/>
                      <a:pt x="19388" y="125686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43" id="43"/>
            <p:cNvGrpSpPr/>
            <p:nvPr/>
          </p:nvGrpSpPr>
          <p:grpSpPr>
            <a:xfrm rot="0">
              <a:off x="2837996" y="1936023"/>
              <a:ext cx="219914" cy="256771"/>
              <a:chOff x="0" y="0"/>
              <a:chExt cx="227330" cy="26543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50583" y="48095"/>
                <a:ext cx="128109" cy="167222"/>
              </a:xfrm>
              <a:custGeom>
                <a:avLst/>
                <a:gdLst/>
                <a:ahLst/>
                <a:cxnLst/>
                <a:rect r="r" b="b" t="t" l="l"/>
                <a:pathLst>
                  <a:path h="167222" w="128109">
                    <a:moveTo>
                      <a:pt x="12917" y="106845"/>
                    </a:moveTo>
                    <a:cubicBezTo>
                      <a:pt x="68797" y="33185"/>
                      <a:pt x="61177" y="72555"/>
                      <a:pt x="70067" y="78905"/>
                    </a:cubicBezTo>
                    <a:cubicBezTo>
                      <a:pt x="78957" y="86525"/>
                      <a:pt x="110707" y="66205"/>
                      <a:pt x="117057" y="72555"/>
                    </a:cubicBezTo>
                    <a:cubicBezTo>
                      <a:pt x="124677" y="80175"/>
                      <a:pt x="114517" y="114465"/>
                      <a:pt x="103087" y="128435"/>
                    </a:cubicBezTo>
                    <a:cubicBezTo>
                      <a:pt x="87847" y="147485"/>
                      <a:pt x="40857" y="171615"/>
                      <a:pt x="25617" y="166535"/>
                    </a:cubicBezTo>
                    <a:cubicBezTo>
                      <a:pt x="16727" y="162725"/>
                      <a:pt x="11647" y="144945"/>
                      <a:pt x="11647" y="129705"/>
                    </a:cubicBezTo>
                    <a:cubicBezTo>
                      <a:pt x="11647" y="100495"/>
                      <a:pt x="54827" y="5245"/>
                      <a:pt x="62447" y="6515"/>
                    </a:cubicBezTo>
                    <a:cubicBezTo>
                      <a:pt x="67527" y="7785"/>
                      <a:pt x="56097" y="53505"/>
                      <a:pt x="64987" y="62395"/>
                    </a:cubicBezTo>
                    <a:cubicBezTo>
                      <a:pt x="73877" y="71285"/>
                      <a:pt x="105627" y="57315"/>
                      <a:pt x="110707" y="66205"/>
                    </a:cubicBezTo>
                    <a:cubicBezTo>
                      <a:pt x="118327" y="77635"/>
                      <a:pt x="100547" y="124625"/>
                      <a:pt x="85307" y="141135"/>
                    </a:cubicBezTo>
                    <a:cubicBezTo>
                      <a:pt x="73877" y="155105"/>
                      <a:pt x="51017" y="167805"/>
                      <a:pt x="37047" y="166535"/>
                    </a:cubicBezTo>
                    <a:cubicBezTo>
                      <a:pt x="24347" y="165265"/>
                      <a:pt x="9107" y="151295"/>
                      <a:pt x="4027" y="139865"/>
                    </a:cubicBezTo>
                    <a:cubicBezTo>
                      <a:pt x="-1053" y="128435"/>
                      <a:pt x="-1053" y="108115"/>
                      <a:pt x="6567" y="97955"/>
                    </a:cubicBezTo>
                    <a:cubicBezTo>
                      <a:pt x="14187" y="86525"/>
                      <a:pt x="43397" y="75095"/>
                      <a:pt x="57367" y="78905"/>
                    </a:cubicBezTo>
                    <a:cubicBezTo>
                      <a:pt x="70067" y="81445"/>
                      <a:pt x="84037" y="95415"/>
                      <a:pt x="87847" y="108115"/>
                    </a:cubicBezTo>
                    <a:cubicBezTo>
                      <a:pt x="90387" y="122085"/>
                      <a:pt x="80227" y="150025"/>
                      <a:pt x="70067" y="158915"/>
                    </a:cubicBezTo>
                    <a:cubicBezTo>
                      <a:pt x="59907" y="167805"/>
                      <a:pt x="38317" y="169075"/>
                      <a:pt x="26887" y="163995"/>
                    </a:cubicBezTo>
                    <a:cubicBezTo>
                      <a:pt x="14187" y="156375"/>
                      <a:pt x="1487" y="134785"/>
                      <a:pt x="217" y="117005"/>
                    </a:cubicBezTo>
                    <a:cubicBezTo>
                      <a:pt x="-2323" y="92875"/>
                      <a:pt x="17997" y="48425"/>
                      <a:pt x="33237" y="29375"/>
                    </a:cubicBezTo>
                    <a:cubicBezTo>
                      <a:pt x="43397" y="16675"/>
                      <a:pt x="56097" y="6515"/>
                      <a:pt x="70067" y="2705"/>
                    </a:cubicBezTo>
                    <a:cubicBezTo>
                      <a:pt x="85307" y="-1105"/>
                      <a:pt x="111977" y="-2375"/>
                      <a:pt x="120867" y="9055"/>
                    </a:cubicBezTo>
                    <a:cubicBezTo>
                      <a:pt x="131027" y="21755"/>
                      <a:pt x="123407" y="70015"/>
                      <a:pt x="114517" y="87795"/>
                    </a:cubicBezTo>
                    <a:cubicBezTo>
                      <a:pt x="108167" y="100495"/>
                      <a:pt x="98007" y="108115"/>
                      <a:pt x="85307" y="113195"/>
                    </a:cubicBezTo>
                    <a:cubicBezTo>
                      <a:pt x="68797" y="119545"/>
                      <a:pt x="29427" y="128435"/>
                      <a:pt x="20537" y="118275"/>
                    </a:cubicBezTo>
                    <a:cubicBezTo>
                      <a:pt x="10377" y="106845"/>
                      <a:pt x="25617" y="58585"/>
                      <a:pt x="37047" y="39535"/>
                    </a:cubicBezTo>
                    <a:cubicBezTo>
                      <a:pt x="45937" y="25565"/>
                      <a:pt x="59907" y="14135"/>
                      <a:pt x="73877" y="11595"/>
                    </a:cubicBezTo>
                    <a:cubicBezTo>
                      <a:pt x="87847" y="9055"/>
                      <a:pt x="111977" y="14135"/>
                      <a:pt x="120867" y="24295"/>
                    </a:cubicBezTo>
                    <a:cubicBezTo>
                      <a:pt x="129757" y="34455"/>
                      <a:pt x="129757" y="56045"/>
                      <a:pt x="124677" y="73825"/>
                    </a:cubicBezTo>
                    <a:cubicBezTo>
                      <a:pt x="119597" y="99225"/>
                      <a:pt x="87847" y="142405"/>
                      <a:pt x="71337" y="156375"/>
                    </a:cubicBezTo>
                    <a:cubicBezTo>
                      <a:pt x="62447" y="163995"/>
                      <a:pt x="53557" y="166535"/>
                      <a:pt x="44667" y="166535"/>
                    </a:cubicBezTo>
                    <a:cubicBezTo>
                      <a:pt x="37047" y="166535"/>
                      <a:pt x="25617" y="162725"/>
                      <a:pt x="19267" y="157645"/>
                    </a:cubicBezTo>
                    <a:cubicBezTo>
                      <a:pt x="12917" y="151295"/>
                      <a:pt x="7837" y="141135"/>
                      <a:pt x="6567" y="133515"/>
                    </a:cubicBezTo>
                    <a:cubicBezTo>
                      <a:pt x="5297" y="124625"/>
                      <a:pt x="12917" y="106845"/>
                      <a:pt x="12917" y="106845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45" id="45"/>
            <p:cNvGrpSpPr/>
            <p:nvPr/>
          </p:nvGrpSpPr>
          <p:grpSpPr>
            <a:xfrm rot="0">
              <a:off x="2829396" y="1917594"/>
              <a:ext cx="230971" cy="291171"/>
              <a:chOff x="0" y="0"/>
              <a:chExt cx="238760" cy="30099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50342" y="48084"/>
                <a:ext cx="136472" cy="201079"/>
              </a:xfrm>
              <a:custGeom>
                <a:avLst/>
                <a:gdLst/>
                <a:ahLst/>
                <a:cxnLst/>
                <a:rect r="r" b="b" t="t" l="l"/>
                <a:pathLst>
                  <a:path h="201079" w="136472">
                    <a:moveTo>
                      <a:pt x="128728" y="59866"/>
                    </a:moveTo>
                    <a:cubicBezTo>
                      <a:pt x="48718" y="203376"/>
                      <a:pt x="27128" y="198296"/>
                      <a:pt x="15698" y="191946"/>
                    </a:cubicBezTo>
                    <a:cubicBezTo>
                      <a:pt x="8078" y="186866"/>
                      <a:pt x="2998" y="175436"/>
                      <a:pt x="458" y="166546"/>
                    </a:cubicBezTo>
                    <a:cubicBezTo>
                      <a:pt x="-812" y="157656"/>
                      <a:pt x="458" y="146226"/>
                      <a:pt x="5538" y="137336"/>
                    </a:cubicBezTo>
                    <a:cubicBezTo>
                      <a:pt x="11888" y="128446"/>
                      <a:pt x="29668" y="117016"/>
                      <a:pt x="42368" y="117016"/>
                    </a:cubicBezTo>
                    <a:cubicBezTo>
                      <a:pt x="55068" y="118286"/>
                      <a:pt x="76658" y="136066"/>
                      <a:pt x="81738" y="148766"/>
                    </a:cubicBezTo>
                    <a:cubicBezTo>
                      <a:pt x="85548" y="158926"/>
                      <a:pt x="81738" y="177976"/>
                      <a:pt x="72848" y="186866"/>
                    </a:cubicBezTo>
                    <a:cubicBezTo>
                      <a:pt x="63958" y="195756"/>
                      <a:pt x="36018" y="202106"/>
                      <a:pt x="24588" y="197026"/>
                    </a:cubicBezTo>
                    <a:cubicBezTo>
                      <a:pt x="11888" y="190676"/>
                      <a:pt x="-812" y="165276"/>
                      <a:pt x="458" y="152576"/>
                    </a:cubicBezTo>
                    <a:cubicBezTo>
                      <a:pt x="1728" y="141146"/>
                      <a:pt x="13158" y="125906"/>
                      <a:pt x="24588" y="120826"/>
                    </a:cubicBezTo>
                    <a:cubicBezTo>
                      <a:pt x="37288" y="117016"/>
                      <a:pt x="63958" y="123366"/>
                      <a:pt x="72848" y="132256"/>
                    </a:cubicBezTo>
                    <a:cubicBezTo>
                      <a:pt x="81738" y="141146"/>
                      <a:pt x="85548" y="158926"/>
                      <a:pt x="81738" y="170356"/>
                    </a:cubicBezTo>
                    <a:cubicBezTo>
                      <a:pt x="77928" y="183056"/>
                      <a:pt x="56338" y="198296"/>
                      <a:pt x="44908" y="200836"/>
                    </a:cubicBezTo>
                    <a:cubicBezTo>
                      <a:pt x="34748" y="202106"/>
                      <a:pt x="23318" y="198296"/>
                      <a:pt x="15698" y="191946"/>
                    </a:cubicBezTo>
                    <a:cubicBezTo>
                      <a:pt x="9348" y="186866"/>
                      <a:pt x="1728" y="179246"/>
                      <a:pt x="458" y="166546"/>
                    </a:cubicBezTo>
                    <a:cubicBezTo>
                      <a:pt x="-812" y="138606"/>
                      <a:pt x="42368" y="48436"/>
                      <a:pt x="60148" y="23036"/>
                    </a:cubicBezTo>
                    <a:cubicBezTo>
                      <a:pt x="67768" y="11606"/>
                      <a:pt x="72848" y="5256"/>
                      <a:pt x="81738" y="2716"/>
                    </a:cubicBezTo>
                    <a:cubicBezTo>
                      <a:pt x="91898" y="-1094"/>
                      <a:pt x="108408" y="-1094"/>
                      <a:pt x="117298" y="3986"/>
                    </a:cubicBezTo>
                    <a:cubicBezTo>
                      <a:pt x="127458" y="9066"/>
                      <a:pt x="135078" y="24306"/>
                      <a:pt x="136348" y="34466"/>
                    </a:cubicBezTo>
                    <a:cubicBezTo>
                      <a:pt x="137618" y="43356"/>
                      <a:pt x="128728" y="59866"/>
                      <a:pt x="128728" y="59866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47" id="47"/>
            <p:cNvGrpSpPr/>
            <p:nvPr/>
          </p:nvGrpSpPr>
          <p:grpSpPr>
            <a:xfrm rot="0">
              <a:off x="2813424" y="1923737"/>
              <a:ext cx="230971" cy="287485"/>
              <a:chOff x="0" y="0"/>
              <a:chExt cx="238760" cy="29718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50662" y="49530"/>
                <a:ext cx="138715" cy="197014"/>
              </a:xfrm>
              <a:custGeom>
                <a:avLst/>
                <a:gdLst/>
                <a:ahLst/>
                <a:cxnLst/>
                <a:rect r="r" b="b" t="t" l="l"/>
                <a:pathLst>
                  <a:path h="197014" w="138715">
                    <a:moveTo>
                      <a:pt x="136028" y="55880"/>
                    </a:moveTo>
                    <a:cubicBezTo>
                      <a:pt x="61098" y="191770"/>
                      <a:pt x="43318" y="199390"/>
                      <a:pt x="30618" y="195580"/>
                    </a:cubicBezTo>
                    <a:cubicBezTo>
                      <a:pt x="17918" y="191770"/>
                      <a:pt x="1408" y="172720"/>
                      <a:pt x="138" y="160020"/>
                    </a:cubicBezTo>
                    <a:cubicBezTo>
                      <a:pt x="-1132" y="147320"/>
                      <a:pt x="6488" y="128270"/>
                      <a:pt x="16648" y="121920"/>
                    </a:cubicBezTo>
                    <a:cubicBezTo>
                      <a:pt x="28078" y="114300"/>
                      <a:pt x="56018" y="115570"/>
                      <a:pt x="67448" y="121920"/>
                    </a:cubicBezTo>
                    <a:cubicBezTo>
                      <a:pt x="76338" y="128270"/>
                      <a:pt x="83958" y="146050"/>
                      <a:pt x="82688" y="157480"/>
                    </a:cubicBezTo>
                    <a:cubicBezTo>
                      <a:pt x="82688" y="168910"/>
                      <a:pt x="72528" y="185420"/>
                      <a:pt x="62368" y="191770"/>
                    </a:cubicBezTo>
                    <a:cubicBezTo>
                      <a:pt x="53478" y="196850"/>
                      <a:pt x="34428" y="199390"/>
                      <a:pt x="24268" y="193040"/>
                    </a:cubicBezTo>
                    <a:cubicBezTo>
                      <a:pt x="12838" y="186690"/>
                      <a:pt x="-1132" y="161290"/>
                      <a:pt x="138" y="148590"/>
                    </a:cubicBezTo>
                    <a:cubicBezTo>
                      <a:pt x="1408" y="137160"/>
                      <a:pt x="14108" y="121920"/>
                      <a:pt x="24268" y="118110"/>
                    </a:cubicBezTo>
                    <a:cubicBezTo>
                      <a:pt x="34428" y="113030"/>
                      <a:pt x="53478" y="113030"/>
                      <a:pt x="63638" y="119380"/>
                    </a:cubicBezTo>
                    <a:cubicBezTo>
                      <a:pt x="73798" y="128270"/>
                      <a:pt x="85228" y="153670"/>
                      <a:pt x="81418" y="166370"/>
                    </a:cubicBezTo>
                    <a:cubicBezTo>
                      <a:pt x="77608" y="180340"/>
                      <a:pt x="53478" y="195580"/>
                      <a:pt x="40778" y="196850"/>
                    </a:cubicBezTo>
                    <a:cubicBezTo>
                      <a:pt x="30618" y="198120"/>
                      <a:pt x="20458" y="191770"/>
                      <a:pt x="12838" y="186690"/>
                    </a:cubicBezTo>
                    <a:cubicBezTo>
                      <a:pt x="6488" y="180340"/>
                      <a:pt x="138" y="171450"/>
                      <a:pt x="138" y="160020"/>
                    </a:cubicBezTo>
                    <a:cubicBezTo>
                      <a:pt x="138" y="133350"/>
                      <a:pt x="45858" y="58420"/>
                      <a:pt x="61098" y="31750"/>
                    </a:cubicBezTo>
                    <a:cubicBezTo>
                      <a:pt x="68718" y="19050"/>
                      <a:pt x="72528" y="10160"/>
                      <a:pt x="81418" y="5080"/>
                    </a:cubicBezTo>
                    <a:cubicBezTo>
                      <a:pt x="90308" y="0"/>
                      <a:pt x="106818" y="-1270"/>
                      <a:pt x="116978" y="1270"/>
                    </a:cubicBezTo>
                    <a:cubicBezTo>
                      <a:pt x="125868" y="3810"/>
                      <a:pt x="133488" y="11430"/>
                      <a:pt x="137298" y="20320"/>
                    </a:cubicBezTo>
                    <a:cubicBezTo>
                      <a:pt x="141108" y="29210"/>
                      <a:pt x="136028" y="55880"/>
                      <a:pt x="136028" y="5588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49" id="49"/>
            <p:cNvGrpSpPr/>
            <p:nvPr/>
          </p:nvGrpSpPr>
          <p:grpSpPr>
            <a:xfrm rot="0">
              <a:off x="2818339" y="1916365"/>
              <a:ext cx="234657" cy="287485"/>
              <a:chOff x="0" y="0"/>
              <a:chExt cx="242570" cy="29718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50227" y="50605"/>
                <a:ext cx="140273" cy="194657"/>
              </a:xfrm>
              <a:custGeom>
                <a:avLst/>
                <a:gdLst/>
                <a:ahLst/>
                <a:cxnLst/>
                <a:rect r="r" b="b" t="t" l="l"/>
                <a:pathLst>
                  <a:path h="194657" w="140273">
                    <a:moveTo>
                      <a:pt x="125033" y="68775"/>
                    </a:moveTo>
                    <a:cubicBezTo>
                      <a:pt x="58993" y="191965"/>
                      <a:pt x="43753" y="195775"/>
                      <a:pt x="33593" y="194505"/>
                    </a:cubicBezTo>
                    <a:cubicBezTo>
                      <a:pt x="24703" y="193235"/>
                      <a:pt x="15813" y="188155"/>
                      <a:pt x="10733" y="181805"/>
                    </a:cubicBezTo>
                    <a:cubicBezTo>
                      <a:pt x="4383" y="172915"/>
                      <a:pt x="-1967" y="155135"/>
                      <a:pt x="573" y="144975"/>
                    </a:cubicBezTo>
                    <a:cubicBezTo>
                      <a:pt x="3113" y="133545"/>
                      <a:pt x="15813" y="119575"/>
                      <a:pt x="25973" y="115765"/>
                    </a:cubicBezTo>
                    <a:cubicBezTo>
                      <a:pt x="37403" y="111955"/>
                      <a:pt x="55183" y="113225"/>
                      <a:pt x="64073" y="120845"/>
                    </a:cubicBezTo>
                    <a:cubicBezTo>
                      <a:pt x="74233" y="128465"/>
                      <a:pt x="84393" y="155135"/>
                      <a:pt x="79313" y="167835"/>
                    </a:cubicBezTo>
                    <a:cubicBezTo>
                      <a:pt x="75503" y="180535"/>
                      <a:pt x="51373" y="195775"/>
                      <a:pt x="38673" y="194505"/>
                    </a:cubicBezTo>
                    <a:cubicBezTo>
                      <a:pt x="24703" y="193235"/>
                      <a:pt x="4383" y="179265"/>
                      <a:pt x="573" y="161485"/>
                    </a:cubicBezTo>
                    <a:cubicBezTo>
                      <a:pt x="-5777" y="132275"/>
                      <a:pt x="47563" y="37025"/>
                      <a:pt x="69153" y="14165"/>
                    </a:cubicBezTo>
                    <a:cubicBezTo>
                      <a:pt x="78043" y="4005"/>
                      <a:pt x="85663" y="195"/>
                      <a:pt x="95823" y="195"/>
                    </a:cubicBezTo>
                    <a:cubicBezTo>
                      <a:pt x="105983" y="-1075"/>
                      <a:pt x="122493" y="4005"/>
                      <a:pt x="130113" y="11625"/>
                    </a:cubicBezTo>
                    <a:cubicBezTo>
                      <a:pt x="136463" y="17975"/>
                      <a:pt x="140273" y="28135"/>
                      <a:pt x="140273" y="37025"/>
                    </a:cubicBezTo>
                    <a:cubicBezTo>
                      <a:pt x="140273" y="47185"/>
                      <a:pt x="125033" y="68775"/>
                      <a:pt x="125033" y="68775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51" id="51"/>
            <p:cNvGrpSpPr/>
            <p:nvPr/>
          </p:nvGrpSpPr>
          <p:grpSpPr>
            <a:xfrm rot="0">
              <a:off x="1561512" y="2391822"/>
              <a:ext cx="517228" cy="187971"/>
              <a:chOff x="0" y="0"/>
              <a:chExt cx="534670" cy="194310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50800" y="51267"/>
                <a:ext cx="433634" cy="92719"/>
              </a:xfrm>
              <a:custGeom>
                <a:avLst/>
                <a:gdLst/>
                <a:ahLst/>
                <a:cxnLst/>
                <a:rect r="r" b="b" t="t" l="l"/>
                <a:pathLst>
                  <a:path h="92719" w="433634">
                    <a:moveTo>
                      <a:pt x="35560" y="14773"/>
                    </a:moveTo>
                    <a:cubicBezTo>
                      <a:pt x="415290" y="8423"/>
                      <a:pt x="427990" y="23663"/>
                      <a:pt x="431800" y="36363"/>
                    </a:cubicBezTo>
                    <a:cubicBezTo>
                      <a:pt x="435610" y="46523"/>
                      <a:pt x="433070" y="56683"/>
                      <a:pt x="427990" y="64303"/>
                    </a:cubicBezTo>
                    <a:cubicBezTo>
                      <a:pt x="421640" y="74463"/>
                      <a:pt x="405130" y="87163"/>
                      <a:pt x="393700" y="88433"/>
                    </a:cubicBezTo>
                    <a:cubicBezTo>
                      <a:pt x="381000" y="88433"/>
                      <a:pt x="361950" y="82083"/>
                      <a:pt x="354330" y="71923"/>
                    </a:cubicBezTo>
                    <a:cubicBezTo>
                      <a:pt x="346710" y="63033"/>
                      <a:pt x="344170" y="42713"/>
                      <a:pt x="345440" y="31283"/>
                    </a:cubicBezTo>
                    <a:cubicBezTo>
                      <a:pt x="347980" y="22393"/>
                      <a:pt x="354330" y="13503"/>
                      <a:pt x="361950" y="8423"/>
                    </a:cubicBezTo>
                    <a:cubicBezTo>
                      <a:pt x="372110" y="2073"/>
                      <a:pt x="391160" y="-3007"/>
                      <a:pt x="402590" y="2073"/>
                    </a:cubicBezTo>
                    <a:cubicBezTo>
                      <a:pt x="416560" y="7153"/>
                      <a:pt x="431800" y="33823"/>
                      <a:pt x="433070" y="46523"/>
                    </a:cubicBezTo>
                    <a:cubicBezTo>
                      <a:pt x="434340" y="56683"/>
                      <a:pt x="429260" y="65573"/>
                      <a:pt x="421640" y="73193"/>
                    </a:cubicBezTo>
                    <a:cubicBezTo>
                      <a:pt x="414020" y="80813"/>
                      <a:pt x="396240" y="88433"/>
                      <a:pt x="383540" y="87163"/>
                    </a:cubicBezTo>
                    <a:cubicBezTo>
                      <a:pt x="372110" y="87163"/>
                      <a:pt x="364490" y="73193"/>
                      <a:pt x="350520" y="71923"/>
                    </a:cubicBezTo>
                    <a:cubicBezTo>
                      <a:pt x="327660" y="68113"/>
                      <a:pt x="289560" y="87163"/>
                      <a:pt x="255270" y="88433"/>
                    </a:cubicBezTo>
                    <a:cubicBezTo>
                      <a:pt x="218440" y="89703"/>
                      <a:pt x="176530" y="74463"/>
                      <a:pt x="138430" y="75733"/>
                    </a:cubicBezTo>
                    <a:cubicBezTo>
                      <a:pt x="102870" y="75733"/>
                      <a:pt x="54610" y="96053"/>
                      <a:pt x="33020" y="92243"/>
                    </a:cubicBezTo>
                    <a:cubicBezTo>
                      <a:pt x="21590" y="89703"/>
                      <a:pt x="15240" y="84623"/>
                      <a:pt x="8890" y="78273"/>
                    </a:cubicBezTo>
                    <a:cubicBezTo>
                      <a:pt x="3810" y="71923"/>
                      <a:pt x="0" y="60493"/>
                      <a:pt x="0" y="52873"/>
                    </a:cubicBezTo>
                    <a:cubicBezTo>
                      <a:pt x="1270" y="43983"/>
                      <a:pt x="5080" y="33823"/>
                      <a:pt x="11430" y="27473"/>
                    </a:cubicBezTo>
                    <a:cubicBezTo>
                      <a:pt x="16510" y="21123"/>
                      <a:pt x="35560" y="14773"/>
                      <a:pt x="35560" y="14773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53" id="53"/>
            <p:cNvGrpSpPr/>
            <p:nvPr/>
          </p:nvGrpSpPr>
          <p:grpSpPr>
            <a:xfrm rot="0">
              <a:off x="1656112" y="2389365"/>
              <a:ext cx="427542" cy="189200"/>
              <a:chOff x="0" y="0"/>
              <a:chExt cx="441960" cy="195580"/>
            </a:xfrm>
          </p:grpSpPr>
          <p:sp>
            <p:nvSpPr>
              <p:cNvPr name="Freeform 54" id="54"/>
              <p:cNvSpPr/>
              <p:nvPr/>
            </p:nvSpPr>
            <p:spPr>
              <a:xfrm flipH="false" flipV="false" rot="0">
                <a:off x="50637" y="49050"/>
                <a:ext cx="339818" cy="99350"/>
              </a:xfrm>
              <a:custGeom>
                <a:avLst/>
                <a:gdLst/>
                <a:ahLst/>
                <a:cxnLst/>
                <a:rect r="r" b="b" t="t" l="l"/>
                <a:pathLst>
                  <a:path h="99350" w="339818">
                    <a:moveTo>
                      <a:pt x="35723" y="15720"/>
                    </a:moveTo>
                    <a:cubicBezTo>
                      <a:pt x="331633" y="10640"/>
                      <a:pt x="337983" y="24610"/>
                      <a:pt x="339253" y="36040"/>
                    </a:cubicBezTo>
                    <a:cubicBezTo>
                      <a:pt x="341793" y="47470"/>
                      <a:pt x="335443" y="66520"/>
                      <a:pt x="326553" y="74140"/>
                    </a:cubicBezTo>
                    <a:cubicBezTo>
                      <a:pt x="315123" y="83030"/>
                      <a:pt x="285913" y="85570"/>
                      <a:pt x="274483" y="79220"/>
                    </a:cubicBezTo>
                    <a:cubicBezTo>
                      <a:pt x="263053" y="72870"/>
                      <a:pt x="254163" y="56360"/>
                      <a:pt x="254163" y="43660"/>
                    </a:cubicBezTo>
                    <a:cubicBezTo>
                      <a:pt x="252893" y="32230"/>
                      <a:pt x="261783" y="14450"/>
                      <a:pt x="271943" y="8100"/>
                    </a:cubicBezTo>
                    <a:cubicBezTo>
                      <a:pt x="280833" y="480"/>
                      <a:pt x="299883" y="-2060"/>
                      <a:pt x="311313" y="1750"/>
                    </a:cubicBezTo>
                    <a:cubicBezTo>
                      <a:pt x="322743" y="5560"/>
                      <a:pt x="336713" y="19530"/>
                      <a:pt x="339253" y="30960"/>
                    </a:cubicBezTo>
                    <a:cubicBezTo>
                      <a:pt x="341793" y="44930"/>
                      <a:pt x="334173" y="69060"/>
                      <a:pt x="318933" y="79220"/>
                    </a:cubicBezTo>
                    <a:cubicBezTo>
                      <a:pt x="294803" y="97000"/>
                      <a:pt x="231303" y="91920"/>
                      <a:pt x="184313" y="94460"/>
                    </a:cubicBezTo>
                    <a:cubicBezTo>
                      <a:pt x="133513" y="97000"/>
                      <a:pt x="52233" y="105890"/>
                      <a:pt x="23023" y="90650"/>
                    </a:cubicBezTo>
                    <a:cubicBezTo>
                      <a:pt x="9053" y="81760"/>
                      <a:pt x="1433" y="63980"/>
                      <a:pt x="163" y="52550"/>
                    </a:cubicBezTo>
                    <a:cubicBezTo>
                      <a:pt x="-1107" y="43660"/>
                      <a:pt x="5243" y="33500"/>
                      <a:pt x="11593" y="27150"/>
                    </a:cubicBezTo>
                    <a:cubicBezTo>
                      <a:pt x="16673" y="20800"/>
                      <a:pt x="35723" y="15720"/>
                      <a:pt x="35723" y="1572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55" id="55"/>
            <p:cNvGrpSpPr/>
            <p:nvPr/>
          </p:nvGrpSpPr>
          <p:grpSpPr>
            <a:xfrm rot="0">
              <a:off x="1707712" y="2378308"/>
              <a:ext cx="399285" cy="192885"/>
              <a:chOff x="0" y="0"/>
              <a:chExt cx="412750" cy="199390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49778" y="49530"/>
                <a:ext cx="312172" cy="102880"/>
              </a:xfrm>
              <a:custGeom>
                <a:avLst/>
                <a:gdLst/>
                <a:ahLst/>
                <a:cxnLst/>
                <a:rect r="r" b="b" t="t" l="l"/>
                <a:pathLst>
                  <a:path h="102880" w="312172">
                    <a:moveTo>
                      <a:pt x="34042" y="22860"/>
                    </a:moveTo>
                    <a:cubicBezTo>
                      <a:pt x="300742" y="11430"/>
                      <a:pt x="312172" y="31750"/>
                      <a:pt x="312172" y="45720"/>
                    </a:cubicBezTo>
                    <a:cubicBezTo>
                      <a:pt x="310902" y="59690"/>
                      <a:pt x="290582" y="81280"/>
                      <a:pt x="277882" y="85090"/>
                    </a:cubicBezTo>
                    <a:cubicBezTo>
                      <a:pt x="266452" y="88900"/>
                      <a:pt x="248672" y="82550"/>
                      <a:pt x="239782" y="73660"/>
                    </a:cubicBezTo>
                    <a:cubicBezTo>
                      <a:pt x="230892" y="66040"/>
                      <a:pt x="224542" y="48260"/>
                      <a:pt x="227082" y="36830"/>
                    </a:cubicBezTo>
                    <a:cubicBezTo>
                      <a:pt x="228352" y="24130"/>
                      <a:pt x="241052" y="10160"/>
                      <a:pt x="251212" y="5080"/>
                    </a:cubicBezTo>
                    <a:cubicBezTo>
                      <a:pt x="258832" y="0"/>
                      <a:pt x="268992" y="-1270"/>
                      <a:pt x="277882" y="1270"/>
                    </a:cubicBezTo>
                    <a:cubicBezTo>
                      <a:pt x="289312" y="5080"/>
                      <a:pt x="304552" y="16510"/>
                      <a:pt x="308362" y="27940"/>
                    </a:cubicBezTo>
                    <a:cubicBezTo>
                      <a:pt x="313442" y="38100"/>
                      <a:pt x="312172" y="57150"/>
                      <a:pt x="304552" y="67310"/>
                    </a:cubicBezTo>
                    <a:cubicBezTo>
                      <a:pt x="293122" y="81280"/>
                      <a:pt x="261372" y="85090"/>
                      <a:pt x="230892" y="90170"/>
                    </a:cubicBezTo>
                    <a:cubicBezTo>
                      <a:pt x="180092" y="99060"/>
                      <a:pt x="58172" y="109220"/>
                      <a:pt x="26422" y="97790"/>
                    </a:cubicBezTo>
                    <a:cubicBezTo>
                      <a:pt x="14992" y="93980"/>
                      <a:pt x="9912" y="87630"/>
                      <a:pt x="4832" y="80010"/>
                    </a:cubicBezTo>
                    <a:cubicBezTo>
                      <a:pt x="1022" y="72390"/>
                      <a:pt x="-1518" y="60960"/>
                      <a:pt x="1022" y="53340"/>
                    </a:cubicBezTo>
                    <a:cubicBezTo>
                      <a:pt x="4832" y="41910"/>
                      <a:pt x="34042" y="22860"/>
                      <a:pt x="34042" y="2286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57" id="57"/>
            <p:cNvGrpSpPr/>
            <p:nvPr/>
          </p:nvGrpSpPr>
          <p:grpSpPr>
            <a:xfrm rot="0">
              <a:off x="1664712" y="2374622"/>
              <a:ext cx="395599" cy="200257"/>
              <a:chOff x="0" y="0"/>
              <a:chExt cx="408940" cy="207010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49804" y="49787"/>
                <a:ext cx="307875" cy="109423"/>
              </a:xfrm>
              <a:custGeom>
                <a:avLst/>
                <a:gdLst/>
                <a:ahLst/>
                <a:cxnLst/>
                <a:rect r="r" b="b" t="t" l="l"/>
                <a:pathLst>
                  <a:path h="109423" w="307875">
                    <a:moveTo>
                      <a:pt x="32746" y="31493"/>
                    </a:moveTo>
                    <a:cubicBezTo>
                      <a:pt x="295636" y="9903"/>
                      <a:pt x="308336" y="30223"/>
                      <a:pt x="307066" y="44193"/>
                    </a:cubicBezTo>
                    <a:cubicBezTo>
                      <a:pt x="307066" y="58163"/>
                      <a:pt x="288016" y="79753"/>
                      <a:pt x="274046" y="83563"/>
                    </a:cubicBezTo>
                    <a:cubicBezTo>
                      <a:pt x="262616" y="87373"/>
                      <a:pt x="244836" y="82293"/>
                      <a:pt x="235946" y="74673"/>
                    </a:cubicBezTo>
                    <a:cubicBezTo>
                      <a:pt x="227056" y="65783"/>
                      <a:pt x="221976" y="48003"/>
                      <a:pt x="221976" y="36573"/>
                    </a:cubicBezTo>
                    <a:cubicBezTo>
                      <a:pt x="223246" y="27683"/>
                      <a:pt x="228326" y="17523"/>
                      <a:pt x="234676" y="12443"/>
                    </a:cubicBezTo>
                    <a:cubicBezTo>
                      <a:pt x="243566" y="4823"/>
                      <a:pt x="261346" y="-2797"/>
                      <a:pt x="272776" y="1013"/>
                    </a:cubicBezTo>
                    <a:cubicBezTo>
                      <a:pt x="285476" y="4823"/>
                      <a:pt x="304526" y="27683"/>
                      <a:pt x="307066" y="39113"/>
                    </a:cubicBezTo>
                    <a:cubicBezTo>
                      <a:pt x="309606" y="48003"/>
                      <a:pt x="305796" y="58163"/>
                      <a:pt x="300716" y="65783"/>
                    </a:cubicBezTo>
                    <a:cubicBezTo>
                      <a:pt x="293096" y="74673"/>
                      <a:pt x="282936" y="79753"/>
                      <a:pt x="265156" y="84833"/>
                    </a:cubicBezTo>
                    <a:cubicBezTo>
                      <a:pt x="221976" y="98803"/>
                      <a:pt x="63226" y="116583"/>
                      <a:pt x="27666" y="106423"/>
                    </a:cubicBezTo>
                    <a:cubicBezTo>
                      <a:pt x="14966" y="102613"/>
                      <a:pt x="9886" y="96263"/>
                      <a:pt x="6076" y="88643"/>
                    </a:cubicBezTo>
                    <a:cubicBezTo>
                      <a:pt x="996" y="82293"/>
                      <a:pt x="-1544" y="70863"/>
                      <a:pt x="996" y="61973"/>
                    </a:cubicBezTo>
                    <a:cubicBezTo>
                      <a:pt x="4806" y="50543"/>
                      <a:pt x="32746" y="31493"/>
                      <a:pt x="32746" y="31493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59" id="59"/>
            <p:cNvGrpSpPr/>
            <p:nvPr/>
          </p:nvGrpSpPr>
          <p:grpSpPr>
            <a:xfrm rot="0">
              <a:off x="1674540" y="2361108"/>
              <a:ext cx="433685" cy="191657"/>
              <a:chOff x="0" y="0"/>
              <a:chExt cx="448310" cy="19812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50476" y="50800"/>
                <a:ext cx="347589" cy="97572"/>
              </a:xfrm>
              <a:custGeom>
                <a:avLst/>
                <a:gdLst/>
                <a:ahLst/>
                <a:cxnLst/>
                <a:rect r="r" b="b" t="t" l="l"/>
                <a:pathLst>
                  <a:path h="97572" w="347589">
                    <a:moveTo>
                      <a:pt x="38424" y="19050"/>
                    </a:moveTo>
                    <a:cubicBezTo>
                      <a:pt x="326714" y="6350"/>
                      <a:pt x="341954" y="19050"/>
                      <a:pt x="345764" y="31750"/>
                    </a:cubicBezTo>
                    <a:cubicBezTo>
                      <a:pt x="350844" y="43180"/>
                      <a:pt x="344494" y="62230"/>
                      <a:pt x="336874" y="71120"/>
                    </a:cubicBezTo>
                    <a:cubicBezTo>
                      <a:pt x="331794" y="78740"/>
                      <a:pt x="322904" y="83820"/>
                      <a:pt x="314014" y="85090"/>
                    </a:cubicBezTo>
                    <a:cubicBezTo>
                      <a:pt x="305124" y="87630"/>
                      <a:pt x="294964" y="87630"/>
                      <a:pt x="286074" y="82550"/>
                    </a:cubicBezTo>
                    <a:cubicBezTo>
                      <a:pt x="277184" y="77470"/>
                      <a:pt x="264484" y="62230"/>
                      <a:pt x="261944" y="50800"/>
                    </a:cubicBezTo>
                    <a:cubicBezTo>
                      <a:pt x="260674" y="38100"/>
                      <a:pt x="267024" y="20320"/>
                      <a:pt x="274644" y="12700"/>
                    </a:cubicBezTo>
                    <a:cubicBezTo>
                      <a:pt x="280994" y="5080"/>
                      <a:pt x="291154" y="0"/>
                      <a:pt x="300044" y="0"/>
                    </a:cubicBezTo>
                    <a:cubicBezTo>
                      <a:pt x="312744" y="1270"/>
                      <a:pt x="338144" y="15240"/>
                      <a:pt x="344494" y="27940"/>
                    </a:cubicBezTo>
                    <a:cubicBezTo>
                      <a:pt x="349574" y="38100"/>
                      <a:pt x="345764" y="58420"/>
                      <a:pt x="340684" y="67310"/>
                    </a:cubicBezTo>
                    <a:cubicBezTo>
                      <a:pt x="335604" y="76200"/>
                      <a:pt x="330524" y="80010"/>
                      <a:pt x="317824" y="83820"/>
                    </a:cubicBezTo>
                    <a:cubicBezTo>
                      <a:pt x="279724" y="97790"/>
                      <a:pt x="96844" y="99060"/>
                      <a:pt x="51124" y="96520"/>
                    </a:cubicBezTo>
                    <a:cubicBezTo>
                      <a:pt x="35884" y="95250"/>
                      <a:pt x="28264" y="96520"/>
                      <a:pt x="20644" y="91440"/>
                    </a:cubicBezTo>
                    <a:cubicBezTo>
                      <a:pt x="11754" y="86360"/>
                      <a:pt x="1594" y="72390"/>
                      <a:pt x="324" y="62230"/>
                    </a:cubicBezTo>
                    <a:cubicBezTo>
                      <a:pt x="-946" y="53340"/>
                      <a:pt x="1594" y="43180"/>
                      <a:pt x="6674" y="35560"/>
                    </a:cubicBezTo>
                    <a:cubicBezTo>
                      <a:pt x="13024" y="27940"/>
                      <a:pt x="38424" y="19050"/>
                      <a:pt x="38424" y="1905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61" id="61"/>
            <p:cNvGrpSpPr/>
            <p:nvPr/>
          </p:nvGrpSpPr>
          <p:grpSpPr>
            <a:xfrm rot="0">
              <a:off x="1964483" y="2197708"/>
              <a:ext cx="192885" cy="313285"/>
              <a:chOff x="0" y="0"/>
              <a:chExt cx="199390" cy="323850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49530" y="50132"/>
                <a:ext cx="96825" cy="223693"/>
              </a:xfrm>
              <a:custGeom>
                <a:avLst/>
                <a:gdLst/>
                <a:ahLst/>
                <a:cxnLst/>
                <a:rect r="r" b="b" t="t" l="l"/>
                <a:pathLst>
                  <a:path h="223693" w="96825">
                    <a:moveTo>
                      <a:pt x="76200" y="34958"/>
                    </a:moveTo>
                    <a:cubicBezTo>
                      <a:pt x="92710" y="201328"/>
                      <a:pt x="80010" y="217838"/>
                      <a:pt x="67310" y="221648"/>
                    </a:cubicBezTo>
                    <a:cubicBezTo>
                      <a:pt x="57150" y="226728"/>
                      <a:pt x="38100" y="221648"/>
                      <a:pt x="30480" y="214028"/>
                    </a:cubicBezTo>
                    <a:cubicBezTo>
                      <a:pt x="20320" y="205138"/>
                      <a:pt x="13970" y="177198"/>
                      <a:pt x="19050" y="165768"/>
                    </a:cubicBezTo>
                    <a:cubicBezTo>
                      <a:pt x="24130" y="153068"/>
                      <a:pt x="49530" y="140368"/>
                      <a:pt x="63500" y="141638"/>
                    </a:cubicBezTo>
                    <a:cubicBezTo>
                      <a:pt x="74930" y="142908"/>
                      <a:pt x="88900" y="154338"/>
                      <a:pt x="93980" y="164498"/>
                    </a:cubicBezTo>
                    <a:cubicBezTo>
                      <a:pt x="99060" y="175928"/>
                      <a:pt x="96520" y="193708"/>
                      <a:pt x="92710" y="203868"/>
                    </a:cubicBezTo>
                    <a:cubicBezTo>
                      <a:pt x="87630" y="211488"/>
                      <a:pt x="81280" y="219108"/>
                      <a:pt x="72390" y="220378"/>
                    </a:cubicBezTo>
                    <a:cubicBezTo>
                      <a:pt x="59690" y="222918"/>
                      <a:pt x="35560" y="220378"/>
                      <a:pt x="24130" y="207678"/>
                    </a:cubicBezTo>
                    <a:cubicBezTo>
                      <a:pt x="2540" y="184818"/>
                      <a:pt x="2540" y="85758"/>
                      <a:pt x="1270" y="54008"/>
                    </a:cubicBezTo>
                    <a:cubicBezTo>
                      <a:pt x="0" y="40038"/>
                      <a:pt x="-1270" y="32418"/>
                      <a:pt x="2540" y="23528"/>
                    </a:cubicBezTo>
                    <a:cubicBezTo>
                      <a:pt x="7620" y="14638"/>
                      <a:pt x="20320" y="3208"/>
                      <a:pt x="30480" y="668"/>
                    </a:cubicBezTo>
                    <a:cubicBezTo>
                      <a:pt x="40640" y="-1872"/>
                      <a:pt x="57150" y="3208"/>
                      <a:pt x="64770" y="9558"/>
                    </a:cubicBezTo>
                    <a:cubicBezTo>
                      <a:pt x="71120" y="15908"/>
                      <a:pt x="76200" y="34958"/>
                      <a:pt x="76200" y="34958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63" id="63"/>
            <p:cNvGrpSpPr/>
            <p:nvPr/>
          </p:nvGrpSpPr>
          <p:grpSpPr>
            <a:xfrm rot="0">
              <a:off x="2134025" y="2238251"/>
              <a:ext cx="352599" cy="200257"/>
              <a:chOff x="0" y="0"/>
              <a:chExt cx="364490" cy="207010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48395" y="50800"/>
                <a:ext cx="265295" cy="106468"/>
              </a:xfrm>
              <a:custGeom>
                <a:avLst/>
                <a:gdLst/>
                <a:ahLst/>
                <a:cxnLst/>
                <a:rect r="r" b="b" t="t" l="l"/>
                <a:pathLst>
                  <a:path h="106468" w="265295">
                    <a:moveTo>
                      <a:pt x="39235" y="0"/>
                    </a:moveTo>
                    <a:cubicBezTo>
                      <a:pt x="256405" y="34290"/>
                      <a:pt x="265295" y="53340"/>
                      <a:pt x="265295" y="67310"/>
                    </a:cubicBezTo>
                    <a:cubicBezTo>
                      <a:pt x="265295" y="78740"/>
                      <a:pt x="252595" y="93980"/>
                      <a:pt x="243705" y="99060"/>
                    </a:cubicBezTo>
                    <a:cubicBezTo>
                      <a:pt x="236085" y="104140"/>
                      <a:pt x="225925" y="106680"/>
                      <a:pt x="217035" y="104140"/>
                    </a:cubicBezTo>
                    <a:cubicBezTo>
                      <a:pt x="206875" y="101600"/>
                      <a:pt x="190365" y="91440"/>
                      <a:pt x="186555" y="80010"/>
                    </a:cubicBezTo>
                    <a:cubicBezTo>
                      <a:pt x="181475" y="69850"/>
                      <a:pt x="181475" y="50800"/>
                      <a:pt x="187825" y="41910"/>
                    </a:cubicBezTo>
                    <a:cubicBezTo>
                      <a:pt x="194175" y="31750"/>
                      <a:pt x="210685" y="22860"/>
                      <a:pt x="220845" y="20320"/>
                    </a:cubicBezTo>
                    <a:cubicBezTo>
                      <a:pt x="229735" y="19050"/>
                      <a:pt x="239895" y="21590"/>
                      <a:pt x="247515" y="27940"/>
                    </a:cubicBezTo>
                    <a:cubicBezTo>
                      <a:pt x="256405" y="36830"/>
                      <a:pt x="267835" y="63500"/>
                      <a:pt x="264025" y="76200"/>
                    </a:cubicBezTo>
                    <a:cubicBezTo>
                      <a:pt x="258945" y="88900"/>
                      <a:pt x="242435" y="100330"/>
                      <a:pt x="222115" y="104140"/>
                    </a:cubicBezTo>
                    <a:cubicBezTo>
                      <a:pt x="181475" y="114300"/>
                      <a:pt x="50665" y="88900"/>
                      <a:pt x="21455" y="72390"/>
                    </a:cubicBezTo>
                    <a:cubicBezTo>
                      <a:pt x="10025" y="66040"/>
                      <a:pt x="6215" y="59690"/>
                      <a:pt x="2405" y="52070"/>
                    </a:cubicBezTo>
                    <a:cubicBezTo>
                      <a:pt x="-135" y="44450"/>
                      <a:pt x="-1405" y="33020"/>
                      <a:pt x="2405" y="24130"/>
                    </a:cubicBezTo>
                    <a:cubicBezTo>
                      <a:pt x="8755" y="13970"/>
                      <a:pt x="39235" y="0"/>
                      <a:pt x="39235" y="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65" id="65"/>
            <p:cNvGrpSpPr/>
            <p:nvPr/>
          </p:nvGrpSpPr>
          <p:grpSpPr>
            <a:xfrm rot="0">
              <a:off x="2551739" y="3373449"/>
              <a:ext cx="1781426" cy="2568939"/>
              <a:chOff x="0" y="0"/>
              <a:chExt cx="1841500" cy="2655570"/>
            </a:xfrm>
          </p:grpSpPr>
          <p:sp>
            <p:nvSpPr>
              <p:cNvPr name="Freeform 66" id="66"/>
              <p:cNvSpPr/>
              <p:nvPr/>
            </p:nvSpPr>
            <p:spPr>
              <a:xfrm flipH="false" flipV="false" rot="0">
                <a:off x="44778" y="48762"/>
                <a:ext cx="1745922" cy="2556008"/>
              </a:xfrm>
              <a:custGeom>
                <a:avLst/>
                <a:gdLst/>
                <a:ahLst/>
                <a:cxnLst/>
                <a:rect r="r" b="b" t="t" l="l"/>
                <a:pathLst>
                  <a:path h="2556008" w="1745922">
                    <a:moveTo>
                      <a:pt x="6022" y="1438408"/>
                    </a:moveTo>
                    <a:cubicBezTo>
                      <a:pt x="14912" y="1339348"/>
                      <a:pt x="9832" y="1336808"/>
                      <a:pt x="7292" y="1324108"/>
                    </a:cubicBezTo>
                    <a:cubicBezTo>
                      <a:pt x="2212" y="1289818"/>
                      <a:pt x="-7948" y="1193298"/>
                      <a:pt x="11102" y="1143768"/>
                    </a:cubicBezTo>
                    <a:cubicBezTo>
                      <a:pt x="26342" y="1101858"/>
                      <a:pt x="79682" y="1075188"/>
                      <a:pt x="96192" y="1043438"/>
                    </a:cubicBezTo>
                    <a:cubicBezTo>
                      <a:pt x="108892" y="1020578"/>
                      <a:pt x="105082" y="1002798"/>
                      <a:pt x="116512" y="979938"/>
                    </a:cubicBezTo>
                    <a:cubicBezTo>
                      <a:pt x="134292" y="946918"/>
                      <a:pt x="187632" y="911358"/>
                      <a:pt x="200332" y="871988"/>
                    </a:cubicBezTo>
                    <a:cubicBezTo>
                      <a:pt x="213032" y="831348"/>
                      <a:pt x="191442" y="774198"/>
                      <a:pt x="193982" y="738638"/>
                    </a:cubicBezTo>
                    <a:cubicBezTo>
                      <a:pt x="195252" y="714508"/>
                      <a:pt x="206682" y="686568"/>
                      <a:pt x="202872" y="678948"/>
                    </a:cubicBezTo>
                    <a:cubicBezTo>
                      <a:pt x="201602" y="675138"/>
                      <a:pt x="200332" y="676408"/>
                      <a:pt x="196522" y="673868"/>
                    </a:cubicBezTo>
                    <a:cubicBezTo>
                      <a:pt x="186362" y="667518"/>
                      <a:pt x="149532" y="638308"/>
                      <a:pt x="130482" y="630688"/>
                    </a:cubicBezTo>
                    <a:cubicBezTo>
                      <a:pt x="115242" y="625608"/>
                      <a:pt x="97462" y="633228"/>
                      <a:pt x="89842" y="626878"/>
                    </a:cubicBezTo>
                    <a:cubicBezTo>
                      <a:pt x="84762" y="621798"/>
                      <a:pt x="89842" y="609098"/>
                      <a:pt x="84762" y="602748"/>
                    </a:cubicBezTo>
                    <a:cubicBezTo>
                      <a:pt x="79682" y="595128"/>
                      <a:pt x="61902" y="595128"/>
                      <a:pt x="58092" y="584968"/>
                    </a:cubicBezTo>
                    <a:cubicBezTo>
                      <a:pt x="51742" y="570998"/>
                      <a:pt x="66982" y="543058"/>
                      <a:pt x="66982" y="520198"/>
                    </a:cubicBezTo>
                    <a:cubicBezTo>
                      <a:pt x="65712" y="493528"/>
                      <a:pt x="39042" y="450348"/>
                      <a:pt x="46662" y="431298"/>
                    </a:cubicBezTo>
                    <a:cubicBezTo>
                      <a:pt x="51742" y="418598"/>
                      <a:pt x="78412" y="416058"/>
                      <a:pt x="84762" y="408438"/>
                    </a:cubicBezTo>
                    <a:cubicBezTo>
                      <a:pt x="88572" y="403358"/>
                      <a:pt x="88572" y="400818"/>
                      <a:pt x="89842" y="394468"/>
                    </a:cubicBezTo>
                    <a:cubicBezTo>
                      <a:pt x="92382" y="381768"/>
                      <a:pt x="87302" y="344938"/>
                      <a:pt x="94922" y="328428"/>
                    </a:cubicBezTo>
                    <a:cubicBezTo>
                      <a:pt x="101272" y="315728"/>
                      <a:pt x="121592" y="304298"/>
                      <a:pt x="124132" y="300488"/>
                    </a:cubicBezTo>
                    <a:cubicBezTo>
                      <a:pt x="126672" y="294138"/>
                      <a:pt x="154612" y="212858"/>
                      <a:pt x="167312" y="169678"/>
                    </a:cubicBezTo>
                    <a:cubicBezTo>
                      <a:pt x="180012" y="127768"/>
                      <a:pt x="192712" y="55378"/>
                      <a:pt x="202872" y="45218"/>
                    </a:cubicBezTo>
                    <a:cubicBezTo>
                      <a:pt x="205412" y="42678"/>
                      <a:pt x="209222" y="45218"/>
                      <a:pt x="210492" y="42678"/>
                    </a:cubicBezTo>
                    <a:cubicBezTo>
                      <a:pt x="211762" y="41408"/>
                      <a:pt x="207952" y="37598"/>
                      <a:pt x="210492" y="35058"/>
                    </a:cubicBezTo>
                    <a:cubicBezTo>
                      <a:pt x="220652" y="22358"/>
                      <a:pt x="332412" y="-8122"/>
                      <a:pt x="381942" y="2038"/>
                    </a:cubicBezTo>
                    <a:cubicBezTo>
                      <a:pt x="427662" y="10928"/>
                      <a:pt x="461952" y="52838"/>
                      <a:pt x="501322" y="76968"/>
                    </a:cubicBezTo>
                    <a:cubicBezTo>
                      <a:pt x="538152" y="101098"/>
                      <a:pt x="571172" y="122688"/>
                      <a:pt x="608002" y="145548"/>
                    </a:cubicBezTo>
                    <a:cubicBezTo>
                      <a:pt x="646102" y="170948"/>
                      <a:pt x="688012" y="201428"/>
                      <a:pt x="724842" y="220478"/>
                    </a:cubicBezTo>
                    <a:cubicBezTo>
                      <a:pt x="755322" y="235718"/>
                      <a:pt x="804852" y="256038"/>
                      <a:pt x="812472" y="254768"/>
                    </a:cubicBezTo>
                    <a:cubicBezTo>
                      <a:pt x="813742" y="254768"/>
                      <a:pt x="813742" y="254768"/>
                      <a:pt x="815012" y="253498"/>
                    </a:cubicBezTo>
                    <a:cubicBezTo>
                      <a:pt x="826442" y="250958"/>
                      <a:pt x="967412" y="254768"/>
                      <a:pt x="991542" y="261118"/>
                    </a:cubicBezTo>
                    <a:cubicBezTo>
                      <a:pt x="999162" y="263658"/>
                      <a:pt x="1001702" y="267468"/>
                      <a:pt x="1005512" y="268738"/>
                    </a:cubicBezTo>
                    <a:cubicBezTo>
                      <a:pt x="1008052" y="270008"/>
                      <a:pt x="1013132" y="270008"/>
                      <a:pt x="1013132" y="270008"/>
                    </a:cubicBezTo>
                    <a:cubicBezTo>
                      <a:pt x="1013132" y="270008"/>
                      <a:pt x="1024562" y="273818"/>
                      <a:pt x="1030912" y="276358"/>
                    </a:cubicBezTo>
                    <a:cubicBezTo>
                      <a:pt x="1037262" y="278898"/>
                      <a:pt x="1048692" y="282708"/>
                      <a:pt x="1048692" y="282708"/>
                    </a:cubicBezTo>
                    <a:cubicBezTo>
                      <a:pt x="1048692" y="282708"/>
                      <a:pt x="1058852" y="290328"/>
                      <a:pt x="1063932" y="294138"/>
                    </a:cubicBezTo>
                    <a:cubicBezTo>
                      <a:pt x="1069012" y="297948"/>
                      <a:pt x="1079172" y="304298"/>
                      <a:pt x="1080442" y="304298"/>
                    </a:cubicBezTo>
                    <a:cubicBezTo>
                      <a:pt x="1080442" y="304298"/>
                      <a:pt x="1084252" y="310648"/>
                      <a:pt x="1088062" y="314458"/>
                    </a:cubicBezTo>
                    <a:cubicBezTo>
                      <a:pt x="1098222" y="322078"/>
                      <a:pt x="1123622" y="329698"/>
                      <a:pt x="1143942" y="344938"/>
                    </a:cubicBezTo>
                    <a:cubicBezTo>
                      <a:pt x="1175692" y="367798"/>
                      <a:pt x="1217602" y="416058"/>
                      <a:pt x="1256972" y="443998"/>
                    </a:cubicBezTo>
                    <a:cubicBezTo>
                      <a:pt x="1293802" y="471938"/>
                      <a:pt x="1356032" y="506228"/>
                      <a:pt x="1373812" y="513848"/>
                    </a:cubicBezTo>
                    <a:cubicBezTo>
                      <a:pt x="1377622" y="516388"/>
                      <a:pt x="1377622" y="516388"/>
                      <a:pt x="1382702" y="517658"/>
                    </a:cubicBezTo>
                    <a:cubicBezTo>
                      <a:pt x="1400482" y="524008"/>
                      <a:pt x="1465252" y="539248"/>
                      <a:pt x="1503352" y="557028"/>
                    </a:cubicBezTo>
                    <a:cubicBezTo>
                      <a:pt x="1542722" y="573538"/>
                      <a:pt x="1583362" y="591318"/>
                      <a:pt x="1616382" y="620528"/>
                    </a:cubicBezTo>
                    <a:cubicBezTo>
                      <a:pt x="1650672" y="651008"/>
                      <a:pt x="1687502" y="694188"/>
                      <a:pt x="1706552" y="737368"/>
                    </a:cubicBezTo>
                    <a:cubicBezTo>
                      <a:pt x="1724332" y="776738"/>
                      <a:pt x="1729412" y="816108"/>
                      <a:pt x="1730682" y="864368"/>
                    </a:cubicBezTo>
                    <a:cubicBezTo>
                      <a:pt x="1733222" y="927868"/>
                      <a:pt x="1728142" y="1043438"/>
                      <a:pt x="1704012" y="1085348"/>
                    </a:cubicBezTo>
                    <a:cubicBezTo>
                      <a:pt x="1690042" y="1109478"/>
                      <a:pt x="1653212" y="1109478"/>
                      <a:pt x="1646862" y="1127258"/>
                    </a:cubicBezTo>
                    <a:cubicBezTo>
                      <a:pt x="1640512" y="1143768"/>
                      <a:pt x="1654482" y="1162818"/>
                      <a:pt x="1662102" y="1186948"/>
                    </a:cubicBezTo>
                    <a:cubicBezTo>
                      <a:pt x="1676072" y="1231398"/>
                      <a:pt x="1716712" y="1310138"/>
                      <a:pt x="1725602" y="1364748"/>
                    </a:cubicBezTo>
                    <a:cubicBezTo>
                      <a:pt x="1734492" y="1410468"/>
                      <a:pt x="1726872" y="1451108"/>
                      <a:pt x="1725602" y="1494288"/>
                    </a:cubicBezTo>
                    <a:cubicBezTo>
                      <a:pt x="1725602" y="1538738"/>
                      <a:pt x="1721792" y="1584458"/>
                      <a:pt x="1721792" y="1626368"/>
                    </a:cubicBezTo>
                    <a:cubicBezTo>
                      <a:pt x="1720522" y="1663198"/>
                      <a:pt x="1717982" y="1701298"/>
                      <a:pt x="1720522" y="1731778"/>
                    </a:cubicBezTo>
                    <a:cubicBezTo>
                      <a:pt x="1721792" y="1755908"/>
                      <a:pt x="1724332" y="1773688"/>
                      <a:pt x="1728142" y="1796548"/>
                    </a:cubicBezTo>
                    <a:cubicBezTo>
                      <a:pt x="1733222" y="1821948"/>
                      <a:pt x="1745922" y="1880368"/>
                      <a:pt x="1745922" y="1880368"/>
                    </a:cubicBezTo>
                    <a:cubicBezTo>
                      <a:pt x="1745922" y="1881638"/>
                      <a:pt x="1745922" y="1893068"/>
                      <a:pt x="1744652" y="1899418"/>
                    </a:cubicBezTo>
                    <a:cubicBezTo>
                      <a:pt x="1744652" y="1905768"/>
                      <a:pt x="1743382" y="1918468"/>
                      <a:pt x="1743382" y="1918468"/>
                    </a:cubicBezTo>
                    <a:cubicBezTo>
                      <a:pt x="1743382" y="1918468"/>
                      <a:pt x="1739572" y="1929898"/>
                      <a:pt x="1738302" y="1936248"/>
                    </a:cubicBezTo>
                    <a:cubicBezTo>
                      <a:pt x="1735762" y="1942598"/>
                      <a:pt x="1731952" y="1954028"/>
                      <a:pt x="1731952" y="1954028"/>
                    </a:cubicBezTo>
                    <a:cubicBezTo>
                      <a:pt x="1731952" y="1954028"/>
                      <a:pt x="1725602" y="1965458"/>
                      <a:pt x="1721792" y="1970538"/>
                    </a:cubicBezTo>
                    <a:cubicBezTo>
                      <a:pt x="1717982" y="1975618"/>
                      <a:pt x="1711632" y="1985778"/>
                      <a:pt x="1711632" y="1985778"/>
                    </a:cubicBezTo>
                    <a:cubicBezTo>
                      <a:pt x="1711632" y="1985778"/>
                      <a:pt x="1702742" y="1994668"/>
                      <a:pt x="1698932" y="1999748"/>
                    </a:cubicBezTo>
                    <a:cubicBezTo>
                      <a:pt x="1693852" y="2003558"/>
                      <a:pt x="1684962" y="2012448"/>
                      <a:pt x="1684962" y="2012448"/>
                    </a:cubicBezTo>
                    <a:cubicBezTo>
                      <a:pt x="1684962" y="2012448"/>
                      <a:pt x="1673532" y="2018798"/>
                      <a:pt x="1668452" y="2021338"/>
                    </a:cubicBezTo>
                    <a:cubicBezTo>
                      <a:pt x="1663372" y="2025148"/>
                      <a:pt x="1653212" y="2031498"/>
                      <a:pt x="1651942" y="2031498"/>
                    </a:cubicBezTo>
                    <a:cubicBezTo>
                      <a:pt x="1651942" y="2031498"/>
                      <a:pt x="1640512" y="2035308"/>
                      <a:pt x="1634162" y="2036578"/>
                    </a:cubicBezTo>
                    <a:cubicBezTo>
                      <a:pt x="1627812" y="2039118"/>
                      <a:pt x="1616382" y="2041658"/>
                      <a:pt x="1616382" y="2041658"/>
                    </a:cubicBezTo>
                    <a:cubicBezTo>
                      <a:pt x="1616382" y="2041658"/>
                      <a:pt x="1603682" y="2042928"/>
                      <a:pt x="1597332" y="2042928"/>
                    </a:cubicBezTo>
                    <a:cubicBezTo>
                      <a:pt x="1590982" y="2042928"/>
                      <a:pt x="1579552" y="2044198"/>
                      <a:pt x="1578282" y="2044198"/>
                    </a:cubicBezTo>
                    <a:cubicBezTo>
                      <a:pt x="1578282" y="2044198"/>
                      <a:pt x="1566852" y="2041658"/>
                      <a:pt x="1560502" y="2040388"/>
                    </a:cubicBezTo>
                    <a:cubicBezTo>
                      <a:pt x="1554152" y="2039118"/>
                      <a:pt x="1541452" y="2036578"/>
                      <a:pt x="1541452" y="2036578"/>
                    </a:cubicBezTo>
                    <a:cubicBezTo>
                      <a:pt x="1541452" y="2036578"/>
                      <a:pt x="1540182" y="2035308"/>
                      <a:pt x="1540182" y="2035308"/>
                    </a:cubicBezTo>
                    <a:cubicBezTo>
                      <a:pt x="1540182" y="2035308"/>
                      <a:pt x="1538912" y="2035308"/>
                      <a:pt x="1538912" y="2036578"/>
                    </a:cubicBezTo>
                    <a:cubicBezTo>
                      <a:pt x="1538912" y="2036578"/>
                      <a:pt x="1551612" y="2044198"/>
                      <a:pt x="1557962" y="2050548"/>
                    </a:cubicBezTo>
                    <a:cubicBezTo>
                      <a:pt x="1566852" y="2060708"/>
                      <a:pt x="1578282" y="2078488"/>
                      <a:pt x="1584632" y="2093728"/>
                    </a:cubicBezTo>
                    <a:cubicBezTo>
                      <a:pt x="1592252" y="2108968"/>
                      <a:pt x="1596062" y="2133098"/>
                      <a:pt x="1597332" y="2143258"/>
                    </a:cubicBezTo>
                    <a:cubicBezTo>
                      <a:pt x="1597332" y="2148338"/>
                      <a:pt x="1594792" y="2149608"/>
                      <a:pt x="1596062" y="2154688"/>
                    </a:cubicBezTo>
                    <a:cubicBezTo>
                      <a:pt x="1601142" y="2168658"/>
                      <a:pt x="1649402" y="2192788"/>
                      <a:pt x="1663372" y="2223268"/>
                    </a:cubicBezTo>
                    <a:cubicBezTo>
                      <a:pt x="1678612" y="2260098"/>
                      <a:pt x="1686232" y="2323598"/>
                      <a:pt x="1670992" y="2365508"/>
                    </a:cubicBezTo>
                    <a:cubicBezTo>
                      <a:pt x="1655752" y="2409958"/>
                      <a:pt x="1587172" y="2472188"/>
                      <a:pt x="1571932" y="2479808"/>
                    </a:cubicBezTo>
                    <a:cubicBezTo>
                      <a:pt x="1568122" y="2481078"/>
                      <a:pt x="1565582" y="2478538"/>
                      <a:pt x="1563042" y="2479808"/>
                    </a:cubicBezTo>
                    <a:cubicBezTo>
                      <a:pt x="1560502" y="2483618"/>
                      <a:pt x="1561772" y="2493778"/>
                      <a:pt x="1555422" y="2500128"/>
                    </a:cubicBezTo>
                    <a:cubicBezTo>
                      <a:pt x="1538912" y="2517908"/>
                      <a:pt x="1474142" y="2556008"/>
                      <a:pt x="1433502" y="2556008"/>
                    </a:cubicBezTo>
                    <a:cubicBezTo>
                      <a:pt x="1391592" y="2556008"/>
                      <a:pt x="1315392" y="2509018"/>
                      <a:pt x="1307772" y="2501398"/>
                    </a:cubicBezTo>
                    <a:cubicBezTo>
                      <a:pt x="1306502" y="2500128"/>
                      <a:pt x="1307772" y="2498858"/>
                      <a:pt x="1306502" y="2498858"/>
                    </a:cubicBezTo>
                    <a:cubicBezTo>
                      <a:pt x="1302692" y="2496318"/>
                      <a:pt x="1291262" y="2500128"/>
                      <a:pt x="1278562" y="2500128"/>
                    </a:cubicBezTo>
                    <a:cubicBezTo>
                      <a:pt x="1250622" y="2500128"/>
                      <a:pt x="1188392" y="2497588"/>
                      <a:pt x="1145212" y="2486158"/>
                    </a:cubicBezTo>
                    <a:cubicBezTo>
                      <a:pt x="1103302" y="2474728"/>
                      <a:pt x="1063932" y="2450598"/>
                      <a:pt x="1023292" y="2431548"/>
                    </a:cubicBezTo>
                    <a:cubicBezTo>
                      <a:pt x="980112" y="2411228"/>
                      <a:pt x="935662" y="2389638"/>
                      <a:pt x="891212" y="2369318"/>
                    </a:cubicBezTo>
                    <a:cubicBezTo>
                      <a:pt x="849302" y="2350268"/>
                      <a:pt x="804852" y="2332488"/>
                      <a:pt x="765482" y="2312168"/>
                    </a:cubicBezTo>
                    <a:cubicBezTo>
                      <a:pt x="726112" y="2293118"/>
                      <a:pt x="675312" y="2276608"/>
                      <a:pt x="653722" y="2248668"/>
                    </a:cubicBezTo>
                    <a:cubicBezTo>
                      <a:pt x="635942" y="2228348"/>
                      <a:pt x="634672" y="2186438"/>
                      <a:pt x="629592" y="2176278"/>
                    </a:cubicBezTo>
                    <a:cubicBezTo>
                      <a:pt x="627052" y="2172468"/>
                      <a:pt x="625782" y="2168658"/>
                      <a:pt x="625782" y="2168658"/>
                    </a:cubicBezTo>
                    <a:cubicBezTo>
                      <a:pt x="624512" y="2168658"/>
                      <a:pt x="625782" y="2162308"/>
                      <a:pt x="621972" y="2159768"/>
                    </a:cubicBezTo>
                    <a:cubicBezTo>
                      <a:pt x="614352" y="2150878"/>
                      <a:pt x="572442" y="2143258"/>
                      <a:pt x="545772" y="2128018"/>
                    </a:cubicBezTo>
                    <a:cubicBezTo>
                      <a:pt x="511482" y="2108968"/>
                      <a:pt x="451792" y="2054358"/>
                      <a:pt x="436552" y="2045468"/>
                    </a:cubicBezTo>
                    <a:cubicBezTo>
                      <a:pt x="432742" y="2044198"/>
                      <a:pt x="432742" y="2045468"/>
                      <a:pt x="428932" y="2042928"/>
                    </a:cubicBezTo>
                    <a:cubicBezTo>
                      <a:pt x="412422" y="2037848"/>
                      <a:pt x="317172" y="1997208"/>
                      <a:pt x="307012" y="1995938"/>
                    </a:cubicBezTo>
                    <a:cubicBezTo>
                      <a:pt x="305742" y="1994668"/>
                      <a:pt x="305742" y="1995938"/>
                      <a:pt x="305742" y="1995938"/>
                    </a:cubicBezTo>
                    <a:cubicBezTo>
                      <a:pt x="304472" y="1995938"/>
                      <a:pt x="293042" y="1993398"/>
                      <a:pt x="286692" y="1993398"/>
                    </a:cubicBezTo>
                    <a:cubicBezTo>
                      <a:pt x="280342" y="1992128"/>
                      <a:pt x="267642" y="1990858"/>
                      <a:pt x="267642" y="1990858"/>
                    </a:cubicBezTo>
                    <a:cubicBezTo>
                      <a:pt x="267642" y="1990858"/>
                      <a:pt x="256212" y="1987048"/>
                      <a:pt x="249862" y="1984508"/>
                    </a:cubicBezTo>
                    <a:cubicBezTo>
                      <a:pt x="244782" y="1981968"/>
                      <a:pt x="233352" y="1978158"/>
                      <a:pt x="232082" y="1978158"/>
                    </a:cubicBezTo>
                    <a:cubicBezTo>
                      <a:pt x="232082" y="1976888"/>
                      <a:pt x="221922" y="1970538"/>
                      <a:pt x="216842" y="1966728"/>
                    </a:cubicBezTo>
                    <a:cubicBezTo>
                      <a:pt x="211762" y="1962918"/>
                      <a:pt x="201602" y="1956568"/>
                      <a:pt x="201602" y="1956568"/>
                    </a:cubicBezTo>
                    <a:cubicBezTo>
                      <a:pt x="201602" y="1956568"/>
                      <a:pt x="192712" y="1946408"/>
                      <a:pt x="188902" y="1942598"/>
                    </a:cubicBezTo>
                    <a:cubicBezTo>
                      <a:pt x="185092" y="1937518"/>
                      <a:pt x="176202" y="1928628"/>
                      <a:pt x="176202" y="1927358"/>
                    </a:cubicBezTo>
                    <a:cubicBezTo>
                      <a:pt x="176202" y="1927358"/>
                      <a:pt x="171122" y="1917198"/>
                      <a:pt x="167312" y="1910848"/>
                    </a:cubicBezTo>
                    <a:cubicBezTo>
                      <a:pt x="164772" y="1905768"/>
                      <a:pt x="159692" y="1894338"/>
                      <a:pt x="159692" y="1894338"/>
                    </a:cubicBezTo>
                    <a:cubicBezTo>
                      <a:pt x="158422" y="1894338"/>
                      <a:pt x="155882" y="1882908"/>
                      <a:pt x="154612" y="1876558"/>
                    </a:cubicBezTo>
                    <a:cubicBezTo>
                      <a:pt x="153342" y="1870208"/>
                      <a:pt x="149532" y="1857508"/>
                      <a:pt x="149532" y="1857508"/>
                    </a:cubicBezTo>
                    <a:cubicBezTo>
                      <a:pt x="149532" y="1857508"/>
                      <a:pt x="149532" y="1844808"/>
                      <a:pt x="149532" y="1838458"/>
                    </a:cubicBezTo>
                    <a:cubicBezTo>
                      <a:pt x="149532" y="1832108"/>
                      <a:pt x="149532" y="1820678"/>
                      <a:pt x="149532" y="1820678"/>
                    </a:cubicBezTo>
                    <a:cubicBezTo>
                      <a:pt x="149532" y="1820678"/>
                      <a:pt x="149532" y="1820678"/>
                      <a:pt x="149532" y="1819408"/>
                    </a:cubicBezTo>
                    <a:cubicBezTo>
                      <a:pt x="149532" y="1818138"/>
                      <a:pt x="124132" y="1777498"/>
                      <a:pt x="110162" y="1747018"/>
                    </a:cubicBezTo>
                    <a:cubicBezTo>
                      <a:pt x="88572" y="1701298"/>
                      <a:pt x="61902" y="1625098"/>
                      <a:pt x="44122" y="1570488"/>
                    </a:cubicBezTo>
                    <a:cubicBezTo>
                      <a:pt x="28882" y="1523498"/>
                      <a:pt x="6022" y="1438408"/>
                      <a:pt x="6022" y="1438408"/>
                    </a:cubicBezTo>
                    <a:moveTo>
                      <a:pt x="378132" y="1325378"/>
                    </a:moveTo>
                    <a:cubicBezTo>
                      <a:pt x="380672" y="1338078"/>
                      <a:pt x="388292" y="1336808"/>
                      <a:pt x="389562" y="1335538"/>
                    </a:cubicBezTo>
                    <a:cubicBezTo>
                      <a:pt x="389562" y="1332998"/>
                      <a:pt x="378132" y="1325378"/>
                      <a:pt x="378132" y="1325378"/>
                    </a:cubicBezTo>
                  </a:path>
                </a:pathLst>
              </a:custGeom>
              <a:solidFill>
                <a:srgbClr val="E7191F">
                  <a:alpha val="8235"/>
                </a:srgbClr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name="TextBox 67" id="67"/>
          <p:cNvSpPr txBox="true"/>
          <p:nvPr/>
        </p:nvSpPr>
        <p:spPr>
          <a:xfrm rot="0">
            <a:off x="1596526" y="9295915"/>
            <a:ext cx="3385128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Table and room divider opened 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7368334" y="9295915"/>
            <a:ext cx="4217949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Table closed and room divider opened 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3412642" y="9295915"/>
            <a:ext cx="4217949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Table opened and room divider closed 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ROOM DIVIDER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07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47396" y="1115250"/>
            <a:ext cx="4457796" cy="1924754"/>
          </a:xfrm>
          <a:custGeom>
            <a:avLst/>
            <a:gdLst/>
            <a:ahLst/>
            <a:cxnLst/>
            <a:rect r="r" b="b" t="t" l="l"/>
            <a:pathLst>
              <a:path h="1924754" w="4457796">
                <a:moveTo>
                  <a:pt x="0" y="0"/>
                </a:moveTo>
                <a:lnTo>
                  <a:pt x="4457796" y="0"/>
                </a:lnTo>
                <a:lnTo>
                  <a:pt x="4457796" y="1924754"/>
                </a:lnTo>
                <a:lnTo>
                  <a:pt x="0" y="19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4068838" y="1598732"/>
            <a:ext cx="2589007" cy="1184263"/>
          </a:xfrm>
          <a:custGeom>
            <a:avLst/>
            <a:gdLst/>
            <a:ahLst/>
            <a:cxnLst/>
            <a:rect r="r" b="b" t="t" l="l"/>
            <a:pathLst>
              <a:path h="1184263" w="2589007">
                <a:moveTo>
                  <a:pt x="0" y="0"/>
                </a:moveTo>
                <a:lnTo>
                  <a:pt x="2589006" y="0"/>
                </a:lnTo>
                <a:lnTo>
                  <a:pt x="2589006" y="1184262"/>
                </a:lnTo>
                <a:lnTo>
                  <a:pt x="0" y="1184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  <a:ln w="19050" cap="sq">
            <a:solidFill>
              <a:srgbClr val="FF3131">
                <a:alpha val="15686"/>
              </a:srgbClr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681149" y="2084987"/>
            <a:ext cx="844595" cy="386335"/>
          </a:xfrm>
          <a:custGeom>
            <a:avLst/>
            <a:gdLst/>
            <a:ahLst/>
            <a:cxnLst/>
            <a:rect r="r" b="b" t="t" l="l"/>
            <a:pathLst>
              <a:path h="386335" w="844595">
                <a:moveTo>
                  <a:pt x="0" y="0"/>
                </a:moveTo>
                <a:lnTo>
                  <a:pt x="844595" y="0"/>
                </a:lnTo>
                <a:lnTo>
                  <a:pt x="844595" y="386335"/>
                </a:lnTo>
                <a:lnTo>
                  <a:pt x="0" y="386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044862" y="2091492"/>
            <a:ext cx="117170" cy="373325"/>
          </a:xfrm>
          <a:custGeom>
            <a:avLst/>
            <a:gdLst/>
            <a:ahLst/>
            <a:cxnLst/>
            <a:rect r="r" b="b" t="t" l="l"/>
            <a:pathLst>
              <a:path h="373325" w="117170">
                <a:moveTo>
                  <a:pt x="0" y="0"/>
                </a:moveTo>
                <a:lnTo>
                  <a:pt x="117170" y="0"/>
                </a:lnTo>
                <a:lnTo>
                  <a:pt x="117170" y="373325"/>
                </a:lnTo>
                <a:lnTo>
                  <a:pt x="0" y="373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13273" t="-259355" r="-66722" b="-8821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6535007" y="1565365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6"/>
                </a:lnTo>
                <a:lnTo>
                  <a:pt x="0" y="6216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85610" y="2684788"/>
            <a:ext cx="502088" cy="340126"/>
          </a:xfrm>
          <a:custGeom>
            <a:avLst/>
            <a:gdLst/>
            <a:ahLst/>
            <a:cxnLst/>
            <a:rect r="r" b="b" t="t" l="l"/>
            <a:pathLst>
              <a:path h="340126" w="502088">
                <a:moveTo>
                  <a:pt x="0" y="0"/>
                </a:moveTo>
                <a:lnTo>
                  <a:pt x="502088" y="0"/>
                </a:lnTo>
                <a:lnTo>
                  <a:pt x="502088" y="340126"/>
                </a:lnTo>
                <a:lnTo>
                  <a:pt x="0" y="340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159134" y="2990670"/>
            <a:ext cx="2565189" cy="49334"/>
          </a:xfrm>
          <a:custGeom>
            <a:avLst/>
            <a:gdLst/>
            <a:ahLst/>
            <a:cxnLst/>
            <a:rect r="r" b="b" t="t" l="l"/>
            <a:pathLst>
              <a:path h="49334" w="2565189">
                <a:moveTo>
                  <a:pt x="0" y="0"/>
                </a:moveTo>
                <a:lnTo>
                  <a:pt x="2565190" y="0"/>
                </a:lnTo>
                <a:lnTo>
                  <a:pt x="2565190" y="49334"/>
                </a:lnTo>
                <a:lnTo>
                  <a:pt x="0" y="49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59134" y="2854851"/>
            <a:ext cx="609970" cy="77148"/>
          </a:xfrm>
          <a:custGeom>
            <a:avLst/>
            <a:gdLst/>
            <a:ahLst/>
            <a:cxnLst/>
            <a:rect r="r" b="b" t="t" l="l"/>
            <a:pathLst>
              <a:path h="77148" w="609970">
                <a:moveTo>
                  <a:pt x="0" y="0"/>
                </a:moveTo>
                <a:lnTo>
                  <a:pt x="609970" y="0"/>
                </a:lnTo>
                <a:lnTo>
                  <a:pt x="609970" y="77148"/>
                </a:lnTo>
                <a:lnTo>
                  <a:pt x="0" y="771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691106" r="-57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2733825" y="1565365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6"/>
                </a:lnTo>
                <a:lnTo>
                  <a:pt x="0" y="6216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164890" y="2684788"/>
            <a:ext cx="502088" cy="340126"/>
          </a:xfrm>
          <a:custGeom>
            <a:avLst/>
            <a:gdLst/>
            <a:ahLst/>
            <a:cxnLst/>
            <a:rect r="r" b="b" t="t" l="l"/>
            <a:pathLst>
              <a:path h="340126" w="502088">
                <a:moveTo>
                  <a:pt x="0" y="0"/>
                </a:moveTo>
                <a:lnTo>
                  <a:pt x="502088" y="0"/>
                </a:lnTo>
                <a:lnTo>
                  <a:pt x="502088" y="340126"/>
                </a:lnTo>
                <a:lnTo>
                  <a:pt x="0" y="340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15135888" y="1115250"/>
            <a:ext cx="454907" cy="454907"/>
          </a:xfrm>
          <a:custGeom>
            <a:avLst/>
            <a:gdLst/>
            <a:ahLst/>
            <a:cxnLst/>
            <a:rect r="r" b="b" t="t" l="l"/>
            <a:pathLst>
              <a:path h="454907" w="454907">
                <a:moveTo>
                  <a:pt x="0" y="0"/>
                </a:moveTo>
                <a:lnTo>
                  <a:pt x="454906" y="0"/>
                </a:lnTo>
                <a:lnTo>
                  <a:pt x="454906" y="454907"/>
                </a:lnTo>
                <a:lnTo>
                  <a:pt x="0" y="454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4802370" y="2035927"/>
            <a:ext cx="844595" cy="386335"/>
          </a:xfrm>
          <a:custGeom>
            <a:avLst/>
            <a:gdLst/>
            <a:ahLst/>
            <a:cxnLst/>
            <a:rect r="r" b="b" t="t" l="l"/>
            <a:pathLst>
              <a:path h="386335" w="844595">
                <a:moveTo>
                  <a:pt x="0" y="0"/>
                </a:moveTo>
                <a:lnTo>
                  <a:pt x="844596" y="0"/>
                </a:lnTo>
                <a:lnTo>
                  <a:pt x="844596" y="386334"/>
                </a:lnTo>
                <a:lnTo>
                  <a:pt x="0" y="386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5166083" y="2042431"/>
            <a:ext cx="117170" cy="373325"/>
          </a:xfrm>
          <a:custGeom>
            <a:avLst/>
            <a:gdLst/>
            <a:ahLst/>
            <a:cxnLst/>
            <a:rect r="r" b="b" t="t" l="l"/>
            <a:pathLst>
              <a:path h="373325" w="117170">
                <a:moveTo>
                  <a:pt x="0" y="0"/>
                </a:moveTo>
                <a:lnTo>
                  <a:pt x="117170" y="0"/>
                </a:lnTo>
                <a:lnTo>
                  <a:pt x="117170" y="373326"/>
                </a:lnTo>
                <a:lnTo>
                  <a:pt x="0" y="373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13273" t="-259355" r="-66722" b="-88213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4043583" y="1847590"/>
            <a:ext cx="725564" cy="270827"/>
          </a:xfrm>
          <a:custGeom>
            <a:avLst/>
            <a:gdLst/>
            <a:ahLst/>
            <a:cxnLst/>
            <a:rect r="r" b="b" t="t" l="l"/>
            <a:pathLst>
              <a:path h="270827" w="725564">
                <a:moveTo>
                  <a:pt x="0" y="0"/>
                </a:moveTo>
                <a:lnTo>
                  <a:pt x="725564" y="0"/>
                </a:lnTo>
                <a:lnTo>
                  <a:pt x="725564" y="270827"/>
                </a:lnTo>
                <a:lnTo>
                  <a:pt x="0" y="2708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405" t="0" r="-1212" b="-7416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4368138" y="2017222"/>
            <a:ext cx="82959" cy="264322"/>
          </a:xfrm>
          <a:custGeom>
            <a:avLst/>
            <a:gdLst/>
            <a:ahLst/>
            <a:cxnLst/>
            <a:rect r="r" b="b" t="t" l="l"/>
            <a:pathLst>
              <a:path h="264322" w="82959">
                <a:moveTo>
                  <a:pt x="0" y="0"/>
                </a:moveTo>
                <a:lnTo>
                  <a:pt x="82959" y="0"/>
                </a:lnTo>
                <a:lnTo>
                  <a:pt x="82959" y="264322"/>
                </a:lnTo>
                <a:lnTo>
                  <a:pt x="0" y="264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13273" t="-259355" r="-66722" b="-88213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454678" y="5853380"/>
            <a:ext cx="4129489" cy="3476279"/>
          </a:xfrm>
          <a:custGeom>
            <a:avLst/>
            <a:gdLst/>
            <a:ahLst/>
            <a:cxnLst/>
            <a:rect r="r" b="b" t="t" l="l"/>
            <a:pathLst>
              <a:path h="3476279" w="4129489">
                <a:moveTo>
                  <a:pt x="0" y="0"/>
                </a:moveTo>
                <a:lnTo>
                  <a:pt x="4129490" y="0"/>
                </a:lnTo>
                <a:lnTo>
                  <a:pt x="4129490" y="3476279"/>
                </a:lnTo>
                <a:lnTo>
                  <a:pt x="0" y="34762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965178" y="3954554"/>
            <a:ext cx="4199712" cy="3428751"/>
          </a:xfrm>
          <a:custGeom>
            <a:avLst/>
            <a:gdLst/>
            <a:ahLst/>
            <a:cxnLst/>
            <a:rect r="r" b="b" t="t" l="l"/>
            <a:pathLst>
              <a:path h="3428751" w="4199712">
                <a:moveTo>
                  <a:pt x="0" y="0"/>
                </a:moveTo>
                <a:lnTo>
                  <a:pt x="4199712" y="0"/>
                </a:lnTo>
                <a:lnTo>
                  <a:pt x="4199712" y="3428751"/>
                </a:lnTo>
                <a:lnTo>
                  <a:pt x="0" y="34287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83727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218529" y="6453524"/>
            <a:ext cx="4460899" cy="3044564"/>
          </a:xfrm>
          <a:custGeom>
            <a:avLst/>
            <a:gdLst/>
            <a:ahLst/>
            <a:cxnLst/>
            <a:rect r="r" b="b" t="t" l="l"/>
            <a:pathLst>
              <a:path h="3044564" w="4460899">
                <a:moveTo>
                  <a:pt x="0" y="0"/>
                </a:moveTo>
                <a:lnTo>
                  <a:pt x="4460899" y="0"/>
                </a:lnTo>
                <a:lnTo>
                  <a:pt x="4460899" y="3044564"/>
                </a:lnTo>
                <a:lnTo>
                  <a:pt x="0" y="30445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08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78676" y="987530"/>
            <a:ext cx="10482970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INTERACTIVE CARPET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78676" y="2618056"/>
            <a:ext cx="4778167" cy="2577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39"/>
              </a:lnSpc>
            </a:pPr>
            <a:r>
              <a:rPr lang="en-US" sz="1728" spc="6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Advantages Interactive Carpet</a:t>
            </a:r>
          </a:p>
          <a:p>
            <a:pPr algn="l" marL="373123" indent="-186561" lvl="1">
              <a:lnSpc>
                <a:spcPts val="2039"/>
              </a:lnSpc>
              <a:buFont typeface="Arial"/>
              <a:buChar char="•"/>
            </a:pPr>
            <a:r>
              <a:rPr lang="en-US" sz="1728" spc="67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One surface, multiple functions</a:t>
            </a:r>
          </a:p>
          <a:p>
            <a:pPr algn="l">
              <a:lnSpc>
                <a:spcPts val="2039"/>
              </a:lnSpc>
            </a:pPr>
          </a:p>
          <a:p>
            <a:pPr algn="l" marL="373123" indent="-186561" lvl="1">
              <a:lnSpc>
                <a:spcPts val="2039"/>
              </a:lnSpc>
              <a:buFont typeface="Arial"/>
              <a:buChar char="•"/>
            </a:pPr>
            <a:r>
              <a:rPr lang="en-US" sz="1728" spc="67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Quick and intuitive reconfiguration</a:t>
            </a:r>
          </a:p>
          <a:p>
            <a:pPr algn="l">
              <a:lnSpc>
                <a:spcPts val="2039"/>
              </a:lnSpc>
            </a:pPr>
          </a:p>
          <a:p>
            <a:pPr algn="l" marL="373123" indent="-186561" lvl="1">
              <a:lnSpc>
                <a:spcPts val="2039"/>
              </a:lnSpc>
              <a:buFont typeface="Arial"/>
              <a:buChar char="•"/>
            </a:pPr>
            <a:r>
              <a:rPr lang="en-US" sz="1728" spc="67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Restores personal agency anf confinement</a:t>
            </a:r>
          </a:p>
          <a:p>
            <a:pPr algn="l">
              <a:lnSpc>
                <a:spcPts val="2039"/>
              </a:lnSpc>
            </a:pPr>
          </a:p>
          <a:p>
            <a:pPr algn="l" marL="373123" indent="-186561" lvl="1">
              <a:lnSpc>
                <a:spcPts val="2039"/>
              </a:lnSpc>
              <a:buFont typeface="Arial"/>
              <a:buChar char="•"/>
            </a:pPr>
            <a:r>
              <a:rPr lang="en-US" sz="1728" spc="67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Supports mood and activity changes</a:t>
            </a:r>
          </a:p>
          <a:p>
            <a:pPr algn="l">
              <a:lnSpc>
                <a:spcPts val="2039"/>
              </a:lnSpc>
            </a:pPr>
          </a:p>
          <a:p>
            <a:pPr algn="l" marL="373123" indent="-186561" lvl="1">
              <a:lnSpc>
                <a:spcPts val="2039"/>
              </a:lnSpc>
              <a:buFont typeface="Arial"/>
              <a:buChar char="•"/>
            </a:pPr>
            <a:r>
              <a:rPr lang="en-US" sz="1728" spc="67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Reduces monotony and enhances wellbeing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47396" y="1115250"/>
            <a:ext cx="4457796" cy="1924754"/>
          </a:xfrm>
          <a:custGeom>
            <a:avLst/>
            <a:gdLst/>
            <a:ahLst/>
            <a:cxnLst/>
            <a:rect r="r" b="b" t="t" l="l"/>
            <a:pathLst>
              <a:path h="1924754" w="4457796">
                <a:moveTo>
                  <a:pt x="0" y="0"/>
                </a:moveTo>
                <a:lnTo>
                  <a:pt x="4457796" y="0"/>
                </a:lnTo>
                <a:lnTo>
                  <a:pt x="4457796" y="1924754"/>
                </a:lnTo>
                <a:lnTo>
                  <a:pt x="0" y="19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4068838" y="1598732"/>
            <a:ext cx="2589007" cy="1184263"/>
          </a:xfrm>
          <a:custGeom>
            <a:avLst/>
            <a:gdLst/>
            <a:ahLst/>
            <a:cxnLst/>
            <a:rect r="r" b="b" t="t" l="l"/>
            <a:pathLst>
              <a:path h="1184263" w="2589007">
                <a:moveTo>
                  <a:pt x="0" y="0"/>
                </a:moveTo>
                <a:lnTo>
                  <a:pt x="2589006" y="0"/>
                </a:lnTo>
                <a:lnTo>
                  <a:pt x="2589006" y="1184262"/>
                </a:lnTo>
                <a:lnTo>
                  <a:pt x="0" y="1184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  <a:ln w="19050" cap="sq">
            <a:solidFill>
              <a:srgbClr val="FF3131">
                <a:alpha val="15686"/>
              </a:srgbClr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681149" y="2084987"/>
            <a:ext cx="844595" cy="386335"/>
          </a:xfrm>
          <a:custGeom>
            <a:avLst/>
            <a:gdLst/>
            <a:ahLst/>
            <a:cxnLst/>
            <a:rect r="r" b="b" t="t" l="l"/>
            <a:pathLst>
              <a:path h="386335" w="844595">
                <a:moveTo>
                  <a:pt x="0" y="0"/>
                </a:moveTo>
                <a:lnTo>
                  <a:pt x="844595" y="0"/>
                </a:lnTo>
                <a:lnTo>
                  <a:pt x="844595" y="386335"/>
                </a:lnTo>
                <a:lnTo>
                  <a:pt x="0" y="386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044862" y="2091492"/>
            <a:ext cx="117170" cy="373325"/>
          </a:xfrm>
          <a:custGeom>
            <a:avLst/>
            <a:gdLst/>
            <a:ahLst/>
            <a:cxnLst/>
            <a:rect r="r" b="b" t="t" l="l"/>
            <a:pathLst>
              <a:path h="373325" w="117170">
                <a:moveTo>
                  <a:pt x="0" y="0"/>
                </a:moveTo>
                <a:lnTo>
                  <a:pt x="117170" y="0"/>
                </a:lnTo>
                <a:lnTo>
                  <a:pt x="117170" y="373325"/>
                </a:lnTo>
                <a:lnTo>
                  <a:pt x="0" y="373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13273" t="-259355" r="-66722" b="-8821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6535007" y="1565365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6"/>
                </a:lnTo>
                <a:lnTo>
                  <a:pt x="0" y="6216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85610" y="2684788"/>
            <a:ext cx="502088" cy="340126"/>
          </a:xfrm>
          <a:custGeom>
            <a:avLst/>
            <a:gdLst/>
            <a:ahLst/>
            <a:cxnLst/>
            <a:rect r="r" b="b" t="t" l="l"/>
            <a:pathLst>
              <a:path h="340126" w="502088">
                <a:moveTo>
                  <a:pt x="0" y="0"/>
                </a:moveTo>
                <a:lnTo>
                  <a:pt x="502088" y="0"/>
                </a:lnTo>
                <a:lnTo>
                  <a:pt x="502088" y="340126"/>
                </a:lnTo>
                <a:lnTo>
                  <a:pt x="0" y="340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159134" y="2990670"/>
            <a:ext cx="2565189" cy="49334"/>
          </a:xfrm>
          <a:custGeom>
            <a:avLst/>
            <a:gdLst/>
            <a:ahLst/>
            <a:cxnLst/>
            <a:rect r="r" b="b" t="t" l="l"/>
            <a:pathLst>
              <a:path h="49334" w="2565189">
                <a:moveTo>
                  <a:pt x="0" y="0"/>
                </a:moveTo>
                <a:lnTo>
                  <a:pt x="2565190" y="0"/>
                </a:lnTo>
                <a:lnTo>
                  <a:pt x="2565190" y="49334"/>
                </a:lnTo>
                <a:lnTo>
                  <a:pt x="0" y="49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59134" y="2854851"/>
            <a:ext cx="609970" cy="77148"/>
          </a:xfrm>
          <a:custGeom>
            <a:avLst/>
            <a:gdLst/>
            <a:ahLst/>
            <a:cxnLst/>
            <a:rect r="r" b="b" t="t" l="l"/>
            <a:pathLst>
              <a:path h="77148" w="609970">
                <a:moveTo>
                  <a:pt x="0" y="0"/>
                </a:moveTo>
                <a:lnTo>
                  <a:pt x="609970" y="0"/>
                </a:lnTo>
                <a:lnTo>
                  <a:pt x="609970" y="77148"/>
                </a:lnTo>
                <a:lnTo>
                  <a:pt x="0" y="771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691106" r="-57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2733825" y="1565365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6"/>
                </a:lnTo>
                <a:lnTo>
                  <a:pt x="0" y="6216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164890" y="2684788"/>
            <a:ext cx="502088" cy="340126"/>
          </a:xfrm>
          <a:custGeom>
            <a:avLst/>
            <a:gdLst/>
            <a:ahLst/>
            <a:cxnLst/>
            <a:rect r="r" b="b" t="t" l="l"/>
            <a:pathLst>
              <a:path h="340126" w="502088">
                <a:moveTo>
                  <a:pt x="0" y="0"/>
                </a:moveTo>
                <a:lnTo>
                  <a:pt x="502088" y="0"/>
                </a:lnTo>
                <a:lnTo>
                  <a:pt x="502088" y="340126"/>
                </a:lnTo>
                <a:lnTo>
                  <a:pt x="0" y="340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15135888" y="1115250"/>
            <a:ext cx="454907" cy="454907"/>
          </a:xfrm>
          <a:custGeom>
            <a:avLst/>
            <a:gdLst/>
            <a:ahLst/>
            <a:cxnLst/>
            <a:rect r="r" b="b" t="t" l="l"/>
            <a:pathLst>
              <a:path h="454907" w="454907">
                <a:moveTo>
                  <a:pt x="0" y="0"/>
                </a:moveTo>
                <a:lnTo>
                  <a:pt x="454906" y="0"/>
                </a:lnTo>
                <a:lnTo>
                  <a:pt x="454906" y="454907"/>
                </a:lnTo>
                <a:lnTo>
                  <a:pt x="0" y="454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4802370" y="2035927"/>
            <a:ext cx="844595" cy="386335"/>
          </a:xfrm>
          <a:custGeom>
            <a:avLst/>
            <a:gdLst/>
            <a:ahLst/>
            <a:cxnLst/>
            <a:rect r="r" b="b" t="t" l="l"/>
            <a:pathLst>
              <a:path h="386335" w="844595">
                <a:moveTo>
                  <a:pt x="0" y="0"/>
                </a:moveTo>
                <a:lnTo>
                  <a:pt x="844596" y="0"/>
                </a:lnTo>
                <a:lnTo>
                  <a:pt x="844596" y="386334"/>
                </a:lnTo>
                <a:lnTo>
                  <a:pt x="0" y="386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5166083" y="2042431"/>
            <a:ext cx="117170" cy="373325"/>
          </a:xfrm>
          <a:custGeom>
            <a:avLst/>
            <a:gdLst/>
            <a:ahLst/>
            <a:cxnLst/>
            <a:rect r="r" b="b" t="t" l="l"/>
            <a:pathLst>
              <a:path h="373325" w="117170">
                <a:moveTo>
                  <a:pt x="0" y="0"/>
                </a:moveTo>
                <a:lnTo>
                  <a:pt x="117170" y="0"/>
                </a:lnTo>
                <a:lnTo>
                  <a:pt x="117170" y="373326"/>
                </a:lnTo>
                <a:lnTo>
                  <a:pt x="0" y="373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13273" t="-259355" r="-66722" b="-88213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4043583" y="1847590"/>
            <a:ext cx="725564" cy="270827"/>
          </a:xfrm>
          <a:custGeom>
            <a:avLst/>
            <a:gdLst/>
            <a:ahLst/>
            <a:cxnLst/>
            <a:rect r="r" b="b" t="t" l="l"/>
            <a:pathLst>
              <a:path h="270827" w="725564">
                <a:moveTo>
                  <a:pt x="0" y="0"/>
                </a:moveTo>
                <a:lnTo>
                  <a:pt x="725564" y="0"/>
                </a:lnTo>
                <a:lnTo>
                  <a:pt x="725564" y="270827"/>
                </a:lnTo>
                <a:lnTo>
                  <a:pt x="0" y="2708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405" t="0" r="-1212" b="-7416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4368138" y="2017222"/>
            <a:ext cx="82959" cy="264322"/>
          </a:xfrm>
          <a:custGeom>
            <a:avLst/>
            <a:gdLst/>
            <a:ahLst/>
            <a:cxnLst/>
            <a:rect r="r" b="b" t="t" l="l"/>
            <a:pathLst>
              <a:path h="264322" w="82959">
                <a:moveTo>
                  <a:pt x="0" y="0"/>
                </a:moveTo>
                <a:lnTo>
                  <a:pt x="82959" y="0"/>
                </a:lnTo>
                <a:lnTo>
                  <a:pt x="82959" y="264322"/>
                </a:lnTo>
                <a:lnTo>
                  <a:pt x="0" y="264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13273" t="-259355" r="-66722" b="-88213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334611" y="2361194"/>
            <a:ext cx="8374635" cy="6739894"/>
          </a:xfrm>
          <a:custGeom>
            <a:avLst/>
            <a:gdLst/>
            <a:ahLst/>
            <a:cxnLst/>
            <a:rect r="r" b="b" t="t" l="l"/>
            <a:pathLst>
              <a:path h="6739894" w="8374635">
                <a:moveTo>
                  <a:pt x="0" y="0"/>
                </a:moveTo>
                <a:lnTo>
                  <a:pt x="8374635" y="0"/>
                </a:lnTo>
                <a:lnTo>
                  <a:pt x="8374635" y="6739893"/>
                </a:lnTo>
                <a:lnTo>
                  <a:pt x="0" y="67398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13752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443550">
            <a:off x="5955005" y="4120528"/>
            <a:ext cx="504366" cy="304511"/>
          </a:xfrm>
          <a:custGeom>
            <a:avLst/>
            <a:gdLst/>
            <a:ahLst/>
            <a:cxnLst/>
            <a:rect r="r" b="b" t="t" l="l"/>
            <a:pathLst>
              <a:path h="304511" w="504366">
                <a:moveTo>
                  <a:pt x="0" y="0"/>
                </a:moveTo>
                <a:lnTo>
                  <a:pt x="504366" y="0"/>
                </a:lnTo>
                <a:lnTo>
                  <a:pt x="504366" y="304511"/>
                </a:lnTo>
                <a:lnTo>
                  <a:pt x="0" y="3045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9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202484" y="987530"/>
            <a:ext cx="8009409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FURNITURE IDEA INTERACTIVE CARPET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274643" y="8779498"/>
            <a:ext cx="7738714" cy="321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6"/>
              </a:lnSpc>
            </a:pPr>
            <a:r>
              <a:rPr lang="en-US" sz="2123" spc="82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Foldable mat into variable relaxing/working configurations.</a:t>
            </a:r>
          </a:p>
        </p:txBody>
      </p:sp>
      <p:sp>
        <p:nvSpPr>
          <p:cNvPr name="Freeform 21" id="21"/>
          <p:cNvSpPr/>
          <p:nvPr/>
        </p:nvSpPr>
        <p:spPr>
          <a:xfrm flipH="false" flipV="true" rot="10609584">
            <a:off x="11476141" y="5647047"/>
            <a:ext cx="516558" cy="311872"/>
          </a:xfrm>
          <a:custGeom>
            <a:avLst/>
            <a:gdLst/>
            <a:ahLst/>
            <a:cxnLst/>
            <a:rect r="r" b="b" t="t" l="l"/>
            <a:pathLst>
              <a:path h="311872" w="516558">
                <a:moveTo>
                  <a:pt x="0" y="311872"/>
                </a:moveTo>
                <a:lnTo>
                  <a:pt x="516558" y="311872"/>
                </a:lnTo>
                <a:lnTo>
                  <a:pt x="516558" y="0"/>
                </a:lnTo>
                <a:lnTo>
                  <a:pt x="0" y="0"/>
                </a:lnTo>
                <a:lnTo>
                  <a:pt x="0" y="311872"/>
                </a:lnTo>
                <a:close/>
              </a:path>
            </a:pathLst>
          </a:custGeom>
          <a:blipFill>
            <a:blip r:embed="rId13">
              <a:alphaModFix amt="19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08</a:t>
            </a:r>
          </a:p>
        </p:txBody>
      </p:sp>
      <p:sp>
        <p:nvSpPr>
          <p:cNvPr name="Freeform 23" id="23"/>
          <p:cNvSpPr/>
          <p:nvPr/>
        </p:nvSpPr>
        <p:spPr>
          <a:xfrm flipH="false" flipV="true" rot="10612974">
            <a:off x="9732159" y="6281667"/>
            <a:ext cx="516558" cy="311872"/>
          </a:xfrm>
          <a:custGeom>
            <a:avLst/>
            <a:gdLst/>
            <a:ahLst/>
            <a:cxnLst/>
            <a:rect r="r" b="b" t="t" l="l"/>
            <a:pathLst>
              <a:path h="311872" w="516558">
                <a:moveTo>
                  <a:pt x="0" y="311872"/>
                </a:moveTo>
                <a:lnTo>
                  <a:pt x="516558" y="311872"/>
                </a:lnTo>
                <a:lnTo>
                  <a:pt x="516558" y="0"/>
                </a:lnTo>
                <a:lnTo>
                  <a:pt x="0" y="0"/>
                </a:lnTo>
                <a:lnTo>
                  <a:pt x="0" y="311872"/>
                </a:lnTo>
                <a:close/>
              </a:path>
            </a:pathLst>
          </a:custGeom>
          <a:blipFill>
            <a:blip r:embed="rId13">
              <a:alphaModFix amt="19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1443550">
            <a:off x="7728967" y="5578885"/>
            <a:ext cx="504366" cy="304511"/>
          </a:xfrm>
          <a:custGeom>
            <a:avLst/>
            <a:gdLst/>
            <a:ahLst/>
            <a:cxnLst/>
            <a:rect r="r" b="b" t="t" l="l"/>
            <a:pathLst>
              <a:path h="304511" w="504366">
                <a:moveTo>
                  <a:pt x="0" y="0"/>
                </a:moveTo>
                <a:lnTo>
                  <a:pt x="504366" y="0"/>
                </a:lnTo>
                <a:lnTo>
                  <a:pt x="504366" y="304511"/>
                </a:lnTo>
                <a:lnTo>
                  <a:pt x="0" y="3045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9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47396" y="1115250"/>
            <a:ext cx="4457796" cy="1924754"/>
          </a:xfrm>
          <a:custGeom>
            <a:avLst/>
            <a:gdLst/>
            <a:ahLst/>
            <a:cxnLst/>
            <a:rect r="r" b="b" t="t" l="l"/>
            <a:pathLst>
              <a:path h="1924754" w="4457796">
                <a:moveTo>
                  <a:pt x="0" y="0"/>
                </a:moveTo>
                <a:lnTo>
                  <a:pt x="4457796" y="0"/>
                </a:lnTo>
                <a:lnTo>
                  <a:pt x="4457796" y="1924754"/>
                </a:lnTo>
                <a:lnTo>
                  <a:pt x="0" y="19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4068838" y="1598732"/>
            <a:ext cx="2589007" cy="1184263"/>
          </a:xfrm>
          <a:custGeom>
            <a:avLst/>
            <a:gdLst/>
            <a:ahLst/>
            <a:cxnLst/>
            <a:rect r="r" b="b" t="t" l="l"/>
            <a:pathLst>
              <a:path h="1184263" w="2589007">
                <a:moveTo>
                  <a:pt x="0" y="0"/>
                </a:moveTo>
                <a:lnTo>
                  <a:pt x="2589006" y="0"/>
                </a:lnTo>
                <a:lnTo>
                  <a:pt x="2589006" y="1184262"/>
                </a:lnTo>
                <a:lnTo>
                  <a:pt x="0" y="1184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  <a:ln w="19050" cap="sq">
            <a:solidFill>
              <a:srgbClr val="B80F0F">
                <a:alpha val="15686"/>
              </a:srgbClr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681149" y="2084987"/>
            <a:ext cx="844595" cy="386335"/>
          </a:xfrm>
          <a:custGeom>
            <a:avLst/>
            <a:gdLst/>
            <a:ahLst/>
            <a:cxnLst/>
            <a:rect r="r" b="b" t="t" l="l"/>
            <a:pathLst>
              <a:path h="386335" w="844595">
                <a:moveTo>
                  <a:pt x="0" y="0"/>
                </a:moveTo>
                <a:lnTo>
                  <a:pt x="844595" y="0"/>
                </a:lnTo>
                <a:lnTo>
                  <a:pt x="844595" y="386335"/>
                </a:lnTo>
                <a:lnTo>
                  <a:pt x="0" y="386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044862" y="2091492"/>
            <a:ext cx="117170" cy="373325"/>
          </a:xfrm>
          <a:custGeom>
            <a:avLst/>
            <a:gdLst/>
            <a:ahLst/>
            <a:cxnLst/>
            <a:rect r="r" b="b" t="t" l="l"/>
            <a:pathLst>
              <a:path h="373325" w="117170">
                <a:moveTo>
                  <a:pt x="0" y="0"/>
                </a:moveTo>
                <a:lnTo>
                  <a:pt x="117170" y="0"/>
                </a:lnTo>
                <a:lnTo>
                  <a:pt x="117170" y="373325"/>
                </a:lnTo>
                <a:lnTo>
                  <a:pt x="0" y="373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13273" t="-259355" r="-66722" b="-8821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6535007" y="1565365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6"/>
                </a:lnTo>
                <a:lnTo>
                  <a:pt x="0" y="6216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85610" y="2684788"/>
            <a:ext cx="502088" cy="340126"/>
          </a:xfrm>
          <a:custGeom>
            <a:avLst/>
            <a:gdLst/>
            <a:ahLst/>
            <a:cxnLst/>
            <a:rect r="r" b="b" t="t" l="l"/>
            <a:pathLst>
              <a:path h="340126" w="502088">
                <a:moveTo>
                  <a:pt x="0" y="0"/>
                </a:moveTo>
                <a:lnTo>
                  <a:pt x="502088" y="0"/>
                </a:lnTo>
                <a:lnTo>
                  <a:pt x="502088" y="340126"/>
                </a:lnTo>
                <a:lnTo>
                  <a:pt x="0" y="340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159134" y="2990670"/>
            <a:ext cx="2565189" cy="49334"/>
          </a:xfrm>
          <a:custGeom>
            <a:avLst/>
            <a:gdLst/>
            <a:ahLst/>
            <a:cxnLst/>
            <a:rect r="r" b="b" t="t" l="l"/>
            <a:pathLst>
              <a:path h="49334" w="2565189">
                <a:moveTo>
                  <a:pt x="0" y="0"/>
                </a:moveTo>
                <a:lnTo>
                  <a:pt x="2565190" y="0"/>
                </a:lnTo>
                <a:lnTo>
                  <a:pt x="2565190" y="49334"/>
                </a:lnTo>
                <a:lnTo>
                  <a:pt x="0" y="49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59134" y="2854851"/>
            <a:ext cx="609970" cy="77148"/>
          </a:xfrm>
          <a:custGeom>
            <a:avLst/>
            <a:gdLst/>
            <a:ahLst/>
            <a:cxnLst/>
            <a:rect r="r" b="b" t="t" l="l"/>
            <a:pathLst>
              <a:path h="77148" w="609970">
                <a:moveTo>
                  <a:pt x="0" y="0"/>
                </a:moveTo>
                <a:lnTo>
                  <a:pt x="609970" y="0"/>
                </a:lnTo>
                <a:lnTo>
                  <a:pt x="609970" y="77148"/>
                </a:lnTo>
                <a:lnTo>
                  <a:pt x="0" y="771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691106" r="-57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2733825" y="1565365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6"/>
                </a:lnTo>
                <a:lnTo>
                  <a:pt x="0" y="6216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164890" y="2684788"/>
            <a:ext cx="502088" cy="340126"/>
          </a:xfrm>
          <a:custGeom>
            <a:avLst/>
            <a:gdLst/>
            <a:ahLst/>
            <a:cxnLst/>
            <a:rect r="r" b="b" t="t" l="l"/>
            <a:pathLst>
              <a:path h="340126" w="502088">
                <a:moveTo>
                  <a:pt x="0" y="0"/>
                </a:moveTo>
                <a:lnTo>
                  <a:pt x="502088" y="0"/>
                </a:lnTo>
                <a:lnTo>
                  <a:pt x="502088" y="340126"/>
                </a:lnTo>
                <a:lnTo>
                  <a:pt x="0" y="340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15135888" y="1115250"/>
            <a:ext cx="454907" cy="454907"/>
          </a:xfrm>
          <a:custGeom>
            <a:avLst/>
            <a:gdLst/>
            <a:ahLst/>
            <a:cxnLst/>
            <a:rect r="r" b="b" t="t" l="l"/>
            <a:pathLst>
              <a:path h="454907" w="454907">
                <a:moveTo>
                  <a:pt x="0" y="0"/>
                </a:moveTo>
                <a:lnTo>
                  <a:pt x="454906" y="0"/>
                </a:lnTo>
                <a:lnTo>
                  <a:pt x="454906" y="454907"/>
                </a:lnTo>
                <a:lnTo>
                  <a:pt x="0" y="454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4802370" y="2035927"/>
            <a:ext cx="844595" cy="386335"/>
          </a:xfrm>
          <a:custGeom>
            <a:avLst/>
            <a:gdLst/>
            <a:ahLst/>
            <a:cxnLst/>
            <a:rect r="r" b="b" t="t" l="l"/>
            <a:pathLst>
              <a:path h="386335" w="844595">
                <a:moveTo>
                  <a:pt x="0" y="0"/>
                </a:moveTo>
                <a:lnTo>
                  <a:pt x="844596" y="0"/>
                </a:lnTo>
                <a:lnTo>
                  <a:pt x="844596" y="386334"/>
                </a:lnTo>
                <a:lnTo>
                  <a:pt x="0" y="386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5166083" y="2042431"/>
            <a:ext cx="117170" cy="373325"/>
          </a:xfrm>
          <a:custGeom>
            <a:avLst/>
            <a:gdLst/>
            <a:ahLst/>
            <a:cxnLst/>
            <a:rect r="r" b="b" t="t" l="l"/>
            <a:pathLst>
              <a:path h="373325" w="117170">
                <a:moveTo>
                  <a:pt x="0" y="0"/>
                </a:moveTo>
                <a:lnTo>
                  <a:pt x="117170" y="0"/>
                </a:lnTo>
                <a:lnTo>
                  <a:pt x="117170" y="373326"/>
                </a:lnTo>
                <a:lnTo>
                  <a:pt x="0" y="373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13273" t="-259355" r="-66722" b="-88213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4043583" y="1847590"/>
            <a:ext cx="725564" cy="270827"/>
          </a:xfrm>
          <a:custGeom>
            <a:avLst/>
            <a:gdLst/>
            <a:ahLst/>
            <a:cxnLst/>
            <a:rect r="r" b="b" t="t" l="l"/>
            <a:pathLst>
              <a:path h="270827" w="725564">
                <a:moveTo>
                  <a:pt x="0" y="0"/>
                </a:moveTo>
                <a:lnTo>
                  <a:pt x="725564" y="0"/>
                </a:lnTo>
                <a:lnTo>
                  <a:pt x="725564" y="270827"/>
                </a:lnTo>
                <a:lnTo>
                  <a:pt x="0" y="2708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405" t="0" r="-1212" b="-7416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4368138" y="2017222"/>
            <a:ext cx="82959" cy="264322"/>
          </a:xfrm>
          <a:custGeom>
            <a:avLst/>
            <a:gdLst/>
            <a:ahLst/>
            <a:cxnLst/>
            <a:rect r="r" b="b" t="t" l="l"/>
            <a:pathLst>
              <a:path h="264322" w="82959">
                <a:moveTo>
                  <a:pt x="0" y="0"/>
                </a:moveTo>
                <a:lnTo>
                  <a:pt x="82959" y="0"/>
                </a:lnTo>
                <a:lnTo>
                  <a:pt x="82959" y="264322"/>
                </a:lnTo>
                <a:lnTo>
                  <a:pt x="0" y="264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13273" t="-259355" r="-66722" b="-88213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865195" y="4666571"/>
            <a:ext cx="4829989" cy="3457603"/>
          </a:xfrm>
          <a:custGeom>
            <a:avLst/>
            <a:gdLst/>
            <a:ahLst/>
            <a:cxnLst/>
            <a:rect r="r" b="b" t="t" l="l"/>
            <a:pathLst>
              <a:path h="3457603" w="4829989">
                <a:moveTo>
                  <a:pt x="0" y="0"/>
                </a:moveTo>
                <a:lnTo>
                  <a:pt x="4829989" y="0"/>
                </a:lnTo>
                <a:lnTo>
                  <a:pt x="4829989" y="3457604"/>
                </a:lnTo>
                <a:lnTo>
                  <a:pt x="0" y="3457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9996" t="-16468" r="-23106" b="-26023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6013" y="3836979"/>
            <a:ext cx="5051756" cy="3584426"/>
          </a:xfrm>
          <a:custGeom>
            <a:avLst/>
            <a:gdLst/>
            <a:ahLst/>
            <a:cxnLst/>
            <a:rect r="r" b="b" t="t" l="l"/>
            <a:pathLst>
              <a:path h="3584426" w="5051756">
                <a:moveTo>
                  <a:pt x="0" y="0"/>
                </a:moveTo>
                <a:lnTo>
                  <a:pt x="5051757" y="0"/>
                </a:lnTo>
                <a:lnTo>
                  <a:pt x="5051757" y="3584426"/>
                </a:lnTo>
                <a:lnTo>
                  <a:pt x="0" y="358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-13752" b="-13425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414637" y="2490372"/>
            <a:ext cx="7420626" cy="5254786"/>
          </a:xfrm>
          <a:custGeom>
            <a:avLst/>
            <a:gdLst/>
            <a:ahLst/>
            <a:cxnLst/>
            <a:rect r="r" b="b" t="t" l="l"/>
            <a:pathLst>
              <a:path h="5254786" w="7420626">
                <a:moveTo>
                  <a:pt x="0" y="0"/>
                </a:moveTo>
                <a:lnTo>
                  <a:pt x="7420626" y="0"/>
                </a:lnTo>
                <a:lnTo>
                  <a:pt x="7420626" y="5254785"/>
                </a:lnTo>
                <a:lnTo>
                  <a:pt x="0" y="525478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5565" t="0" r="-5979" b="-501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2700000">
            <a:off x="6352796" y="4256909"/>
            <a:ext cx="504366" cy="304511"/>
          </a:xfrm>
          <a:custGeom>
            <a:avLst/>
            <a:gdLst/>
            <a:ahLst/>
            <a:cxnLst/>
            <a:rect r="r" b="b" t="t" l="l"/>
            <a:pathLst>
              <a:path h="304511" w="504366">
                <a:moveTo>
                  <a:pt x="0" y="0"/>
                </a:moveTo>
                <a:lnTo>
                  <a:pt x="504366" y="0"/>
                </a:lnTo>
                <a:lnTo>
                  <a:pt x="504366" y="304511"/>
                </a:lnTo>
                <a:lnTo>
                  <a:pt x="0" y="3045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9999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202484" y="987530"/>
            <a:ext cx="8009409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FURNITURE IDEA 'PEEL'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00537" y="7748700"/>
            <a:ext cx="4599146" cy="75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'Carpet' as Initial state </a:t>
            </a:r>
          </a:p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Initially this piece will be folded flat on the ground and serve as a carpet/division of space.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754501" y="7822898"/>
            <a:ext cx="4871403" cy="75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Several Configurations</a:t>
            </a:r>
          </a:p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For a relaxed setting that can vary, depending on prefference of a person or mood.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909605" y="7835958"/>
            <a:ext cx="4907472" cy="75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Relationship to Llighting</a:t>
            </a:r>
          </a:p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LED light, diffused under the surfaces and activated when folded out.</a:t>
            </a:r>
          </a:p>
        </p:txBody>
      </p:sp>
      <p:sp>
        <p:nvSpPr>
          <p:cNvPr name="Freeform 25" id="25"/>
          <p:cNvSpPr/>
          <p:nvPr/>
        </p:nvSpPr>
        <p:spPr>
          <a:xfrm flipH="false" flipV="true" rot="-8969256">
            <a:off x="9343428" y="5757782"/>
            <a:ext cx="516558" cy="311872"/>
          </a:xfrm>
          <a:custGeom>
            <a:avLst/>
            <a:gdLst/>
            <a:ahLst/>
            <a:cxnLst/>
            <a:rect r="r" b="b" t="t" l="l"/>
            <a:pathLst>
              <a:path h="311872" w="516558">
                <a:moveTo>
                  <a:pt x="0" y="311872"/>
                </a:moveTo>
                <a:lnTo>
                  <a:pt x="516558" y="311872"/>
                </a:lnTo>
                <a:lnTo>
                  <a:pt x="516558" y="0"/>
                </a:lnTo>
                <a:lnTo>
                  <a:pt x="0" y="0"/>
                </a:lnTo>
                <a:lnTo>
                  <a:pt x="0" y="311872"/>
                </a:lnTo>
                <a:close/>
              </a:path>
            </a:pathLst>
          </a:custGeom>
          <a:blipFill>
            <a:blip r:embed="rId15">
              <a:alphaModFix amt="19999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08</a:t>
            </a:r>
          </a:p>
        </p:txBody>
      </p:sp>
      <p:sp>
        <p:nvSpPr>
          <p:cNvPr name="Freeform 27" id="27"/>
          <p:cNvSpPr/>
          <p:nvPr/>
        </p:nvSpPr>
        <p:spPr>
          <a:xfrm flipH="false" flipV="true" rot="-8332278">
            <a:off x="11222020" y="5274904"/>
            <a:ext cx="516558" cy="311872"/>
          </a:xfrm>
          <a:custGeom>
            <a:avLst/>
            <a:gdLst/>
            <a:ahLst/>
            <a:cxnLst/>
            <a:rect r="r" b="b" t="t" l="l"/>
            <a:pathLst>
              <a:path h="311872" w="516558">
                <a:moveTo>
                  <a:pt x="0" y="311872"/>
                </a:moveTo>
                <a:lnTo>
                  <a:pt x="516558" y="311872"/>
                </a:lnTo>
                <a:lnTo>
                  <a:pt x="516558" y="0"/>
                </a:lnTo>
                <a:lnTo>
                  <a:pt x="0" y="0"/>
                </a:lnTo>
                <a:lnTo>
                  <a:pt x="0" y="311872"/>
                </a:lnTo>
                <a:close/>
              </a:path>
            </a:pathLst>
          </a:custGeom>
          <a:blipFill>
            <a:blip r:embed="rId15">
              <a:alphaModFix amt="19999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93707" y="1054205"/>
            <a:ext cx="1765593" cy="762335"/>
          </a:xfrm>
          <a:custGeom>
            <a:avLst/>
            <a:gdLst/>
            <a:ahLst/>
            <a:cxnLst/>
            <a:rect r="r" b="b" t="t" l="l"/>
            <a:pathLst>
              <a:path h="762335" w="1765593">
                <a:moveTo>
                  <a:pt x="0" y="0"/>
                </a:moveTo>
                <a:lnTo>
                  <a:pt x="1765593" y="0"/>
                </a:lnTo>
                <a:lnTo>
                  <a:pt x="1765593" y="762334"/>
                </a:lnTo>
                <a:lnTo>
                  <a:pt x="0" y="762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5894425" y="1796999"/>
            <a:ext cx="1015991" cy="19540"/>
          </a:xfrm>
          <a:custGeom>
            <a:avLst/>
            <a:gdLst/>
            <a:ahLst/>
            <a:cxnLst/>
            <a:rect r="r" b="b" t="t" l="l"/>
            <a:pathLst>
              <a:path h="19540" w="1015991">
                <a:moveTo>
                  <a:pt x="0" y="0"/>
                </a:moveTo>
                <a:lnTo>
                  <a:pt x="1015991" y="0"/>
                </a:lnTo>
                <a:lnTo>
                  <a:pt x="1015991" y="19540"/>
                </a:lnTo>
                <a:lnTo>
                  <a:pt x="0" y="19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6148383" y="1534701"/>
            <a:ext cx="456242" cy="45314"/>
          </a:xfrm>
          <a:custGeom>
            <a:avLst/>
            <a:gdLst/>
            <a:ahLst/>
            <a:cxnLst/>
            <a:rect r="r" b="b" t="t" l="l"/>
            <a:pathLst>
              <a:path h="45314" w="456242">
                <a:moveTo>
                  <a:pt x="0" y="0"/>
                </a:moveTo>
                <a:lnTo>
                  <a:pt x="456241" y="0"/>
                </a:lnTo>
                <a:lnTo>
                  <a:pt x="456241" y="45314"/>
                </a:lnTo>
                <a:lnTo>
                  <a:pt x="0" y="453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863791" y="1238151"/>
            <a:ext cx="1025424" cy="469049"/>
          </a:xfrm>
          <a:custGeom>
            <a:avLst/>
            <a:gdLst/>
            <a:ahLst/>
            <a:cxnLst/>
            <a:rect r="r" b="b" t="t" l="l"/>
            <a:pathLst>
              <a:path h="469049" w="1025424">
                <a:moveTo>
                  <a:pt x="0" y="0"/>
                </a:moveTo>
                <a:lnTo>
                  <a:pt x="1025425" y="0"/>
                </a:lnTo>
                <a:lnTo>
                  <a:pt x="1025425" y="469050"/>
                </a:lnTo>
                <a:lnTo>
                  <a:pt x="0" y="4690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023450" y="1348039"/>
            <a:ext cx="241728" cy="241728"/>
          </a:xfrm>
          <a:custGeom>
            <a:avLst/>
            <a:gdLst/>
            <a:ahLst/>
            <a:cxnLst/>
            <a:rect r="r" b="b" t="t" l="l"/>
            <a:pathLst>
              <a:path h="241728" w="241728">
                <a:moveTo>
                  <a:pt x="0" y="0"/>
                </a:moveTo>
                <a:lnTo>
                  <a:pt x="241728" y="0"/>
                </a:lnTo>
                <a:lnTo>
                  <a:pt x="241728" y="241729"/>
                </a:lnTo>
                <a:lnTo>
                  <a:pt x="0" y="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6114679" y="1254878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5969143" y="1404612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16281286" y="1054205"/>
            <a:ext cx="180174" cy="180174"/>
          </a:xfrm>
          <a:custGeom>
            <a:avLst/>
            <a:gdLst/>
            <a:ahLst/>
            <a:cxnLst/>
            <a:rect r="r" b="b" t="t" l="l"/>
            <a:pathLst>
              <a:path h="180174" w="180174">
                <a:moveTo>
                  <a:pt x="0" y="0"/>
                </a:moveTo>
                <a:lnTo>
                  <a:pt x="180174" y="0"/>
                </a:lnTo>
                <a:lnTo>
                  <a:pt x="180174" y="180174"/>
                </a:lnTo>
                <a:lnTo>
                  <a:pt x="0" y="1801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>
            <a:off x="11229958" y="4548380"/>
            <a:ext cx="0" cy="819952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12259764" y="4882921"/>
            <a:ext cx="0" cy="819952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11234610" y="5368332"/>
            <a:ext cx="0" cy="819952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H="true">
            <a:off x="11236360" y="5702874"/>
            <a:ext cx="1023404" cy="487671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H="true">
            <a:off x="11236360" y="5060975"/>
            <a:ext cx="683808" cy="1129569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849914" y="1229389"/>
            <a:ext cx="577025" cy="241747"/>
          </a:xfrm>
          <a:custGeom>
            <a:avLst/>
            <a:gdLst/>
            <a:ahLst/>
            <a:cxnLst/>
            <a:rect r="r" b="b" t="t" l="l"/>
            <a:pathLst>
              <a:path h="241747" w="577025">
                <a:moveTo>
                  <a:pt x="0" y="0"/>
                </a:moveTo>
                <a:lnTo>
                  <a:pt x="577025" y="0"/>
                </a:lnTo>
                <a:lnTo>
                  <a:pt x="577025" y="241747"/>
                </a:lnTo>
                <a:lnTo>
                  <a:pt x="0" y="2417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64041" y="1664726"/>
            <a:ext cx="195259" cy="132273"/>
          </a:xfrm>
          <a:custGeom>
            <a:avLst/>
            <a:gdLst/>
            <a:ahLst/>
            <a:cxnLst/>
            <a:rect r="r" b="b" t="t" l="l"/>
            <a:pathLst>
              <a:path h="132273" w="195259">
                <a:moveTo>
                  <a:pt x="0" y="0"/>
                </a:moveTo>
                <a:lnTo>
                  <a:pt x="195259" y="0"/>
                </a:lnTo>
                <a:lnTo>
                  <a:pt x="195259" y="132273"/>
                </a:lnTo>
                <a:lnTo>
                  <a:pt x="0" y="132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5330581" y="1229389"/>
            <a:ext cx="577025" cy="241747"/>
          </a:xfrm>
          <a:custGeom>
            <a:avLst/>
            <a:gdLst/>
            <a:ahLst/>
            <a:cxnLst/>
            <a:rect r="r" b="b" t="t" l="l"/>
            <a:pathLst>
              <a:path h="241747" w="577025">
                <a:moveTo>
                  <a:pt x="0" y="0"/>
                </a:moveTo>
                <a:lnTo>
                  <a:pt x="577024" y="0"/>
                </a:lnTo>
                <a:lnTo>
                  <a:pt x="577024" y="241747"/>
                </a:lnTo>
                <a:lnTo>
                  <a:pt x="0" y="2417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494515" y="1664726"/>
            <a:ext cx="195259" cy="132273"/>
          </a:xfrm>
          <a:custGeom>
            <a:avLst/>
            <a:gdLst/>
            <a:ahLst/>
            <a:cxnLst/>
            <a:rect r="r" b="b" t="t" l="l"/>
            <a:pathLst>
              <a:path h="132273" w="195259">
                <a:moveTo>
                  <a:pt x="0" y="0"/>
                </a:moveTo>
                <a:lnTo>
                  <a:pt x="195260" y="0"/>
                </a:lnTo>
                <a:lnTo>
                  <a:pt x="195260" y="132273"/>
                </a:lnTo>
                <a:lnTo>
                  <a:pt x="0" y="132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971634" y="2378514"/>
            <a:ext cx="6287666" cy="4354209"/>
          </a:xfrm>
          <a:custGeom>
            <a:avLst/>
            <a:gdLst/>
            <a:ahLst/>
            <a:cxnLst/>
            <a:rect r="r" b="b" t="t" l="l"/>
            <a:pathLst>
              <a:path h="4354209" w="6287666">
                <a:moveTo>
                  <a:pt x="0" y="0"/>
                </a:moveTo>
                <a:lnTo>
                  <a:pt x="6287666" y="0"/>
                </a:lnTo>
                <a:lnTo>
                  <a:pt x="6287666" y="4354209"/>
                </a:lnTo>
                <a:lnTo>
                  <a:pt x="0" y="435420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086442" y="2414925"/>
            <a:ext cx="6013908" cy="4219436"/>
          </a:xfrm>
          <a:custGeom>
            <a:avLst/>
            <a:gdLst/>
            <a:ahLst/>
            <a:cxnLst/>
            <a:rect r="r" b="b" t="t" l="l"/>
            <a:pathLst>
              <a:path h="4219436" w="6013908">
                <a:moveTo>
                  <a:pt x="0" y="0"/>
                </a:moveTo>
                <a:lnTo>
                  <a:pt x="6013908" y="0"/>
                </a:lnTo>
                <a:lnTo>
                  <a:pt x="6013908" y="4219436"/>
                </a:lnTo>
                <a:lnTo>
                  <a:pt x="0" y="421943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891165" y="1785479"/>
            <a:ext cx="1015991" cy="19540"/>
          </a:xfrm>
          <a:custGeom>
            <a:avLst/>
            <a:gdLst/>
            <a:ahLst/>
            <a:cxnLst/>
            <a:rect r="r" b="b" t="t" l="l"/>
            <a:pathLst>
              <a:path h="19540" w="1015991">
                <a:moveTo>
                  <a:pt x="0" y="0"/>
                </a:moveTo>
                <a:lnTo>
                  <a:pt x="1015991" y="0"/>
                </a:lnTo>
                <a:lnTo>
                  <a:pt x="1015991" y="19540"/>
                </a:lnTo>
                <a:lnTo>
                  <a:pt x="0" y="19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680673" y="8128834"/>
            <a:ext cx="6059293" cy="1294790"/>
          </a:xfrm>
          <a:custGeom>
            <a:avLst/>
            <a:gdLst/>
            <a:ahLst/>
            <a:cxnLst/>
            <a:rect r="r" b="b" t="t" l="l"/>
            <a:pathLst>
              <a:path h="1294790" w="6059293">
                <a:moveTo>
                  <a:pt x="0" y="0"/>
                </a:moveTo>
                <a:lnTo>
                  <a:pt x="6059293" y="0"/>
                </a:lnTo>
                <a:lnTo>
                  <a:pt x="6059293" y="1294790"/>
                </a:lnTo>
                <a:lnTo>
                  <a:pt x="0" y="12947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-21673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086442" y="8126097"/>
            <a:ext cx="1364351" cy="1154488"/>
          </a:xfrm>
          <a:custGeom>
            <a:avLst/>
            <a:gdLst/>
            <a:ahLst/>
            <a:cxnLst/>
            <a:rect r="r" b="b" t="t" l="l"/>
            <a:pathLst>
              <a:path h="1154488" w="1364351">
                <a:moveTo>
                  <a:pt x="0" y="0"/>
                </a:moveTo>
                <a:lnTo>
                  <a:pt x="1364351" y="0"/>
                </a:lnTo>
                <a:lnTo>
                  <a:pt x="1364351" y="1154488"/>
                </a:lnTo>
                <a:lnTo>
                  <a:pt x="0" y="115448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-18177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58933" y="6824826"/>
            <a:ext cx="1621302" cy="2433474"/>
          </a:xfrm>
          <a:custGeom>
            <a:avLst/>
            <a:gdLst/>
            <a:ahLst/>
            <a:cxnLst/>
            <a:rect r="r" b="b" t="t" l="l"/>
            <a:pathLst>
              <a:path h="2433474" w="1621302">
                <a:moveTo>
                  <a:pt x="0" y="0"/>
                </a:moveTo>
                <a:lnTo>
                  <a:pt x="1621303" y="0"/>
                </a:lnTo>
                <a:lnTo>
                  <a:pt x="1621303" y="2433474"/>
                </a:lnTo>
                <a:lnTo>
                  <a:pt x="0" y="243347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58933" y="5022587"/>
            <a:ext cx="1621302" cy="1360572"/>
          </a:xfrm>
          <a:custGeom>
            <a:avLst/>
            <a:gdLst/>
            <a:ahLst/>
            <a:cxnLst/>
            <a:rect r="r" b="b" t="t" l="l"/>
            <a:pathLst>
              <a:path h="1360572" w="1621302">
                <a:moveTo>
                  <a:pt x="0" y="0"/>
                </a:moveTo>
                <a:lnTo>
                  <a:pt x="1621303" y="0"/>
                </a:lnTo>
                <a:lnTo>
                  <a:pt x="1621303" y="1360573"/>
                </a:lnTo>
                <a:lnTo>
                  <a:pt x="0" y="136057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-4565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028700" y="2770707"/>
            <a:ext cx="1651536" cy="1895864"/>
          </a:xfrm>
          <a:custGeom>
            <a:avLst/>
            <a:gdLst/>
            <a:ahLst/>
            <a:cxnLst/>
            <a:rect r="r" b="b" t="t" l="l"/>
            <a:pathLst>
              <a:path h="1895864" w="1651536">
                <a:moveTo>
                  <a:pt x="0" y="0"/>
                </a:moveTo>
                <a:lnTo>
                  <a:pt x="1651536" y="0"/>
                </a:lnTo>
                <a:lnTo>
                  <a:pt x="1651536" y="1895864"/>
                </a:lnTo>
                <a:lnTo>
                  <a:pt x="0" y="189586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144806" y="8128834"/>
            <a:ext cx="1177134" cy="1151751"/>
          </a:xfrm>
          <a:custGeom>
            <a:avLst/>
            <a:gdLst/>
            <a:ahLst/>
            <a:cxnLst/>
            <a:rect r="r" b="b" t="t" l="l"/>
            <a:pathLst>
              <a:path h="1151751" w="1177134">
                <a:moveTo>
                  <a:pt x="0" y="0"/>
                </a:moveTo>
                <a:lnTo>
                  <a:pt x="1177134" y="0"/>
                </a:lnTo>
                <a:lnTo>
                  <a:pt x="1177134" y="1151751"/>
                </a:lnTo>
                <a:lnTo>
                  <a:pt x="0" y="115175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4132108" y="6852100"/>
            <a:ext cx="5895906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1 - Folded modules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132108" y="7079270"/>
            <a:ext cx="5968242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Triangular modules and can be copletely folded up, for maximum space clearance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117390" y="6837498"/>
            <a:ext cx="4179287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2 - Personalised wall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117390" y="7105989"/>
            <a:ext cx="6141910" cy="355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Modules create ambient lights, temporary shelves, seatings to fit the users necessities and taste.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850447" y="1632516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MULTIPURPOSE WALL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897978" y="8937837"/>
            <a:ext cx="1361322" cy="355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Hassell, </a:t>
            </a:r>
          </a:p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Lunar Masterplan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710334" y="8937837"/>
            <a:ext cx="1849463" cy="355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IKEA, </a:t>
            </a:r>
          </a:p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Pegboard wall oraniser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28700" y="2361194"/>
            <a:ext cx="5895906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References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09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9917" y="2411596"/>
            <a:ext cx="5224702" cy="3363402"/>
            <a:chOff x="0" y="0"/>
            <a:chExt cx="6966270" cy="4484536"/>
          </a:xfrm>
        </p:grpSpPr>
        <p:sp>
          <p:nvSpPr>
            <p:cNvPr name="AutoShape 3" id="3"/>
            <p:cNvSpPr/>
            <p:nvPr/>
          </p:nvSpPr>
          <p:spPr>
            <a:xfrm>
              <a:off x="5066771" y="2208222"/>
              <a:ext cx="0" cy="1143575"/>
            </a:xfrm>
            <a:prstGeom prst="line">
              <a:avLst/>
            </a:prstGeom>
            <a:ln cap="flat" w="26569">
              <a:solidFill>
                <a:srgbClr val="A73E39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966270" cy="4484536"/>
            </a:xfrm>
            <a:custGeom>
              <a:avLst/>
              <a:gdLst/>
              <a:ahLst/>
              <a:cxnLst/>
              <a:rect r="r" b="b" t="t" l="l"/>
              <a:pathLst>
                <a:path h="4484536" w="6966270">
                  <a:moveTo>
                    <a:pt x="0" y="0"/>
                  </a:moveTo>
                  <a:lnTo>
                    <a:pt x="6966270" y="0"/>
                  </a:lnTo>
                  <a:lnTo>
                    <a:pt x="6966270" y="4484536"/>
                  </a:lnTo>
                  <a:lnTo>
                    <a:pt x="0" y="4484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AutoShape 5" id="5"/>
            <p:cNvSpPr/>
            <p:nvPr/>
          </p:nvSpPr>
          <p:spPr>
            <a:xfrm flipH="true">
              <a:off x="5066771" y="2780010"/>
              <a:ext cx="519630" cy="574854"/>
            </a:xfrm>
            <a:prstGeom prst="line">
              <a:avLst/>
            </a:prstGeom>
            <a:ln cap="flat" w="26569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 flipH="true">
              <a:off x="5934617" y="2574454"/>
              <a:ext cx="519630" cy="574854"/>
            </a:xfrm>
            <a:prstGeom prst="line">
              <a:avLst/>
            </a:prstGeom>
            <a:ln cap="flat" w="26569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 flipV="true">
              <a:off x="4166254" y="2487884"/>
              <a:ext cx="295889" cy="559994"/>
            </a:xfrm>
            <a:prstGeom prst="line">
              <a:avLst/>
            </a:prstGeom>
            <a:ln cap="flat" w="26569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5001549" y="2379154"/>
              <a:ext cx="0" cy="975710"/>
            </a:xfrm>
            <a:prstGeom prst="line">
              <a:avLst/>
            </a:prstGeom>
            <a:ln cap="flat" w="26569">
              <a:solidFill>
                <a:srgbClr val="A73E39"/>
              </a:solidFill>
              <a:prstDash val="sysDash"/>
              <a:headEnd type="none" len="sm" w="sm"/>
              <a:tailEnd type="none" len="sm" w="sm"/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3850894" y="5563471"/>
            <a:ext cx="1971288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52"/>
              </a:lnSpc>
            </a:pPr>
            <a:r>
              <a:rPr lang="en-US" b="true" sz="1400" spc="54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1 - Hanging shelves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807014"/>
            <a:ext cx="5823280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Shelves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043272" y="2273739"/>
            <a:ext cx="7118398" cy="3950711"/>
            <a:chOff x="0" y="0"/>
            <a:chExt cx="9491197" cy="526761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491197" cy="5267614"/>
            </a:xfrm>
            <a:custGeom>
              <a:avLst/>
              <a:gdLst/>
              <a:ahLst/>
              <a:cxnLst/>
              <a:rect r="r" b="b" t="t" l="l"/>
              <a:pathLst>
                <a:path h="5267614" w="9491197">
                  <a:moveTo>
                    <a:pt x="0" y="0"/>
                  </a:moveTo>
                  <a:lnTo>
                    <a:pt x="9491197" y="0"/>
                  </a:lnTo>
                  <a:lnTo>
                    <a:pt x="9491197" y="5267614"/>
                  </a:lnTo>
                  <a:lnTo>
                    <a:pt x="0" y="5267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AutoShape 13" id="13"/>
            <p:cNvSpPr/>
            <p:nvPr/>
          </p:nvSpPr>
          <p:spPr>
            <a:xfrm flipH="true" flipV="true">
              <a:off x="5199897" y="1834738"/>
              <a:ext cx="1077645" cy="96719"/>
            </a:xfrm>
            <a:prstGeom prst="line">
              <a:avLst/>
            </a:prstGeom>
            <a:ln cap="flat" w="29696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14" id="14"/>
            <p:cNvSpPr/>
            <p:nvPr/>
          </p:nvSpPr>
          <p:spPr>
            <a:xfrm flipH="true" flipV="true">
              <a:off x="4497102" y="2739582"/>
              <a:ext cx="1077645" cy="96719"/>
            </a:xfrm>
            <a:prstGeom prst="line">
              <a:avLst/>
            </a:prstGeom>
            <a:ln cap="flat" w="29696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15" id="15"/>
            <p:cNvSpPr/>
            <p:nvPr/>
          </p:nvSpPr>
          <p:spPr>
            <a:xfrm flipH="true" flipV="true">
              <a:off x="3812262" y="3674477"/>
              <a:ext cx="1077645" cy="96719"/>
            </a:xfrm>
            <a:prstGeom prst="line">
              <a:avLst/>
            </a:prstGeom>
            <a:ln cap="flat" w="29696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16" id="16"/>
            <p:cNvSpPr/>
            <p:nvPr/>
          </p:nvSpPr>
          <p:spPr>
            <a:xfrm flipH="true" flipV="true">
              <a:off x="8272627" y="346528"/>
              <a:ext cx="398830" cy="935184"/>
            </a:xfrm>
            <a:prstGeom prst="line">
              <a:avLst/>
            </a:prstGeom>
            <a:ln cap="flat" w="29696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17" id="17"/>
            <p:cNvSpPr/>
            <p:nvPr/>
          </p:nvSpPr>
          <p:spPr>
            <a:xfrm flipH="true" flipV="true">
              <a:off x="7587223" y="1259416"/>
              <a:ext cx="398830" cy="935184"/>
            </a:xfrm>
            <a:prstGeom prst="line">
              <a:avLst/>
            </a:prstGeom>
            <a:ln cap="flat" w="29696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18" id="18"/>
            <p:cNvSpPr/>
            <p:nvPr/>
          </p:nvSpPr>
          <p:spPr>
            <a:xfrm flipH="true" flipV="true">
              <a:off x="6886214" y="2190409"/>
              <a:ext cx="398830" cy="935184"/>
            </a:xfrm>
            <a:prstGeom prst="line">
              <a:avLst/>
            </a:prstGeom>
            <a:ln cap="flat" w="29696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2680236" y="5855849"/>
            <a:ext cx="7005939" cy="3465844"/>
            <a:chOff x="0" y="0"/>
            <a:chExt cx="9341252" cy="462112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110674"/>
              <a:ext cx="9229859" cy="4510452"/>
            </a:xfrm>
            <a:custGeom>
              <a:avLst/>
              <a:gdLst/>
              <a:ahLst/>
              <a:cxnLst/>
              <a:rect r="r" b="b" t="t" l="l"/>
              <a:pathLst>
                <a:path h="4510452" w="9229859">
                  <a:moveTo>
                    <a:pt x="0" y="0"/>
                  </a:moveTo>
                  <a:lnTo>
                    <a:pt x="9229859" y="0"/>
                  </a:lnTo>
                  <a:lnTo>
                    <a:pt x="9229859" y="4510452"/>
                  </a:lnTo>
                  <a:lnTo>
                    <a:pt x="0" y="4510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8" t="0" r="-28" b="0"/>
              </a:stretch>
            </a:blipFill>
          </p:spPr>
        </p:sp>
        <p:sp>
          <p:nvSpPr>
            <p:cNvPr name="AutoShape 21" id="21"/>
            <p:cNvSpPr/>
            <p:nvPr/>
          </p:nvSpPr>
          <p:spPr>
            <a:xfrm flipH="true" flipV="true">
              <a:off x="3402685" y="2097038"/>
              <a:ext cx="1212245" cy="119222"/>
            </a:xfrm>
            <a:prstGeom prst="line">
              <a:avLst/>
            </a:prstGeom>
            <a:ln cap="flat" w="29696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22" id="22"/>
            <p:cNvSpPr/>
            <p:nvPr/>
          </p:nvSpPr>
          <p:spPr>
            <a:xfrm flipH="true" flipV="true">
              <a:off x="4913046" y="1730327"/>
              <a:ext cx="1221171" cy="101483"/>
            </a:xfrm>
            <a:prstGeom prst="line">
              <a:avLst/>
            </a:prstGeom>
            <a:ln cap="flat" w="29696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23" id="23"/>
            <p:cNvSpPr/>
            <p:nvPr/>
          </p:nvSpPr>
          <p:spPr>
            <a:xfrm flipH="true" flipV="true">
              <a:off x="7164085" y="362637"/>
              <a:ext cx="413173" cy="1025266"/>
            </a:xfrm>
            <a:prstGeom prst="line">
              <a:avLst/>
            </a:prstGeom>
            <a:ln cap="flat" w="29696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24" id="24"/>
            <p:cNvSpPr/>
            <p:nvPr/>
          </p:nvSpPr>
          <p:spPr>
            <a:xfrm flipH="true" flipV="true">
              <a:off x="8623864" y="110674"/>
              <a:ext cx="523480" cy="964704"/>
            </a:xfrm>
            <a:prstGeom prst="line">
              <a:avLst/>
            </a:prstGeom>
            <a:ln cap="flat" w="29696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25" id="25"/>
            <p:cNvSpPr/>
            <p:nvPr/>
          </p:nvSpPr>
          <p:spPr>
            <a:xfrm>
              <a:off x="8639468" y="87226"/>
              <a:ext cx="0" cy="676163"/>
            </a:xfrm>
            <a:prstGeom prst="line">
              <a:avLst/>
            </a:prstGeom>
            <a:ln cap="flat" w="29696">
              <a:solidFill>
                <a:srgbClr val="A73E39"/>
              </a:solidFill>
              <a:prstDash val="sysDash"/>
              <a:headEnd type="none" len="sm" w="sm"/>
              <a:tailEnd type="none" len="sm" w="sm"/>
            </a:ln>
          </p:spPr>
        </p:sp>
      </p:grpSp>
      <p:sp>
        <p:nvSpPr>
          <p:cNvPr name="TextBox 26" id="26"/>
          <p:cNvSpPr txBox="true"/>
          <p:nvPr/>
        </p:nvSpPr>
        <p:spPr>
          <a:xfrm rot="0">
            <a:off x="7462469" y="9045194"/>
            <a:ext cx="1971288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52"/>
              </a:lnSpc>
            </a:pPr>
            <a:r>
              <a:rPr lang="en-US" b="true" sz="1400" spc="54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2 - Supported shelves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295642" y="5855849"/>
            <a:ext cx="1971288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52"/>
              </a:lnSpc>
            </a:pPr>
            <a:r>
              <a:rPr lang="en-US" b="true" sz="1400" spc="54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3 - L shelves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MULTIPURPOSE WALL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15493707" y="1054205"/>
            <a:ext cx="1765593" cy="762335"/>
          </a:xfrm>
          <a:custGeom>
            <a:avLst/>
            <a:gdLst/>
            <a:ahLst/>
            <a:cxnLst/>
            <a:rect r="r" b="b" t="t" l="l"/>
            <a:pathLst>
              <a:path h="762335" w="1765593">
                <a:moveTo>
                  <a:pt x="0" y="0"/>
                </a:moveTo>
                <a:lnTo>
                  <a:pt x="1765593" y="0"/>
                </a:lnTo>
                <a:lnTo>
                  <a:pt x="1765593" y="762334"/>
                </a:lnTo>
                <a:lnTo>
                  <a:pt x="0" y="7623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15894425" y="1796999"/>
            <a:ext cx="1015991" cy="19540"/>
          </a:xfrm>
          <a:custGeom>
            <a:avLst/>
            <a:gdLst/>
            <a:ahLst/>
            <a:cxnLst/>
            <a:rect r="r" b="b" t="t" l="l"/>
            <a:pathLst>
              <a:path h="19540" w="1015991">
                <a:moveTo>
                  <a:pt x="0" y="0"/>
                </a:moveTo>
                <a:lnTo>
                  <a:pt x="1015991" y="0"/>
                </a:lnTo>
                <a:lnTo>
                  <a:pt x="1015991" y="19540"/>
                </a:lnTo>
                <a:lnTo>
                  <a:pt x="0" y="195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5400000">
            <a:off x="16148383" y="1534701"/>
            <a:ext cx="456242" cy="45314"/>
          </a:xfrm>
          <a:custGeom>
            <a:avLst/>
            <a:gdLst/>
            <a:ahLst/>
            <a:cxnLst/>
            <a:rect r="r" b="b" t="t" l="l"/>
            <a:pathLst>
              <a:path h="45314" w="456242">
                <a:moveTo>
                  <a:pt x="0" y="0"/>
                </a:moveTo>
                <a:lnTo>
                  <a:pt x="456241" y="0"/>
                </a:lnTo>
                <a:lnTo>
                  <a:pt x="456241" y="45314"/>
                </a:lnTo>
                <a:lnTo>
                  <a:pt x="0" y="453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2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5863791" y="1238151"/>
            <a:ext cx="1025424" cy="469049"/>
          </a:xfrm>
          <a:custGeom>
            <a:avLst/>
            <a:gdLst/>
            <a:ahLst/>
            <a:cxnLst/>
            <a:rect r="r" b="b" t="t" l="l"/>
            <a:pathLst>
              <a:path h="469049" w="1025424">
                <a:moveTo>
                  <a:pt x="0" y="0"/>
                </a:moveTo>
                <a:lnTo>
                  <a:pt x="1025425" y="0"/>
                </a:lnTo>
                <a:lnTo>
                  <a:pt x="1025425" y="469050"/>
                </a:lnTo>
                <a:lnTo>
                  <a:pt x="0" y="469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023450" y="1348039"/>
            <a:ext cx="241728" cy="241728"/>
          </a:xfrm>
          <a:custGeom>
            <a:avLst/>
            <a:gdLst/>
            <a:ahLst/>
            <a:cxnLst/>
            <a:rect r="r" b="b" t="t" l="l"/>
            <a:pathLst>
              <a:path h="241728" w="241728">
                <a:moveTo>
                  <a:pt x="0" y="0"/>
                </a:moveTo>
                <a:lnTo>
                  <a:pt x="241728" y="0"/>
                </a:lnTo>
                <a:lnTo>
                  <a:pt x="241728" y="241729"/>
                </a:lnTo>
                <a:lnTo>
                  <a:pt x="0" y="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8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5400000">
            <a:off x="16114679" y="1254878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8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10800000">
            <a:off x="15969143" y="1404612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8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10800000">
            <a:off x="16281286" y="1054205"/>
            <a:ext cx="180174" cy="180174"/>
          </a:xfrm>
          <a:custGeom>
            <a:avLst/>
            <a:gdLst/>
            <a:ahLst/>
            <a:cxnLst/>
            <a:rect r="r" b="b" t="t" l="l"/>
            <a:pathLst>
              <a:path h="180174" w="180174">
                <a:moveTo>
                  <a:pt x="0" y="0"/>
                </a:moveTo>
                <a:lnTo>
                  <a:pt x="180174" y="0"/>
                </a:lnTo>
                <a:lnTo>
                  <a:pt x="180174" y="180174"/>
                </a:lnTo>
                <a:lnTo>
                  <a:pt x="0" y="1801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72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5400000">
            <a:off x="16849914" y="1229389"/>
            <a:ext cx="577025" cy="241747"/>
          </a:xfrm>
          <a:custGeom>
            <a:avLst/>
            <a:gdLst/>
            <a:ahLst/>
            <a:cxnLst/>
            <a:rect r="r" b="b" t="t" l="l"/>
            <a:pathLst>
              <a:path h="241747" w="577025">
                <a:moveTo>
                  <a:pt x="0" y="0"/>
                </a:moveTo>
                <a:lnTo>
                  <a:pt x="577025" y="0"/>
                </a:lnTo>
                <a:lnTo>
                  <a:pt x="577025" y="241747"/>
                </a:lnTo>
                <a:lnTo>
                  <a:pt x="0" y="2417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2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7064041" y="1664726"/>
            <a:ext cx="195259" cy="132273"/>
          </a:xfrm>
          <a:custGeom>
            <a:avLst/>
            <a:gdLst/>
            <a:ahLst/>
            <a:cxnLst/>
            <a:rect r="r" b="b" t="t" l="l"/>
            <a:pathLst>
              <a:path h="132273" w="195259">
                <a:moveTo>
                  <a:pt x="0" y="0"/>
                </a:moveTo>
                <a:lnTo>
                  <a:pt x="195259" y="0"/>
                </a:lnTo>
                <a:lnTo>
                  <a:pt x="195259" y="132273"/>
                </a:lnTo>
                <a:lnTo>
                  <a:pt x="0" y="1322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2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-5400000">
            <a:off x="15330581" y="1229389"/>
            <a:ext cx="577025" cy="241747"/>
          </a:xfrm>
          <a:custGeom>
            <a:avLst/>
            <a:gdLst/>
            <a:ahLst/>
            <a:cxnLst/>
            <a:rect r="r" b="b" t="t" l="l"/>
            <a:pathLst>
              <a:path h="241747" w="577025">
                <a:moveTo>
                  <a:pt x="0" y="0"/>
                </a:moveTo>
                <a:lnTo>
                  <a:pt x="577024" y="0"/>
                </a:lnTo>
                <a:lnTo>
                  <a:pt x="577024" y="241747"/>
                </a:lnTo>
                <a:lnTo>
                  <a:pt x="0" y="2417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2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5494515" y="1664726"/>
            <a:ext cx="195259" cy="132273"/>
          </a:xfrm>
          <a:custGeom>
            <a:avLst/>
            <a:gdLst/>
            <a:ahLst/>
            <a:cxnLst/>
            <a:rect r="r" b="b" t="t" l="l"/>
            <a:pathLst>
              <a:path h="132273" w="195259">
                <a:moveTo>
                  <a:pt x="0" y="0"/>
                </a:moveTo>
                <a:lnTo>
                  <a:pt x="195260" y="0"/>
                </a:lnTo>
                <a:lnTo>
                  <a:pt x="195260" y="132273"/>
                </a:lnTo>
                <a:lnTo>
                  <a:pt x="0" y="1322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2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5891165" y="1785479"/>
            <a:ext cx="1015991" cy="19540"/>
          </a:xfrm>
          <a:custGeom>
            <a:avLst/>
            <a:gdLst/>
            <a:ahLst/>
            <a:cxnLst/>
            <a:rect r="r" b="b" t="t" l="l"/>
            <a:pathLst>
              <a:path h="19540" w="1015991">
                <a:moveTo>
                  <a:pt x="0" y="0"/>
                </a:moveTo>
                <a:lnTo>
                  <a:pt x="1015991" y="0"/>
                </a:lnTo>
                <a:lnTo>
                  <a:pt x="1015991" y="19540"/>
                </a:lnTo>
                <a:lnTo>
                  <a:pt x="0" y="195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13850447" y="1632516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09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443967"/>
            <a:ext cx="7170338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1 - Sofa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863170" y="8462886"/>
            <a:ext cx="4348144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2 - Lounge chair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807014"/>
            <a:ext cx="5823280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Temporary seatings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24889" y="2645668"/>
            <a:ext cx="7667341" cy="5329764"/>
            <a:chOff x="0" y="0"/>
            <a:chExt cx="10223121" cy="7106352"/>
          </a:xfrm>
        </p:grpSpPr>
        <p:sp>
          <p:nvSpPr>
            <p:cNvPr name="AutoShape 6" id="6"/>
            <p:cNvSpPr/>
            <p:nvPr/>
          </p:nvSpPr>
          <p:spPr>
            <a:xfrm flipH="true" flipV="true">
              <a:off x="3918447" y="5534297"/>
              <a:ext cx="336278" cy="833988"/>
            </a:xfrm>
            <a:prstGeom prst="line">
              <a:avLst/>
            </a:prstGeom>
            <a:ln cap="flat" w="25400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499660"/>
              <a:ext cx="10223121" cy="6606692"/>
            </a:xfrm>
            <a:custGeom>
              <a:avLst/>
              <a:gdLst/>
              <a:ahLst/>
              <a:cxnLst/>
              <a:rect r="r" b="b" t="t" l="l"/>
              <a:pathLst>
                <a:path h="6606692" w="10223121">
                  <a:moveTo>
                    <a:pt x="0" y="0"/>
                  </a:moveTo>
                  <a:lnTo>
                    <a:pt x="10223121" y="0"/>
                  </a:lnTo>
                  <a:lnTo>
                    <a:pt x="10223121" y="6606692"/>
                  </a:lnTo>
                  <a:lnTo>
                    <a:pt x="0" y="660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AutoShape 8" id="8"/>
            <p:cNvSpPr/>
            <p:nvPr/>
          </p:nvSpPr>
          <p:spPr>
            <a:xfrm flipH="true">
              <a:off x="3795938" y="4970834"/>
              <a:ext cx="245019" cy="64327"/>
            </a:xfrm>
            <a:prstGeom prst="line">
              <a:avLst/>
            </a:prstGeom>
            <a:ln cap="flat" w="25400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flipH="true">
              <a:off x="4929464" y="4699364"/>
              <a:ext cx="245019" cy="64327"/>
            </a:xfrm>
            <a:prstGeom prst="line">
              <a:avLst/>
            </a:prstGeom>
            <a:ln cap="flat" w="25400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H="true">
              <a:off x="4660117" y="4775975"/>
              <a:ext cx="245019" cy="64327"/>
            </a:xfrm>
            <a:prstGeom prst="line">
              <a:avLst/>
            </a:prstGeom>
            <a:ln cap="flat" w="25400">
              <a:solidFill>
                <a:srgbClr val="A73E39"/>
              </a:solidFill>
              <a:prstDash val="sysDash"/>
              <a:headEnd type="none" len="sm" w="sm"/>
              <a:tailEnd type="arrow" len="sm" w="med"/>
            </a:ln>
          </p:spPr>
        </p:sp>
        <p:sp>
          <p:nvSpPr>
            <p:cNvPr name="AutoShape 11" id="11"/>
            <p:cNvSpPr/>
            <p:nvPr/>
          </p:nvSpPr>
          <p:spPr>
            <a:xfrm flipH="true">
              <a:off x="5802449" y="4473881"/>
              <a:ext cx="245019" cy="64327"/>
            </a:xfrm>
            <a:prstGeom prst="line">
              <a:avLst/>
            </a:prstGeom>
            <a:ln cap="flat" w="25400">
              <a:solidFill>
                <a:srgbClr val="A73E39"/>
              </a:solidFill>
              <a:prstDash val="sysDash"/>
              <a:headEnd type="none" len="sm" w="sm"/>
              <a:tailEnd type="arrow" len="sm" w="med"/>
            </a:ln>
          </p:spPr>
        </p:sp>
        <p:sp>
          <p:nvSpPr>
            <p:cNvPr name="AutoShape 12" id="12"/>
            <p:cNvSpPr/>
            <p:nvPr/>
          </p:nvSpPr>
          <p:spPr>
            <a:xfrm>
              <a:off x="7050023" y="525969"/>
              <a:ext cx="0" cy="2214507"/>
            </a:xfrm>
            <a:prstGeom prst="line">
              <a:avLst/>
            </a:prstGeom>
            <a:ln cap="flat" w="25400">
              <a:solidFill>
                <a:srgbClr val="A73E39"/>
              </a:solidFill>
              <a:prstDash val="sysDash"/>
              <a:headEnd type="none" len="sm" w="sm"/>
              <a:tailEnd type="arrow" len="sm" w="med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9287638" y="0"/>
              <a:ext cx="0" cy="2214507"/>
            </a:xfrm>
            <a:prstGeom prst="line">
              <a:avLst/>
            </a:prstGeom>
            <a:ln cap="flat" w="25400">
              <a:solidFill>
                <a:srgbClr val="A73E39"/>
              </a:solidFill>
              <a:prstDash val="sysDash"/>
              <a:headEnd type="none" len="sm" w="sm"/>
              <a:tailEnd type="arrow" len="sm" w="med"/>
            </a:ln>
          </p:spPr>
        </p:sp>
        <p:sp>
          <p:nvSpPr>
            <p:cNvPr name="AutoShape 14" id="14"/>
            <p:cNvSpPr/>
            <p:nvPr/>
          </p:nvSpPr>
          <p:spPr>
            <a:xfrm flipH="true" flipV="true">
              <a:off x="7140064" y="2937206"/>
              <a:ext cx="687470" cy="1536675"/>
            </a:xfrm>
            <a:prstGeom prst="line">
              <a:avLst/>
            </a:prstGeom>
            <a:ln cap="flat" w="25400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15" id="15"/>
            <p:cNvSpPr/>
            <p:nvPr/>
          </p:nvSpPr>
          <p:spPr>
            <a:xfrm flipH="true" flipV="true">
              <a:off x="9332658" y="2368411"/>
              <a:ext cx="687470" cy="1536675"/>
            </a:xfrm>
            <a:prstGeom prst="line">
              <a:avLst/>
            </a:prstGeom>
            <a:ln cap="flat" w="25400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4323797" y="2375666"/>
            <a:ext cx="3399304" cy="3305495"/>
          </a:xfrm>
          <a:custGeom>
            <a:avLst/>
            <a:gdLst/>
            <a:ahLst/>
            <a:cxnLst/>
            <a:rect r="r" b="b" t="t" l="l"/>
            <a:pathLst>
              <a:path h="3305495" w="3399304">
                <a:moveTo>
                  <a:pt x="0" y="0"/>
                </a:moveTo>
                <a:lnTo>
                  <a:pt x="3399305" y="0"/>
                </a:lnTo>
                <a:lnTo>
                  <a:pt x="3399305" y="3305495"/>
                </a:lnTo>
                <a:lnTo>
                  <a:pt x="0" y="33054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000" t="-18640" r="-7799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863170" y="2273739"/>
            <a:ext cx="3181171" cy="3921647"/>
          </a:xfrm>
          <a:custGeom>
            <a:avLst/>
            <a:gdLst/>
            <a:ahLst/>
            <a:cxnLst/>
            <a:rect r="r" b="b" t="t" l="l"/>
            <a:pathLst>
              <a:path h="3921647" w="3181171">
                <a:moveTo>
                  <a:pt x="0" y="0"/>
                </a:moveTo>
                <a:lnTo>
                  <a:pt x="3181171" y="0"/>
                </a:lnTo>
                <a:lnTo>
                  <a:pt x="3181171" y="3921647"/>
                </a:lnTo>
                <a:lnTo>
                  <a:pt x="0" y="3921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97052" b="0"/>
            </a:stretch>
          </a:blipFill>
        </p:spPr>
      </p:sp>
      <p:sp>
        <p:nvSpPr>
          <p:cNvPr name="AutoShape 18" id="18"/>
          <p:cNvSpPr/>
          <p:nvPr/>
        </p:nvSpPr>
        <p:spPr>
          <a:xfrm flipH="true" flipV="true">
            <a:off x="14578069" y="3686294"/>
            <a:ext cx="843018" cy="55364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H="true" flipV="true">
            <a:off x="15146506" y="4155491"/>
            <a:ext cx="843018" cy="55364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arrow" len="sm" w="med"/>
            <a:tailEnd type="none" len="sm" w="sm"/>
          </a:ln>
        </p:spPr>
      </p:sp>
      <p:grpSp>
        <p:nvGrpSpPr>
          <p:cNvPr name="Group 20" id="20"/>
          <p:cNvGrpSpPr/>
          <p:nvPr/>
        </p:nvGrpSpPr>
        <p:grpSpPr>
          <a:xfrm rot="0">
            <a:off x="12768925" y="5536997"/>
            <a:ext cx="2971042" cy="2906970"/>
            <a:chOff x="0" y="0"/>
            <a:chExt cx="3961389" cy="3875960"/>
          </a:xfrm>
        </p:grpSpPr>
        <p:sp>
          <p:nvSpPr>
            <p:cNvPr name="AutoShape 21" id="21"/>
            <p:cNvSpPr/>
            <p:nvPr/>
          </p:nvSpPr>
          <p:spPr>
            <a:xfrm flipH="true" flipV="true">
              <a:off x="42962" y="624768"/>
              <a:ext cx="1337760" cy="111110"/>
            </a:xfrm>
            <a:prstGeom prst="line">
              <a:avLst/>
            </a:prstGeom>
            <a:ln cap="flat" w="28165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249864"/>
              <a:ext cx="3335803" cy="3626096"/>
            </a:xfrm>
            <a:custGeom>
              <a:avLst/>
              <a:gdLst/>
              <a:ahLst/>
              <a:cxnLst/>
              <a:rect r="r" b="b" t="t" l="l"/>
              <a:pathLst>
                <a:path h="3626096" w="3335803">
                  <a:moveTo>
                    <a:pt x="0" y="0"/>
                  </a:moveTo>
                  <a:lnTo>
                    <a:pt x="3335803" y="0"/>
                  </a:lnTo>
                  <a:lnTo>
                    <a:pt x="3335803" y="3626096"/>
                  </a:lnTo>
                  <a:lnTo>
                    <a:pt x="0" y="3626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7710" t="0" r="0" b="-44200"/>
              </a:stretch>
            </a:blipFill>
          </p:spPr>
        </p:sp>
        <p:sp>
          <p:nvSpPr>
            <p:cNvPr name="AutoShape 23" id="23"/>
            <p:cNvSpPr/>
            <p:nvPr/>
          </p:nvSpPr>
          <p:spPr>
            <a:xfrm flipV="true">
              <a:off x="2273795" y="16591"/>
              <a:ext cx="1423411" cy="353076"/>
            </a:xfrm>
            <a:prstGeom prst="line">
              <a:avLst/>
            </a:prstGeom>
            <a:ln cap="flat" w="28165">
              <a:solidFill>
                <a:srgbClr val="A73E39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24" id="24"/>
            <p:cNvSpPr/>
            <p:nvPr/>
          </p:nvSpPr>
          <p:spPr>
            <a:xfrm flipV="true">
              <a:off x="2269679" y="2339797"/>
              <a:ext cx="1423411" cy="353076"/>
            </a:xfrm>
            <a:prstGeom prst="line">
              <a:avLst/>
            </a:prstGeom>
            <a:ln cap="flat" w="28165">
              <a:solidFill>
                <a:srgbClr val="A73E39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25" id="25"/>
            <p:cNvSpPr/>
            <p:nvPr/>
          </p:nvSpPr>
          <p:spPr>
            <a:xfrm flipV="true">
              <a:off x="2273795" y="369667"/>
              <a:ext cx="0" cy="2323206"/>
            </a:xfrm>
            <a:prstGeom prst="line">
              <a:avLst/>
            </a:prstGeom>
            <a:ln cap="flat" w="28165">
              <a:solidFill>
                <a:srgbClr val="A73E39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26" id="26"/>
            <p:cNvSpPr/>
            <p:nvPr/>
          </p:nvSpPr>
          <p:spPr>
            <a:xfrm flipV="true">
              <a:off x="3675996" y="0"/>
              <a:ext cx="0" cy="2323206"/>
            </a:xfrm>
            <a:prstGeom prst="line">
              <a:avLst/>
            </a:prstGeom>
            <a:ln cap="flat" w="28165">
              <a:solidFill>
                <a:srgbClr val="A73E39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27" id="27"/>
            <p:cNvSpPr/>
            <p:nvPr/>
          </p:nvSpPr>
          <p:spPr>
            <a:xfrm flipV="true">
              <a:off x="3196401" y="2418533"/>
              <a:ext cx="529007" cy="812814"/>
            </a:xfrm>
            <a:prstGeom prst="line">
              <a:avLst/>
            </a:prstGeom>
            <a:ln cap="flat" w="28165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  <p:sp>
          <p:nvSpPr>
            <p:cNvPr name="AutoShape 28" id="28"/>
            <p:cNvSpPr/>
            <p:nvPr/>
          </p:nvSpPr>
          <p:spPr>
            <a:xfrm flipH="true">
              <a:off x="3190551" y="881787"/>
              <a:ext cx="0" cy="2349560"/>
            </a:xfrm>
            <a:prstGeom prst="line">
              <a:avLst/>
            </a:prstGeom>
            <a:ln cap="flat" w="28165">
              <a:solidFill>
                <a:srgbClr val="A73E39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29" id="29"/>
            <p:cNvSpPr/>
            <p:nvPr/>
          </p:nvSpPr>
          <p:spPr>
            <a:xfrm>
              <a:off x="2256701" y="417606"/>
              <a:ext cx="933850" cy="464181"/>
            </a:xfrm>
            <a:prstGeom prst="line">
              <a:avLst/>
            </a:prstGeom>
            <a:ln cap="flat" w="28165">
              <a:solidFill>
                <a:srgbClr val="A73E39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30" id="30"/>
            <p:cNvSpPr/>
            <p:nvPr/>
          </p:nvSpPr>
          <p:spPr>
            <a:xfrm flipV="true">
              <a:off x="1652246" y="881787"/>
              <a:ext cx="1538305" cy="1070348"/>
            </a:xfrm>
            <a:prstGeom prst="line">
              <a:avLst/>
            </a:prstGeom>
            <a:ln cap="flat" w="28165">
              <a:solidFill>
                <a:srgbClr val="A73E39"/>
              </a:solidFill>
              <a:prstDash val="sysDash"/>
              <a:headEnd type="arrow" len="sm" w="med"/>
              <a:tailEnd type="none" len="sm" w="sm"/>
            </a:ln>
          </p:spPr>
        </p:sp>
      </p:grpSp>
      <p:sp>
        <p:nvSpPr>
          <p:cNvPr name="TextBox 31" id="31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MULTIPURPOSE WALL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5493707" y="1054205"/>
            <a:ext cx="1765593" cy="762335"/>
          </a:xfrm>
          <a:custGeom>
            <a:avLst/>
            <a:gdLst/>
            <a:ahLst/>
            <a:cxnLst/>
            <a:rect r="r" b="b" t="t" l="l"/>
            <a:pathLst>
              <a:path h="762335" w="1765593">
                <a:moveTo>
                  <a:pt x="0" y="0"/>
                </a:moveTo>
                <a:lnTo>
                  <a:pt x="1765593" y="0"/>
                </a:lnTo>
                <a:lnTo>
                  <a:pt x="1765593" y="762334"/>
                </a:lnTo>
                <a:lnTo>
                  <a:pt x="0" y="762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33" id="33"/>
          <p:cNvSpPr/>
          <p:nvPr/>
        </p:nvSpPr>
        <p:spPr>
          <a:xfrm flipH="false" flipV="false" rot="0">
            <a:off x="15894425" y="1796999"/>
            <a:ext cx="1015991" cy="19540"/>
          </a:xfrm>
          <a:custGeom>
            <a:avLst/>
            <a:gdLst/>
            <a:ahLst/>
            <a:cxnLst/>
            <a:rect r="r" b="b" t="t" l="l"/>
            <a:pathLst>
              <a:path h="19540" w="1015991">
                <a:moveTo>
                  <a:pt x="0" y="0"/>
                </a:moveTo>
                <a:lnTo>
                  <a:pt x="1015991" y="0"/>
                </a:lnTo>
                <a:lnTo>
                  <a:pt x="1015991" y="19540"/>
                </a:lnTo>
                <a:lnTo>
                  <a:pt x="0" y="19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5400000">
            <a:off x="16148383" y="1534701"/>
            <a:ext cx="456242" cy="45314"/>
          </a:xfrm>
          <a:custGeom>
            <a:avLst/>
            <a:gdLst/>
            <a:ahLst/>
            <a:cxnLst/>
            <a:rect r="r" b="b" t="t" l="l"/>
            <a:pathLst>
              <a:path h="45314" w="456242">
                <a:moveTo>
                  <a:pt x="0" y="0"/>
                </a:moveTo>
                <a:lnTo>
                  <a:pt x="456241" y="0"/>
                </a:lnTo>
                <a:lnTo>
                  <a:pt x="456241" y="45314"/>
                </a:lnTo>
                <a:lnTo>
                  <a:pt x="0" y="45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5863791" y="1238151"/>
            <a:ext cx="1025424" cy="469049"/>
          </a:xfrm>
          <a:custGeom>
            <a:avLst/>
            <a:gdLst/>
            <a:ahLst/>
            <a:cxnLst/>
            <a:rect r="r" b="b" t="t" l="l"/>
            <a:pathLst>
              <a:path h="469049" w="1025424">
                <a:moveTo>
                  <a:pt x="0" y="0"/>
                </a:moveTo>
                <a:lnTo>
                  <a:pt x="1025425" y="0"/>
                </a:lnTo>
                <a:lnTo>
                  <a:pt x="1025425" y="469050"/>
                </a:lnTo>
                <a:lnTo>
                  <a:pt x="0" y="469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6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6023450" y="1348039"/>
            <a:ext cx="241728" cy="241728"/>
          </a:xfrm>
          <a:custGeom>
            <a:avLst/>
            <a:gdLst/>
            <a:ahLst/>
            <a:cxnLst/>
            <a:rect r="r" b="b" t="t" l="l"/>
            <a:pathLst>
              <a:path h="241728" w="241728">
                <a:moveTo>
                  <a:pt x="0" y="0"/>
                </a:moveTo>
                <a:lnTo>
                  <a:pt x="241728" y="0"/>
                </a:lnTo>
                <a:lnTo>
                  <a:pt x="241728" y="241729"/>
                </a:lnTo>
                <a:lnTo>
                  <a:pt x="0" y="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8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5400000">
            <a:off x="16114679" y="1254878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8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10800000">
            <a:off x="15969143" y="1404612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8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-10800000">
            <a:off x="16281286" y="1054205"/>
            <a:ext cx="180174" cy="180174"/>
          </a:xfrm>
          <a:custGeom>
            <a:avLst/>
            <a:gdLst/>
            <a:ahLst/>
            <a:cxnLst/>
            <a:rect r="r" b="b" t="t" l="l"/>
            <a:pathLst>
              <a:path h="180174" w="180174">
                <a:moveTo>
                  <a:pt x="0" y="0"/>
                </a:moveTo>
                <a:lnTo>
                  <a:pt x="180174" y="0"/>
                </a:lnTo>
                <a:lnTo>
                  <a:pt x="180174" y="180174"/>
                </a:lnTo>
                <a:lnTo>
                  <a:pt x="0" y="1801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-5400000">
            <a:off x="16849914" y="1229389"/>
            <a:ext cx="577025" cy="241747"/>
          </a:xfrm>
          <a:custGeom>
            <a:avLst/>
            <a:gdLst/>
            <a:ahLst/>
            <a:cxnLst/>
            <a:rect r="r" b="b" t="t" l="l"/>
            <a:pathLst>
              <a:path h="241747" w="577025">
                <a:moveTo>
                  <a:pt x="0" y="0"/>
                </a:moveTo>
                <a:lnTo>
                  <a:pt x="577025" y="0"/>
                </a:lnTo>
                <a:lnTo>
                  <a:pt x="577025" y="241747"/>
                </a:lnTo>
                <a:lnTo>
                  <a:pt x="0" y="241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7064041" y="1664726"/>
            <a:ext cx="195259" cy="132273"/>
          </a:xfrm>
          <a:custGeom>
            <a:avLst/>
            <a:gdLst/>
            <a:ahLst/>
            <a:cxnLst/>
            <a:rect r="r" b="b" t="t" l="l"/>
            <a:pathLst>
              <a:path h="132273" w="195259">
                <a:moveTo>
                  <a:pt x="0" y="0"/>
                </a:moveTo>
                <a:lnTo>
                  <a:pt x="195259" y="0"/>
                </a:lnTo>
                <a:lnTo>
                  <a:pt x="195259" y="132273"/>
                </a:lnTo>
                <a:lnTo>
                  <a:pt x="0" y="132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-5400000">
            <a:off x="15330581" y="1229389"/>
            <a:ext cx="577025" cy="241747"/>
          </a:xfrm>
          <a:custGeom>
            <a:avLst/>
            <a:gdLst/>
            <a:ahLst/>
            <a:cxnLst/>
            <a:rect r="r" b="b" t="t" l="l"/>
            <a:pathLst>
              <a:path h="241747" w="577025">
                <a:moveTo>
                  <a:pt x="0" y="0"/>
                </a:moveTo>
                <a:lnTo>
                  <a:pt x="577024" y="0"/>
                </a:lnTo>
                <a:lnTo>
                  <a:pt x="577024" y="241747"/>
                </a:lnTo>
                <a:lnTo>
                  <a:pt x="0" y="241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5494515" y="1664726"/>
            <a:ext cx="195259" cy="132273"/>
          </a:xfrm>
          <a:custGeom>
            <a:avLst/>
            <a:gdLst/>
            <a:ahLst/>
            <a:cxnLst/>
            <a:rect r="r" b="b" t="t" l="l"/>
            <a:pathLst>
              <a:path h="132273" w="195259">
                <a:moveTo>
                  <a:pt x="0" y="0"/>
                </a:moveTo>
                <a:lnTo>
                  <a:pt x="195260" y="0"/>
                </a:lnTo>
                <a:lnTo>
                  <a:pt x="195260" y="132273"/>
                </a:lnTo>
                <a:lnTo>
                  <a:pt x="0" y="132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5891165" y="1785479"/>
            <a:ext cx="1015991" cy="19540"/>
          </a:xfrm>
          <a:custGeom>
            <a:avLst/>
            <a:gdLst/>
            <a:ahLst/>
            <a:cxnLst/>
            <a:rect r="r" b="b" t="t" l="l"/>
            <a:pathLst>
              <a:path h="19540" w="1015991">
                <a:moveTo>
                  <a:pt x="0" y="0"/>
                </a:moveTo>
                <a:lnTo>
                  <a:pt x="1015991" y="0"/>
                </a:lnTo>
                <a:lnTo>
                  <a:pt x="1015991" y="19540"/>
                </a:lnTo>
                <a:lnTo>
                  <a:pt x="0" y="19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13850447" y="1632516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09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7147" y="1294072"/>
            <a:ext cx="7971602" cy="4934547"/>
          </a:xfrm>
          <a:custGeom>
            <a:avLst/>
            <a:gdLst/>
            <a:ahLst/>
            <a:cxnLst/>
            <a:rect r="r" b="b" t="t" l="l"/>
            <a:pathLst>
              <a:path h="4934547" w="7971602">
                <a:moveTo>
                  <a:pt x="0" y="0"/>
                </a:moveTo>
                <a:lnTo>
                  <a:pt x="7971601" y="0"/>
                </a:lnTo>
                <a:lnTo>
                  <a:pt x="7971601" y="4934547"/>
                </a:lnTo>
                <a:lnTo>
                  <a:pt x="0" y="4934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12" t="0" r="-56371" b="-17377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5098351" y="4128889"/>
            <a:ext cx="1444749" cy="173540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none" len="sm" w="sm"/>
            <a:tailEnd type="arrow" len="sm" w="med"/>
          </a:ln>
        </p:spPr>
      </p:sp>
      <p:sp>
        <p:nvSpPr>
          <p:cNvPr name="AutoShape 4" id="4"/>
          <p:cNvSpPr/>
          <p:nvPr/>
        </p:nvSpPr>
        <p:spPr>
          <a:xfrm>
            <a:off x="6040920" y="3884440"/>
            <a:ext cx="1423304" cy="195516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none" len="sm" w="sm"/>
            <a:tailEnd type="arrow" len="sm" w="med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493707" y="1054205"/>
            <a:ext cx="1765593" cy="762335"/>
          </a:xfrm>
          <a:custGeom>
            <a:avLst/>
            <a:gdLst/>
            <a:ahLst/>
            <a:cxnLst/>
            <a:rect r="r" b="b" t="t" l="l"/>
            <a:pathLst>
              <a:path h="762335" w="1765593">
                <a:moveTo>
                  <a:pt x="0" y="0"/>
                </a:moveTo>
                <a:lnTo>
                  <a:pt x="1765593" y="0"/>
                </a:lnTo>
                <a:lnTo>
                  <a:pt x="1765593" y="762334"/>
                </a:lnTo>
                <a:lnTo>
                  <a:pt x="0" y="7623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5894425" y="1796999"/>
            <a:ext cx="1015991" cy="19540"/>
          </a:xfrm>
          <a:custGeom>
            <a:avLst/>
            <a:gdLst/>
            <a:ahLst/>
            <a:cxnLst/>
            <a:rect r="r" b="b" t="t" l="l"/>
            <a:pathLst>
              <a:path h="19540" w="1015991">
                <a:moveTo>
                  <a:pt x="0" y="0"/>
                </a:moveTo>
                <a:lnTo>
                  <a:pt x="1015991" y="0"/>
                </a:lnTo>
                <a:lnTo>
                  <a:pt x="1015991" y="19540"/>
                </a:lnTo>
                <a:lnTo>
                  <a:pt x="0" y="1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6148383" y="1534701"/>
            <a:ext cx="456242" cy="45314"/>
          </a:xfrm>
          <a:custGeom>
            <a:avLst/>
            <a:gdLst/>
            <a:ahLst/>
            <a:cxnLst/>
            <a:rect r="r" b="b" t="t" l="l"/>
            <a:pathLst>
              <a:path h="45314" w="456242">
                <a:moveTo>
                  <a:pt x="0" y="0"/>
                </a:moveTo>
                <a:lnTo>
                  <a:pt x="456241" y="0"/>
                </a:lnTo>
                <a:lnTo>
                  <a:pt x="456241" y="45314"/>
                </a:lnTo>
                <a:lnTo>
                  <a:pt x="0" y="453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863791" y="1238151"/>
            <a:ext cx="1025424" cy="469049"/>
          </a:xfrm>
          <a:custGeom>
            <a:avLst/>
            <a:gdLst/>
            <a:ahLst/>
            <a:cxnLst/>
            <a:rect r="r" b="b" t="t" l="l"/>
            <a:pathLst>
              <a:path h="469049" w="1025424">
                <a:moveTo>
                  <a:pt x="0" y="0"/>
                </a:moveTo>
                <a:lnTo>
                  <a:pt x="1025425" y="0"/>
                </a:lnTo>
                <a:lnTo>
                  <a:pt x="1025425" y="469050"/>
                </a:lnTo>
                <a:lnTo>
                  <a:pt x="0" y="469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3450" y="1348039"/>
            <a:ext cx="241728" cy="241728"/>
          </a:xfrm>
          <a:custGeom>
            <a:avLst/>
            <a:gdLst/>
            <a:ahLst/>
            <a:cxnLst/>
            <a:rect r="r" b="b" t="t" l="l"/>
            <a:pathLst>
              <a:path h="241728" w="241728">
                <a:moveTo>
                  <a:pt x="0" y="0"/>
                </a:moveTo>
                <a:lnTo>
                  <a:pt x="241728" y="0"/>
                </a:lnTo>
                <a:lnTo>
                  <a:pt x="241728" y="241729"/>
                </a:lnTo>
                <a:lnTo>
                  <a:pt x="0" y="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2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114679" y="1254878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2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5969143" y="1404612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2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16281286" y="1054205"/>
            <a:ext cx="180174" cy="180174"/>
          </a:xfrm>
          <a:custGeom>
            <a:avLst/>
            <a:gdLst/>
            <a:ahLst/>
            <a:cxnLst/>
            <a:rect r="r" b="b" t="t" l="l"/>
            <a:pathLst>
              <a:path h="180174" w="180174">
                <a:moveTo>
                  <a:pt x="0" y="0"/>
                </a:moveTo>
                <a:lnTo>
                  <a:pt x="180174" y="0"/>
                </a:lnTo>
                <a:lnTo>
                  <a:pt x="180174" y="180174"/>
                </a:lnTo>
                <a:lnTo>
                  <a:pt x="0" y="1801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7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849914" y="1229389"/>
            <a:ext cx="577025" cy="241747"/>
          </a:xfrm>
          <a:custGeom>
            <a:avLst/>
            <a:gdLst/>
            <a:ahLst/>
            <a:cxnLst/>
            <a:rect r="r" b="b" t="t" l="l"/>
            <a:pathLst>
              <a:path h="241747" w="577025">
                <a:moveTo>
                  <a:pt x="0" y="0"/>
                </a:moveTo>
                <a:lnTo>
                  <a:pt x="577025" y="0"/>
                </a:lnTo>
                <a:lnTo>
                  <a:pt x="577025" y="241747"/>
                </a:lnTo>
                <a:lnTo>
                  <a:pt x="0" y="2417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064041" y="1664726"/>
            <a:ext cx="195259" cy="132273"/>
          </a:xfrm>
          <a:custGeom>
            <a:avLst/>
            <a:gdLst/>
            <a:ahLst/>
            <a:cxnLst/>
            <a:rect r="r" b="b" t="t" l="l"/>
            <a:pathLst>
              <a:path h="132273" w="195259">
                <a:moveTo>
                  <a:pt x="0" y="0"/>
                </a:moveTo>
                <a:lnTo>
                  <a:pt x="195259" y="0"/>
                </a:lnTo>
                <a:lnTo>
                  <a:pt x="195259" y="132273"/>
                </a:lnTo>
                <a:lnTo>
                  <a:pt x="0" y="132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5330581" y="1229389"/>
            <a:ext cx="577025" cy="241747"/>
          </a:xfrm>
          <a:custGeom>
            <a:avLst/>
            <a:gdLst/>
            <a:ahLst/>
            <a:cxnLst/>
            <a:rect r="r" b="b" t="t" l="l"/>
            <a:pathLst>
              <a:path h="241747" w="577025">
                <a:moveTo>
                  <a:pt x="0" y="0"/>
                </a:moveTo>
                <a:lnTo>
                  <a:pt x="577024" y="0"/>
                </a:lnTo>
                <a:lnTo>
                  <a:pt x="577024" y="241747"/>
                </a:lnTo>
                <a:lnTo>
                  <a:pt x="0" y="2417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494515" y="1664726"/>
            <a:ext cx="195259" cy="132273"/>
          </a:xfrm>
          <a:custGeom>
            <a:avLst/>
            <a:gdLst/>
            <a:ahLst/>
            <a:cxnLst/>
            <a:rect r="r" b="b" t="t" l="l"/>
            <a:pathLst>
              <a:path h="132273" w="195259">
                <a:moveTo>
                  <a:pt x="0" y="0"/>
                </a:moveTo>
                <a:lnTo>
                  <a:pt x="195260" y="0"/>
                </a:lnTo>
                <a:lnTo>
                  <a:pt x="195260" y="132273"/>
                </a:lnTo>
                <a:lnTo>
                  <a:pt x="0" y="132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891165" y="1785479"/>
            <a:ext cx="1015991" cy="19540"/>
          </a:xfrm>
          <a:custGeom>
            <a:avLst/>
            <a:gdLst/>
            <a:ahLst/>
            <a:cxnLst/>
            <a:rect r="r" b="b" t="t" l="l"/>
            <a:pathLst>
              <a:path h="19540" w="1015991">
                <a:moveTo>
                  <a:pt x="0" y="0"/>
                </a:moveTo>
                <a:lnTo>
                  <a:pt x="1015991" y="0"/>
                </a:lnTo>
                <a:lnTo>
                  <a:pt x="1015991" y="19540"/>
                </a:lnTo>
                <a:lnTo>
                  <a:pt x="0" y="1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3028" t="-3811589" r="-13075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2016061" y="6370093"/>
            <a:ext cx="4382643" cy="5872959"/>
            <a:chOff x="0" y="0"/>
            <a:chExt cx="5843524" cy="783061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07907"/>
              <a:ext cx="5843524" cy="7722705"/>
            </a:xfrm>
            <a:custGeom>
              <a:avLst/>
              <a:gdLst/>
              <a:ahLst/>
              <a:cxnLst/>
              <a:rect r="r" b="b" t="t" l="l"/>
              <a:pathLst>
                <a:path h="7722705" w="5843524">
                  <a:moveTo>
                    <a:pt x="0" y="0"/>
                  </a:moveTo>
                  <a:lnTo>
                    <a:pt x="5843524" y="0"/>
                  </a:lnTo>
                  <a:lnTo>
                    <a:pt x="5843524" y="7722705"/>
                  </a:lnTo>
                  <a:lnTo>
                    <a:pt x="0" y="7722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902" t="0" r="0" b="0"/>
              </a:stretch>
            </a:blipFill>
          </p:spPr>
        </p:sp>
        <p:sp>
          <p:nvSpPr>
            <p:cNvPr name="AutoShape 20" id="20"/>
            <p:cNvSpPr/>
            <p:nvPr/>
          </p:nvSpPr>
          <p:spPr>
            <a:xfrm>
              <a:off x="1931139" y="439109"/>
              <a:ext cx="720745" cy="1945412"/>
            </a:xfrm>
            <a:prstGeom prst="line">
              <a:avLst/>
            </a:prstGeom>
            <a:ln cap="flat" w="21959">
              <a:solidFill>
                <a:srgbClr val="A73E39"/>
              </a:solidFill>
              <a:prstDash val="sysDash"/>
              <a:headEnd type="none" len="sm" w="sm"/>
              <a:tailEnd type="arrow" len="sm" w="med"/>
            </a:ln>
          </p:spPr>
        </p:sp>
        <p:sp>
          <p:nvSpPr>
            <p:cNvPr name="AutoShape 21" id="21"/>
            <p:cNvSpPr/>
            <p:nvPr/>
          </p:nvSpPr>
          <p:spPr>
            <a:xfrm>
              <a:off x="3174840" y="107907"/>
              <a:ext cx="720745" cy="1945412"/>
            </a:xfrm>
            <a:prstGeom prst="line">
              <a:avLst/>
            </a:prstGeom>
            <a:ln cap="flat" w="21959">
              <a:solidFill>
                <a:srgbClr val="A73E39"/>
              </a:solidFill>
              <a:prstDash val="sysDash"/>
              <a:headEnd type="none" len="sm" w="sm"/>
              <a:tailEnd type="arrow" len="sm" w="med"/>
            </a:ln>
          </p:spPr>
        </p:sp>
        <p:grpSp>
          <p:nvGrpSpPr>
            <p:cNvPr name="Group 22" id="22"/>
            <p:cNvGrpSpPr/>
            <p:nvPr/>
          </p:nvGrpSpPr>
          <p:grpSpPr>
            <a:xfrm rot="10071991">
              <a:off x="1791249" y="272575"/>
              <a:ext cx="1746731" cy="1692530"/>
              <a:chOff x="0" y="0"/>
              <a:chExt cx="683554" cy="66234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683554" cy="662343"/>
              </a:xfrm>
              <a:custGeom>
                <a:avLst/>
                <a:gdLst/>
                <a:ahLst/>
                <a:cxnLst/>
                <a:rect r="r" b="b" t="t" l="l"/>
                <a:pathLst>
                  <a:path h="662343" w="683554">
                    <a:moveTo>
                      <a:pt x="203200" y="0"/>
                    </a:moveTo>
                    <a:lnTo>
                      <a:pt x="480354" y="0"/>
                    </a:lnTo>
                    <a:lnTo>
                      <a:pt x="683554" y="662343"/>
                    </a:lnTo>
                    <a:lnTo>
                      <a:pt x="0" y="662343"/>
                    </a:lnTo>
                    <a:lnTo>
                      <a:pt x="2032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FFDA6A">
                      <a:alpha val="44000"/>
                    </a:srgbClr>
                  </a:gs>
                  <a:gs pos="100000">
                    <a:srgbClr val="FFF7DE">
                      <a:alpha val="44000"/>
                    </a:srgbClr>
                  </a:gs>
                </a:gsLst>
                <a:lin ang="5400000"/>
              </a:gra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127000" y="0"/>
                <a:ext cx="429554" cy="662343"/>
              </a:xfrm>
              <a:prstGeom prst="rect">
                <a:avLst/>
              </a:prstGeom>
            </p:spPr>
            <p:txBody>
              <a:bodyPr anchor="ctr" rtlCol="false" tIns="58904" lIns="58904" bIns="58904" rIns="58904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</p:grpSp>
      <p:sp>
        <p:nvSpPr>
          <p:cNvPr name="Freeform 25" id="25"/>
          <p:cNvSpPr/>
          <p:nvPr/>
        </p:nvSpPr>
        <p:spPr>
          <a:xfrm flipH="false" flipV="false" rot="0">
            <a:off x="10075463" y="2122549"/>
            <a:ext cx="4491839" cy="3650638"/>
          </a:xfrm>
          <a:custGeom>
            <a:avLst/>
            <a:gdLst/>
            <a:ahLst/>
            <a:cxnLst/>
            <a:rect r="r" b="b" t="t" l="l"/>
            <a:pathLst>
              <a:path h="3650638" w="4491839">
                <a:moveTo>
                  <a:pt x="0" y="0"/>
                </a:moveTo>
                <a:lnTo>
                  <a:pt x="4491839" y="0"/>
                </a:lnTo>
                <a:lnTo>
                  <a:pt x="4491839" y="3650637"/>
                </a:lnTo>
                <a:lnTo>
                  <a:pt x="0" y="36506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725" t="0" r="-92939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28700" y="1807014"/>
            <a:ext cx="5823280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Ambient lighting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MULTIPURPOSE WALL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850447" y="1632516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9801544" y="5772986"/>
            <a:ext cx="4446062" cy="3650638"/>
          </a:xfrm>
          <a:custGeom>
            <a:avLst/>
            <a:gdLst/>
            <a:ahLst/>
            <a:cxnLst/>
            <a:rect r="r" b="b" t="t" l="l"/>
            <a:pathLst>
              <a:path h="3650638" w="4446062">
                <a:moveTo>
                  <a:pt x="0" y="0"/>
                </a:moveTo>
                <a:lnTo>
                  <a:pt x="4446061" y="0"/>
                </a:lnTo>
                <a:lnTo>
                  <a:pt x="4446061" y="3650638"/>
                </a:lnTo>
                <a:lnTo>
                  <a:pt x="0" y="365063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4944" t="0" r="-1725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6354634" y="9008537"/>
            <a:ext cx="1441609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2"/>
              </a:lnSpc>
              <a:spcBef>
                <a:spcPct val="0"/>
              </a:spcBef>
            </a:pPr>
            <a:r>
              <a:rPr lang="en-US" b="true" sz="1400" spc="54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Reconfigurability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034242" y="8416544"/>
            <a:ext cx="3225058" cy="841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Control system</a:t>
            </a:r>
          </a:p>
          <a:p>
            <a:pPr algn="l">
              <a:lnSpc>
                <a:spcPts val="1652"/>
              </a:lnSpc>
              <a:spcBef>
                <a:spcPct val="0"/>
              </a:spcBef>
            </a:pPr>
            <a:r>
              <a:rPr lang="en-US" sz="1400" spc="54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 computer vision, image classification in “private activities configuration” and “common activities configuration”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034242" y="2395113"/>
            <a:ext cx="3225058" cy="42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Common activities configuration</a:t>
            </a:r>
          </a:p>
          <a:p>
            <a:pPr algn="l">
              <a:lnSpc>
                <a:spcPts val="1652"/>
              </a:lnSpc>
              <a:spcBef>
                <a:spcPct val="0"/>
              </a:spcBef>
            </a:pPr>
            <a:r>
              <a:rPr lang="en-US" sz="1400" spc="54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One ambient lighting system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034242" y="6017291"/>
            <a:ext cx="3225058" cy="632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Private activities configuration</a:t>
            </a:r>
          </a:p>
          <a:p>
            <a:pPr algn="l">
              <a:lnSpc>
                <a:spcPts val="1652"/>
              </a:lnSpc>
              <a:spcBef>
                <a:spcPct val="0"/>
              </a:spcBef>
            </a:pPr>
            <a:r>
              <a:rPr lang="en-US" sz="1400" spc="54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Two ambient lighting systems, working autonomously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09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975945"/>
            <a:ext cx="18288000" cy="13716000"/>
          </a:xfrm>
          <a:custGeom>
            <a:avLst/>
            <a:gdLst/>
            <a:ahLst/>
            <a:cxnLst/>
            <a:rect r="r" b="b" t="t" l="l"/>
            <a:pathLst>
              <a:path h="13716000" w="18288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543320" y="1028700"/>
            <a:ext cx="6715980" cy="368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06"/>
              </a:lnSpc>
            </a:pPr>
            <a:r>
              <a:rPr lang="en-US" b="true" sz="2463" spc="96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Thank you for your attention 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385082"/>
            <a:ext cx="6040728" cy="231397"/>
            <a:chOff x="0" y="0"/>
            <a:chExt cx="8054304" cy="30852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689347" y="24387"/>
              <a:ext cx="4874739" cy="2841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52"/>
                </a:lnSpc>
              </a:pPr>
              <a:r>
                <a:rPr lang="en-US" sz="1400" spc="54" b="true">
                  <a:solidFill>
                    <a:srgbClr val="28509B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Individual </a:t>
              </a:r>
            </a:p>
          </p:txBody>
        </p:sp>
        <p:grpSp>
          <p:nvGrpSpPr>
            <p:cNvPr name="Group 4" id="4"/>
            <p:cNvGrpSpPr/>
            <p:nvPr/>
          </p:nvGrpSpPr>
          <p:grpSpPr>
            <a:xfrm rot="0">
              <a:off x="0" y="0"/>
              <a:ext cx="539266" cy="308529"/>
              <a:chOff x="0" y="0"/>
              <a:chExt cx="111227" cy="6363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28509B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111227" cy="92211"/>
              </a:xfrm>
              <a:prstGeom prst="rect">
                <a:avLst/>
              </a:prstGeom>
            </p:spPr>
            <p:txBody>
              <a:bodyPr anchor="ctr" rtlCol="false" tIns="48651" lIns="48651" bIns="48651" rIns="48651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1898468" y="40199"/>
              <a:ext cx="6155835" cy="242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416"/>
                </a:lnSpc>
              </a:pPr>
              <a:r>
                <a:rPr lang="en-US" sz="1200" spc="46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peripheral zones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8702204"/>
            <a:ext cx="6069303" cy="231397"/>
            <a:chOff x="0" y="0"/>
            <a:chExt cx="8092404" cy="30852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689347" y="27015"/>
              <a:ext cx="1685686" cy="271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47"/>
                </a:lnSpc>
              </a:pPr>
              <a:r>
                <a:rPr lang="en-US" sz="1396" spc="54" b="true">
                  <a:solidFill>
                    <a:srgbClr val="8FC3A7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Collective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0">
              <a:off x="0" y="0"/>
              <a:ext cx="539266" cy="308529"/>
              <a:chOff x="0" y="0"/>
              <a:chExt cx="111227" cy="6363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8FC3A7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111227" cy="92211"/>
              </a:xfrm>
              <a:prstGeom prst="rect">
                <a:avLst/>
              </a:prstGeom>
            </p:spPr>
            <p:txBody>
              <a:bodyPr anchor="ctr" rtlCol="false" tIns="48651" lIns="48651" bIns="48651" rIns="48651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936568" y="38908"/>
              <a:ext cx="6155835" cy="2421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416"/>
                </a:lnSpc>
              </a:pPr>
              <a:r>
                <a:rPr lang="en-US" sz="1200" spc="46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central zones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9004125"/>
            <a:ext cx="1781275" cy="236476"/>
            <a:chOff x="0" y="0"/>
            <a:chExt cx="2375034" cy="315301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689347" y="43872"/>
              <a:ext cx="1685686" cy="271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47"/>
                </a:lnSpc>
              </a:pPr>
              <a:r>
                <a:rPr lang="en-US" sz="1396" spc="54" b="true">
                  <a:solidFill>
                    <a:srgbClr val="7C7FBA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Both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0" y="0"/>
              <a:ext cx="539266" cy="308529"/>
              <a:chOff x="0" y="0"/>
              <a:chExt cx="111227" cy="63636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7C7FBA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111227" cy="92211"/>
              </a:xfrm>
              <a:prstGeom prst="rect">
                <a:avLst/>
              </a:prstGeom>
            </p:spPr>
            <p:txBody>
              <a:bodyPr anchor="ctr" rtlCol="false" tIns="48651" lIns="48651" bIns="48651" rIns="48651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grpSp>
        <p:nvGrpSpPr>
          <p:cNvPr name="Group 19" id="19"/>
          <p:cNvGrpSpPr/>
          <p:nvPr/>
        </p:nvGrpSpPr>
        <p:grpSpPr>
          <a:xfrm rot="0">
            <a:off x="12320337" y="7230684"/>
            <a:ext cx="2134847" cy="2161736"/>
            <a:chOff x="0" y="0"/>
            <a:chExt cx="2846462" cy="288231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846462" cy="2737143"/>
            </a:xfrm>
            <a:custGeom>
              <a:avLst/>
              <a:gdLst/>
              <a:ahLst/>
              <a:cxnLst/>
              <a:rect r="r" b="b" t="t" l="l"/>
              <a:pathLst>
                <a:path h="2737143" w="2846462">
                  <a:moveTo>
                    <a:pt x="0" y="0"/>
                  </a:moveTo>
                  <a:lnTo>
                    <a:pt x="2846462" y="0"/>
                  </a:lnTo>
                  <a:lnTo>
                    <a:pt x="2846462" y="2737143"/>
                  </a:lnTo>
                  <a:lnTo>
                    <a:pt x="0" y="2737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0317" t="-100000" r="-101795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-1818281">
              <a:off x="1177691" y="2569377"/>
              <a:ext cx="325488" cy="1476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731" spc="2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1.5 m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1887987">
              <a:off x="311779" y="2642271"/>
              <a:ext cx="395597" cy="1476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731" spc="2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0.8 m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-5400000">
              <a:off x="1390188" y="1924417"/>
              <a:ext cx="325488" cy="1476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731" spc="2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1.5 m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1123079" y="1130737"/>
            <a:ext cx="2450726" cy="2052857"/>
            <a:chOff x="0" y="0"/>
            <a:chExt cx="3267634" cy="273714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267634" cy="2737143"/>
            </a:xfrm>
            <a:custGeom>
              <a:avLst/>
              <a:gdLst/>
              <a:ahLst/>
              <a:cxnLst/>
              <a:rect r="r" b="b" t="t" l="l"/>
              <a:pathLst>
                <a:path h="2737143" w="3267634">
                  <a:moveTo>
                    <a:pt x="0" y="0"/>
                  </a:moveTo>
                  <a:lnTo>
                    <a:pt x="3267634" y="0"/>
                  </a:lnTo>
                  <a:lnTo>
                    <a:pt x="3267634" y="2737143"/>
                  </a:lnTo>
                  <a:lnTo>
                    <a:pt x="0" y="2737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00000" r="-285127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-1818281">
              <a:off x="2585659" y="1615816"/>
              <a:ext cx="325488" cy="1476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731" spc="2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1.5 m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1887987">
              <a:off x="1560818" y="1556432"/>
              <a:ext cx="325488" cy="1476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731" spc="2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 m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-5400000">
              <a:off x="2884112" y="886117"/>
              <a:ext cx="325488" cy="1476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731" spc="2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2.5 m</a:t>
              </a:r>
            </a:p>
          </p:txBody>
        </p:sp>
      </p:grpSp>
      <p:sp>
        <p:nvSpPr>
          <p:cNvPr name="AutoShape 29" id="29"/>
          <p:cNvSpPr/>
          <p:nvPr/>
        </p:nvSpPr>
        <p:spPr>
          <a:xfrm>
            <a:off x="8199038" y="2599361"/>
            <a:ext cx="266383" cy="435983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>
            <a:off x="7926589" y="3183590"/>
            <a:ext cx="405641" cy="405641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>
            <a:off x="7665287" y="3539609"/>
            <a:ext cx="479661" cy="276932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2" id="32"/>
          <p:cNvGrpSpPr/>
          <p:nvPr/>
        </p:nvGrpSpPr>
        <p:grpSpPr>
          <a:xfrm rot="0">
            <a:off x="12276213" y="4751860"/>
            <a:ext cx="2205855" cy="2009407"/>
            <a:chOff x="0" y="0"/>
            <a:chExt cx="2941140" cy="267920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941140" cy="2679209"/>
            </a:xfrm>
            <a:custGeom>
              <a:avLst/>
              <a:gdLst/>
              <a:ahLst/>
              <a:cxnLst/>
              <a:rect r="r" b="b" t="t" l="l"/>
              <a:pathLst>
                <a:path h="2679209" w="2941140">
                  <a:moveTo>
                    <a:pt x="0" y="0"/>
                  </a:moveTo>
                  <a:lnTo>
                    <a:pt x="2941140" y="0"/>
                  </a:lnTo>
                  <a:lnTo>
                    <a:pt x="2941140" y="2679209"/>
                  </a:lnTo>
                  <a:lnTo>
                    <a:pt x="0" y="2679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324505" b="-102712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 rot="-1818281">
              <a:off x="1714204" y="1788906"/>
              <a:ext cx="422253" cy="201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19"/>
                </a:lnSpc>
              </a:pPr>
              <a:r>
                <a:rPr lang="en-US" sz="948" spc="37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1.6 m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1887987">
              <a:off x="1767952" y="1195445"/>
              <a:ext cx="422253" cy="201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19"/>
                </a:lnSpc>
              </a:pPr>
              <a:r>
                <a:rPr lang="en-US" sz="948" spc="37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1.6 m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-5400000">
              <a:off x="1528684" y="796486"/>
              <a:ext cx="422253" cy="201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19"/>
                </a:lnSpc>
              </a:pPr>
              <a:r>
                <a:rPr lang="en-US" sz="948" spc="37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1.4 m</a:t>
              </a:r>
            </a:p>
          </p:txBody>
        </p:sp>
      </p:grpSp>
      <p:pic>
        <p:nvPicPr>
          <p:cNvPr name="Picture 37" id="3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128640" y="2932915"/>
            <a:ext cx="4023940" cy="4023940"/>
          </a:xfrm>
          <a:prstGeom prst="rect">
            <a:avLst/>
          </a:prstGeom>
        </p:spPr>
      </p:pic>
      <p:sp>
        <p:nvSpPr>
          <p:cNvPr name="AutoShape 38" id="38"/>
          <p:cNvSpPr/>
          <p:nvPr/>
        </p:nvSpPr>
        <p:spPr>
          <a:xfrm flipV="true">
            <a:off x="8297415" y="5945367"/>
            <a:ext cx="266383" cy="473675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>
            <a:off x="7304844" y="4947257"/>
            <a:ext cx="698335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flipV="true">
            <a:off x="8705360" y="6050158"/>
            <a:ext cx="147229" cy="549465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1" id="41"/>
          <p:cNvSpPr/>
          <p:nvPr/>
        </p:nvSpPr>
        <p:spPr>
          <a:xfrm flipH="true" flipV="true">
            <a:off x="9940169" y="5755401"/>
            <a:ext cx="411342" cy="411342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2" id="42"/>
          <p:cNvSpPr/>
          <p:nvPr/>
        </p:nvSpPr>
        <p:spPr>
          <a:xfrm flipH="true" flipV="true">
            <a:off x="10119255" y="5506959"/>
            <a:ext cx="528160" cy="304933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3" id="43"/>
          <p:cNvSpPr/>
          <p:nvPr/>
        </p:nvSpPr>
        <p:spPr>
          <a:xfrm flipH="true" flipV="true">
            <a:off x="10225634" y="5233578"/>
            <a:ext cx="561098" cy="150346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4" id="44"/>
          <p:cNvGrpSpPr/>
          <p:nvPr/>
        </p:nvGrpSpPr>
        <p:grpSpPr>
          <a:xfrm rot="5400000">
            <a:off x="7965935" y="3772583"/>
            <a:ext cx="2349348" cy="2349348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2381" lIns="32381" bIns="32381" rIns="32381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10944870" y="5419614"/>
            <a:ext cx="2159277" cy="416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60"/>
              </a:lnSpc>
            </a:pPr>
            <a:r>
              <a:rPr lang="en-US" sz="1407" spc="54" b="true">
                <a:solidFill>
                  <a:srgbClr val="4F4F4F">
                    <a:alpha val="29804"/>
                  </a:srgbClr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Hygiene</a:t>
            </a:r>
          </a:p>
          <a:p>
            <a:pPr algn="l">
              <a:lnSpc>
                <a:spcPts val="1660"/>
              </a:lnSpc>
            </a:pPr>
            <a:r>
              <a:rPr lang="en-US" sz="1407" spc="54">
                <a:solidFill>
                  <a:srgbClr val="4F4F4F">
                    <a:alpha val="29804"/>
                  </a:srgbClr>
                </a:solidFill>
                <a:latin typeface="TT Chocolates"/>
                <a:ea typeface="TT Chocolates"/>
                <a:cs typeface="TT Chocolates"/>
                <a:sym typeface="TT Chocolates"/>
              </a:rPr>
              <a:t>7.00 - 8.00</a:t>
            </a:r>
          </a:p>
        </p:txBody>
      </p:sp>
      <p:sp>
        <p:nvSpPr>
          <p:cNvPr name="Freeform 48" id="48"/>
          <p:cNvSpPr/>
          <p:nvPr/>
        </p:nvSpPr>
        <p:spPr>
          <a:xfrm flipH="false" flipV="false" rot="0">
            <a:off x="3431924" y="4623126"/>
            <a:ext cx="2499252" cy="2009407"/>
          </a:xfrm>
          <a:custGeom>
            <a:avLst/>
            <a:gdLst/>
            <a:ahLst/>
            <a:cxnLst/>
            <a:rect r="r" b="b" t="t" l="l"/>
            <a:pathLst>
              <a:path h="2009407" w="2499252">
                <a:moveTo>
                  <a:pt x="0" y="0"/>
                </a:moveTo>
                <a:lnTo>
                  <a:pt x="2499252" y="0"/>
                </a:lnTo>
                <a:lnTo>
                  <a:pt x="2499252" y="2009407"/>
                </a:lnTo>
                <a:lnTo>
                  <a:pt x="0" y="2009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277" t="0" r="-180393" b="-102712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1887987">
            <a:off x="4921103" y="5562531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2.5 m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304690" y="5666394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60"/>
              </a:lnSpc>
            </a:pPr>
            <a:r>
              <a:rPr lang="en-US" b="true" sz="1407" spc="54">
                <a:solidFill>
                  <a:srgbClr val="7C7FBA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Working</a:t>
            </a:r>
          </a:p>
          <a:p>
            <a:pPr algn="r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14.00 - 18.00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344194" y="4294671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60"/>
              </a:lnSpc>
            </a:pPr>
            <a:r>
              <a:rPr lang="en-US" b="true" sz="1407" spc="54">
                <a:solidFill>
                  <a:srgbClr val="7C7FBA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Relaxing /  exercising</a:t>
            </a:r>
          </a:p>
          <a:p>
            <a:pPr algn="r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18.00 - 20.00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423833" y="3555157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60"/>
              </a:lnSpc>
            </a:pPr>
            <a:r>
              <a:rPr lang="en-US" b="true" sz="1407" spc="54">
                <a:solidFill>
                  <a:srgbClr val="8FC3A7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Dining</a:t>
            </a:r>
          </a:p>
          <a:p>
            <a:pPr algn="r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20.00 - 21.00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9385882" y="5361908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h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9235645" y="5706094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h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7155575" y="3675646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h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6846950" y="5560644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4 h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6683651" y="4471815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 h</a:t>
            </a:r>
          </a:p>
        </p:txBody>
      </p:sp>
      <p:sp>
        <p:nvSpPr>
          <p:cNvPr name="Freeform 58" id="58"/>
          <p:cNvSpPr/>
          <p:nvPr/>
        </p:nvSpPr>
        <p:spPr>
          <a:xfrm flipH="false" flipV="false" rot="0">
            <a:off x="8045683" y="3858948"/>
            <a:ext cx="2196635" cy="2196635"/>
          </a:xfrm>
          <a:custGeom>
            <a:avLst/>
            <a:gdLst/>
            <a:ahLst/>
            <a:cxnLst/>
            <a:rect r="r" b="b" t="t" l="l"/>
            <a:pathLst>
              <a:path h="2196635" w="2196635">
                <a:moveTo>
                  <a:pt x="0" y="0"/>
                </a:moveTo>
                <a:lnTo>
                  <a:pt x="2196634" y="0"/>
                </a:lnTo>
                <a:lnTo>
                  <a:pt x="2196634" y="2196635"/>
                </a:lnTo>
                <a:lnTo>
                  <a:pt x="0" y="21966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9" id="59"/>
          <p:cNvSpPr/>
          <p:nvPr/>
        </p:nvSpPr>
        <p:spPr>
          <a:xfrm>
            <a:off x="10543760" y="5993375"/>
            <a:ext cx="515732" cy="384885"/>
          </a:xfrm>
          <a:prstGeom prst="line">
            <a:avLst/>
          </a:prstGeom>
          <a:ln cap="flat" w="19050">
            <a:solidFill>
              <a:srgbClr val="8FC3A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0" id="60"/>
          <p:cNvSpPr/>
          <p:nvPr/>
        </p:nvSpPr>
        <p:spPr>
          <a:xfrm>
            <a:off x="6615453" y="4407153"/>
            <a:ext cx="848515" cy="166802"/>
          </a:xfrm>
          <a:prstGeom prst="line">
            <a:avLst/>
          </a:prstGeom>
          <a:ln cap="flat" w="19050">
            <a:solidFill>
              <a:srgbClr val="7C7F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1" id="61"/>
          <p:cNvSpPr/>
          <p:nvPr/>
        </p:nvSpPr>
        <p:spPr>
          <a:xfrm>
            <a:off x="9658329" y="6621526"/>
            <a:ext cx="1736593" cy="1994953"/>
          </a:xfrm>
          <a:prstGeom prst="line">
            <a:avLst/>
          </a:prstGeom>
          <a:ln cap="flat" w="19050">
            <a:solidFill>
              <a:srgbClr val="7C7F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2" id="62"/>
          <p:cNvSpPr txBox="true"/>
          <p:nvPr/>
        </p:nvSpPr>
        <p:spPr>
          <a:xfrm rot="0">
            <a:off x="4910150" y="1819648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60"/>
              </a:lnSpc>
            </a:pPr>
            <a:r>
              <a:rPr lang="en-US" b="true" sz="1407" spc="54">
                <a:solidFill>
                  <a:srgbClr val="7C7FBA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Relaxing</a:t>
            </a:r>
          </a:p>
          <a:p>
            <a:pPr algn="r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21.00 - 22.00</a:t>
            </a:r>
          </a:p>
        </p:txBody>
      </p:sp>
      <p:sp>
        <p:nvSpPr>
          <p:cNvPr name="AutoShape 63" id="63"/>
          <p:cNvSpPr/>
          <p:nvPr/>
        </p:nvSpPr>
        <p:spPr>
          <a:xfrm flipV="true">
            <a:off x="10543760" y="3487461"/>
            <a:ext cx="515732" cy="328358"/>
          </a:xfrm>
          <a:prstGeom prst="line">
            <a:avLst/>
          </a:prstGeom>
          <a:ln cap="flat" w="19050">
            <a:solidFill>
              <a:srgbClr val="3654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4" id="64"/>
          <p:cNvSpPr/>
          <p:nvPr/>
        </p:nvSpPr>
        <p:spPr>
          <a:xfrm>
            <a:off x="7171942" y="2283754"/>
            <a:ext cx="873741" cy="1255855"/>
          </a:xfrm>
          <a:prstGeom prst="line">
            <a:avLst/>
          </a:prstGeom>
          <a:ln cap="flat" w="19050">
            <a:solidFill>
              <a:srgbClr val="7C7F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5" id="65"/>
          <p:cNvSpPr/>
          <p:nvPr/>
        </p:nvSpPr>
        <p:spPr>
          <a:xfrm flipH="false" flipV="false" rot="0">
            <a:off x="11726135" y="7196517"/>
            <a:ext cx="2981088" cy="2278381"/>
          </a:xfrm>
          <a:custGeom>
            <a:avLst/>
            <a:gdLst/>
            <a:ahLst/>
            <a:cxnLst/>
            <a:rect r="r" b="b" t="t" l="l"/>
            <a:pathLst>
              <a:path h="2278381" w="2981088">
                <a:moveTo>
                  <a:pt x="0" y="0"/>
                </a:moveTo>
                <a:lnTo>
                  <a:pt x="2981087" y="0"/>
                </a:lnTo>
                <a:lnTo>
                  <a:pt x="2981087" y="2278381"/>
                </a:lnTo>
                <a:lnTo>
                  <a:pt x="0" y="22783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9882" t="0" r="0" b="0"/>
            </a:stretch>
          </a:blipFill>
        </p:spPr>
      </p:sp>
      <p:sp>
        <p:nvSpPr>
          <p:cNvPr name="TextBox 66" id="66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01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1198251" y="3393144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60"/>
              </a:lnSpc>
            </a:pPr>
            <a:r>
              <a:rPr lang="en-US" sz="1407" spc="54" b="true">
                <a:solidFill>
                  <a:srgbClr val="28509B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Sleeping  </a:t>
            </a:r>
          </a:p>
          <a:p>
            <a:pPr algn="l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22.00 - 7.00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1198251" y="8811742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60"/>
              </a:lnSpc>
            </a:pPr>
            <a:r>
              <a:rPr lang="en-US" sz="1407" spc="54" b="true">
                <a:solidFill>
                  <a:srgbClr val="7C7FBA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Working</a:t>
            </a:r>
          </a:p>
          <a:p>
            <a:pPr algn="l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9.00 - 13.00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1198251" y="6320679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60"/>
              </a:lnSpc>
            </a:pPr>
            <a:r>
              <a:rPr lang="en-US" sz="1407" spc="54" b="true">
                <a:solidFill>
                  <a:srgbClr val="8FC3A7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Dining</a:t>
            </a:r>
          </a:p>
          <a:p>
            <a:pPr algn="l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8.00 - 9.00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6310935" y="6631051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60"/>
              </a:lnSpc>
            </a:pPr>
            <a:r>
              <a:rPr lang="en-US" b="true" sz="1407" spc="54">
                <a:solidFill>
                  <a:srgbClr val="8FC3A7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Dining</a:t>
            </a:r>
          </a:p>
          <a:p>
            <a:pPr algn="r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13.00 - 14.00</a:t>
            </a:r>
          </a:p>
        </p:txBody>
      </p:sp>
      <p:sp>
        <p:nvSpPr>
          <p:cNvPr name="TextBox 71" id="71"/>
          <p:cNvSpPr txBox="true"/>
          <p:nvPr/>
        </p:nvSpPr>
        <p:spPr>
          <a:xfrm rot="-1818281">
            <a:off x="5238710" y="6165071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2.5 m</a:t>
            </a:r>
          </a:p>
        </p:txBody>
      </p:sp>
      <p:sp>
        <p:nvSpPr>
          <p:cNvPr name="TextBox 72" id="72"/>
          <p:cNvSpPr txBox="true"/>
          <p:nvPr/>
        </p:nvSpPr>
        <p:spPr>
          <a:xfrm rot="-5400000">
            <a:off x="4668018" y="5088131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2.5 m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8384483" y="6191334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4 h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7499051" y="6183503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h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9475842" y="4833999"/>
            <a:ext cx="603878" cy="220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4"/>
              </a:lnSpc>
              <a:spcBef>
                <a:spcPct val="0"/>
              </a:spcBef>
            </a:pPr>
            <a:r>
              <a:rPr lang="en-US" b="true" sz="1274" spc="254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06.00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8864767" y="5671108"/>
            <a:ext cx="563427" cy="220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4"/>
              </a:lnSpc>
              <a:spcBef>
                <a:spcPct val="0"/>
              </a:spcBef>
            </a:pPr>
            <a:r>
              <a:rPr lang="en-US" b="true" sz="1274" spc="254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12.00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8219313" y="4833999"/>
            <a:ext cx="565704" cy="220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4"/>
              </a:lnSpc>
              <a:spcBef>
                <a:spcPct val="0"/>
              </a:spcBef>
            </a:pPr>
            <a:r>
              <a:rPr lang="en-US" b="true" sz="1274" spc="254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18.00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8837470" y="3999097"/>
            <a:ext cx="614275" cy="220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4"/>
              </a:lnSpc>
              <a:spcBef>
                <a:spcPct val="0"/>
              </a:spcBef>
            </a:pPr>
            <a:r>
              <a:rPr lang="en-US" b="true" sz="1274" spc="254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00.00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9162679" y="3929046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9 h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6901770" y="3946602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h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2378676" y="987530"/>
            <a:ext cx="8009409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ACTIVITY MAPPING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 | 24/7 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11210805" y="3876973"/>
            <a:ext cx="3155124" cy="698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Highest duration. Lowest frequency, hence must </a:t>
            </a:r>
            <a:r>
              <a:rPr lang="en-US" b="true" sz="1200" spc="46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be folded away or reconfigured</a:t>
            </a: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. At </a:t>
            </a:r>
            <a:r>
              <a:rPr lang="en-US" b="true" sz="1200" spc="46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extremities </a:t>
            </a: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to minimise daytime circulation interference.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11210805" y="6795272"/>
            <a:ext cx="3496417" cy="355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Highest frequency, hence must be </a:t>
            </a:r>
            <a:r>
              <a:rPr lang="en-US" b="true" sz="1200" spc="46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easily accessible. 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3528071" y="6621526"/>
            <a:ext cx="4616876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Demands </a:t>
            </a:r>
            <a:r>
              <a:rPr lang="en-US" b="true" sz="1200" spc="46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maximum clearance </a:t>
            </a: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of floor area.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1028700" y="8120526"/>
            <a:ext cx="2665626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Legend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2066775" y="9047053"/>
            <a:ext cx="5859814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demand two configurations, one for collective and one for private fruition</a:t>
            </a:r>
          </a:p>
        </p:txBody>
      </p:sp>
      <p:sp>
        <p:nvSpPr>
          <p:cNvPr name="Freeform 87" id="87"/>
          <p:cNvSpPr/>
          <p:nvPr/>
        </p:nvSpPr>
        <p:spPr>
          <a:xfrm flipH="false" flipV="false" rot="0">
            <a:off x="3431924" y="1693359"/>
            <a:ext cx="2339186" cy="2278381"/>
          </a:xfrm>
          <a:custGeom>
            <a:avLst/>
            <a:gdLst/>
            <a:ahLst/>
            <a:cxnLst/>
            <a:rect r="r" b="b" t="t" l="l"/>
            <a:pathLst>
              <a:path h="2278381" w="2339186">
                <a:moveTo>
                  <a:pt x="0" y="0"/>
                </a:moveTo>
                <a:lnTo>
                  <a:pt x="2339187" y="0"/>
                </a:lnTo>
                <a:lnTo>
                  <a:pt x="2339187" y="2278381"/>
                </a:lnTo>
                <a:lnTo>
                  <a:pt x="0" y="22783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675" r="-145257" b="-675"/>
            </a:stretch>
          </a:blipFill>
        </p:spPr>
      </p:sp>
      <p:sp>
        <p:nvSpPr>
          <p:cNvPr name="TextBox 88" id="88"/>
          <p:cNvSpPr txBox="true"/>
          <p:nvPr/>
        </p:nvSpPr>
        <p:spPr>
          <a:xfrm rot="-1818281">
            <a:off x="13173865" y="9144524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1.5 m</a:t>
            </a:r>
          </a:p>
        </p:txBody>
      </p:sp>
      <p:sp>
        <p:nvSpPr>
          <p:cNvPr name="TextBox 89" id="89"/>
          <p:cNvSpPr txBox="true"/>
          <p:nvPr/>
        </p:nvSpPr>
        <p:spPr>
          <a:xfrm rot="1887987">
            <a:off x="12618022" y="9159795"/>
            <a:ext cx="296698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0.8 m</a:t>
            </a:r>
          </a:p>
        </p:txBody>
      </p:sp>
      <p:sp>
        <p:nvSpPr>
          <p:cNvPr name="TextBox 90" id="90"/>
          <p:cNvSpPr txBox="true"/>
          <p:nvPr/>
        </p:nvSpPr>
        <p:spPr>
          <a:xfrm rot="-1818281">
            <a:off x="13529696" y="8612233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1.5 m</a:t>
            </a:r>
          </a:p>
        </p:txBody>
      </p:sp>
      <p:sp>
        <p:nvSpPr>
          <p:cNvPr name="TextBox 91" id="91"/>
          <p:cNvSpPr txBox="true"/>
          <p:nvPr/>
        </p:nvSpPr>
        <p:spPr>
          <a:xfrm rot="1887987">
            <a:off x="13580892" y="8188531"/>
            <a:ext cx="296698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3.7 m</a:t>
            </a:r>
          </a:p>
        </p:txBody>
      </p:sp>
      <p:sp>
        <p:nvSpPr>
          <p:cNvPr name="TextBox 92" id="92"/>
          <p:cNvSpPr txBox="true"/>
          <p:nvPr/>
        </p:nvSpPr>
        <p:spPr>
          <a:xfrm rot="-5400000">
            <a:off x="13423172" y="7891478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1.4 m</a:t>
            </a:r>
          </a:p>
        </p:txBody>
      </p:sp>
      <p:sp>
        <p:nvSpPr>
          <p:cNvPr name="TextBox 93" id="93"/>
          <p:cNvSpPr txBox="true"/>
          <p:nvPr/>
        </p:nvSpPr>
        <p:spPr>
          <a:xfrm rot="-1818281">
            <a:off x="4390562" y="3711126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1.5 m</a:t>
            </a:r>
          </a:p>
        </p:txBody>
      </p:sp>
      <p:sp>
        <p:nvSpPr>
          <p:cNvPr name="TextBox 94" id="94"/>
          <p:cNvSpPr txBox="true"/>
          <p:nvPr/>
        </p:nvSpPr>
        <p:spPr>
          <a:xfrm rot="1887987">
            <a:off x="3759567" y="3761173"/>
            <a:ext cx="296698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0.8 m</a:t>
            </a:r>
          </a:p>
        </p:txBody>
      </p:sp>
      <p:sp>
        <p:nvSpPr>
          <p:cNvPr name="TextBox 95" id="95"/>
          <p:cNvSpPr txBox="true"/>
          <p:nvPr/>
        </p:nvSpPr>
        <p:spPr>
          <a:xfrm rot="-1818281">
            <a:off x="4645900" y="3228383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1.6 m</a:t>
            </a:r>
          </a:p>
        </p:txBody>
      </p:sp>
      <p:sp>
        <p:nvSpPr>
          <p:cNvPr name="TextBox 96" id="96"/>
          <p:cNvSpPr txBox="true"/>
          <p:nvPr/>
        </p:nvSpPr>
        <p:spPr>
          <a:xfrm rot="1887987">
            <a:off x="4697095" y="2804680"/>
            <a:ext cx="296698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1.6 m</a:t>
            </a:r>
          </a:p>
        </p:txBody>
      </p:sp>
      <p:sp>
        <p:nvSpPr>
          <p:cNvPr name="TextBox 97" id="97"/>
          <p:cNvSpPr txBox="true"/>
          <p:nvPr/>
        </p:nvSpPr>
        <p:spPr>
          <a:xfrm rot="-5400000">
            <a:off x="4539375" y="2507627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1.4 m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5172166" y="7310901"/>
            <a:ext cx="7170338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+ Storage space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5172166" y="7533532"/>
            <a:ext cx="4616876" cy="52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of personal items, clothing, working equipment.</a:t>
            </a:r>
          </a:p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</a:t>
            </a: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Fixed. </a:t>
            </a:r>
            <a:r>
              <a:rPr lang="en-US" b="true" sz="1200" spc="46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Compact</a:t>
            </a: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, to maximise space clearance</a:t>
            </a:r>
          </a:p>
          <a:p>
            <a:pPr algn="just">
              <a:lnSpc>
                <a:spcPts val="1416"/>
              </a:lnSpc>
            </a:pPr>
            <a:r>
              <a:rPr lang="en-US" b="true" sz="1200" spc="46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at least two modules</a:t>
            </a:r>
          </a:p>
        </p:txBody>
      </p:sp>
      <p:grpSp>
        <p:nvGrpSpPr>
          <p:cNvPr name="Group 100" id="100"/>
          <p:cNvGrpSpPr/>
          <p:nvPr/>
        </p:nvGrpSpPr>
        <p:grpSpPr>
          <a:xfrm rot="0">
            <a:off x="15367007" y="1317653"/>
            <a:ext cx="1895493" cy="585242"/>
            <a:chOff x="0" y="0"/>
            <a:chExt cx="2527324" cy="780322"/>
          </a:xfrm>
        </p:grpSpPr>
        <p:grpSp>
          <p:nvGrpSpPr>
            <p:cNvPr name="Group 101" id="101"/>
            <p:cNvGrpSpPr/>
            <p:nvPr/>
          </p:nvGrpSpPr>
          <p:grpSpPr>
            <a:xfrm rot="0">
              <a:off x="79192" y="75012"/>
              <a:ext cx="1962566" cy="90286"/>
              <a:chOff x="0" y="0"/>
              <a:chExt cx="486751" cy="22393"/>
            </a:xfrm>
          </p:grpSpPr>
          <p:sp>
            <p:nvSpPr>
              <p:cNvPr name="Freeform 102" id="102"/>
              <p:cNvSpPr/>
              <p:nvPr/>
            </p:nvSpPr>
            <p:spPr>
              <a:xfrm flipH="false" flipV="false" rot="0">
                <a:off x="0" y="0"/>
                <a:ext cx="486751" cy="22393"/>
              </a:xfrm>
              <a:custGeom>
                <a:avLst/>
                <a:gdLst/>
                <a:ahLst/>
                <a:cxnLst/>
                <a:rect r="r" b="b" t="t" l="l"/>
                <a:pathLst>
                  <a:path h="22393" w="486751">
                    <a:moveTo>
                      <a:pt x="0" y="0"/>
                    </a:moveTo>
                    <a:lnTo>
                      <a:pt x="486751" y="0"/>
                    </a:lnTo>
                    <a:lnTo>
                      <a:pt x="486751" y="22393"/>
                    </a:lnTo>
                    <a:lnTo>
                      <a:pt x="0" y="22393"/>
                    </a:lnTo>
                    <a:close/>
                  </a:path>
                </a:pathLst>
              </a:custGeom>
              <a:ln w="1143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3" id="103"/>
              <p:cNvSpPr txBox="true"/>
              <p:nvPr/>
            </p:nvSpPr>
            <p:spPr>
              <a:xfrm>
                <a:off x="0" y="-9525"/>
                <a:ext cx="486751" cy="319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  <p:grpSp>
          <p:nvGrpSpPr>
            <p:cNvPr name="Group 104" id="104"/>
            <p:cNvGrpSpPr/>
            <p:nvPr/>
          </p:nvGrpSpPr>
          <p:grpSpPr>
            <a:xfrm rot="0">
              <a:off x="0" y="158403"/>
              <a:ext cx="2120950" cy="139203"/>
              <a:chOff x="0" y="0"/>
              <a:chExt cx="4464142" cy="292993"/>
            </a:xfrm>
          </p:grpSpPr>
          <p:sp>
            <p:nvSpPr>
              <p:cNvPr name="Freeform 105" id="105"/>
              <p:cNvSpPr/>
              <p:nvPr/>
            </p:nvSpPr>
            <p:spPr>
              <a:xfrm flipH="false" flipV="false" rot="0">
                <a:off x="0" y="0"/>
                <a:ext cx="4464142" cy="292993"/>
              </a:xfrm>
              <a:custGeom>
                <a:avLst/>
                <a:gdLst/>
                <a:ahLst/>
                <a:cxnLst/>
                <a:rect r="r" b="b" t="t" l="l"/>
                <a:pathLst>
                  <a:path h="292993" w="4464142">
                    <a:moveTo>
                      <a:pt x="203200" y="0"/>
                    </a:moveTo>
                    <a:lnTo>
                      <a:pt x="4260942" y="0"/>
                    </a:lnTo>
                    <a:lnTo>
                      <a:pt x="4464142" y="292993"/>
                    </a:lnTo>
                    <a:lnTo>
                      <a:pt x="0" y="292993"/>
                    </a:lnTo>
                    <a:lnTo>
                      <a:pt x="2032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7AF6EE">
                      <a:alpha val="36000"/>
                    </a:srgbClr>
                  </a:gs>
                  <a:gs pos="100000">
                    <a:srgbClr val="EAFFFE">
                      <a:alpha val="36000"/>
                    </a:srgbClr>
                  </a:gs>
                </a:gsLst>
                <a:lin ang="5400000"/>
              </a:gradFill>
            </p:spPr>
          </p:sp>
          <p:sp>
            <p:nvSpPr>
              <p:cNvPr name="TextBox 106" id="106"/>
              <p:cNvSpPr txBox="true"/>
              <p:nvPr/>
            </p:nvSpPr>
            <p:spPr>
              <a:xfrm>
                <a:off x="127000" y="-9525"/>
                <a:ext cx="4210142" cy="3025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  <p:sp>
          <p:nvSpPr>
            <p:cNvPr name="AutoShape 107" id="107"/>
            <p:cNvSpPr/>
            <p:nvPr/>
          </p:nvSpPr>
          <p:spPr>
            <a:xfrm>
              <a:off x="79226" y="539699"/>
              <a:ext cx="2448098" cy="0"/>
            </a:xfrm>
            <a:prstGeom prst="line">
              <a:avLst/>
            </a:prstGeom>
            <a:ln cap="flat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08" id="108"/>
            <p:cNvGrpSpPr/>
            <p:nvPr/>
          </p:nvGrpSpPr>
          <p:grpSpPr>
            <a:xfrm rot="0">
              <a:off x="153892" y="0"/>
              <a:ext cx="388991" cy="85453"/>
              <a:chOff x="0" y="0"/>
              <a:chExt cx="694240" cy="152511"/>
            </a:xfrm>
          </p:grpSpPr>
          <p:sp>
            <p:nvSpPr>
              <p:cNvPr name="Freeform 109" id="109"/>
              <p:cNvSpPr/>
              <p:nvPr/>
            </p:nvSpPr>
            <p:spPr>
              <a:xfrm flipH="false" flipV="false" rot="0">
                <a:off x="0" y="0"/>
                <a:ext cx="694240" cy="152511"/>
              </a:xfrm>
              <a:custGeom>
                <a:avLst/>
                <a:gdLst/>
                <a:ahLst/>
                <a:cxnLst/>
                <a:rect r="r" b="b" t="t" l="l"/>
                <a:pathLst>
                  <a:path h="152511" w="694240">
                    <a:moveTo>
                      <a:pt x="491040" y="0"/>
                    </a:moveTo>
                    <a:cubicBezTo>
                      <a:pt x="603265" y="0"/>
                      <a:pt x="694240" y="34141"/>
                      <a:pt x="694240" y="76255"/>
                    </a:cubicBezTo>
                    <a:cubicBezTo>
                      <a:pt x="694240" y="118370"/>
                      <a:pt x="603265" y="152511"/>
                      <a:pt x="491040" y="152511"/>
                    </a:cubicBezTo>
                    <a:lnTo>
                      <a:pt x="203200" y="152511"/>
                    </a:lnTo>
                    <a:cubicBezTo>
                      <a:pt x="90976" y="152511"/>
                      <a:pt x="0" y="118370"/>
                      <a:pt x="0" y="76255"/>
                    </a:cubicBezTo>
                    <a:cubicBezTo>
                      <a:pt x="0" y="34141"/>
                      <a:pt x="90976" y="0"/>
                      <a:pt x="203200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0" id="110"/>
              <p:cNvSpPr txBox="true"/>
              <p:nvPr/>
            </p:nvSpPr>
            <p:spPr>
              <a:xfrm>
                <a:off x="0" y="-9525"/>
                <a:ext cx="694240" cy="1620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  <p:grpSp>
          <p:nvGrpSpPr>
            <p:cNvPr name="Group 111" id="111"/>
            <p:cNvGrpSpPr/>
            <p:nvPr/>
          </p:nvGrpSpPr>
          <p:grpSpPr>
            <a:xfrm rot="5400000">
              <a:off x="1187633" y="-559369"/>
              <a:ext cx="234273" cy="2445110"/>
              <a:chOff x="0" y="0"/>
              <a:chExt cx="46276" cy="482985"/>
            </a:xfrm>
          </p:grpSpPr>
          <p:sp>
            <p:nvSpPr>
              <p:cNvPr name="Freeform 112" id="112"/>
              <p:cNvSpPr/>
              <p:nvPr/>
            </p:nvSpPr>
            <p:spPr>
              <a:xfrm flipH="false" flipV="false" rot="0">
                <a:off x="0" y="0"/>
                <a:ext cx="46276" cy="482985"/>
              </a:xfrm>
              <a:custGeom>
                <a:avLst/>
                <a:gdLst/>
                <a:ahLst/>
                <a:cxnLst/>
                <a:rect r="r" b="b" t="t" l="l"/>
                <a:pathLst>
                  <a:path h="482985" w="46276">
                    <a:moveTo>
                      <a:pt x="0" y="0"/>
                    </a:moveTo>
                    <a:lnTo>
                      <a:pt x="46276" y="0"/>
                    </a:lnTo>
                    <a:lnTo>
                      <a:pt x="46276" y="482985"/>
                    </a:lnTo>
                    <a:lnTo>
                      <a:pt x="0" y="482985"/>
                    </a:lnTo>
                    <a:close/>
                  </a:path>
                </a:pathLst>
              </a:custGeom>
              <a:solidFill>
                <a:srgbClr val="504C44">
                  <a:alpha val="11765"/>
                </a:srgbClr>
              </a:solidFill>
            </p:spPr>
          </p:sp>
          <p:sp>
            <p:nvSpPr>
              <p:cNvPr name="TextBox 113" id="113"/>
              <p:cNvSpPr txBox="true"/>
              <p:nvPr/>
            </p:nvSpPr>
            <p:spPr>
              <a:xfrm>
                <a:off x="0" y="-9525"/>
                <a:ext cx="46276" cy="49251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</p:grpSp>
      <p:grpSp>
        <p:nvGrpSpPr>
          <p:cNvPr name="Group 114" id="114"/>
          <p:cNvGrpSpPr/>
          <p:nvPr/>
        </p:nvGrpSpPr>
        <p:grpSpPr>
          <a:xfrm rot="0">
            <a:off x="15367007" y="3002293"/>
            <a:ext cx="1895493" cy="587462"/>
            <a:chOff x="0" y="0"/>
            <a:chExt cx="2527324" cy="783282"/>
          </a:xfrm>
        </p:grpSpPr>
        <p:grpSp>
          <p:nvGrpSpPr>
            <p:cNvPr name="Group 115" id="115"/>
            <p:cNvGrpSpPr/>
            <p:nvPr/>
          </p:nvGrpSpPr>
          <p:grpSpPr>
            <a:xfrm rot="0">
              <a:off x="77002" y="82838"/>
              <a:ext cx="1908275" cy="90286"/>
              <a:chOff x="0" y="0"/>
              <a:chExt cx="473286" cy="22393"/>
            </a:xfrm>
          </p:grpSpPr>
          <p:sp>
            <p:nvSpPr>
              <p:cNvPr name="Freeform 116" id="116"/>
              <p:cNvSpPr/>
              <p:nvPr/>
            </p:nvSpPr>
            <p:spPr>
              <a:xfrm flipH="false" flipV="false" rot="0">
                <a:off x="0" y="0"/>
                <a:ext cx="473286" cy="22393"/>
              </a:xfrm>
              <a:custGeom>
                <a:avLst/>
                <a:gdLst/>
                <a:ahLst/>
                <a:cxnLst/>
                <a:rect r="r" b="b" t="t" l="l"/>
                <a:pathLst>
                  <a:path h="22393" w="473286">
                    <a:moveTo>
                      <a:pt x="0" y="0"/>
                    </a:moveTo>
                    <a:lnTo>
                      <a:pt x="473286" y="0"/>
                    </a:lnTo>
                    <a:lnTo>
                      <a:pt x="473286" y="22393"/>
                    </a:lnTo>
                    <a:lnTo>
                      <a:pt x="0" y="22393"/>
                    </a:lnTo>
                    <a:close/>
                  </a:path>
                </a:pathLst>
              </a:custGeom>
              <a:ln w="1143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7" id="117"/>
              <p:cNvSpPr txBox="true"/>
              <p:nvPr/>
            </p:nvSpPr>
            <p:spPr>
              <a:xfrm>
                <a:off x="0" y="-9525"/>
                <a:ext cx="473286" cy="319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  <p:grpSp>
          <p:nvGrpSpPr>
            <p:cNvPr name="Group 118" id="118"/>
            <p:cNvGrpSpPr/>
            <p:nvPr/>
          </p:nvGrpSpPr>
          <p:grpSpPr>
            <a:xfrm rot="0">
              <a:off x="0" y="173124"/>
              <a:ext cx="2062278" cy="139203"/>
              <a:chOff x="0" y="0"/>
              <a:chExt cx="4340650" cy="292993"/>
            </a:xfrm>
          </p:grpSpPr>
          <p:sp>
            <p:nvSpPr>
              <p:cNvPr name="Freeform 119" id="119"/>
              <p:cNvSpPr/>
              <p:nvPr/>
            </p:nvSpPr>
            <p:spPr>
              <a:xfrm flipH="false" flipV="false" rot="0">
                <a:off x="0" y="0"/>
                <a:ext cx="4340650" cy="292993"/>
              </a:xfrm>
              <a:custGeom>
                <a:avLst/>
                <a:gdLst/>
                <a:ahLst/>
                <a:cxnLst/>
                <a:rect r="r" b="b" t="t" l="l"/>
                <a:pathLst>
                  <a:path h="292993" w="4340650">
                    <a:moveTo>
                      <a:pt x="203200" y="0"/>
                    </a:moveTo>
                    <a:lnTo>
                      <a:pt x="4137450" y="0"/>
                    </a:lnTo>
                    <a:lnTo>
                      <a:pt x="4340650" y="292993"/>
                    </a:lnTo>
                    <a:lnTo>
                      <a:pt x="0" y="292993"/>
                    </a:lnTo>
                    <a:lnTo>
                      <a:pt x="2032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CB4605">
                      <a:alpha val="19000"/>
                    </a:srgbClr>
                  </a:gs>
                  <a:gs pos="100000">
                    <a:srgbClr val="FF9405">
                      <a:alpha val="19000"/>
                    </a:srgbClr>
                  </a:gs>
                </a:gsLst>
                <a:lin ang="5400000"/>
              </a:gradFill>
            </p:spPr>
          </p:sp>
          <p:sp>
            <p:nvSpPr>
              <p:cNvPr name="TextBox 120" id="120"/>
              <p:cNvSpPr txBox="true"/>
              <p:nvPr/>
            </p:nvSpPr>
            <p:spPr>
              <a:xfrm>
                <a:off x="127000" y="-9525"/>
                <a:ext cx="4086650" cy="3025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  <p:sp>
          <p:nvSpPr>
            <p:cNvPr name="AutoShape 121" id="121"/>
            <p:cNvSpPr/>
            <p:nvPr/>
          </p:nvSpPr>
          <p:spPr>
            <a:xfrm flipV="true">
              <a:off x="77002" y="538349"/>
              <a:ext cx="2445272" cy="0"/>
            </a:xfrm>
            <a:prstGeom prst="line">
              <a:avLst/>
            </a:prstGeom>
            <a:ln cap="flat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22" id="122"/>
            <p:cNvGrpSpPr/>
            <p:nvPr/>
          </p:nvGrpSpPr>
          <p:grpSpPr>
            <a:xfrm rot="0">
              <a:off x="149635" y="0"/>
              <a:ext cx="378230" cy="96924"/>
              <a:chOff x="0" y="0"/>
              <a:chExt cx="675036" cy="172983"/>
            </a:xfrm>
          </p:grpSpPr>
          <p:sp>
            <p:nvSpPr>
              <p:cNvPr name="Freeform 123" id="123"/>
              <p:cNvSpPr/>
              <p:nvPr/>
            </p:nvSpPr>
            <p:spPr>
              <a:xfrm flipH="false" flipV="false" rot="0">
                <a:off x="0" y="0"/>
                <a:ext cx="675036" cy="172983"/>
              </a:xfrm>
              <a:custGeom>
                <a:avLst/>
                <a:gdLst/>
                <a:ahLst/>
                <a:cxnLst/>
                <a:rect r="r" b="b" t="t" l="l"/>
                <a:pathLst>
                  <a:path h="172983" w="675036">
                    <a:moveTo>
                      <a:pt x="471836" y="0"/>
                    </a:moveTo>
                    <a:cubicBezTo>
                      <a:pt x="584060" y="0"/>
                      <a:pt x="675036" y="38724"/>
                      <a:pt x="675036" y="86491"/>
                    </a:cubicBezTo>
                    <a:cubicBezTo>
                      <a:pt x="675036" y="134259"/>
                      <a:pt x="584060" y="172983"/>
                      <a:pt x="471836" y="172983"/>
                    </a:cubicBezTo>
                    <a:lnTo>
                      <a:pt x="203200" y="172983"/>
                    </a:lnTo>
                    <a:cubicBezTo>
                      <a:pt x="90976" y="172983"/>
                      <a:pt x="0" y="134259"/>
                      <a:pt x="0" y="86491"/>
                    </a:cubicBezTo>
                    <a:cubicBezTo>
                      <a:pt x="0" y="38724"/>
                      <a:pt x="90976" y="0"/>
                      <a:pt x="203200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4" id="124"/>
              <p:cNvSpPr txBox="true"/>
              <p:nvPr/>
            </p:nvSpPr>
            <p:spPr>
              <a:xfrm>
                <a:off x="0" y="-9525"/>
                <a:ext cx="675036" cy="18250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  <p:grpSp>
          <p:nvGrpSpPr>
            <p:cNvPr name="Group 125" id="125"/>
            <p:cNvGrpSpPr/>
            <p:nvPr/>
          </p:nvGrpSpPr>
          <p:grpSpPr>
            <a:xfrm rot="5400000">
              <a:off x="1187633" y="-556410"/>
              <a:ext cx="234273" cy="2445110"/>
              <a:chOff x="0" y="0"/>
              <a:chExt cx="46276" cy="482985"/>
            </a:xfrm>
          </p:grpSpPr>
          <p:sp>
            <p:nvSpPr>
              <p:cNvPr name="Freeform 126" id="126"/>
              <p:cNvSpPr/>
              <p:nvPr/>
            </p:nvSpPr>
            <p:spPr>
              <a:xfrm flipH="false" flipV="false" rot="0">
                <a:off x="0" y="0"/>
                <a:ext cx="46276" cy="482985"/>
              </a:xfrm>
              <a:custGeom>
                <a:avLst/>
                <a:gdLst/>
                <a:ahLst/>
                <a:cxnLst/>
                <a:rect r="r" b="b" t="t" l="l"/>
                <a:pathLst>
                  <a:path h="482985" w="46276">
                    <a:moveTo>
                      <a:pt x="0" y="0"/>
                    </a:moveTo>
                    <a:lnTo>
                      <a:pt x="46276" y="0"/>
                    </a:lnTo>
                    <a:lnTo>
                      <a:pt x="46276" y="482985"/>
                    </a:lnTo>
                    <a:lnTo>
                      <a:pt x="0" y="482985"/>
                    </a:lnTo>
                    <a:close/>
                  </a:path>
                </a:pathLst>
              </a:custGeom>
              <a:solidFill>
                <a:srgbClr val="504C44">
                  <a:alpha val="11765"/>
                </a:srgbClr>
              </a:solidFill>
            </p:spPr>
          </p:sp>
          <p:sp>
            <p:nvSpPr>
              <p:cNvPr name="TextBox 127" id="127"/>
              <p:cNvSpPr txBox="true"/>
              <p:nvPr/>
            </p:nvSpPr>
            <p:spPr>
              <a:xfrm>
                <a:off x="0" y="-9525"/>
                <a:ext cx="46276" cy="49251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</p:grpSp>
      <p:sp>
        <p:nvSpPr>
          <p:cNvPr name="TextBox 128" id="128"/>
          <p:cNvSpPr txBox="true"/>
          <p:nvPr/>
        </p:nvSpPr>
        <p:spPr>
          <a:xfrm rot="0">
            <a:off x="15428668" y="2068037"/>
            <a:ext cx="1943919" cy="52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Waking up: 6500K Low-intensity bluish light that gradually increases 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15407037" y="3827003"/>
            <a:ext cx="1851675" cy="505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82"/>
              </a:lnSpc>
            </a:pPr>
            <a:r>
              <a:rPr lang="en-US" sz="1171" spc="45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Night: Amber-red light (&lt;2000K), only near the floor for orientation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15373810" y="8767469"/>
            <a:ext cx="1885068" cy="52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</a:t>
            </a: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ool White, can be adjusted for the light to hit the work surface vertically</a:t>
            </a:r>
          </a:p>
        </p:txBody>
      </p:sp>
      <p:grpSp>
        <p:nvGrpSpPr>
          <p:cNvPr name="Group 131" id="131"/>
          <p:cNvGrpSpPr/>
          <p:nvPr/>
        </p:nvGrpSpPr>
        <p:grpSpPr>
          <a:xfrm rot="0">
            <a:off x="15363721" y="4751227"/>
            <a:ext cx="1894991" cy="1849315"/>
            <a:chOff x="0" y="0"/>
            <a:chExt cx="2526655" cy="2465754"/>
          </a:xfrm>
        </p:grpSpPr>
        <p:sp>
          <p:nvSpPr>
            <p:cNvPr name="AutoShape 132" id="132"/>
            <p:cNvSpPr/>
            <p:nvPr/>
          </p:nvSpPr>
          <p:spPr>
            <a:xfrm>
              <a:off x="0" y="2202596"/>
              <a:ext cx="2526655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33" id="133"/>
            <p:cNvGrpSpPr/>
            <p:nvPr/>
          </p:nvGrpSpPr>
          <p:grpSpPr>
            <a:xfrm rot="-5400000">
              <a:off x="727590" y="1896979"/>
              <a:ext cx="547734" cy="63500"/>
              <a:chOff x="0" y="0"/>
              <a:chExt cx="124444" cy="14427"/>
            </a:xfrm>
          </p:grpSpPr>
          <p:sp>
            <p:nvSpPr>
              <p:cNvPr name="Freeform 134" id="134"/>
              <p:cNvSpPr/>
              <p:nvPr/>
            </p:nvSpPr>
            <p:spPr>
              <a:xfrm flipH="false" flipV="false" rot="0">
                <a:off x="0" y="0"/>
                <a:ext cx="124444" cy="14427"/>
              </a:xfrm>
              <a:custGeom>
                <a:avLst/>
                <a:gdLst/>
                <a:ahLst/>
                <a:cxnLst/>
                <a:rect r="r" b="b" t="t" l="l"/>
                <a:pathLst>
                  <a:path h="14427" w="124444">
                    <a:moveTo>
                      <a:pt x="0" y="0"/>
                    </a:moveTo>
                    <a:lnTo>
                      <a:pt x="124444" y="0"/>
                    </a:lnTo>
                    <a:lnTo>
                      <a:pt x="124444" y="14427"/>
                    </a:lnTo>
                    <a:lnTo>
                      <a:pt x="0" y="14427"/>
                    </a:ln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5" id="135"/>
              <p:cNvSpPr txBox="true"/>
              <p:nvPr/>
            </p:nvSpPr>
            <p:spPr>
              <a:xfrm>
                <a:off x="0" y="-9525"/>
                <a:ext cx="124444" cy="239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  <p:grpSp>
          <p:nvGrpSpPr>
            <p:cNvPr name="Group 136" id="136"/>
            <p:cNvGrpSpPr/>
            <p:nvPr/>
          </p:nvGrpSpPr>
          <p:grpSpPr>
            <a:xfrm rot="-5400000">
              <a:off x="1189888" y="1896979"/>
              <a:ext cx="547734" cy="63500"/>
              <a:chOff x="0" y="0"/>
              <a:chExt cx="124444" cy="14427"/>
            </a:xfrm>
          </p:grpSpPr>
          <p:sp>
            <p:nvSpPr>
              <p:cNvPr name="Freeform 137" id="137"/>
              <p:cNvSpPr/>
              <p:nvPr/>
            </p:nvSpPr>
            <p:spPr>
              <a:xfrm flipH="false" flipV="false" rot="0">
                <a:off x="0" y="0"/>
                <a:ext cx="124444" cy="14427"/>
              </a:xfrm>
              <a:custGeom>
                <a:avLst/>
                <a:gdLst/>
                <a:ahLst/>
                <a:cxnLst/>
                <a:rect r="r" b="b" t="t" l="l"/>
                <a:pathLst>
                  <a:path h="14427" w="124444">
                    <a:moveTo>
                      <a:pt x="0" y="0"/>
                    </a:moveTo>
                    <a:lnTo>
                      <a:pt x="124444" y="0"/>
                    </a:lnTo>
                    <a:lnTo>
                      <a:pt x="124444" y="14427"/>
                    </a:lnTo>
                    <a:lnTo>
                      <a:pt x="0" y="14427"/>
                    </a:ln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8" id="138"/>
              <p:cNvSpPr txBox="true"/>
              <p:nvPr/>
            </p:nvSpPr>
            <p:spPr>
              <a:xfrm>
                <a:off x="0" y="-9525"/>
                <a:ext cx="124444" cy="239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  <p:grpSp>
          <p:nvGrpSpPr>
            <p:cNvPr name="Group 139" id="139"/>
            <p:cNvGrpSpPr/>
            <p:nvPr/>
          </p:nvGrpSpPr>
          <p:grpSpPr>
            <a:xfrm rot="-10800000">
              <a:off x="881118" y="1595883"/>
              <a:ext cx="689801" cy="69319"/>
              <a:chOff x="0" y="0"/>
              <a:chExt cx="156722" cy="15749"/>
            </a:xfrm>
          </p:grpSpPr>
          <p:sp>
            <p:nvSpPr>
              <p:cNvPr name="Freeform 140" id="140"/>
              <p:cNvSpPr/>
              <p:nvPr/>
            </p:nvSpPr>
            <p:spPr>
              <a:xfrm flipH="false" flipV="false" rot="0">
                <a:off x="0" y="0"/>
                <a:ext cx="156722" cy="15749"/>
              </a:xfrm>
              <a:custGeom>
                <a:avLst/>
                <a:gdLst/>
                <a:ahLst/>
                <a:cxnLst/>
                <a:rect r="r" b="b" t="t" l="l"/>
                <a:pathLst>
                  <a:path h="15749" w="156722">
                    <a:moveTo>
                      <a:pt x="0" y="0"/>
                    </a:moveTo>
                    <a:lnTo>
                      <a:pt x="156722" y="0"/>
                    </a:lnTo>
                    <a:lnTo>
                      <a:pt x="156722" y="15749"/>
                    </a:lnTo>
                    <a:lnTo>
                      <a:pt x="0" y="15749"/>
                    </a:ln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1" id="141"/>
              <p:cNvSpPr txBox="true"/>
              <p:nvPr/>
            </p:nvSpPr>
            <p:spPr>
              <a:xfrm>
                <a:off x="0" y="-9525"/>
                <a:ext cx="156722" cy="2527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534979" y="18252"/>
              <a:ext cx="1320372" cy="1483755"/>
              <a:chOff x="0" y="0"/>
              <a:chExt cx="1535982" cy="1726045"/>
            </a:xfrm>
          </p:grpSpPr>
          <p:sp>
            <p:nvSpPr>
              <p:cNvPr name="Freeform 143" id="143"/>
              <p:cNvSpPr/>
              <p:nvPr/>
            </p:nvSpPr>
            <p:spPr>
              <a:xfrm flipH="false" flipV="false" rot="0">
                <a:off x="0" y="0"/>
                <a:ext cx="1535982" cy="1726045"/>
              </a:xfrm>
              <a:custGeom>
                <a:avLst/>
                <a:gdLst/>
                <a:ahLst/>
                <a:cxnLst/>
                <a:rect r="r" b="b" t="t" l="l"/>
                <a:pathLst>
                  <a:path h="1726045" w="1535982">
                    <a:moveTo>
                      <a:pt x="203200" y="0"/>
                    </a:moveTo>
                    <a:lnTo>
                      <a:pt x="1332782" y="0"/>
                    </a:lnTo>
                    <a:lnTo>
                      <a:pt x="1535982" y="1726045"/>
                    </a:lnTo>
                    <a:lnTo>
                      <a:pt x="0" y="1726045"/>
                    </a:lnTo>
                    <a:lnTo>
                      <a:pt x="2032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FFDA6A">
                      <a:alpha val="20000"/>
                    </a:srgbClr>
                  </a:gs>
                  <a:gs pos="100000">
                    <a:srgbClr val="FFF7DE">
                      <a:alpha val="20000"/>
                    </a:srgbClr>
                  </a:gs>
                </a:gsLst>
                <a:lin ang="5400000"/>
              </a:gradFill>
            </p:spPr>
          </p:sp>
          <p:sp>
            <p:nvSpPr>
              <p:cNvPr name="TextBox 144" id="144"/>
              <p:cNvSpPr txBox="true"/>
              <p:nvPr/>
            </p:nvSpPr>
            <p:spPr>
              <a:xfrm>
                <a:off x="127000" y="0"/>
                <a:ext cx="1281982" cy="17260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sp>
          <p:nvSpPr>
            <p:cNvPr name="AutoShape 145" id="145"/>
            <p:cNvSpPr/>
            <p:nvPr/>
          </p:nvSpPr>
          <p:spPr>
            <a:xfrm>
              <a:off x="0" y="12700"/>
              <a:ext cx="2526655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46" id="146"/>
            <p:cNvGrpSpPr/>
            <p:nvPr/>
          </p:nvGrpSpPr>
          <p:grpSpPr>
            <a:xfrm rot="5400000">
              <a:off x="1142636" y="1081735"/>
              <a:ext cx="245764" cy="2522273"/>
              <a:chOff x="0" y="0"/>
              <a:chExt cx="48546" cy="498227"/>
            </a:xfrm>
          </p:grpSpPr>
          <p:sp>
            <p:nvSpPr>
              <p:cNvPr name="Freeform 147" id="147"/>
              <p:cNvSpPr/>
              <p:nvPr/>
            </p:nvSpPr>
            <p:spPr>
              <a:xfrm flipH="false" flipV="false" rot="0">
                <a:off x="0" y="0"/>
                <a:ext cx="48546" cy="498227"/>
              </a:xfrm>
              <a:custGeom>
                <a:avLst/>
                <a:gdLst/>
                <a:ahLst/>
                <a:cxnLst/>
                <a:rect r="r" b="b" t="t" l="l"/>
                <a:pathLst>
                  <a:path h="498227" w="48546">
                    <a:moveTo>
                      <a:pt x="0" y="0"/>
                    </a:moveTo>
                    <a:lnTo>
                      <a:pt x="48546" y="0"/>
                    </a:lnTo>
                    <a:lnTo>
                      <a:pt x="48546" y="498227"/>
                    </a:lnTo>
                    <a:lnTo>
                      <a:pt x="0" y="498227"/>
                    </a:lnTo>
                    <a:close/>
                  </a:path>
                </a:pathLst>
              </a:custGeom>
              <a:solidFill>
                <a:srgbClr val="504C44">
                  <a:alpha val="11765"/>
                </a:srgbClr>
              </a:solidFill>
            </p:spPr>
          </p:sp>
          <p:sp>
            <p:nvSpPr>
              <p:cNvPr name="TextBox 148" id="148"/>
              <p:cNvSpPr txBox="true"/>
              <p:nvPr/>
            </p:nvSpPr>
            <p:spPr>
              <a:xfrm>
                <a:off x="0" y="-9525"/>
                <a:ext cx="48546" cy="5077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</p:grpSp>
      <p:grpSp>
        <p:nvGrpSpPr>
          <p:cNvPr name="Group 149" id="149"/>
          <p:cNvGrpSpPr/>
          <p:nvPr/>
        </p:nvGrpSpPr>
        <p:grpSpPr>
          <a:xfrm rot="0">
            <a:off x="15363721" y="7230684"/>
            <a:ext cx="1898780" cy="1358856"/>
            <a:chOff x="0" y="0"/>
            <a:chExt cx="2531706" cy="1811809"/>
          </a:xfrm>
        </p:grpSpPr>
        <p:sp>
          <p:nvSpPr>
            <p:cNvPr name="AutoShape 150" id="150"/>
            <p:cNvSpPr/>
            <p:nvPr/>
          </p:nvSpPr>
          <p:spPr>
            <a:xfrm>
              <a:off x="0" y="1592044"/>
              <a:ext cx="2531706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51" id="151"/>
            <p:cNvGrpSpPr/>
            <p:nvPr/>
          </p:nvGrpSpPr>
          <p:grpSpPr>
            <a:xfrm rot="-5400000">
              <a:off x="290031" y="1099757"/>
              <a:ext cx="851886" cy="132688"/>
              <a:chOff x="0" y="0"/>
              <a:chExt cx="105732" cy="16469"/>
            </a:xfrm>
          </p:grpSpPr>
          <p:sp>
            <p:nvSpPr>
              <p:cNvPr name="Freeform 152" id="152"/>
              <p:cNvSpPr/>
              <p:nvPr/>
            </p:nvSpPr>
            <p:spPr>
              <a:xfrm flipH="false" flipV="false" rot="0">
                <a:off x="0" y="0"/>
                <a:ext cx="105732" cy="16469"/>
              </a:xfrm>
              <a:custGeom>
                <a:avLst/>
                <a:gdLst/>
                <a:ahLst/>
                <a:cxnLst/>
                <a:rect r="r" b="b" t="t" l="l"/>
                <a:pathLst>
                  <a:path h="16469" w="105732">
                    <a:moveTo>
                      <a:pt x="0" y="0"/>
                    </a:moveTo>
                    <a:lnTo>
                      <a:pt x="105732" y="0"/>
                    </a:lnTo>
                    <a:lnTo>
                      <a:pt x="105732" y="16469"/>
                    </a:lnTo>
                    <a:lnTo>
                      <a:pt x="0" y="16469"/>
                    </a:ln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3" id="153"/>
              <p:cNvSpPr txBox="true"/>
              <p:nvPr/>
            </p:nvSpPr>
            <p:spPr>
              <a:xfrm>
                <a:off x="0" y="-9525"/>
                <a:ext cx="105732" cy="2599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  <p:grpSp>
          <p:nvGrpSpPr>
            <p:cNvPr name="Group 154" id="154"/>
            <p:cNvGrpSpPr/>
            <p:nvPr/>
          </p:nvGrpSpPr>
          <p:grpSpPr>
            <a:xfrm rot="-5400000">
              <a:off x="1265566" y="1099757"/>
              <a:ext cx="851886" cy="132688"/>
              <a:chOff x="0" y="0"/>
              <a:chExt cx="105732" cy="16469"/>
            </a:xfrm>
          </p:grpSpPr>
          <p:sp>
            <p:nvSpPr>
              <p:cNvPr name="Freeform 155" id="155"/>
              <p:cNvSpPr/>
              <p:nvPr/>
            </p:nvSpPr>
            <p:spPr>
              <a:xfrm flipH="false" flipV="false" rot="0">
                <a:off x="0" y="0"/>
                <a:ext cx="105732" cy="16469"/>
              </a:xfrm>
              <a:custGeom>
                <a:avLst/>
                <a:gdLst/>
                <a:ahLst/>
                <a:cxnLst/>
                <a:rect r="r" b="b" t="t" l="l"/>
                <a:pathLst>
                  <a:path h="16469" w="105732">
                    <a:moveTo>
                      <a:pt x="0" y="0"/>
                    </a:moveTo>
                    <a:lnTo>
                      <a:pt x="105732" y="0"/>
                    </a:lnTo>
                    <a:lnTo>
                      <a:pt x="105732" y="16469"/>
                    </a:lnTo>
                    <a:lnTo>
                      <a:pt x="0" y="16469"/>
                    </a:ln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6" id="156"/>
              <p:cNvSpPr txBox="true"/>
              <p:nvPr/>
            </p:nvSpPr>
            <p:spPr>
              <a:xfrm>
                <a:off x="0" y="-9525"/>
                <a:ext cx="105732" cy="2599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  <p:grpSp>
          <p:nvGrpSpPr>
            <p:cNvPr name="Group 157" id="157"/>
            <p:cNvGrpSpPr/>
            <p:nvPr/>
          </p:nvGrpSpPr>
          <p:grpSpPr>
            <a:xfrm rot="-10800000">
              <a:off x="461384" y="648428"/>
              <a:ext cx="1455608" cy="107811"/>
              <a:chOff x="0" y="0"/>
              <a:chExt cx="180663" cy="13381"/>
            </a:xfrm>
          </p:grpSpPr>
          <p:sp>
            <p:nvSpPr>
              <p:cNvPr name="Freeform 158" id="158"/>
              <p:cNvSpPr/>
              <p:nvPr/>
            </p:nvSpPr>
            <p:spPr>
              <a:xfrm flipH="false" flipV="false" rot="0">
                <a:off x="0" y="0"/>
                <a:ext cx="180663" cy="13381"/>
              </a:xfrm>
              <a:custGeom>
                <a:avLst/>
                <a:gdLst/>
                <a:ahLst/>
                <a:cxnLst/>
                <a:rect r="r" b="b" t="t" l="l"/>
                <a:pathLst>
                  <a:path h="13381" w="180663">
                    <a:moveTo>
                      <a:pt x="0" y="0"/>
                    </a:moveTo>
                    <a:lnTo>
                      <a:pt x="180663" y="0"/>
                    </a:lnTo>
                    <a:lnTo>
                      <a:pt x="180663" y="13381"/>
                    </a:lnTo>
                    <a:lnTo>
                      <a:pt x="0" y="13381"/>
                    </a:ln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9" id="159"/>
              <p:cNvSpPr txBox="true"/>
              <p:nvPr/>
            </p:nvSpPr>
            <p:spPr>
              <a:xfrm>
                <a:off x="0" y="-9525"/>
                <a:ext cx="180663" cy="2290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  <p:sp>
          <p:nvSpPr>
            <p:cNvPr name="AutoShape 160" id="160"/>
            <p:cNvSpPr/>
            <p:nvPr/>
          </p:nvSpPr>
          <p:spPr>
            <a:xfrm flipH="true" flipV="true">
              <a:off x="1625165" y="12700"/>
              <a:ext cx="101164" cy="65250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1" id="161"/>
            <p:cNvSpPr/>
            <p:nvPr/>
          </p:nvSpPr>
          <p:spPr>
            <a:xfrm flipH="true">
              <a:off x="994164" y="12700"/>
              <a:ext cx="631002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62" id="162"/>
            <p:cNvGrpSpPr/>
            <p:nvPr/>
          </p:nvGrpSpPr>
          <p:grpSpPr>
            <a:xfrm rot="0">
              <a:off x="810117" y="12700"/>
              <a:ext cx="776829" cy="635728"/>
              <a:chOff x="0" y="0"/>
              <a:chExt cx="903682" cy="739540"/>
            </a:xfrm>
          </p:grpSpPr>
          <p:sp>
            <p:nvSpPr>
              <p:cNvPr name="Freeform 163" id="163"/>
              <p:cNvSpPr/>
              <p:nvPr/>
            </p:nvSpPr>
            <p:spPr>
              <a:xfrm flipH="false" flipV="false" rot="0">
                <a:off x="0" y="0"/>
                <a:ext cx="903682" cy="739540"/>
              </a:xfrm>
              <a:custGeom>
                <a:avLst/>
                <a:gdLst/>
                <a:ahLst/>
                <a:cxnLst/>
                <a:rect r="r" b="b" t="t" l="l"/>
                <a:pathLst>
                  <a:path h="739540" w="903682">
                    <a:moveTo>
                      <a:pt x="203200" y="0"/>
                    </a:moveTo>
                    <a:lnTo>
                      <a:pt x="700482" y="0"/>
                    </a:lnTo>
                    <a:lnTo>
                      <a:pt x="903682" y="739540"/>
                    </a:lnTo>
                    <a:lnTo>
                      <a:pt x="0" y="739540"/>
                    </a:lnTo>
                    <a:lnTo>
                      <a:pt x="2032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7AF6EE">
                      <a:alpha val="12000"/>
                    </a:srgbClr>
                  </a:gs>
                  <a:gs pos="100000">
                    <a:srgbClr val="EAFFFE">
                      <a:alpha val="12000"/>
                    </a:srgbClr>
                  </a:gs>
                </a:gsLst>
                <a:lin ang="5400000"/>
              </a:gradFill>
            </p:spPr>
          </p:sp>
          <p:sp>
            <p:nvSpPr>
              <p:cNvPr name="TextBox 164" id="164"/>
              <p:cNvSpPr txBox="true"/>
              <p:nvPr/>
            </p:nvSpPr>
            <p:spPr>
              <a:xfrm>
                <a:off x="127000" y="0"/>
                <a:ext cx="649682" cy="7395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grpSp>
          <p:nvGrpSpPr>
            <p:cNvPr name="Group 165" id="165"/>
            <p:cNvGrpSpPr/>
            <p:nvPr/>
          </p:nvGrpSpPr>
          <p:grpSpPr>
            <a:xfrm rot="5400000">
              <a:off x="1158923" y="444077"/>
              <a:ext cx="208809" cy="2526655"/>
              <a:chOff x="0" y="0"/>
              <a:chExt cx="41246" cy="499092"/>
            </a:xfrm>
          </p:grpSpPr>
          <p:sp>
            <p:nvSpPr>
              <p:cNvPr name="Freeform 166" id="166"/>
              <p:cNvSpPr/>
              <p:nvPr/>
            </p:nvSpPr>
            <p:spPr>
              <a:xfrm flipH="false" flipV="false" rot="0">
                <a:off x="0" y="0"/>
                <a:ext cx="41246" cy="499092"/>
              </a:xfrm>
              <a:custGeom>
                <a:avLst/>
                <a:gdLst/>
                <a:ahLst/>
                <a:cxnLst/>
                <a:rect r="r" b="b" t="t" l="l"/>
                <a:pathLst>
                  <a:path h="499092" w="41246">
                    <a:moveTo>
                      <a:pt x="0" y="0"/>
                    </a:moveTo>
                    <a:lnTo>
                      <a:pt x="41246" y="0"/>
                    </a:lnTo>
                    <a:lnTo>
                      <a:pt x="41246" y="499092"/>
                    </a:lnTo>
                    <a:lnTo>
                      <a:pt x="0" y="499092"/>
                    </a:lnTo>
                    <a:close/>
                  </a:path>
                </a:pathLst>
              </a:custGeom>
              <a:solidFill>
                <a:srgbClr val="504C44">
                  <a:alpha val="11765"/>
                </a:srgbClr>
              </a:solidFill>
            </p:spPr>
          </p:sp>
          <p:sp>
            <p:nvSpPr>
              <p:cNvPr name="TextBox 167" id="167"/>
              <p:cNvSpPr txBox="true"/>
              <p:nvPr/>
            </p:nvSpPr>
            <p:spPr>
              <a:xfrm>
                <a:off x="0" y="-9525"/>
                <a:ext cx="41246" cy="50861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</p:grpSp>
      <p:grpSp>
        <p:nvGrpSpPr>
          <p:cNvPr name="Group 168" id="168"/>
          <p:cNvGrpSpPr/>
          <p:nvPr/>
        </p:nvGrpSpPr>
        <p:grpSpPr>
          <a:xfrm rot="0">
            <a:off x="1028700" y="4677740"/>
            <a:ext cx="1651536" cy="1858986"/>
            <a:chOff x="0" y="0"/>
            <a:chExt cx="2202047" cy="2478647"/>
          </a:xfrm>
        </p:grpSpPr>
        <p:sp>
          <p:nvSpPr>
            <p:cNvPr name="AutoShape 169" id="169"/>
            <p:cNvSpPr/>
            <p:nvPr/>
          </p:nvSpPr>
          <p:spPr>
            <a:xfrm>
              <a:off x="0" y="2215490"/>
              <a:ext cx="2202047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70" id="170"/>
            <p:cNvGrpSpPr/>
            <p:nvPr/>
          </p:nvGrpSpPr>
          <p:grpSpPr>
            <a:xfrm rot="0">
              <a:off x="146776" y="18647"/>
              <a:ext cx="1761038" cy="2083350"/>
              <a:chOff x="0" y="0"/>
              <a:chExt cx="2048608" cy="2423550"/>
            </a:xfrm>
          </p:grpSpPr>
          <p:sp>
            <p:nvSpPr>
              <p:cNvPr name="Freeform 171" id="171"/>
              <p:cNvSpPr/>
              <p:nvPr/>
            </p:nvSpPr>
            <p:spPr>
              <a:xfrm flipH="false" flipV="false" rot="0">
                <a:off x="0" y="0"/>
                <a:ext cx="2048608" cy="2423551"/>
              </a:xfrm>
              <a:custGeom>
                <a:avLst/>
                <a:gdLst/>
                <a:ahLst/>
                <a:cxnLst/>
                <a:rect r="r" b="b" t="t" l="l"/>
                <a:pathLst>
                  <a:path h="2423551" w="2048608">
                    <a:moveTo>
                      <a:pt x="203200" y="0"/>
                    </a:moveTo>
                    <a:lnTo>
                      <a:pt x="1845408" y="0"/>
                    </a:lnTo>
                    <a:lnTo>
                      <a:pt x="2048608" y="2423551"/>
                    </a:lnTo>
                    <a:lnTo>
                      <a:pt x="0" y="2423551"/>
                    </a:lnTo>
                    <a:lnTo>
                      <a:pt x="2032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7AF6EE">
                      <a:alpha val="10000"/>
                    </a:srgbClr>
                  </a:gs>
                  <a:gs pos="100000">
                    <a:srgbClr val="EAFFFE">
                      <a:alpha val="10000"/>
                    </a:srgbClr>
                  </a:gs>
                </a:gsLst>
                <a:lin ang="5400000"/>
              </a:gradFill>
            </p:spPr>
          </p:sp>
          <p:sp>
            <p:nvSpPr>
              <p:cNvPr name="TextBox 172" id="172"/>
              <p:cNvSpPr txBox="true"/>
              <p:nvPr/>
            </p:nvSpPr>
            <p:spPr>
              <a:xfrm>
                <a:off x="127000" y="0"/>
                <a:ext cx="1794608" cy="242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96"/>
                  </a:lnSpc>
                </a:pPr>
              </a:p>
            </p:txBody>
          </p:sp>
        </p:grpSp>
        <p:sp>
          <p:nvSpPr>
            <p:cNvPr name="AutoShape 173" id="173"/>
            <p:cNvSpPr/>
            <p:nvPr/>
          </p:nvSpPr>
          <p:spPr>
            <a:xfrm>
              <a:off x="0" y="12700"/>
              <a:ext cx="2202047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74" id="174"/>
            <p:cNvGrpSpPr/>
            <p:nvPr/>
          </p:nvGrpSpPr>
          <p:grpSpPr>
            <a:xfrm rot="5400000">
              <a:off x="980051" y="1256651"/>
              <a:ext cx="245764" cy="2198229"/>
              <a:chOff x="0" y="0"/>
              <a:chExt cx="48546" cy="434218"/>
            </a:xfrm>
          </p:grpSpPr>
          <p:sp>
            <p:nvSpPr>
              <p:cNvPr name="Freeform 175" id="175"/>
              <p:cNvSpPr/>
              <p:nvPr/>
            </p:nvSpPr>
            <p:spPr>
              <a:xfrm flipH="false" flipV="false" rot="0">
                <a:off x="0" y="0"/>
                <a:ext cx="48546" cy="434218"/>
              </a:xfrm>
              <a:custGeom>
                <a:avLst/>
                <a:gdLst/>
                <a:ahLst/>
                <a:cxnLst/>
                <a:rect r="r" b="b" t="t" l="l"/>
                <a:pathLst>
                  <a:path h="434218" w="48546">
                    <a:moveTo>
                      <a:pt x="0" y="0"/>
                    </a:moveTo>
                    <a:lnTo>
                      <a:pt x="48546" y="0"/>
                    </a:lnTo>
                    <a:lnTo>
                      <a:pt x="48546" y="434218"/>
                    </a:lnTo>
                    <a:lnTo>
                      <a:pt x="0" y="434218"/>
                    </a:lnTo>
                    <a:close/>
                  </a:path>
                </a:pathLst>
              </a:custGeom>
              <a:solidFill>
                <a:srgbClr val="504C44">
                  <a:alpha val="11765"/>
                </a:srgbClr>
              </a:solidFill>
            </p:spPr>
          </p:sp>
          <p:sp>
            <p:nvSpPr>
              <p:cNvPr name="TextBox 176" id="176"/>
              <p:cNvSpPr txBox="true"/>
              <p:nvPr/>
            </p:nvSpPr>
            <p:spPr>
              <a:xfrm>
                <a:off x="0" y="-9525"/>
                <a:ext cx="48546" cy="44374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59"/>
                  </a:lnSpc>
                </a:pPr>
              </a:p>
            </p:txBody>
          </p:sp>
        </p:grpSp>
      </p:grpSp>
      <p:sp>
        <p:nvSpPr>
          <p:cNvPr name="TextBox 177" id="177"/>
          <p:cNvSpPr txBox="true"/>
          <p:nvPr/>
        </p:nvSpPr>
        <p:spPr>
          <a:xfrm rot="0">
            <a:off x="1021204" y="3967629"/>
            <a:ext cx="1464511" cy="15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67"/>
              </a:lnSpc>
            </a:pPr>
            <a:r>
              <a:rPr lang="en-US" sz="1073" spc="41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Diffused light </a:t>
            </a:r>
          </a:p>
        </p:txBody>
      </p:sp>
      <p:sp>
        <p:nvSpPr>
          <p:cNvPr name="TextBox 178" id="178"/>
          <p:cNvSpPr txBox="true"/>
          <p:nvPr/>
        </p:nvSpPr>
        <p:spPr>
          <a:xfrm rot="0">
            <a:off x="15372873" y="6787702"/>
            <a:ext cx="1477062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Ceiling vertical light </a:t>
            </a:r>
          </a:p>
        </p:txBody>
      </p:sp>
      <p:sp>
        <p:nvSpPr>
          <p:cNvPr name="TextBox 179" id="179"/>
          <p:cNvSpPr txBox="true"/>
          <p:nvPr/>
        </p:nvSpPr>
        <p:spPr>
          <a:xfrm rot="0">
            <a:off x="1021204" y="6621526"/>
            <a:ext cx="1636348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Ceiling uniform  light </a:t>
            </a:r>
          </a:p>
        </p:txBody>
      </p:sp>
      <p:grpSp>
        <p:nvGrpSpPr>
          <p:cNvPr name="Group 180" id="180"/>
          <p:cNvGrpSpPr/>
          <p:nvPr/>
        </p:nvGrpSpPr>
        <p:grpSpPr>
          <a:xfrm rot="0">
            <a:off x="1095806" y="1795276"/>
            <a:ext cx="1980812" cy="2048562"/>
            <a:chOff x="0" y="0"/>
            <a:chExt cx="2641083" cy="2731416"/>
          </a:xfrm>
        </p:grpSpPr>
        <p:sp>
          <p:nvSpPr>
            <p:cNvPr name="AutoShape 181" id="181"/>
            <p:cNvSpPr/>
            <p:nvPr/>
          </p:nvSpPr>
          <p:spPr>
            <a:xfrm>
              <a:off x="12700" y="545426"/>
              <a:ext cx="2118513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82" id="182"/>
            <p:cNvSpPr/>
            <p:nvPr/>
          </p:nvSpPr>
          <p:spPr>
            <a:xfrm>
              <a:off x="192626" y="736598"/>
              <a:ext cx="1949832" cy="0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83" id="183"/>
            <p:cNvSpPr/>
            <p:nvPr/>
          </p:nvSpPr>
          <p:spPr>
            <a:xfrm flipV="true">
              <a:off x="181381" y="736598"/>
              <a:ext cx="0" cy="1769906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84" id="184"/>
            <p:cNvSpPr/>
            <p:nvPr/>
          </p:nvSpPr>
          <p:spPr>
            <a:xfrm flipV="true">
              <a:off x="12700" y="556671"/>
              <a:ext cx="0" cy="1949832"/>
            </a:xfrm>
            <a:prstGeom prst="line">
              <a:avLst/>
            </a:prstGeom>
            <a:ln cap="flat" w="254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85" id="185"/>
            <p:cNvGrpSpPr/>
            <p:nvPr/>
          </p:nvGrpSpPr>
          <p:grpSpPr>
            <a:xfrm rot="0">
              <a:off x="181381" y="1494385"/>
              <a:ext cx="968071" cy="114971"/>
              <a:chOff x="0" y="0"/>
              <a:chExt cx="197814" cy="23493"/>
            </a:xfrm>
          </p:grpSpPr>
          <p:sp>
            <p:nvSpPr>
              <p:cNvPr name="Freeform 186" id="186"/>
              <p:cNvSpPr/>
              <p:nvPr/>
            </p:nvSpPr>
            <p:spPr>
              <a:xfrm flipH="false" flipV="false" rot="0">
                <a:off x="0" y="0"/>
                <a:ext cx="197814" cy="23493"/>
              </a:xfrm>
              <a:custGeom>
                <a:avLst/>
                <a:gdLst/>
                <a:ahLst/>
                <a:cxnLst/>
                <a:rect r="r" b="b" t="t" l="l"/>
                <a:pathLst>
                  <a:path h="23493" w="197814">
                    <a:moveTo>
                      <a:pt x="0" y="0"/>
                    </a:moveTo>
                    <a:lnTo>
                      <a:pt x="197814" y="0"/>
                    </a:lnTo>
                    <a:lnTo>
                      <a:pt x="197814" y="23493"/>
                    </a:lnTo>
                    <a:lnTo>
                      <a:pt x="0" y="23493"/>
                    </a:lnTo>
                    <a:close/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7" id="187"/>
              <p:cNvSpPr txBox="true"/>
              <p:nvPr/>
            </p:nvSpPr>
            <p:spPr>
              <a:xfrm>
                <a:off x="0" y="-9525"/>
                <a:ext cx="197814" cy="330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2"/>
                  </a:lnSpc>
                </a:pPr>
              </a:p>
            </p:txBody>
          </p:sp>
        </p:grpSp>
        <p:sp>
          <p:nvSpPr>
            <p:cNvPr name="AutoShape 188" id="188"/>
            <p:cNvSpPr/>
            <p:nvPr/>
          </p:nvSpPr>
          <p:spPr>
            <a:xfrm flipV="true">
              <a:off x="525814" y="736598"/>
              <a:ext cx="641729" cy="763644"/>
            </a:xfrm>
            <a:prstGeom prst="line">
              <a:avLst/>
            </a:prstGeom>
            <a:ln cap="flat" w="50800">
              <a:solidFill>
                <a:srgbClr val="FFAE3A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89" id="189"/>
            <p:cNvSpPr/>
            <p:nvPr/>
          </p:nvSpPr>
          <p:spPr>
            <a:xfrm>
              <a:off x="1172464" y="748712"/>
              <a:ext cx="664503" cy="721873"/>
            </a:xfrm>
            <a:prstGeom prst="line">
              <a:avLst/>
            </a:prstGeom>
            <a:ln cap="flat" w="50800">
              <a:solidFill>
                <a:srgbClr val="FFAE3A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190" id="190"/>
            <p:cNvSpPr/>
            <p:nvPr/>
          </p:nvSpPr>
          <p:spPr>
            <a:xfrm flipH="true" flipV="true">
              <a:off x="179766" y="2106039"/>
              <a:ext cx="649358" cy="344875"/>
            </a:xfrm>
            <a:prstGeom prst="line">
              <a:avLst/>
            </a:prstGeom>
            <a:ln cap="flat" w="38100">
              <a:solidFill>
                <a:srgbClr val="000000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TextBox 191" id="191"/>
            <p:cNvSpPr txBox="true"/>
            <p:nvPr/>
          </p:nvSpPr>
          <p:spPr>
            <a:xfrm rot="0">
              <a:off x="876872" y="2506503"/>
              <a:ext cx="1019741" cy="2249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368"/>
                </a:lnSpc>
              </a:pPr>
              <a:r>
                <a:rPr lang="en-US" sz="1160" spc="45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wall</a:t>
              </a:r>
            </a:p>
          </p:txBody>
        </p:sp>
        <p:sp>
          <p:nvSpPr>
            <p:cNvPr name="AutoShape 192" id="192"/>
            <p:cNvSpPr/>
            <p:nvPr/>
          </p:nvSpPr>
          <p:spPr>
            <a:xfrm flipH="true">
              <a:off x="722367" y="139908"/>
              <a:ext cx="459792" cy="573755"/>
            </a:xfrm>
            <a:prstGeom prst="line">
              <a:avLst/>
            </a:prstGeom>
            <a:ln cap="flat" w="38100">
              <a:solidFill>
                <a:srgbClr val="000000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TextBox 193" id="193"/>
            <p:cNvSpPr txBox="true"/>
            <p:nvPr/>
          </p:nvSpPr>
          <p:spPr>
            <a:xfrm rot="0">
              <a:off x="1274119" y="27452"/>
              <a:ext cx="1019741" cy="2249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368"/>
                </a:lnSpc>
              </a:pPr>
              <a:r>
                <a:rPr lang="en-US" sz="1160" spc="45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ceiling</a:t>
              </a:r>
            </a:p>
          </p:txBody>
        </p:sp>
        <p:sp>
          <p:nvSpPr>
            <p:cNvPr name="TextBox 194" id="194"/>
            <p:cNvSpPr txBox="true"/>
            <p:nvPr/>
          </p:nvSpPr>
          <p:spPr>
            <a:xfrm rot="0">
              <a:off x="1621342" y="857397"/>
              <a:ext cx="1019741" cy="2249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368"/>
                </a:lnSpc>
              </a:pPr>
              <a:r>
                <a:rPr lang="en-US" sz="1160" spc="45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light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6588" y="1743287"/>
            <a:ext cx="4822928" cy="2987891"/>
          </a:xfrm>
          <a:custGeom>
            <a:avLst/>
            <a:gdLst/>
            <a:ahLst/>
            <a:cxnLst/>
            <a:rect r="r" b="b" t="t" l="l"/>
            <a:pathLst>
              <a:path h="2987891" w="4822928">
                <a:moveTo>
                  <a:pt x="0" y="0"/>
                </a:moveTo>
                <a:lnTo>
                  <a:pt x="4822927" y="0"/>
                </a:lnTo>
                <a:lnTo>
                  <a:pt x="4822927" y="2987891"/>
                </a:lnTo>
                <a:lnTo>
                  <a:pt x="0" y="2987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574" b="-21580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66455" y="1581581"/>
            <a:ext cx="3464094" cy="3197004"/>
          </a:xfrm>
          <a:custGeom>
            <a:avLst/>
            <a:gdLst/>
            <a:ahLst/>
            <a:cxnLst/>
            <a:rect r="r" b="b" t="t" l="l"/>
            <a:pathLst>
              <a:path h="3197004" w="3464094">
                <a:moveTo>
                  <a:pt x="0" y="0"/>
                </a:moveTo>
                <a:lnTo>
                  <a:pt x="3464094" y="0"/>
                </a:lnTo>
                <a:lnTo>
                  <a:pt x="3464094" y="3197004"/>
                </a:lnTo>
                <a:lnTo>
                  <a:pt x="0" y="3197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59" t="-195144" r="-15749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28020" y="5702358"/>
            <a:ext cx="3842908" cy="3078967"/>
          </a:xfrm>
          <a:custGeom>
            <a:avLst/>
            <a:gdLst/>
            <a:ahLst/>
            <a:cxnLst/>
            <a:rect r="r" b="b" t="t" l="l"/>
            <a:pathLst>
              <a:path h="3078967" w="3842908">
                <a:moveTo>
                  <a:pt x="0" y="0"/>
                </a:moveTo>
                <a:lnTo>
                  <a:pt x="3842908" y="0"/>
                </a:lnTo>
                <a:lnTo>
                  <a:pt x="3842908" y="3078967"/>
                </a:lnTo>
                <a:lnTo>
                  <a:pt x="0" y="3078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502" t="-201513" r="-9907" b="-494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944404" y="5838111"/>
            <a:ext cx="3508197" cy="3159336"/>
          </a:xfrm>
          <a:custGeom>
            <a:avLst/>
            <a:gdLst/>
            <a:ahLst/>
            <a:cxnLst/>
            <a:rect r="r" b="b" t="t" l="l"/>
            <a:pathLst>
              <a:path h="3159336" w="3508197">
                <a:moveTo>
                  <a:pt x="0" y="0"/>
                </a:moveTo>
                <a:lnTo>
                  <a:pt x="3508197" y="0"/>
                </a:lnTo>
                <a:lnTo>
                  <a:pt x="3508197" y="3159336"/>
                </a:lnTo>
                <a:lnTo>
                  <a:pt x="0" y="3159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11" t="-97053" r="-120758" b="-10161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120369" y="3628292"/>
            <a:ext cx="3735519" cy="3068517"/>
          </a:xfrm>
          <a:custGeom>
            <a:avLst/>
            <a:gdLst/>
            <a:ahLst/>
            <a:cxnLst/>
            <a:rect r="r" b="b" t="t" l="l"/>
            <a:pathLst>
              <a:path h="3068517" w="3735519">
                <a:moveTo>
                  <a:pt x="0" y="0"/>
                </a:moveTo>
                <a:lnTo>
                  <a:pt x="3735519" y="0"/>
                </a:lnTo>
                <a:lnTo>
                  <a:pt x="3735519" y="3068516"/>
                </a:lnTo>
                <a:lnTo>
                  <a:pt x="0" y="30685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2177" t="-98451" r="0" b="-109051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ACTIVITY MAPPING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SCENARIO ANALYSIS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807014"/>
            <a:ext cx="2665626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1 - Standard ops day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5828586"/>
            <a:ext cx="2829352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2 - Active recovery day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482103" y="5863556"/>
            <a:ext cx="2665626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5 - Patient care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482103" y="1851291"/>
            <a:ext cx="2829352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4 - Asynchronous shifts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715218" y="3691277"/>
            <a:ext cx="2829352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3 - Emergency mode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4861110"/>
            <a:ext cx="4715475" cy="52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A73E39"/>
                </a:solidFill>
                <a:latin typeface="TT Chocolates"/>
                <a:ea typeface="TT Chocolates"/>
                <a:cs typeface="TT Chocolates"/>
                <a:sym typeface="TT Chocolates"/>
              </a:rPr>
              <a:t>Separate beds with integrated personal storage and privacy separator</a:t>
            </a: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. For optimized circulation with no functional overlap and light and acoustic shielding in sleeping zone.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8914675"/>
            <a:ext cx="4715475" cy="355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A73E39"/>
                </a:solidFill>
                <a:latin typeface="TT Chocolates"/>
                <a:ea typeface="TT Chocolates"/>
                <a:cs typeface="TT Chocolates"/>
                <a:sym typeface="TT Chocolates"/>
              </a:rPr>
              <a:t>Adjustable modules</a:t>
            </a: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for user-driven spatial reconfiguration to enable environmental personalization and reduce visual monotony.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715218" y="6765213"/>
            <a:ext cx="4715475" cy="52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A73E39"/>
                </a:solidFill>
                <a:latin typeface="TT Chocolates"/>
                <a:ea typeface="TT Chocolates"/>
                <a:cs typeface="TT Chocolates"/>
                <a:sym typeface="TT Chocolates"/>
              </a:rPr>
              <a:t>Foldable partition</a:t>
            </a: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to subdivide container into two private rooms. For increased privacy and psychological benefits during prolonged isolation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543825" y="4861110"/>
            <a:ext cx="4715475" cy="52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A73E39"/>
                </a:solidFill>
                <a:latin typeface="TT Chocolates"/>
                <a:ea typeface="TT Chocolates"/>
                <a:cs typeface="TT Chocolates"/>
                <a:sym typeface="TT Chocolates"/>
              </a:rPr>
              <a:t>Foldable partition</a:t>
            </a: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 to subdivide container into two private rooms.. </a:t>
            </a:r>
            <a:r>
              <a:rPr lang="en-US" sz="1200" spc="46">
                <a:solidFill>
                  <a:srgbClr val="A73E39"/>
                </a:solidFill>
                <a:latin typeface="TT Chocolates"/>
                <a:ea typeface="TT Chocolates"/>
                <a:cs typeface="TT Chocolates"/>
                <a:sym typeface="TT Chocolates"/>
              </a:rPr>
              <a:t>Indepentent light control</a:t>
            </a: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between the two zones. For increase acoustic and light insulation.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543825" y="8914675"/>
            <a:ext cx="4715475" cy="1041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A73E39"/>
                </a:solidFill>
                <a:latin typeface="TT Chocolates"/>
                <a:ea typeface="TT Chocolates"/>
                <a:cs typeface="TT Chocolates"/>
                <a:sym typeface="TT Chocolates"/>
              </a:rPr>
              <a:t>Bed at ergonomic standing height and integrated bedside surface</a:t>
            </a: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to enable assisted care.</a:t>
            </a:r>
          </a:p>
          <a:p>
            <a:pPr algn="just">
              <a:lnSpc>
                <a:spcPts val="1416"/>
              </a:lnSpc>
            </a:pPr>
          </a:p>
          <a:p>
            <a:pPr algn="just">
              <a:lnSpc>
                <a:spcPts val="1416"/>
              </a:lnSpc>
            </a:pPr>
          </a:p>
          <a:p>
            <a:pPr algn="just">
              <a:lnSpc>
                <a:spcPts val="1416"/>
              </a:lnSpc>
            </a:pPr>
          </a:p>
          <a:p>
            <a:pPr algn="just">
              <a:lnSpc>
                <a:spcPts val="1416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807014"/>
            <a:ext cx="3060056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Distribution principles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368643" y="1851291"/>
            <a:ext cx="4027900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Voronoi - orthogonal integration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2361194"/>
            <a:ext cx="7734402" cy="3339503"/>
          </a:xfrm>
          <a:custGeom>
            <a:avLst/>
            <a:gdLst/>
            <a:ahLst/>
            <a:cxnLst/>
            <a:rect r="r" b="b" t="t" l="l"/>
            <a:pathLst>
              <a:path h="3339503" w="7734402">
                <a:moveTo>
                  <a:pt x="0" y="0"/>
                </a:moveTo>
                <a:lnTo>
                  <a:pt x="7734402" y="0"/>
                </a:lnTo>
                <a:lnTo>
                  <a:pt x="7734402" y="3339502"/>
                </a:lnTo>
                <a:lnTo>
                  <a:pt x="0" y="3339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698AB1">
                <a:alpha val="77647"/>
              </a:srgbClr>
            </a:solidFill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-5400000">
            <a:off x="6906301" y="3142157"/>
            <a:ext cx="2574359" cy="1078538"/>
          </a:xfrm>
          <a:custGeom>
            <a:avLst/>
            <a:gdLst/>
            <a:ahLst/>
            <a:cxnLst/>
            <a:rect r="r" b="b" t="t" l="l"/>
            <a:pathLst>
              <a:path h="1078538" w="2574359">
                <a:moveTo>
                  <a:pt x="0" y="0"/>
                </a:moveTo>
                <a:lnTo>
                  <a:pt x="2574359" y="0"/>
                </a:lnTo>
                <a:lnTo>
                  <a:pt x="2574359" y="1078538"/>
                </a:lnTo>
                <a:lnTo>
                  <a:pt x="0" y="1078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861613" y="5084387"/>
            <a:ext cx="871137" cy="590128"/>
          </a:xfrm>
          <a:custGeom>
            <a:avLst/>
            <a:gdLst/>
            <a:ahLst/>
            <a:cxnLst/>
            <a:rect r="r" b="b" t="t" l="l"/>
            <a:pathLst>
              <a:path h="590128" w="871137">
                <a:moveTo>
                  <a:pt x="0" y="0"/>
                </a:moveTo>
                <a:lnTo>
                  <a:pt x="871137" y="0"/>
                </a:lnTo>
                <a:lnTo>
                  <a:pt x="871137" y="590128"/>
                </a:lnTo>
                <a:lnTo>
                  <a:pt x="0" y="590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784095" y="5615100"/>
            <a:ext cx="4450676" cy="85596"/>
          </a:xfrm>
          <a:custGeom>
            <a:avLst/>
            <a:gdLst/>
            <a:ahLst/>
            <a:cxnLst/>
            <a:rect r="r" b="b" t="t" l="l"/>
            <a:pathLst>
              <a:path h="85596" w="4450676">
                <a:moveTo>
                  <a:pt x="0" y="0"/>
                </a:moveTo>
                <a:lnTo>
                  <a:pt x="4450676" y="0"/>
                </a:lnTo>
                <a:lnTo>
                  <a:pt x="4450676" y="85596"/>
                </a:lnTo>
                <a:lnTo>
                  <a:pt x="0" y="855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3896589" y="4466070"/>
            <a:ext cx="1998624" cy="198505"/>
          </a:xfrm>
          <a:custGeom>
            <a:avLst/>
            <a:gdLst/>
            <a:ahLst/>
            <a:cxnLst/>
            <a:rect r="r" b="b" t="t" l="l"/>
            <a:pathLst>
              <a:path h="198505" w="1998624">
                <a:moveTo>
                  <a:pt x="0" y="0"/>
                </a:moveTo>
                <a:lnTo>
                  <a:pt x="1998624" y="0"/>
                </a:lnTo>
                <a:lnTo>
                  <a:pt x="1998624" y="198504"/>
                </a:lnTo>
                <a:lnTo>
                  <a:pt x="0" y="19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649901" y="3166996"/>
            <a:ext cx="4492000" cy="2054729"/>
          </a:xfrm>
          <a:custGeom>
            <a:avLst/>
            <a:gdLst/>
            <a:ahLst/>
            <a:cxnLst/>
            <a:rect r="r" b="b" t="t" l="l"/>
            <a:pathLst>
              <a:path h="2054729" w="4492000">
                <a:moveTo>
                  <a:pt x="0" y="0"/>
                </a:moveTo>
                <a:lnTo>
                  <a:pt x="4492000" y="0"/>
                </a:lnTo>
                <a:lnTo>
                  <a:pt x="4492000" y="2054729"/>
                </a:lnTo>
                <a:lnTo>
                  <a:pt x="0" y="2054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4766563" y="4178484"/>
            <a:ext cx="219886" cy="563274"/>
          </a:xfrm>
          <a:custGeom>
            <a:avLst/>
            <a:gdLst/>
            <a:ahLst/>
            <a:cxnLst/>
            <a:rect r="r" b="b" t="t" l="l"/>
            <a:pathLst>
              <a:path h="563274" w="219886">
                <a:moveTo>
                  <a:pt x="0" y="0"/>
                </a:moveTo>
                <a:lnTo>
                  <a:pt x="219886" y="0"/>
                </a:lnTo>
                <a:lnTo>
                  <a:pt x="219886" y="563274"/>
                </a:lnTo>
                <a:lnTo>
                  <a:pt x="0" y="5632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311142" y="3142157"/>
            <a:ext cx="2574359" cy="1078538"/>
          </a:xfrm>
          <a:custGeom>
            <a:avLst/>
            <a:gdLst/>
            <a:ahLst/>
            <a:cxnLst/>
            <a:rect r="r" b="b" t="t" l="l"/>
            <a:pathLst>
              <a:path h="1078538" w="2574359">
                <a:moveTo>
                  <a:pt x="0" y="0"/>
                </a:moveTo>
                <a:lnTo>
                  <a:pt x="2574359" y="0"/>
                </a:lnTo>
                <a:lnTo>
                  <a:pt x="2574359" y="1078538"/>
                </a:lnTo>
                <a:lnTo>
                  <a:pt x="0" y="1078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59052" y="5084387"/>
            <a:ext cx="871137" cy="590128"/>
          </a:xfrm>
          <a:custGeom>
            <a:avLst/>
            <a:gdLst/>
            <a:ahLst/>
            <a:cxnLst/>
            <a:rect r="r" b="b" t="t" l="l"/>
            <a:pathLst>
              <a:path h="590128" w="871137">
                <a:moveTo>
                  <a:pt x="0" y="0"/>
                </a:moveTo>
                <a:lnTo>
                  <a:pt x="871138" y="0"/>
                </a:lnTo>
                <a:lnTo>
                  <a:pt x="871138" y="590128"/>
                </a:lnTo>
                <a:lnTo>
                  <a:pt x="0" y="590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4478790" y="2361194"/>
            <a:ext cx="789276" cy="789276"/>
          </a:xfrm>
          <a:custGeom>
            <a:avLst/>
            <a:gdLst/>
            <a:ahLst/>
            <a:cxnLst/>
            <a:rect r="r" b="b" t="t" l="l"/>
            <a:pathLst>
              <a:path h="789276" w="789276">
                <a:moveTo>
                  <a:pt x="0" y="0"/>
                </a:moveTo>
                <a:lnTo>
                  <a:pt x="789275" y="0"/>
                </a:lnTo>
                <a:lnTo>
                  <a:pt x="789275" y="789275"/>
                </a:lnTo>
                <a:lnTo>
                  <a:pt x="0" y="7892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4365960" y="4570064"/>
            <a:ext cx="1059883" cy="1045037"/>
            <a:chOff x="0" y="0"/>
            <a:chExt cx="160889" cy="15863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60889" cy="158635"/>
            </a:xfrm>
            <a:custGeom>
              <a:avLst/>
              <a:gdLst/>
              <a:ahLst/>
              <a:cxnLst/>
              <a:rect r="r" b="b" t="t" l="l"/>
              <a:pathLst>
                <a:path h="158635" w="160889">
                  <a:moveTo>
                    <a:pt x="0" y="0"/>
                  </a:moveTo>
                  <a:lnTo>
                    <a:pt x="160889" y="0"/>
                  </a:lnTo>
                  <a:lnTo>
                    <a:pt x="160889" y="158635"/>
                  </a:lnTo>
                  <a:lnTo>
                    <a:pt x="0" y="158635"/>
                  </a:lnTo>
                  <a:close/>
                </a:path>
              </a:pathLst>
            </a:custGeom>
            <a:solidFill>
              <a:srgbClr val="698AB1">
                <a:alpha val="81961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"/>
              <a:ext cx="160889" cy="168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0256814" y="5803317"/>
            <a:ext cx="5136998" cy="3557371"/>
          </a:xfrm>
          <a:custGeom>
            <a:avLst/>
            <a:gdLst/>
            <a:ahLst/>
            <a:cxnLst/>
            <a:rect r="r" b="b" t="t" l="l"/>
            <a:pathLst>
              <a:path h="3557371" w="5136998">
                <a:moveTo>
                  <a:pt x="0" y="0"/>
                </a:moveTo>
                <a:lnTo>
                  <a:pt x="5136998" y="0"/>
                </a:lnTo>
                <a:lnTo>
                  <a:pt x="5136998" y="3557371"/>
                </a:lnTo>
                <a:lnTo>
                  <a:pt x="0" y="3557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368643" y="2307314"/>
            <a:ext cx="4913339" cy="3447262"/>
          </a:xfrm>
          <a:custGeom>
            <a:avLst/>
            <a:gdLst/>
            <a:ahLst/>
            <a:cxnLst/>
            <a:rect r="r" b="b" t="t" l="l"/>
            <a:pathLst>
              <a:path h="3447262" w="4913339">
                <a:moveTo>
                  <a:pt x="0" y="0"/>
                </a:moveTo>
                <a:lnTo>
                  <a:pt x="4913340" y="0"/>
                </a:lnTo>
                <a:lnTo>
                  <a:pt x="4913340" y="3447262"/>
                </a:lnTo>
                <a:lnTo>
                  <a:pt x="0" y="34472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028700" y="7591519"/>
            <a:ext cx="4173065" cy="231397"/>
            <a:chOff x="0" y="0"/>
            <a:chExt cx="5564087" cy="308529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689347" y="24387"/>
              <a:ext cx="4874739" cy="2841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52"/>
                </a:lnSpc>
              </a:pPr>
              <a:r>
                <a:rPr lang="en-US" sz="1400" spc="54" b="true">
                  <a:solidFill>
                    <a:srgbClr val="28509B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Temporary furniture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0" y="0"/>
              <a:ext cx="539266" cy="308529"/>
              <a:chOff x="0" y="0"/>
              <a:chExt cx="111227" cy="63636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28509B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28575"/>
                <a:ext cx="111227" cy="92211"/>
              </a:xfrm>
              <a:prstGeom prst="rect">
                <a:avLst/>
              </a:prstGeom>
            </p:spPr>
            <p:txBody>
              <a:bodyPr anchor="ctr" rtlCol="false" tIns="48651" lIns="48651" bIns="48651" rIns="48651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sp>
        <p:nvSpPr>
          <p:cNvPr name="TextBox 26" id="26"/>
          <p:cNvSpPr txBox="true"/>
          <p:nvPr/>
        </p:nvSpPr>
        <p:spPr>
          <a:xfrm rot="0">
            <a:off x="1028700" y="6359377"/>
            <a:ext cx="2665626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Legend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028700" y="6607353"/>
            <a:ext cx="4173065" cy="231397"/>
            <a:chOff x="0" y="0"/>
            <a:chExt cx="5564087" cy="308529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689347" y="24387"/>
              <a:ext cx="4874739" cy="2841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52"/>
                </a:lnSpc>
              </a:pPr>
              <a:r>
                <a:rPr lang="en-US" sz="1400" spc="54" b="true">
                  <a:solidFill>
                    <a:srgbClr val="D96B57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“Permanent” furniture</a:t>
              </a:r>
            </a:p>
          </p:txBody>
        </p:sp>
        <p:grpSp>
          <p:nvGrpSpPr>
            <p:cNvPr name="Group 29" id="29"/>
            <p:cNvGrpSpPr/>
            <p:nvPr/>
          </p:nvGrpSpPr>
          <p:grpSpPr>
            <a:xfrm rot="0">
              <a:off x="0" y="0"/>
              <a:ext cx="539266" cy="308529"/>
              <a:chOff x="0" y="0"/>
              <a:chExt cx="111227" cy="63636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D96B57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28575"/>
                <a:ext cx="111227" cy="92211"/>
              </a:xfrm>
              <a:prstGeom prst="rect">
                <a:avLst/>
              </a:prstGeom>
            </p:spPr>
            <p:txBody>
              <a:bodyPr anchor="ctr" rtlCol="false" tIns="48651" lIns="48651" bIns="48651" rIns="48651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sp>
        <p:nvSpPr>
          <p:cNvPr name="TextBox 32" id="32"/>
          <p:cNvSpPr txBox="true"/>
          <p:nvPr/>
        </p:nvSpPr>
        <p:spPr>
          <a:xfrm rot="0">
            <a:off x="15281983" y="2900882"/>
            <a:ext cx="1977317" cy="869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The cleared space mantains a orthogonal volume to optimise furniture integration and fruition of space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5434383" y="6491481"/>
            <a:ext cx="1824917" cy="698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The Voronoi acts as a skin on the walls of the container, allowing for reconfiguration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70069" y="6893430"/>
            <a:ext cx="7193033" cy="52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More space-consuming and/or fixed furnitures are placed in peripheral spaces</a:t>
            </a:r>
          </a:p>
          <a:p>
            <a:pPr algn="just">
              <a:lnSpc>
                <a:spcPts val="1416"/>
              </a:lnSpc>
            </a:pPr>
          </a:p>
          <a:p>
            <a:pPr algn="just" marL="259082" indent="-129541" lvl="1">
              <a:lnSpc>
                <a:spcPts val="1416"/>
              </a:lnSpc>
              <a:buAutoNum type="arabicPeriod" startAt="1"/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Storage  2. Bed and workstation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70069" y="7861016"/>
            <a:ext cx="7162681" cy="698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Furniture in the center of the container is easily reconfigurable and can be folded to a surface, for maximum clearance of the space</a:t>
            </a:r>
          </a:p>
          <a:p>
            <a:pPr algn="just">
              <a:lnSpc>
                <a:spcPts val="1416"/>
              </a:lnSpc>
            </a:pPr>
          </a:p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   3. (lounge) chair  4. Dining table  5. Room divider  6. Terra peel  7. Multipurpose wall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51282" y="3548239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8122976" y="3566010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450289" y="5302974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121984" y="5320745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268065" y="4352216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3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268065" y="4968605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4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092000" y="3574873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5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143352" y="4030945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6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43352" y="5320745"/>
            <a:ext cx="219530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7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5434383" y="8835644"/>
            <a:ext cx="2715227" cy="42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Next steps: integrate irregularity in shape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53745" y="1115250"/>
            <a:ext cx="4457796" cy="1924754"/>
          </a:xfrm>
          <a:custGeom>
            <a:avLst/>
            <a:gdLst/>
            <a:ahLst/>
            <a:cxnLst/>
            <a:rect r="r" b="b" t="t" l="l"/>
            <a:pathLst>
              <a:path h="1924754" w="4457796">
                <a:moveTo>
                  <a:pt x="0" y="0"/>
                </a:moveTo>
                <a:lnTo>
                  <a:pt x="4457796" y="0"/>
                </a:lnTo>
                <a:lnTo>
                  <a:pt x="4457796" y="1924754"/>
                </a:lnTo>
                <a:lnTo>
                  <a:pt x="0" y="19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5400000">
            <a:off x="17077929" y="1855394"/>
            <a:ext cx="610427" cy="413517"/>
          </a:xfrm>
          <a:custGeom>
            <a:avLst/>
            <a:gdLst/>
            <a:ahLst/>
            <a:cxnLst/>
            <a:rect r="r" b="b" t="t" l="l"/>
            <a:pathLst>
              <a:path h="413517" w="610427">
                <a:moveTo>
                  <a:pt x="0" y="0"/>
                </a:moveTo>
                <a:lnTo>
                  <a:pt x="610427" y="0"/>
                </a:lnTo>
                <a:lnTo>
                  <a:pt x="610427" y="413517"/>
                </a:lnTo>
                <a:lnTo>
                  <a:pt x="0" y="413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135888" y="1115250"/>
            <a:ext cx="454907" cy="454907"/>
          </a:xfrm>
          <a:custGeom>
            <a:avLst/>
            <a:gdLst/>
            <a:ahLst/>
            <a:cxnLst/>
            <a:rect r="r" b="b" t="t" l="l"/>
            <a:pathLst>
              <a:path h="454907" w="454907">
                <a:moveTo>
                  <a:pt x="0" y="0"/>
                </a:moveTo>
                <a:lnTo>
                  <a:pt x="454906" y="0"/>
                </a:lnTo>
                <a:lnTo>
                  <a:pt x="454906" y="454907"/>
                </a:lnTo>
                <a:lnTo>
                  <a:pt x="0" y="4549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09544" y="2395410"/>
            <a:ext cx="195585" cy="623169"/>
          </a:xfrm>
          <a:custGeom>
            <a:avLst/>
            <a:gdLst/>
            <a:ahLst/>
            <a:cxnLst/>
            <a:rect r="r" b="b" t="t" l="l"/>
            <a:pathLst>
              <a:path h="623169" w="195585">
                <a:moveTo>
                  <a:pt x="0" y="0"/>
                </a:moveTo>
                <a:lnTo>
                  <a:pt x="195586" y="0"/>
                </a:lnTo>
                <a:lnTo>
                  <a:pt x="195586" y="623169"/>
                </a:lnTo>
                <a:lnTo>
                  <a:pt x="0" y="623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6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13273" t="-259355" r="-66722" b="-8821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7078783" y="1231901"/>
            <a:ext cx="605133" cy="409931"/>
          </a:xfrm>
          <a:custGeom>
            <a:avLst/>
            <a:gdLst/>
            <a:ahLst/>
            <a:cxnLst/>
            <a:rect r="r" b="b" t="t" l="l"/>
            <a:pathLst>
              <a:path h="409931" w="605133">
                <a:moveTo>
                  <a:pt x="0" y="0"/>
                </a:moveTo>
                <a:lnTo>
                  <a:pt x="605132" y="0"/>
                </a:lnTo>
                <a:lnTo>
                  <a:pt x="605132" y="409931"/>
                </a:lnTo>
                <a:lnTo>
                  <a:pt x="0" y="4099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88140" y="1582248"/>
            <a:ext cx="2589007" cy="1184263"/>
          </a:xfrm>
          <a:custGeom>
            <a:avLst/>
            <a:gdLst/>
            <a:ahLst/>
            <a:cxnLst/>
            <a:rect r="r" b="b" t="t" l="l"/>
            <a:pathLst>
              <a:path h="1184263" w="2589007">
                <a:moveTo>
                  <a:pt x="0" y="0"/>
                </a:moveTo>
                <a:lnTo>
                  <a:pt x="2589007" y="0"/>
                </a:lnTo>
                <a:lnTo>
                  <a:pt x="2589007" y="1184262"/>
                </a:lnTo>
                <a:lnTo>
                  <a:pt x="0" y="1184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13086372" y="2387977"/>
            <a:ext cx="1151926" cy="114410"/>
          </a:xfrm>
          <a:custGeom>
            <a:avLst/>
            <a:gdLst/>
            <a:ahLst/>
            <a:cxnLst/>
            <a:rect r="r" b="b" t="t" l="l"/>
            <a:pathLst>
              <a:path h="114410" w="1151926">
                <a:moveTo>
                  <a:pt x="0" y="0"/>
                </a:moveTo>
                <a:lnTo>
                  <a:pt x="1151926" y="0"/>
                </a:lnTo>
                <a:lnTo>
                  <a:pt x="1151926" y="114410"/>
                </a:lnTo>
                <a:lnTo>
                  <a:pt x="0" y="1144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177791" y="1893197"/>
            <a:ext cx="610319" cy="610319"/>
          </a:xfrm>
          <a:custGeom>
            <a:avLst/>
            <a:gdLst/>
            <a:ahLst/>
            <a:cxnLst/>
            <a:rect r="r" b="b" t="t" l="l"/>
            <a:pathLst>
              <a:path h="610319" w="610319">
                <a:moveTo>
                  <a:pt x="0" y="0"/>
                </a:moveTo>
                <a:lnTo>
                  <a:pt x="610320" y="0"/>
                </a:lnTo>
                <a:lnTo>
                  <a:pt x="610320" y="610320"/>
                </a:lnTo>
                <a:lnTo>
                  <a:pt x="0" y="610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8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5408128" y="1657981"/>
            <a:ext cx="126733" cy="324648"/>
          </a:xfrm>
          <a:custGeom>
            <a:avLst/>
            <a:gdLst/>
            <a:ahLst/>
            <a:cxnLst/>
            <a:rect r="r" b="b" t="t" l="l"/>
            <a:pathLst>
              <a:path h="324648" w="126733">
                <a:moveTo>
                  <a:pt x="0" y="0"/>
                </a:moveTo>
                <a:lnTo>
                  <a:pt x="126734" y="0"/>
                </a:lnTo>
                <a:lnTo>
                  <a:pt x="126734" y="324649"/>
                </a:lnTo>
                <a:lnTo>
                  <a:pt x="0" y="3246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8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5040677" y="2036033"/>
            <a:ext cx="126733" cy="324648"/>
          </a:xfrm>
          <a:custGeom>
            <a:avLst/>
            <a:gdLst/>
            <a:ahLst/>
            <a:cxnLst/>
            <a:rect r="r" b="b" t="t" l="l"/>
            <a:pathLst>
              <a:path h="324648" w="126733">
                <a:moveTo>
                  <a:pt x="0" y="0"/>
                </a:moveTo>
                <a:lnTo>
                  <a:pt x="126734" y="0"/>
                </a:lnTo>
                <a:lnTo>
                  <a:pt x="126734" y="324648"/>
                </a:lnTo>
                <a:lnTo>
                  <a:pt x="0" y="3246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8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5482502" y="2387977"/>
            <a:ext cx="1151926" cy="114410"/>
          </a:xfrm>
          <a:custGeom>
            <a:avLst/>
            <a:gdLst/>
            <a:ahLst/>
            <a:cxnLst/>
            <a:rect r="r" b="b" t="t" l="l"/>
            <a:pathLst>
              <a:path h="114410" w="1151926">
                <a:moveTo>
                  <a:pt x="0" y="0"/>
                </a:moveTo>
                <a:lnTo>
                  <a:pt x="1151926" y="0"/>
                </a:lnTo>
                <a:lnTo>
                  <a:pt x="1151926" y="114410"/>
                </a:lnTo>
                <a:lnTo>
                  <a:pt x="0" y="1144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16106145" y="2396954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5"/>
                </a:lnTo>
                <a:lnTo>
                  <a:pt x="0" y="621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083633" y="1855394"/>
            <a:ext cx="610427" cy="413517"/>
          </a:xfrm>
          <a:custGeom>
            <a:avLst/>
            <a:gdLst/>
            <a:ahLst/>
            <a:cxnLst/>
            <a:rect r="r" b="b" t="t" l="l"/>
            <a:pathLst>
              <a:path h="413517" w="610427">
                <a:moveTo>
                  <a:pt x="0" y="0"/>
                </a:moveTo>
                <a:lnTo>
                  <a:pt x="610427" y="0"/>
                </a:lnTo>
                <a:lnTo>
                  <a:pt x="610427" y="413517"/>
                </a:lnTo>
                <a:lnTo>
                  <a:pt x="0" y="413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13084487" y="1231901"/>
            <a:ext cx="605133" cy="409931"/>
          </a:xfrm>
          <a:custGeom>
            <a:avLst/>
            <a:gdLst/>
            <a:ahLst/>
            <a:cxnLst/>
            <a:rect r="r" b="b" t="t" l="l"/>
            <a:pathLst>
              <a:path h="409931" w="605133">
                <a:moveTo>
                  <a:pt x="0" y="0"/>
                </a:moveTo>
                <a:lnTo>
                  <a:pt x="605133" y="0"/>
                </a:lnTo>
                <a:lnTo>
                  <a:pt x="605133" y="409931"/>
                </a:lnTo>
                <a:lnTo>
                  <a:pt x="0" y="4099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03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8381624" y="1134300"/>
            <a:ext cx="4457796" cy="1924754"/>
          </a:xfrm>
          <a:custGeom>
            <a:avLst/>
            <a:gdLst/>
            <a:ahLst/>
            <a:cxnLst/>
            <a:rect r="r" b="b" t="t" l="l"/>
            <a:pathLst>
              <a:path h="1924754" w="4457796">
                <a:moveTo>
                  <a:pt x="0" y="0"/>
                </a:moveTo>
                <a:lnTo>
                  <a:pt x="4457796" y="0"/>
                </a:lnTo>
                <a:lnTo>
                  <a:pt x="4457796" y="1924754"/>
                </a:lnTo>
                <a:lnTo>
                  <a:pt x="0" y="19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-10800000">
            <a:off x="8381624" y="1144854"/>
            <a:ext cx="584123" cy="395698"/>
          </a:xfrm>
          <a:custGeom>
            <a:avLst/>
            <a:gdLst/>
            <a:ahLst/>
            <a:cxnLst/>
            <a:rect r="r" b="b" t="t" l="l"/>
            <a:pathLst>
              <a:path h="395698" w="584123">
                <a:moveTo>
                  <a:pt x="0" y="0"/>
                </a:moveTo>
                <a:lnTo>
                  <a:pt x="584124" y="0"/>
                </a:lnTo>
                <a:lnTo>
                  <a:pt x="584124" y="395699"/>
                </a:lnTo>
                <a:lnTo>
                  <a:pt x="0" y="395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800000">
            <a:off x="10363767" y="1134300"/>
            <a:ext cx="454907" cy="454907"/>
          </a:xfrm>
          <a:custGeom>
            <a:avLst/>
            <a:gdLst/>
            <a:ahLst/>
            <a:cxnLst/>
            <a:rect r="r" b="b" t="t" l="l"/>
            <a:pathLst>
              <a:path h="454907" w="454907">
                <a:moveTo>
                  <a:pt x="0" y="0"/>
                </a:moveTo>
                <a:lnTo>
                  <a:pt x="454906" y="0"/>
                </a:lnTo>
                <a:lnTo>
                  <a:pt x="454906" y="454907"/>
                </a:lnTo>
                <a:lnTo>
                  <a:pt x="0" y="4549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316019" y="1601298"/>
            <a:ext cx="2589007" cy="1184263"/>
          </a:xfrm>
          <a:custGeom>
            <a:avLst/>
            <a:gdLst/>
            <a:ahLst/>
            <a:cxnLst/>
            <a:rect r="r" b="b" t="t" l="l"/>
            <a:pathLst>
              <a:path h="1184263" w="2589007">
                <a:moveTo>
                  <a:pt x="0" y="0"/>
                </a:moveTo>
                <a:lnTo>
                  <a:pt x="2589007" y="0"/>
                </a:lnTo>
                <a:lnTo>
                  <a:pt x="2589007" y="1184262"/>
                </a:lnTo>
                <a:lnTo>
                  <a:pt x="0" y="1184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0800000">
            <a:off x="12229953" y="1156198"/>
            <a:ext cx="584123" cy="395698"/>
          </a:xfrm>
          <a:custGeom>
            <a:avLst/>
            <a:gdLst/>
            <a:ahLst/>
            <a:cxnLst/>
            <a:rect r="r" b="b" t="t" l="l"/>
            <a:pathLst>
              <a:path h="395698" w="584123">
                <a:moveTo>
                  <a:pt x="0" y="0"/>
                </a:moveTo>
                <a:lnTo>
                  <a:pt x="584123" y="0"/>
                </a:lnTo>
                <a:lnTo>
                  <a:pt x="584123" y="395698"/>
                </a:lnTo>
                <a:lnTo>
                  <a:pt x="0" y="39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5400000">
            <a:off x="11761385" y="1994923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6"/>
                </a:lnTo>
                <a:lnTo>
                  <a:pt x="0" y="621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644022" y="2990670"/>
            <a:ext cx="2565189" cy="49334"/>
          </a:xfrm>
          <a:custGeom>
            <a:avLst/>
            <a:gdLst/>
            <a:ahLst/>
            <a:cxnLst/>
            <a:rect r="r" b="b" t="t" l="l"/>
            <a:pathLst>
              <a:path h="49334" w="2565189">
                <a:moveTo>
                  <a:pt x="0" y="0"/>
                </a:moveTo>
                <a:lnTo>
                  <a:pt x="2565189" y="0"/>
                </a:lnTo>
                <a:lnTo>
                  <a:pt x="2565189" y="49334"/>
                </a:lnTo>
                <a:lnTo>
                  <a:pt x="0" y="49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5400000">
            <a:off x="10285219" y="2328415"/>
            <a:ext cx="1151926" cy="114410"/>
          </a:xfrm>
          <a:custGeom>
            <a:avLst/>
            <a:gdLst/>
            <a:ahLst/>
            <a:cxnLst/>
            <a:rect r="r" b="b" t="t" l="l"/>
            <a:pathLst>
              <a:path h="114410" w="1151926">
                <a:moveTo>
                  <a:pt x="0" y="0"/>
                </a:moveTo>
                <a:lnTo>
                  <a:pt x="1151926" y="0"/>
                </a:lnTo>
                <a:lnTo>
                  <a:pt x="1151926" y="114410"/>
                </a:lnTo>
                <a:lnTo>
                  <a:pt x="0" y="114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969786" y="1857128"/>
            <a:ext cx="610319" cy="610319"/>
          </a:xfrm>
          <a:custGeom>
            <a:avLst/>
            <a:gdLst/>
            <a:ahLst/>
            <a:cxnLst/>
            <a:rect r="r" b="b" t="t" l="l"/>
            <a:pathLst>
              <a:path h="610319" w="610319">
                <a:moveTo>
                  <a:pt x="0" y="0"/>
                </a:moveTo>
                <a:lnTo>
                  <a:pt x="610319" y="0"/>
                </a:lnTo>
                <a:lnTo>
                  <a:pt x="610319" y="610320"/>
                </a:lnTo>
                <a:lnTo>
                  <a:pt x="0" y="610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8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5400000">
            <a:off x="10200123" y="1621912"/>
            <a:ext cx="126733" cy="324648"/>
          </a:xfrm>
          <a:custGeom>
            <a:avLst/>
            <a:gdLst/>
            <a:ahLst/>
            <a:cxnLst/>
            <a:rect r="r" b="b" t="t" l="l"/>
            <a:pathLst>
              <a:path h="324648" w="126733">
                <a:moveTo>
                  <a:pt x="0" y="0"/>
                </a:moveTo>
                <a:lnTo>
                  <a:pt x="126733" y="0"/>
                </a:lnTo>
                <a:lnTo>
                  <a:pt x="126733" y="324649"/>
                </a:lnTo>
                <a:lnTo>
                  <a:pt x="0" y="3246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8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10800000">
            <a:off x="9832671" y="1999964"/>
            <a:ext cx="126733" cy="324648"/>
          </a:xfrm>
          <a:custGeom>
            <a:avLst/>
            <a:gdLst/>
            <a:ahLst/>
            <a:cxnLst/>
            <a:rect r="r" b="b" t="t" l="l"/>
            <a:pathLst>
              <a:path h="324648" w="126733">
                <a:moveTo>
                  <a:pt x="0" y="0"/>
                </a:moveTo>
                <a:lnTo>
                  <a:pt x="126734" y="0"/>
                </a:lnTo>
                <a:lnTo>
                  <a:pt x="126734" y="324648"/>
                </a:lnTo>
                <a:lnTo>
                  <a:pt x="0" y="3246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8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25791" y="3108620"/>
            <a:ext cx="9187759" cy="5332755"/>
          </a:xfrm>
          <a:custGeom>
            <a:avLst/>
            <a:gdLst/>
            <a:ahLst/>
            <a:cxnLst/>
            <a:rect r="r" b="b" t="t" l="l"/>
            <a:pathLst>
              <a:path h="5332755" w="9187759">
                <a:moveTo>
                  <a:pt x="0" y="0"/>
                </a:moveTo>
                <a:lnTo>
                  <a:pt x="9187760" y="0"/>
                </a:lnTo>
                <a:lnTo>
                  <a:pt x="9187760" y="5332755"/>
                </a:lnTo>
                <a:lnTo>
                  <a:pt x="0" y="533275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AutoShape 29" id="29"/>
          <p:cNvSpPr/>
          <p:nvPr/>
        </p:nvSpPr>
        <p:spPr>
          <a:xfrm>
            <a:off x="4202435" y="4913547"/>
            <a:ext cx="0" cy="423722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8509552" y="5930302"/>
            <a:ext cx="5578587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Bed up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484525" y="7152471"/>
            <a:ext cx="1190998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Bed down</a:t>
            </a:r>
          </a:p>
        </p:txBody>
      </p:sp>
      <p:sp>
        <p:nvSpPr>
          <p:cNvPr name="AutoShape 32" id="32"/>
          <p:cNvSpPr/>
          <p:nvPr/>
        </p:nvSpPr>
        <p:spPr>
          <a:xfrm flipV="true">
            <a:off x="8228892" y="6195676"/>
            <a:ext cx="498249" cy="493117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flipV="true">
            <a:off x="6062251" y="6810533"/>
            <a:ext cx="897802" cy="261541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>
            <a:off x="8823662" y="7975432"/>
            <a:ext cx="259323" cy="270306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5" id="35"/>
          <p:cNvSpPr/>
          <p:nvPr/>
        </p:nvSpPr>
        <p:spPr>
          <a:xfrm flipH="false" flipV="false" rot="0">
            <a:off x="9467985" y="3160999"/>
            <a:ext cx="8312390" cy="5319279"/>
          </a:xfrm>
          <a:custGeom>
            <a:avLst/>
            <a:gdLst/>
            <a:ahLst/>
            <a:cxnLst/>
            <a:rect r="r" b="b" t="t" l="l"/>
            <a:pathLst>
              <a:path h="5319279" w="8312390">
                <a:moveTo>
                  <a:pt x="0" y="0"/>
                </a:moveTo>
                <a:lnTo>
                  <a:pt x="8312390" y="0"/>
                </a:lnTo>
                <a:lnTo>
                  <a:pt x="8312390" y="5319279"/>
                </a:lnTo>
                <a:lnTo>
                  <a:pt x="0" y="531927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72603" y="8215535"/>
            <a:ext cx="4599146" cy="199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Focus points: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This space can be closed off for </a:t>
            </a:r>
            <a:r>
              <a:rPr lang="en-US" sz="1663" spc="64" u="sng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privacy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and that it can be made completely </a:t>
            </a:r>
            <a:r>
              <a:rPr lang="en-US" sz="1663" spc="64" u="sng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dark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while sleeping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The bed takes up a lot of space, while it's only really used at night, so it needs to be foldable.</a:t>
            </a:r>
          </a:p>
          <a:p>
            <a:pPr algn="l">
              <a:lnSpc>
                <a:spcPts val="1962"/>
              </a:lnSpc>
            </a:pPr>
          </a:p>
        </p:txBody>
      </p:sp>
      <p:sp>
        <p:nvSpPr>
          <p:cNvPr name="TextBox 37" id="37"/>
          <p:cNvSpPr txBox="true"/>
          <p:nvPr/>
        </p:nvSpPr>
        <p:spPr>
          <a:xfrm rot="0">
            <a:off x="7065185" y="8215535"/>
            <a:ext cx="5578587" cy="149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Option 1:</a:t>
            </a:r>
          </a:p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Bed can be pushed up to the ceiling -&gt; space underneath</a:t>
            </a:r>
          </a:p>
          <a:p>
            <a:pPr algn="l">
              <a:lnSpc>
                <a:spcPts val="1962"/>
              </a:lnSpc>
            </a:pPr>
          </a:p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Option 2: </a:t>
            </a:r>
          </a:p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sliding wall with a fold-out bed for private space</a:t>
            </a:r>
          </a:p>
          <a:p>
            <a:pPr algn="l">
              <a:lnSpc>
                <a:spcPts val="1962"/>
              </a:lnSpc>
            </a:pP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604" y="8215535"/>
            <a:ext cx="4561580" cy="100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Relationship to Lighting: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Personalized lighting 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sun-cycle lighting integrated in the ceiling</a:t>
            </a:r>
          </a:p>
          <a:p>
            <a:pPr algn="l">
              <a:lnSpc>
                <a:spcPts val="1962"/>
              </a:lnSpc>
            </a:pPr>
          </a:p>
        </p:txBody>
      </p:sp>
      <p:sp>
        <p:nvSpPr>
          <p:cNvPr name="TextBox 39" id="39"/>
          <p:cNvSpPr txBox="true"/>
          <p:nvPr/>
        </p:nvSpPr>
        <p:spPr>
          <a:xfrm rot="0">
            <a:off x="9599204" y="3643850"/>
            <a:ext cx="5578587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Option 2:</a:t>
            </a:r>
          </a:p>
          <a:p>
            <a:pPr algn="l">
              <a:lnSpc>
                <a:spcPts val="1962"/>
              </a:lnSpc>
            </a:pPr>
          </a:p>
        </p:txBody>
      </p:sp>
      <p:sp>
        <p:nvSpPr>
          <p:cNvPr name="TextBox 40" id="40"/>
          <p:cNvSpPr txBox="true"/>
          <p:nvPr/>
        </p:nvSpPr>
        <p:spPr>
          <a:xfrm rot="0">
            <a:off x="8381624" y="647148"/>
            <a:ext cx="5578587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Option 1:</a:t>
            </a:r>
          </a:p>
          <a:p>
            <a:pPr algn="l">
              <a:lnSpc>
                <a:spcPts val="1962"/>
              </a:lnSpc>
            </a:pPr>
          </a:p>
        </p:txBody>
      </p:sp>
      <p:sp>
        <p:nvSpPr>
          <p:cNvPr name="TextBox 41" id="41"/>
          <p:cNvSpPr txBox="true"/>
          <p:nvPr/>
        </p:nvSpPr>
        <p:spPr>
          <a:xfrm rot="0">
            <a:off x="13153745" y="647148"/>
            <a:ext cx="5578587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Option 2:</a:t>
            </a:r>
          </a:p>
          <a:p>
            <a:pPr algn="l">
              <a:lnSpc>
                <a:spcPts val="1962"/>
              </a:lnSpc>
            </a:pPr>
          </a:p>
        </p:txBody>
      </p:sp>
      <p:sp>
        <p:nvSpPr>
          <p:cNvPr name="TextBox 42" id="42"/>
          <p:cNvSpPr txBox="true"/>
          <p:nvPr/>
        </p:nvSpPr>
        <p:spPr>
          <a:xfrm rot="0">
            <a:off x="16857536" y="8305913"/>
            <a:ext cx="5578587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Working desk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6835708" y="5980556"/>
            <a:ext cx="5578587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Bed up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3624180" y="6135465"/>
            <a:ext cx="1217967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Bed down</a:t>
            </a:r>
          </a:p>
        </p:txBody>
      </p:sp>
      <p:sp>
        <p:nvSpPr>
          <p:cNvPr name="AutoShape 45" id="45"/>
          <p:cNvSpPr/>
          <p:nvPr/>
        </p:nvSpPr>
        <p:spPr>
          <a:xfrm>
            <a:off x="14646275" y="6191703"/>
            <a:ext cx="584211" cy="205163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6" id="46"/>
          <p:cNvSpPr/>
          <p:nvPr/>
        </p:nvSpPr>
        <p:spPr>
          <a:xfrm flipV="true">
            <a:off x="16857536" y="6241956"/>
            <a:ext cx="197598" cy="43015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7" id="47"/>
          <p:cNvSpPr txBox="true"/>
          <p:nvPr/>
        </p:nvSpPr>
        <p:spPr>
          <a:xfrm rot="0">
            <a:off x="782882" y="3394087"/>
            <a:ext cx="5578587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Option 1:</a:t>
            </a:r>
          </a:p>
          <a:p>
            <a:pPr algn="l">
              <a:lnSpc>
                <a:spcPts val="1962"/>
              </a:lnSpc>
            </a:pPr>
          </a:p>
        </p:txBody>
      </p:sp>
      <p:grpSp>
        <p:nvGrpSpPr>
          <p:cNvPr name="Group 48" id="48"/>
          <p:cNvGrpSpPr/>
          <p:nvPr/>
        </p:nvGrpSpPr>
        <p:grpSpPr>
          <a:xfrm rot="1884300">
            <a:off x="15093670" y="5079368"/>
            <a:ext cx="1308407" cy="328021"/>
            <a:chOff x="0" y="0"/>
            <a:chExt cx="684359" cy="171571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684359" cy="171571"/>
            </a:xfrm>
            <a:custGeom>
              <a:avLst/>
              <a:gdLst/>
              <a:ahLst/>
              <a:cxnLst/>
              <a:rect r="r" b="b" t="t" l="l"/>
              <a:pathLst>
                <a:path h="171571" w="684359">
                  <a:moveTo>
                    <a:pt x="203200" y="0"/>
                  </a:moveTo>
                  <a:lnTo>
                    <a:pt x="481159" y="0"/>
                  </a:lnTo>
                  <a:lnTo>
                    <a:pt x="684359" y="171571"/>
                  </a:lnTo>
                  <a:lnTo>
                    <a:pt x="0" y="171571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50" id="50"/>
            <p:cNvSpPr txBox="true"/>
            <p:nvPr/>
          </p:nvSpPr>
          <p:spPr>
            <a:xfrm>
              <a:off x="127000" y="0"/>
              <a:ext cx="430359" cy="171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AutoShape 51" id="51"/>
          <p:cNvSpPr/>
          <p:nvPr/>
        </p:nvSpPr>
        <p:spPr>
          <a:xfrm flipH="true" flipV="true">
            <a:off x="17379451" y="7460951"/>
            <a:ext cx="526643" cy="743339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2" id="52"/>
          <p:cNvSpPr txBox="true"/>
          <p:nvPr/>
        </p:nvSpPr>
        <p:spPr>
          <a:xfrm rot="0">
            <a:off x="9125249" y="8134424"/>
            <a:ext cx="5578587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Working desk</a:t>
            </a:r>
          </a:p>
        </p:txBody>
      </p:sp>
      <p:grpSp>
        <p:nvGrpSpPr>
          <p:cNvPr name="Group 53" id="53"/>
          <p:cNvGrpSpPr/>
          <p:nvPr/>
        </p:nvGrpSpPr>
        <p:grpSpPr>
          <a:xfrm rot="1884300">
            <a:off x="3249826" y="4257888"/>
            <a:ext cx="1308407" cy="184432"/>
            <a:chOff x="0" y="0"/>
            <a:chExt cx="684359" cy="96467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84359" cy="96467"/>
            </a:xfrm>
            <a:custGeom>
              <a:avLst/>
              <a:gdLst/>
              <a:ahLst/>
              <a:cxnLst/>
              <a:rect r="r" b="b" t="t" l="l"/>
              <a:pathLst>
                <a:path h="96467" w="684359">
                  <a:moveTo>
                    <a:pt x="203200" y="0"/>
                  </a:moveTo>
                  <a:lnTo>
                    <a:pt x="481159" y="0"/>
                  </a:lnTo>
                  <a:lnTo>
                    <a:pt x="684359" y="96467"/>
                  </a:lnTo>
                  <a:lnTo>
                    <a:pt x="0" y="96467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55" id="55"/>
            <p:cNvSpPr txBox="true"/>
            <p:nvPr/>
          </p:nvSpPr>
          <p:spPr>
            <a:xfrm>
              <a:off x="127000" y="0"/>
              <a:ext cx="430359" cy="9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-1823439">
            <a:off x="4398301" y="4419396"/>
            <a:ext cx="911739" cy="128518"/>
            <a:chOff x="0" y="0"/>
            <a:chExt cx="684359" cy="96467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684359" cy="96467"/>
            </a:xfrm>
            <a:custGeom>
              <a:avLst/>
              <a:gdLst/>
              <a:ahLst/>
              <a:cxnLst/>
              <a:rect r="r" b="b" t="t" l="l"/>
              <a:pathLst>
                <a:path h="96467" w="684359">
                  <a:moveTo>
                    <a:pt x="203200" y="0"/>
                  </a:moveTo>
                  <a:lnTo>
                    <a:pt x="481159" y="0"/>
                  </a:lnTo>
                  <a:lnTo>
                    <a:pt x="684359" y="96467"/>
                  </a:lnTo>
                  <a:lnTo>
                    <a:pt x="0" y="96467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58" id="58"/>
            <p:cNvSpPr txBox="true"/>
            <p:nvPr/>
          </p:nvSpPr>
          <p:spPr>
            <a:xfrm>
              <a:off x="127000" y="0"/>
              <a:ext cx="430359" cy="9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59" id="59"/>
          <p:cNvGrpSpPr/>
          <p:nvPr/>
        </p:nvGrpSpPr>
        <p:grpSpPr>
          <a:xfrm rot="1884300">
            <a:off x="810351" y="5800479"/>
            <a:ext cx="1308407" cy="184432"/>
            <a:chOff x="0" y="0"/>
            <a:chExt cx="684359" cy="96467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684359" cy="96467"/>
            </a:xfrm>
            <a:custGeom>
              <a:avLst/>
              <a:gdLst/>
              <a:ahLst/>
              <a:cxnLst/>
              <a:rect r="r" b="b" t="t" l="l"/>
              <a:pathLst>
                <a:path h="96467" w="684359">
                  <a:moveTo>
                    <a:pt x="203200" y="0"/>
                  </a:moveTo>
                  <a:lnTo>
                    <a:pt x="481159" y="0"/>
                  </a:lnTo>
                  <a:lnTo>
                    <a:pt x="684359" y="96467"/>
                  </a:lnTo>
                  <a:lnTo>
                    <a:pt x="0" y="96467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61" id="61"/>
            <p:cNvSpPr txBox="true"/>
            <p:nvPr/>
          </p:nvSpPr>
          <p:spPr>
            <a:xfrm>
              <a:off x="127000" y="0"/>
              <a:ext cx="430359" cy="9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62" id="62"/>
          <p:cNvGrpSpPr/>
          <p:nvPr/>
        </p:nvGrpSpPr>
        <p:grpSpPr>
          <a:xfrm rot="1884300">
            <a:off x="5705907" y="5869405"/>
            <a:ext cx="1308407" cy="184432"/>
            <a:chOff x="0" y="0"/>
            <a:chExt cx="684359" cy="96467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684359" cy="96467"/>
            </a:xfrm>
            <a:custGeom>
              <a:avLst/>
              <a:gdLst/>
              <a:ahLst/>
              <a:cxnLst/>
              <a:rect r="r" b="b" t="t" l="l"/>
              <a:pathLst>
                <a:path h="96467" w="684359">
                  <a:moveTo>
                    <a:pt x="203200" y="0"/>
                  </a:moveTo>
                  <a:lnTo>
                    <a:pt x="481159" y="0"/>
                  </a:lnTo>
                  <a:lnTo>
                    <a:pt x="684359" y="96467"/>
                  </a:lnTo>
                  <a:lnTo>
                    <a:pt x="0" y="96467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64" id="64"/>
            <p:cNvSpPr txBox="true"/>
            <p:nvPr/>
          </p:nvSpPr>
          <p:spPr>
            <a:xfrm>
              <a:off x="127000" y="0"/>
              <a:ext cx="430359" cy="9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-1823439">
            <a:off x="6854382" y="6030913"/>
            <a:ext cx="911739" cy="128518"/>
            <a:chOff x="0" y="0"/>
            <a:chExt cx="684359" cy="96467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684359" cy="96467"/>
            </a:xfrm>
            <a:custGeom>
              <a:avLst/>
              <a:gdLst/>
              <a:ahLst/>
              <a:cxnLst/>
              <a:rect r="r" b="b" t="t" l="l"/>
              <a:pathLst>
                <a:path h="96467" w="684359">
                  <a:moveTo>
                    <a:pt x="203200" y="0"/>
                  </a:moveTo>
                  <a:lnTo>
                    <a:pt x="481159" y="0"/>
                  </a:lnTo>
                  <a:lnTo>
                    <a:pt x="684359" y="96467"/>
                  </a:lnTo>
                  <a:lnTo>
                    <a:pt x="0" y="96467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67" id="67"/>
            <p:cNvSpPr txBox="true"/>
            <p:nvPr/>
          </p:nvSpPr>
          <p:spPr>
            <a:xfrm>
              <a:off x="127000" y="0"/>
              <a:ext cx="430359" cy="9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1884300">
            <a:off x="7669156" y="7128394"/>
            <a:ext cx="1308407" cy="184432"/>
            <a:chOff x="0" y="0"/>
            <a:chExt cx="684359" cy="96467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684359" cy="96467"/>
            </a:xfrm>
            <a:custGeom>
              <a:avLst/>
              <a:gdLst/>
              <a:ahLst/>
              <a:cxnLst/>
              <a:rect r="r" b="b" t="t" l="l"/>
              <a:pathLst>
                <a:path h="96467" w="684359">
                  <a:moveTo>
                    <a:pt x="203200" y="0"/>
                  </a:moveTo>
                  <a:lnTo>
                    <a:pt x="481159" y="0"/>
                  </a:lnTo>
                  <a:lnTo>
                    <a:pt x="684359" y="96467"/>
                  </a:lnTo>
                  <a:lnTo>
                    <a:pt x="0" y="96467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70" id="70"/>
            <p:cNvSpPr txBox="true"/>
            <p:nvPr/>
          </p:nvSpPr>
          <p:spPr>
            <a:xfrm>
              <a:off x="127000" y="0"/>
              <a:ext cx="430359" cy="9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71" id="71"/>
          <p:cNvGrpSpPr/>
          <p:nvPr/>
        </p:nvGrpSpPr>
        <p:grpSpPr>
          <a:xfrm rot="-1823439">
            <a:off x="8817630" y="7289902"/>
            <a:ext cx="911739" cy="128518"/>
            <a:chOff x="0" y="0"/>
            <a:chExt cx="684359" cy="96467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684359" cy="96467"/>
            </a:xfrm>
            <a:custGeom>
              <a:avLst/>
              <a:gdLst/>
              <a:ahLst/>
              <a:cxnLst/>
              <a:rect r="r" b="b" t="t" l="l"/>
              <a:pathLst>
                <a:path h="96467" w="684359">
                  <a:moveTo>
                    <a:pt x="203200" y="0"/>
                  </a:moveTo>
                  <a:lnTo>
                    <a:pt x="481159" y="0"/>
                  </a:lnTo>
                  <a:lnTo>
                    <a:pt x="684359" y="96467"/>
                  </a:lnTo>
                  <a:lnTo>
                    <a:pt x="0" y="96467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73" id="73"/>
            <p:cNvSpPr txBox="true"/>
            <p:nvPr/>
          </p:nvSpPr>
          <p:spPr>
            <a:xfrm>
              <a:off x="127000" y="0"/>
              <a:ext cx="430359" cy="9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TextBox 74" id="74"/>
          <p:cNvSpPr txBox="true"/>
          <p:nvPr/>
        </p:nvSpPr>
        <p:spPr>
          <a:xfrm rot="0">
            <a:off x="2378676" y="987530"/>
            <a:ext cx="11009084" cy="103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BED</a:t>
            </a:r>
          </a:p>
        </p:txBody>
      </p:sp>
      <p:grpSp>
        <p:nvGrpSpPr>
          <p:cNvPr name="Group 75" id="75"/>
          <p:cNvGrpSpPr/>
          <p:nvPr/>
        </p:nvGrpSpPr>
        <p:grpSpPr>
          <a:xfrm rot="1884300">
            <a:off x="5715432" y="7099819"/>
            <a:ext cx="1308407" cy="184432"/>
            <a:chOff x="0" y="0"/>
            <a:chExt cx="684359" cy="96467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684359" cy="96467"/>
            </a:xfrm>
            <a:custGeom>
              <a:avLst/>
              <a:gdLst/>
              <a:ahLst/>
              <a:cxnLst/>
              <a:rect r="r" b="b" t="t" l="l"/>
              <a:pathLst>
                <a:path h="96467" w="684359">
                  <a:moveTo>
                    <a:pt x="203200" y="0"/>
                  </a:moveTo>
                  <a:lnTo>
                    <a:pt x="481159" y="0"/>
                  </a:lnTo>
                  <a:lnTo>
                    <a:pt x="684359" y="96467"/>
                  </a:lnTo>
                  <a:lnTo>
                    <a:pt x="0" y="96467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77" id="77"/>
            <p:cNvSpPr txBox="true"/>
            <p:nvPr/>
          </p:nvSpPr>
          <p:spPr>
            <a:xfrm>
              <a:off x="127000" y="0"/>
              <a:ext cx="430359" cy="9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78" id="78"/>
          <p:cNvGrpSpPr/>
          <p:nvPr/>
        </p:nvGrpSpPr>
        <p:grpSpPr>
          <a:xfrm rot="-1823439">
            <a:off x="6863907" y="7261327"/>
            <a:ext cx="911739" cy="128518"/>
            <a:chOff x="0" y="0"/>
            <a:chExt cx="684359" cy="96467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684359" cy="96467"/>
            </a:xfrm>
            <a:custGeom>
              <a:avLst/>
              <a:gdLst/>
              <a:ahLst/>
              <a:cxnLst/>
              <a:rect r="r" b="b" t="t" l="l"/>
              <a:pathLst>
                <a:path h="96467" w="684359">
                  <a:moveTo>
                    <a:pt x="203200" y="0"/>
                  </a:moveTo>
                  <a:lnTo>
                    <a:pt x="481159" y="0"/>
                  </a:lnTo>
                  <a:lnTo>
                    <a:pt x="684359" y="96467"/>
                  </a:lnTo>
                  <a:lnTo>
                    <a:pt x="0" y="96467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80" id="80"/>
            <p:cNvSpPr txBox="true"/>
            <p:nvPr/>
          </p:nvSpPr>
          <p:spPr>
            <a:xfrm>
              <a:off x="127000" y="0"/>
              <a:ext cx="430359" cy="96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AutoShape 81" id="81"/>
          <p:cNvSpPr/>
          <p:nvPr/>
        </p:nvSpPr>
        <p:spPr>
          <a:xfrm flipH="true">
            <a:off x="12850293" y="5300180"/>
            <a:ext cx="347928" cy="24184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93707" y="1054205"/>
            <a:ext cx="1765593" cy="762335"/>
          </a:xfrm>
          <a:custGeom>
            <a:avLst/>
            <a:gdLst/>
            <a:ahLst/>
            <a:cxnLst/>
            <a:rect r="r" b="b" t="t" l="l"/>
            <a:pathLst>
              <a:path h="762335" w="1765593">
                <a:moveTo>
                  <a:pt x="0" y="0"/>
                </a:moveTo>
                <a:lnTo>
                  <a:pt x="1765593" y="0"/>
                </a:lnTo>
                <a:lnTo>
                  <a:pt x="1765593" y="762334"/>
                </a:lnTo>
                <a:lnTo>
                  <a:pt x="0" y="762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5894425" y="1796999"/>
            <a:ext cx="1015991" cy="19540"/>
          </a:xfrm>
          <a:custGeom>
            <a:avLst/>
            <a:gdLst/>
            <a:ahLst/>
            <a:cxnLst/>
            <a:rect r="r" b="b" t="t" l="l"/>
            <a:pathLst>
              <a:path h="19540" w="1015991">
                <a:moveTo>
                  <a:pt x="0" y="0"/>
                </a:moveTo>
                <a:lnTo>
                  <a:pt x="1015991" y="0"/>
                </a:lnTo>
                <a:lnTo>
                  <a:pt x="1015991" y="19540"/>
                </a:lnTo>
                <a:lnTo>
                  <a:pt x="0" y="19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6148383" y="1534701"/>
            <a:ext cx="456242" cy="45314"/>
          </a:xfrm>
          <a:custGeom>
            <a:avLst/>
            <a:gdLst/>
            <a:ahLst/>
            <a:cxnLst/>
            <a:rect r="r" b="b" t="t" l="l"/>
            <a:pathLst>
              <a:path h="45314" w="456242">
                <a:moveTo>
                  <a:pt x="0" y="0"/>
                </a:moveTo>
                <a:lnTo>
                  <a:pt x="456241" y="0"/>
                </a:lnTo>
                <a:lnTo>
                  <a:pt x="456241" y="45314"/>
                </a:lnTo>
                <a:lnTo>
                  <a:pt x="0" y="45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863791" y="1238151"/>
            <a:ext cx="1025424" cy="469049"/>
          </a:xfrm>
          <a:custGeom>
            <a:avLst/>
            <a:gdLst/>
            <a:ahLst/>
            <a:cxnLst/>
            <a:rect r="r" b="b" t="t" l="l"/>
            <a:pathLst>
              <a:path h="469049" w="1025424">
                <a:moveTo>
                  <a:pt x="0" y="0"/>
                </a:moveTo>
                <a:lnTo>
                  <a:pt x="1025425" y="0"/>
                </a:lnTo>
                <a:lnTo>
                  <a:pt x="1025425" y="469050"/>
                </a:lnTo>
                <a:lnTo>
                  <a:pt x="0" y="4690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023450" y="1348039"/>
            <a:ext cx="241728" cy="241728"/>
          </a:xfrm>
          <a:custGeom>
            <a:avLst/>
            <a:gdLst/>
            <a:ahLst/>
            <a:cxnLst/>
            <a:rect r="r" b="b" t="t" l="l"/>
            <a:pathLst>
              <a:path h="241728" w="241728">
                <a:moveTo>
                  <a:pt x="0" y="0"/>
                </a:moveTo>
                <a:lnTo>
                  <a:pt x="241728" y="0"/>
                </a:lnTo>
                <a:lnTo>
                  <a:pt x="241728" y="241729"/>
                </a:lnTo>
                <a:lnTo>
                  <a:pt x="0" y="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6114679" y="1254878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5969143" y="1404612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16281286" y="1054205"/>
            <a:ext cx="180174" cy="180174"/>
          </a:xfrm>
          <a:custGeom>
            <a:avLst/>
            <a:gdLst/>
            <a:ahLst/>
            <a:cxnLst/>
            <a:rect r="r" b="b" t="t" l="l"/>
            <a:pathLst>
              <a:path h="180174" w="180174">
                <a:moveTo>
                  <a:pt x="0" y="0"/>
                </a:moveTo>
                <a:lnTo>
                  <a:pt x="180174" y="0"/>
                </a:lnTo>
                <a:lnTo>
                  <a:pt x="180174" y="180174"/>
                </a:lnTo>
                <a:lnTo>
                  <a:pt x="0" y="1801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057545" y="1061750"/>
            <a:ext cx="194826" cy="735250"/>
            <a:chOff x="0" y="0"/>
            <a:chExt cx="129554" cy="4889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9554" cy="488920"/>
            </a:xfrm>
            <a:custGeom>
              <a:avLst/>
              <a:gdLst/>
              <a:ahLst/>
              <a:cxnLst/>
              <a:rect r="r" b="b" t="t" l="l"/>
              <a:pathLst>
                <a:path h="488920" w="129554">
                  <a:moveTo>
                    <a:pt x="0" y="0"/>
                  </a:moveTo>
                  <a:lnTo>
                    <a:pt x="129554" y="0"/>
                  </a:lnTo>
                  <a:lnTo>
                    <a:pt x="129554" y="488920"/>
                  </a:lnTo>
                  <a:lnTo>
                    <a:pt x="0" y="488920"/>
                  </a:lnTo>
                  <a:close/>
                </a:path>
              </a:pathLst>
            </a:custGeom>
            <a:solidFill>
              <a:srgbClr val="E9979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"/>
              <a:ext cx="129554" cy="498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493707" y="1061750"/>
            <a:ext cx="194826" cy="735250"/>
            <a:chOff x="0" y="0"/>
            <a:chExt cx="129554" cy="4889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9554" cy="488920"/>
            </a:xfrm>
            <a:custGeom>
              <a:avLst/>
              <a:gdLst/>
              <a:ahLst/>
              <a:cxnLst/>
              <a:rect r="r" b="b" t="t" l="l"/>
              <a:pathLst>
                <a:path h="488920" w="129554">
                  <a:moveTo>
                    <a:pt x="0" y="0"/>
                  </a:moveTo>
                  <a:lnTo>
                    <a:pt x="129554" y="0"/>
                  </a:lnTo>
                  <a:lnTo>
                    <a:pt x="129554" y="488920"/>
                  </a:lnTo>
                  <a:lnTo>
                    <a:pt x="0" y="488920"/>
                  </a:lnTo>
                  <a:close/>
                </a:path>
              </a:pathLst>
            </a:custGeom>
            <a:solidFill>
              <a:srgbClr val="E9979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129554" cy="498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2637598" y="2336829"/>
            <a:ext cx="6101869" cy="5781660"/>
          </a:xfrm>
          <a:custGeom>
            <a:avLst/>
            <a:gdLst/>
            <a:ahLst/>
            <a:cxnLst/>
            <a:rect r="r" b="b" t="t" l="l"/>
            <a:pathLst>
              <a:path h="5781660" w="6101869">
                <a:moveTo>
                  <a:pt x="0" y="0"/>
                </a:moveTo>
                <a:lnTo>
                  <a:pt x="6101869" y="0"/>
                </a:lnTo>
                <a:lnTo>
                  <a:pt x="6101869" y="5781659"/>
                </a:lnTo>
                <a:lnTo>
                  <a:pt x="0" y="57816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6513" t="0" r="-17361" b="-12069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WORKSTATION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028700" y="2361194"/>
            <a:ext cx="5215105" cy="5757295"/>
            <a:chOff x="0" y="0"/>
            <a:chExt cx="6953474" cy="767639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953474" cy="7676393"/>
            </a:xfrm>
            <a:custGeom>
              <a:avLst/>
              <a:gdLst/>
              <a:ahLst/>
              <a:cxnLst/>
              <a:rect r="r" b="b" t="t" l="l"/>
              <a:pathLst>
                <a:path h="7676393" w="6953474">
                  <a:moveTo>
                    <a:pt x="0" y="0"/>
                  </a:moveTo>
                  <a:lnTo>
                    <a:pt x="6953474" y="0"/>
                  </a:lnTo>
                  <a:lnTo>
                    <a:pt x="6953474" y="7676393"/>
                  </a:lnTo>
                  <a:lnTo>
                    <a:pt x="0" y="7676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2512" t="0" r="-69760" b="-9891"/>
              </a:stretch>
            </a:blipFill>
          </p:spPr>
        </p:sp>
        <p:sp>
          <p:nvSpPr>
            <p:cNvPr name="AutoShape 20" id="20"/>
            <p:cNvSpPr/>
            <p:nvPr/>
          </p:nvSpPr>
          <p:spPr>
            <a:xfrm>
              <a:off x="2347225" y="1663212"/>
              <a:ext cx="2818692" cy="1849615"/>
            </a:xfrm>
            <a:prstGeom prst="line">
              <a:avLst/>
            </a:prstGeom>
            <a:ln cap="flat" w="53404">
              <a:solidFill>
                <a:srgbClr val="EFDA5B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1" id="21"/>
            <p:cNvSpPr/>
            <p:nvPr/>
          </p:nvSpPr>
          <p:spPr>
            <a:xfrm>
              <a:off x="2336663" y="2522330"/>
              <a:ext cx="2818692" cy="1849615"/>
            </a:xfrm>
            <a:prstGeom prst="line">
              <a:avLst/>
            </a:prstGeom>
            <a:ln cap="flat" w="53404">
              <a:solidFill>
                <a:srgbClr val="EFDA5B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2" id="22"/>
            <p:cNvSpPr/>
            <p:nvPr/>
          </p:nvSpPr>
          <p:spPr>
            <a:xfrm flipH="true">
              <a:off x="5155355" y="3512827"/>
              <a:ext cx="10562" cy="859118"/>
            </a:xfrm>
            <a:prstGeom prst="line">
              <a:avLst/>
            </a:prstGeom>
            <a:ln cap="flat" w="53404">
              <a:solidFill>
                <a:srgbClr val="EFDA5B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3" id="23"/>
            <p:cNvSpPr/>
            <p:nvPr/>
          </p:nvSpPr>
          <p:spPr>
            <a:xfrm flipH="true">
              <a:off x="2341944" y="1662976"/>
              <a:ext cx="10562" cy="859118"/>
            </a:xfrm>
            <a:prstGeom prst="line">
              <a:avLst/>
            </a:prstGeom>
            <a:ln cap="flat" w="53404">
              <a:solidFill>
                <a:srgbClr val="EFDA5B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4" id="24"/>
            <p:cNvSpPr/>
            <p:nvPr/>
          </p:nvSpPr>
          <p:spPr>
            <a:xfrm flipH="true">
              <a:off x="1472431" y="1663212"/>
              <a:ext cx="864232" cy="336675"/>
            </a:xfrm>
            <a:prstGeom prst="line">
              <a:avLst/>
            </a:prstGeom>
            <a:ln cap="flat" w="26702">
              <a:solidFill>
                <a:srgbClr val="A6A6A6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25" id="25"/>
            <p:cNvSpPr/>
            <p:nvPr/>
          </p:nvSpPr>
          <p:spPr>
            <a:xfrm flipH="true">
              <a:off x="4332964" y="3521796"/>
              <a:ext cx="829459" cy="336675"/>
            </a:xfrm>
            <a:prstGeom prst="line">
              <a:avLst/>
            </a:prstGeom>
            <a:ln cap="flat" w="26702">
              <a:solidFill>
                <a:srgbClr val="A6A6A6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26" id="26"/>
            <p:cNvSpPr/>
            <p:nvPr/>
          </p:nvSpPr>
          <p:spPr>
            <a:xfrm flipH="true">
              <a:off x="4322276" y="4380864"/>
              <a:ext cx="829459" cy="336675"/>
            </a:xfrm>
            <a:prstGeom prst="line">
              <a:avLst/>
            </a:prstGeom>
            <a:ln cap="flat" w="26702">
              <a:solidFill>
                <a:srgbClr val="A6A6A6"/>
              </a:solidFill>
              <a:prstDash val="sysDash"/>
              <a:headEnd type="none" len="sm" w="sm"/>
              <a:tailEnd type="none" len="sm" w="sm"/>
            </a:ln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7277785" y="2483253"/>
            <a:ext cx="5916499" cy="5955707"/>
          </a:xfrm>
          <a:custGeom>
            <a:avLst/>
            <a:gdLst/>
            <a:ahLst/>
            <a:cxnLst/>
            <a:rect r="r" b="b" t="t" l="l"/>
            <a:pathLst>
              <a:path h="5955707" w="5916499">
                <a:moveTo>
                  <a:pt x="0" y="0"/>
                </a:moveTo>
                <a:lnTo>
                  <a:pt x="5916499" y="0"/>
                </a:lnTo>
                <a:lnTo>
                  <a:pt x="5916499" y="5955708"/>
                </a:lnTo>
                <a:lnTo>
                  <a:pt x="0" y="59557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01790" t="0" r="-57033" b="-10771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28" id="28"/>
          <p:cNvSpPr/>
          <p:nvPr/>
        </p:nvSpPr>
        <p:spPr>
          <a:xfrm>
            <a:off x="10737882" y="4263581"/>
            <a:ext cx="0" cy="884988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 flipV="true">
            <a:off x="9837844" y="4263581"/>
            <a:ext cx="900038" cy="1325027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>
            <a:off x="8493573" y="2872473"/>
            <a:ext cx="0" cy="800400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 flipV="true">
            <a:off x="7599261" y="2872473"/>
            <a:ext cx="894312" cy="1226832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>
            <a:off x="11849368" y="4624656"/>
            <a:ext cx="0" cy="884988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>
            <a:off x="10742902" y="5148569"/>
            <a:ext cx="0" cy="884988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flipH="true">
            <a:off x="10744791" y="5509645"/>
            <a:ext cx="1104577" cy="526352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>
            <a:off x="10019272" y="5509645"/>
            <a:ext cx="708935" cy="513304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>
            <a:off x="14809376" y="4268366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>
            <a:off x="14798953" y="4284312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>
            <a:off x="14747907" y="4284312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>
            <a:off x="14737484" y="4300257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>
            <a:off x="14727061" y="4316203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1" id="41"/>
          <p:cNvSpPr/>
          <p:nvPr/>
        </p:nvSpPr>
        <p:spPr>
          <a:xfrm>
            <a:off x="14701137" y="4316203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2" id="42"/>
          <p:cNvSpPr/>
          <p:nvPr/>
        </p:nvSpPr>
        <p:spPr>
          <a:xfrm>
            <a:off x="14690714" y="4332149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3" id="43"/>
          <p:cNvSpPr/>
          <p:nvPr/>
        </p:nvSpPr>
        <p:spPr>
          <a:xfrm>
            <a:off x="14639668" y="4332149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4" id="44"/>
          <p:cNvSpPr/>
          <p:nvPr/>
        </p:nvSpPr>
        <p:spPr>
          <a:xfrm>
            <a:off x="14629245" y="4348094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5" id="45"/>
          <p:cNvSpPr/>
          <p:nvPr/>
        </p:nvSpPr>
        <p:spPr>
          <a:xfrm>
            <a:off x="14618822" y="4364040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6" id="46"/>
          <p:cNvSpPr/>
          <p:nvPr/>
        </p:nvSpPr>
        <p:spPr>
          <a:xfrm>
            <a:off x="14575848" y="4379986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7" id="47"/>
          <p:cNvSpPr/>
          <p:nvPr/>
        </p:nvSpPr>
        <p:spPr>
          <a:xfrm>
            <a:off x="14565425" y="4395931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8" id="48"/>
          <p:cNvSpPr/>
          <p:nvPr/>
        </p:nvSpPr>
        <p:spPr>
          <a:xfrm>
            <a:off x="14514379" y="4395931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9" id="49"/>
          <p:cNvSpPr/>
          <p:nvPr/>
        </p:nvSpPr>
        <p:spPr>
          <a:xfrm>
            <a:off x="14503956" y="4411877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0" id="50"/>
          <p:cNvSpPr/>
          <p:nvPr/>
        </p:nvSpPr>
        <p:spPr>
          <a:xfrm>
            <a:off x="14493533" y="4427823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1" id="51"/>
          <p:cNvSpPr/>
          <p:nvPr/>
        </p:nvSpPr>
        <p:spPr>
          <a:xfrm>
            <a:off x="14457974" y="4443768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2" id="52"/>
          <p:cNvSpPr/>
          <p:nvPr/>
        </p:nvSpPr>
        <p:spPr>
          <a:xfrm>
            <a:off x="14447551" y="4459714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3" id="53"/>
          <p:cNvSpPr/>
          <p:nvPr/>
        </p:nvSpPr>
        <p:spPr>
          <a:xfrm>
            <a:off x="14396505" y="4459714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4" id="54"/>
          <p:cNvSpPr/>
          <p:nvPr/>
        </p:nvSpPr>
        <p:spPr>
          <a:xfrm>
            <a:off x="14386082" y="4475660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5" id="55"/>
          <p:cNvSpPr/>
          <p:nvPr/>
        </p:nvSpPr>
        <p:spPr>
          <a:xfrm>
            <a:off x="14375659" y="4491605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6" id="56"/>
          <p:cNvSpPr/>
          <p:nvPr/>
        </p:nvSpPr>
        <p:spPr>
          <a:xfrm>
            <a:off x="14321001" y="4491605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7" id="57"/>
          <p:cNvSpPr/>
          <p:nvPr/>
        </p:nvSpPr>
        <p:spPr>
          <a:xfrm>
            <a:off x="14310578" y="4507551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8" id="58"/>
          <p:cNvSpPr/>
          <p:nvPr/>
        </p:nvSpPr>
        <p:spPr>
          <a:xfrm>
            <a:off x="14259532" y="4507551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9" id="59"/>
          <p:cNvSpPr/>
          <p:nvPr/>
        </p:nvSpPr>
        <p:spPr>
          <a:xfrm>
            <a:off x="14249109" y="4523497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0" id="60"/>
          <p:cNvSpPr/>
          <p:nvPr/>
        </p:nvSpPr>
        <p:spPr>
          <a:xfrm>
            <a:off x="14238686" y="4539442"/>
            <a:ext cx="2134178" cy="1395019"/>
          </a:xfrm>
          <a:prstGeom prst="line">
            <a:avLst/>
          </a:prstGeom>
          <a:ln cap="rnd" w="38100">
            <a:solidFill>
              <a:srgbClr val="EFDA5B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1" id="61"/>
          <p:cNvSpPr txBox="true"/>
          <p:nvPr/>
        </p:nvSpPr>
        <p:spPr>
          <a:xfrm rot="0">
            <a:off x="1028700" y="1807014"/>
            <a:ext cx="5823280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Integrated  reconfigurable lighting system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028700" y="8504206"/>
            <a:ext cx="7170338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1 - Perimeter glow integrated into bedframe</a:t>
            </a:r>
          </a:p>
        </p:txBody>
      </p:sp>
      <p:sp>
        <p:nvSpPr>
          <p:cNvPr name="AutoShape 63" id="63"/>
          <p:cNvSpPr/>
          <p:nvPr/>
        </p:nvSpPr>
        <p:spPr>
          <a:xfrm flipH="true">
            <a:off x="16344321" y="4938114"/>
            <a:ext cx="0" cy="980401"/>
          </a:xfrm>
          <a:prstGeom prst="line">
            <a:avLst/>
          </a:prstGeom>
          <a:ln cap="flat" w="19050">
            <a:solidFill>
              <a:srgbClr val="737373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4" id="64"/>
          <p:cNvSpPr/>
          <p:nvPr/>
        </p:nvSpPr>
        <p:spPr>
          <a:xfrm flipH="true">
            <a:off x="16933131" y="4653299"/>
            <a:ext cx="0" cy="980401"/>
          </a:xfrm>
          <a:prstGeom prst="line">
            <a:avLst/>
          </a:prstGeom>
          <a:ln cap="flat" w="19050">
            <a:solidFill>
              <a:srgbClr val="737373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5" id="65"/>
          <p:cNvSpPr/>
          <p:nvPr/>
        </p:nvSpPr>
        <p:spPr>
          <a:xfrm>
            <a:off x="14153146" y="3770677"/>
            <a:ext cx="0" cy="736873"/>
          </a:xfrm>
          <a:prstGeom prst="line">
            <a:avLst/>
          </a:prstGeom>
          <a:ln cap="flat" w="19050">
            <a:solidFill>
              <a:srgbClr val="737373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6" id="66"/>
          <p:cNvSpPr/>
          <p:nvPr/>
        </p:nvSpPr>
        <p:spPr>
          <a:xfrm>
            <a:off x="14741955" y="4146311"/>
            <a:ext cx="0" cy="76426"/>
          </a:xfrm>
          <a:prstGeom prst="line">
            <a:avLst/>
          </a:prstGeom>
          <a:ln cap="flat" w="19050">
            <a:solidFill>
              <a:srgbClr val="737373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7" id="67"/>
          <p:cNvSpPr/>
          <p:nvPr/>
        </p:nvSpPr>
        <p:spPr>
          <a:xfrm flipH="true" flipV="true">
            <a:off x="9851730" y="5598132"/>
            <a:ext cx="893061" cy="437864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68" id="68"/>
          <p:cNvSpPr/>
          <p:nvPr/>
        </p:nvSpPr>
        <p:spPr>
          <a:xfrm flipH="true">
            <a:off x="10744791" y="4816833"/>
            <a:ext cx="738046" cy="1219163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AutoShape 69" id="69"/>
          <p:cNvSpPr/>
          <p:nvPr/>
        </p:nvSpPr>
        <p:spPr>
          <a:xfrm flipH="true" flipV="true">
            <a:off x="7615896" y="4151921"/>
            <a:ext cx="877677" cy="501378"/>
          </a:xfrm>
          <a:prstGeom prst="line">
            <a:avLst/>
          </a:prstGeom>
          <a:ln cap="flat" w="19050">
            <a:solidFill>
              <a:srgbClr val="A73E39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70" id="70"/>
          <p:cNvSpPr txBox="true"/>
          <p:nvPr/>
        </p:nvSpPr>
        <p:spPr>
          <a:xfrm rot="0">
            <a:off x="1028700" y="8731377"/>
            <a:ext cx="4715475" cy="355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When the bed is in use, for the regulation of the circadian rythm.</a:t>
            </a:r>
          </a:p>
          <a:p>
            <a:pPr algn="just" marL="259082" indent="-129541" lvl="1">
              <a:lnSpc>
                <a:spcPts val="1416"/>
              </a:lnSpc>
              <a:buFont typeface="Arial"/>
              <a:buChar char="•"/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Control system: CV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3194284" y="8504206"/>
            <a:ext cx="4348144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2 - Panel positioned vertically for desk illumination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3194284" y="8731377"/>
            <a:ext cx="4065016" cy="52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direct light above desk, hitting the desk vertically to avoid shadows cast from researcher body</a:t>
            </a:r>
          </a:p>
          <a:p>
            <a:pPr algn="just" marL="259082" indent="-129541" lvl="1">
              <a:lnSpc>
                <a:spcPts val="1416"/>
              </a:lnSpc>
              <a:buFont typeface="Arial"/>
              <a:buChar char="•"/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Control system: CV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3850447" y="1632516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93707" y="1054205"/>
            <a:ext cx="1765593" cy="762335"/>
          </a:xfrm>
          <a:custGeom>
            <a:avLst/>
            <a:gdLst/>
            <a:ahLst/>
            <a:cxnLst/>
            <a:rect r="r" b="b" t="t" l="l"/>
            <a:pathLst>
              <a:path h="762335" w="1765593">
                <a:moveTo>
                  <a:pt x="0" y="0"/>
                </a:moveTo>
                <a:lnTo>
                  <a:pt x="1765593" y="0"/>
                </a:lnTo>
                <a:lnTo>
                  <a:pt x="1765593" y="762334"/>
                </a:lnTo>
                <a:lnTo>
                  <a:pt x="0" y="762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5894425" y="1796999"/>
            <a:ext cx="1015991" cy="19540"/>
          </a:xfrm>
          <a:custGeom>
            <a:avLst/>
            <a:gdLst/>
            <a:ahLst/>
            <a:cxnLst/>
            <a:rect r="r" b="b" t="t" l="l"/>
            <a:pathLst>
              <a:path h="19540" w="1015991">
                <a:moveTo>
                  <a:pt x="0" y="0"/>
                </a:moveTo>
                <a:lnTo>
                  <a:pt x="1015991" y="0"/>
                </a:lnTo>
                <a:lnTo>
                  <a:pt x="1015991" y="19540"/>
                </a:lnTo>
                <a:lnTo>
                  <a:pt x="0" y="19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6148383" y="1534701"/>
            <a:ext cx="456242" cy="45314"/>
          </a:xfrm>
          <a:custGeom>
            <a:avLst/>
            <a:gdLst/>
            <a:ahLst/>
            <a:cxnLst/>
            <a:rect r="r" b="b" t="t" l="l"/>
            <a:pathLst>
              <a:path h="45314" w="456242">
                <a:moveTo>
                  <a:pt x="0" y="0"/>
                </a:moveTo>
                <a:lnTo>
                  <a:pt x="456241" y="0"/>
                </a:lnTo>
                <a:lnTo>
                  <a:pt x="456241" y="45314"/>
                </a:lnTo>
                <a:lnTo>
                  <a:pt x="0" y="45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863791" y="1238151"/>
            <a:ext cx="1025424" cy="469049"/>
          </a:xfrm>
          <a:custGeom>
            <a:avLst/>
            <a:gdLst/>
            <a:ahLst/>
            <a:cxnLst/>
            <a:rect r="r" b="b" t="t" l="l"/>
            <a:pathLst>
              <a:path h="469049" w="1025424">
                <a:moveTo>
                  <a:pt x="0" y="0"/>
                </a:moveTo>
                <a:lnTo>
                  <a:pt x="1025425" y="0"/>
                </a:lnTo>
                <a:lnTo>
                  <a:pt x="1025425" y="469050"/>
                </a:lnTo>
                <a:lnTo>
                  <a:pt x="0" y="4690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023450" y="1348039"/>
            <a:ext cx="241728" cy="241728"/>
          </a:xfrm>
          <a:custGeom>
            <a:avLst/>
            <a:gdLst/>
            <a:ahLst/>
            <a:cxnLst/>
            <a:rect r="r" b="b" t="t" l="l"/>
            <a:pathLst>
              <a:path h="241728" w="241728">
                <a:moveTo>
                  <a:pt x="0" y="0"/>
                </a:moveTo>
                <a:lnTo>
                  <a:pt x="241728" y="0"/>
                </a:lnTo>
                <a:lnTo>
                  <a:pt x="241728" y="241729"/>
                </a:lnTo>
                <a:lnTo>
                  <a:pt x="0" y="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6114679" y="1254878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5969143" y="1404612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16281286" y="1054205"/>
            <a:ext cx="180174" cy="180174"/>
          </a:xfrm>
          <a:custGeom>
            <a:avLst/>
            <a:gdLst/>
            <a:ahLst/>
            <a:cxnLst/>
            <a:rect r="r" b="b" t="t" l="l"/>
            <a:pathLst>
              <a:path h="180174" w="180174">
                <a:moveTo>
                  <a:pt x="0" y="0"/>
                </a:moveTo>
                <a:lnTo>
                  <a:pt x="180174" y="0"/>
                </a:lnTo>
                <a:lnTo>
                  <a:pt x="180174" y="180174"/>
                </a:lnTo>
                <a:lnTo>
                  <a:pt x="0" y="1801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057545" y="1061750"/>
            <a:ext cx="194826" cy="735250"/>
            <a:chOff x="0" y="0"/>
            <a:chExt cx="129554" cy="4889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9554" cy="488920"/>
            </a:xfrm>
            <a:custGeom>
              <a:avLst/>
              <a:gdLst/>
              <a:ahLst/>
              <a:cxnLst/>
              <a:rect r="r" b="b" t="t" l="l"/>
              <a:pathLst>
                <a:path h="488920" w="129554">
                  <a:moveTo>
                    <a:pt x="0" y="0"/>
                  </a:moveTo>
                  <a:lnTo>
                    <a:pt x="129554" y="0"/>
                  </a:lnTo>
                  <a:lnTo>
                    <a:pt x="129554" y="488920"/>
                  </a:lnTo>
                  <a:lnTo>
                    <a:pt x="0" y="488920"/>
                  </a:lnTo>
                  <a:close/>
                </a:path>
              </a:pathLst>
            </a:custGeom>
            <a:solidFill>
              <a:srgbClr val="E9979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"/>
              <a:ext cx="129554" cy="498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493707" y="1061750"/>
            <a:ext cx="194826" cy="735250"/>
            <a:chOff x="0" y="0"/>
            <a:chExt cx="129554" cy="4889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9554" cy="488920"/>
            </a:xfrm>
            <a:custGeom>
              <a:avLst/>
              <a:gdLst/>
              <a:ahLst/>
              <a:cxnLst/>
              <a:rect r="r" b="b" t="t" l="l"/>
              <a:pathLst>
                <a:path h="488920" w="129554">
                  <a:moveTo>
                    <a:pt x="0" y="0"/>
                  </a:moveTo>
                  <a:lnTo>
                    <a:pt x="129554" y="0"/>
                  </a:lnTo>
                  <a:lnTo>
                    <a:pt x="129554" y="488920"/>
                  </a:lnTo>
                  <a:lnTo>
                    <a:pt x="0" y="488920"/>
                  </a:lnTo>
                  <a:close/>
                </a:path>
              </a:pathLst>
            </a:custGeom>
            <a:solidFill>
              <a:srgbClr val="E9979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129554" cy="498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28700" y="2361194"/>
            <a:ext cx="5215105" cy="5757295"/>
            <a:chOff x="0" y="0"/>
            <a:chExt cx="6953474" cy="767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953474" cy="7676393"/>
            </a:xfrm>
            <a:custGeom>
              <a:avLst/>
              <a:gdLst/>
              <a:ahLst/>
              <a:cxnLst/>
              <a:rect r="r" b="b" t="t" l="l"/>
              <a:pathLst>
                <a:path h="7676393" w="6953474">
                  <a:moveTo>
                    <a:pt x="0" y="0"/>
                  </a:moveTo>
                  <a:lnTo>
                    <a:pt x="6953474" y="0"/>
                  </a:lnTo>
                  <a:lnTo>
                    <a:pt x="6953474" y="7676393"/>
                  </a:lnTo>
                  <a:lnTo>
                    <a:pt x="0" y="7676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2512" t="0" r="-69760" b="-9891"/>
              </a:stretch>
            </a:blipFill>
          </p:spPr>
        </p:sp>
        <p:sp>
          <p:nvSpPr>
            <p:cNvPr name="AutoShape 18" id="18"/>
            <p:cNvSpPr/>
            <p:nvPr/>
          </p:nvSpPr>
          <p:spPr>
            <a:xfrm>
              <a:off x="2347225" y="1663212"/>
              <a:ext cx="2818692" cy="1849615"/>
            </a:xfrm>
            <a:prstGeom prst="line">
              <a:avLst/>
            </a:prstGeom>
            <a:ln cap="flat" w="53404">
              <a:solidFill>
                <a:srgbClr val="EFDA5B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9" id="19"/>
            <p:cNvSpPr/>
            <p:nvPr/>
          </p:nvSpPr>
          <p:spPr>
            <a:xfrm>
              <a:off x="2336663" y="2522330"/>
              <a:ext cx="2818692" cy="1849615"/>
            </a:xfrm>
            <a:prstGeom prst="line">
              <a:avLst/>
            </a:prstGeom>
            <a:ln cap="flat" w="53404">
              <a:solidFill>
                <a:srgbClr val="EFDA5B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0" id="20"/>
            <p:cNvSpPr/>
            <p:nvPr/>
          </p:nvSpPr>
          <p:spPr>
            <a:xfrm flipH="true">
              <a:off x="5155355" y="3512827"/>
              <a:ext cx="10562" cy="859118"/>
            </a:xfrm>
            <a:prstGeom prst="line">
              <a:avLst/>
            </a:prstGeom>
            <a:ln cap="flat" w="53404">
              <a:solidFill>
                <a:srgbClr val="EFDA5B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1" id="21"/>
            <p:cNvSpPr/>
            <p:nvPr/>
          </p:nvSpPr>
          <p:spPr>
            <a:xfrm flipH="true">
              <a:off x="2341944" y="1662976"/>
              <a:ext cx="10562" cy="859118"/>
            </a:xfrm>
            <a:prstGeom prst="line">
              <a:avLst/>
            </a:prstGeom>
            <a:ln cap="flat" w="53404">
              <a:solidFill>
                <a:srgbClr val="EFDA5B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2" id="22"/>
            <p:cNvSpPr/>
            <p:nvPr/>
          </p:nvSpPr>
          <p:spPr>
            <a:xfrm flipH="true">
              <a:off x="1472431" y="1663212"/>
              <a:ext cx="864232" cy="336675"/>
            </a:xfrm>
            <a:prstGeom prst="line">
              <a:avLst/>
            </a:prstGeom>
            <a:ln cap="flat" w="26702">
              <a:solidFill>
                <a:srgbClr val="A6A6A6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23" id="23"/>
            <p:cNvSpPr/>
            <p:nvPr/>
          </p:nvSpPr>
          <p:spPr>
            <a:xfrm flipH="true">
              <a:off x="4332964" y="3521796"/>
              <a:ext cx="829459" cy="336675"/>
            </a:xfrm>
            <a:prstGeom prst="line">
              <a:avLst/>
            </a:prstGeom>
            <a:ln cap="flat" w="26702">
              <a:solidFill>
                <a:srgbClr val="A6A6A6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24" id="24"/>
            <p:cNvSpPr/>
            <p:nvPr/>
          </p:nvSpPr>
          <p:spPr>
            <a:xfrm flipH="true">
              <a:off x="4322276" y="4380864"/>
              <a:ext cx="829459" cy="336675"/>
            </a:xfrm>
            <a:prstGeom prst="line">
              <a:avLst/>
            </a:prstGeom>
            <a:ln cap="flat" w="26702">
              <a:solidFill>
                <a:srgbClr val="A6A6A6"/>
              </a:solidFill>
              <a:prstDash val="sysDash"/>
              <a:headEnd type="none" len="sm" w="sm"/>
              <a:tailEnd type="none" len="sm" w="sm"/>
            </a:ln>
          </p:spPr>
        </p:sp>
      </p:grpSp>
      <p:sp>
        <p:nvSpPr>
          <p:cNvPr name="TextBox 25" id="25"/>
          <p:cNvSpPr txBox="true"/>
          <p:nvPr/>
        </p:nvSpPr>
        <p:spPr>
          <a:xfrm rot="0">
            <a:off x="1028700" y="1807014"/>
            <a:ext cx="5823280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Reconfigurable furniture system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8504206"/>
            <a:ext cx="7170338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1 - Workdesk for two people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850447" y="1632516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028700" y="2369107"/>
            <a:ext cx="4599785" cy="5749382"/>
          </a:xfrm>
          <a:custGeom>
            <a:avLst/>
            <a:gdLst/>
            <a:ahLst/>
            <a:cxnLst/>
            <a:rect r="r" b="b" t="t" l="l"/>
            <a:pathLst>
              <a:path h="5749382" w="4599785">
                <a:moveTo>
                  <a:pt x="0" y="0"/>
                </a:moveTo>
                <a:lnTo>
                  <a:pt x="4599785" y="0"/>
                </a:lnTo>
                <a:lnTo>
                  <a:pt x="4599785" y="5749381"/>
                </a:lnTo>
                <a:lnTo>
                  <a:pt x="0" y="574938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6511" t="0" r="-90572" b="-9247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913313" y="3770677"/>
            <a:ext cx="443786" cy="2084055"/>
            <a:chOff x="0" y="0"/>
            <a:chExt cx="116882" cy="54888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16882" cy="548887"/>
            </a:xfrm>
            <a:custGeom>
              <a:avLst/>
              <a:gdLst/>
              <a:ahLst/>
              <a:cxnLst/>
              <a:rect r="r" b="b" t="t" l="l"/>
              <a:pathLst>
                <a:path h="548887" w="116882">
                  <a:moveTo>
                    <a:pt x="0" y="0"/>
                  </a:moveTo>
                  <a:lnTo>
                    <a:pt x="116882" y="0"/>
                  </a:lnTo>
                  <a:lnTo>
                    <a:pt x="116882" y="548887"/>
                  </a:lnTo>
                  <a:lnTo>
                    <a:pt x="0" y="5488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116882" cy="558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6243805" y="2378514"/>
            <a:ext cx="4851598" cy="5760522"/>
          </a:xfrm>
          <a:custGeom>
            <a:avLst/>
            <a:gdLst/>
            <a:ahLst/>
            <a:cxnLst/>
            <a:rect r="r" b="b" t="t" l="l"/>
            <a:pathLst>
              <a:path h="5760522" w="4851598">
                <a:moveTo>
                  <a:pt x="0" y="0"/>
                </a:moveTo>
                <a:lnTo>
                  <a:pt x="4851598" y="0"/>
                </a:lnTo>
                <a:lnTo>
                  <a:pt x="4851598" y="5760522"/>
                </a:lnTo>
                <a:lnTo>
                  <a:pt x="0" y="57605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32794" t="0" r="-94382" b="-18666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12507265" y="2350438"/>
            <a:ext cx="4997019" cy="5788598"/>
            <a:chOff x="0" y="0"/>
            <a:chExt cx="6662692" cy="771813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662692" cy="7718131"/>
            </a:xfrm>
            <a:custGeom>
              <a:avLst/>
              <a:gdLst/>
              <a:ahLst/>
              <a:cxnLst/>
              <a:rect r="r" b="b" t="t" l="l"/>
              <a:pathLst>
                <a:path h="7718131" w="6662692">
                  <a:moveTo>
                    <a:pt x="0" y="0"/>
                  </a:moveTo>
                  <a:lnTo>
                    <a:pt x="6662692" y="0"/>
                  </a:lnTo>
                  <a:lnTo>
                    <a:pt x="6662692" y="7718131"/>
                  </a:lnTo>
                  <a:lnTo>
                    <a:pt x="0" y="771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26694" t="0" r="-91091" b="-17522"/>
              </a:stretch>
            </a:blipFill>
          </p:spPr>
        </p:sp>
        <p:grpSp>
          <p:nvGrpSpPr>
            <p:cNvPr name="Group 35" id="35"/>
            <p:cNvGrpSpPr/>
            <p:nvPr/>
          </p:nvGrpSpPr>
          <p:grpSpPr>
            <a:xfrm rot="0">
              <a:off x="1386465" y="2147437"/>
              <a:ext cx="591714" cy="2778740"/>
              <a:chOff x="0" y="0"/>
              <a:chExt cx="116882" cy="548887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16882" cy="548887"/>
              </a:xfrm>
              <a:custGeom>
                <a:avLst/>
                <a:gdLst/>
                <a:ahLst/>
                <a:cxnLst/>
                <a:rect r="r" b="b" t="t" l="l"/>
                <a:pathLst>
                  <a:path h="548887" w="116882">
                    <a:moveTo>
                      <a:pt x="0" y="0"/>
                    </a:moveTo>
                    <a:lnTo>
                      <a:pt x="116882" y="0"/>
                    </a:lnTo>
                    <a:lnTo>
                      <a:pt x="116882" y="548887"/>
                    </a:lnTo>
                    <a:lnTo>
                      <a:pt x="0" y="5488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9525"/>
                <a:ext cx="116882" cy="5584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2"/>
                  </a:lnSpc>
                </a:pPr>
              </a:p>
            </p:txBody>
          </p:sp>
        </p:grpSp>
      </p:grpSp>
      <p:grpSp>
        <p:nvGrpSpPr>
          <p:cNvPr name="Group 38" id="38"/>
          <p:cNvGrpSpPr/>
          <p:nvPr/>
        </p:nvGrpSpPr>
        <p:grpSpPr>
          <a:xfrm rot="0">
            <a:off x="7134188" y="3961016"/>
            <a:ext cx="443786" cy="2084055"/>
            <a:chOff x="0" y="0"/>
            <a:chExt cx="116882" cy="548887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16882" cy="548887"/>
            </a:xfrm>
            <a:custGeom>
              <a:avLst/>
              <a:gdLst/>
              <a:ahLst/>
              <a:cxnLst/>
              <a:rect r="r" b="b" t="t" l="l"/>
              <a:pathLst>
                <a:path h="548887" w="116882">
                  <a:moveTo>
                    <a:pt x="0" y="0"/>
                  </a:moveTo>
                  <a:lnTo>
                    <a:pt x="116882" y="0"/>
                  </a:lnTo>
                  <a:lnTo>
                    <a:pt x="116882" y="548887"/>
                  </a:lnTo>
                  <a:lnTo>
                    <a:pt x="0" y="5488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116882" cy="558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6284341" y="8504206"/>
            <a:ext cx="7170338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2 - workdesk for one person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507265" y="8504206"/>
            <a:ext cx="4640401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3 - standing desk</a:t>
            </a:r>
          </a:p>
        </p:txBody>
      </p:sp>
      <p:grpSp>
        <p:nvGrpSpPr>
          <p:cNvPr name="Group 43" id="43"/>
          <p:cNvGrpSpPr/>
          <p:nvPr/>
        </p:nvGrpSpPr>
        <p:grpSpPr>
          <a:xfrm rot="1884300">
            <a:off x="2713163" y="4814726"/>
            <a:ext cx="1932569" cy="1266316"/>
            <a:chOff x="0" y="0"/>
            <a:chExt cx="1010825" cy="66234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010825" cy="662343"/>
            </a:xfrm>
            <a:custGeom>
              <a:avLst/>
              <a:gdLst/>
              <a:ahLst/>
              <a:cxnLst/>
              <a:rect r="r" b="b" t="t" l="l"/>
              <a:pathLst>
                <a:path h="662343" w="1010825">
                  <a:moveTo>
                    <a:pt x="203200" y="0"/>
                  </a:moveTo>
                  <a:lnTo>
                    <a:pt x="807625" y="0"/>
                  </a:lnTo>
                  <a:lnTo>
                    <a:pt x="1010825" y="662343"/>
                  </a:lnTo>
                  <a:lnTo>
                    <a:pt x="0" y="662343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45" id="45"/>
            <p:cNvSpPr txBox="true"/>
            <p:nvPr/>
          </p:nvSpPr>
          <p:spPr>
            <a:xfrm>
              <a:off x="127000" y="0"/>
              <a:ext cx="756825" cy="6623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1884300">
            <a:off x="7909830" y="4914204"/>
            <a:ext cx="1932569" cy="1158976"/>
            <a:chOff x="0" y="0"/>
            <a:chExt cx="1010825" cy="606199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010825" cy="606199"/>
            </a:xfrm>
            <a:custGeom>
              <a:avLst/>
              <a:gdLst/>
              <a:ahLst/>
              <a:cxnLst/>
              <a:rect r="r" b="b" t="t" l="l"/>
              <a:pathLst>
                <a:path h="606199" w="1010825">
                  <a:moveTo>
                    <a:pt x="203200" y="0"/>
                  </a:moveTo>
                  <a:lnTo>
                    <a:pt x="807625" y="0"/>
                  </a:lnTo>
                  <a:lnTo>
                    <a:pt x="1010825" y="606199"/>
                  </a:lnTo>
                  <a:lnTo>
                    <a:pt x="0" y="606199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48" id="48"/>
            <p:cNvSpPr txBox="true"/>
            <p:nvPr/>
          </p:nvSpPr>
          <p:spPr>
            <a:xfrm>
              <a:off x="127000" y="0"/>
              <a:ext cx="756825" cy="606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1884300">
            <a:off x="14462484" y="4746302"/>
            <a:ext cx="1256949" cy="1048048"/>
            <a:chOff x="0" y="0"/>
            <a:chExt cx="657444" cy="548179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57444" cy="548179"/>
            </a:xfrm>
            <a:custGeom>
              <a:avLst/>
              <a:gdLst/>
              <a:ahLst/>
              <a:cxnLst/>
              <a:rect r="r" b="b" t="t" l="l"/>
              <a:pathLst>
                <a:path h="548179" w="657444">
                  <a:moveTo>
                    <a:pt x="203200" y="0"/>
                  </a:moveTo>
                  <a:lnTo>
                    <a:pt x="454244" y="0"/>
                  </a:lnTo>
                  <a:lnTo>
                    <a:pt x="657444" y="548179"/>
                  </a:lnTo>
                  <a:lnTo>
                    <a:pt x="0" y="548179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51" id="51"/>
            <p:cNvSpPr txBox="true"/>
            <p:nvPr/>
          </p:nvSpPr>
          <p:spPr>
            <a:xfrm>
              <a:off x="127000" y="0"/>
              <a:ext cx="403444" cy="548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WORKSTATION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04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93707" y="1054205"/>
            <a:ext cx="1765593" cy="762335"/>
          </a:xfrm>
          <a:custGeom>
            <a:avLst/>
            <a:gdLst/>
            <a:ahLst/>
            <a:cxnLst/>
            <a:rect r="r" b="b" t="t" l="l"/>
            <a:pathLst>
              <a:path h="762335" w="1765593">
                <a:moveTo>
                  <a:pt x="0" y="0"/>
                </a:moveTo>
                <a:lnTo>
                  <a:pt x="1765593" y="0"/>
                </a:lnTo>
                <a:lnTo>
                  <a:pt x="1765593" y="762334"/>
                </a:lnTo>
                <a:lnTo>
                  <a:pt x="0" y="762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5894425" y="1796999"/>
            <a:ext cx="1015991" cy="19540"/>
          </a:xfrm>
          <a:custGeom>
            <a:avLst/>
            <a:gdLst/>
            <a:ahLst/>
            <a:cxnLst/>
            <a:rect r="r" b="b" t="t" l="l"/>
            <a:pathLst>
              <a:path h="19540" w="1015991">
                <a:moveTo>
                  <a:pt x="0" y="0"/>
                </a:moveTo>
                <a:lnTo>
                  <a:pt x="1015991" y="0"/>
                </a:lnTo>
                <a:lnTo>
                  <a:pt x="1015991" y="19540"/>
                </a:lnTo>
                <a:lnTo>
                  <a:pt x="0" y="19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6148383" y="1534701"/>
            <a:ext cx="456242" cy="45314"/>
          </a:xfrm>
          <a:custGeom>
            <a:avLst/>
            <a:gdLst/>
            <a:ahLst/>
            <a:cxnLst/>
            <a:rect r="r" b="b" t="t" l="l"/>
            <a:pathLst>
              <a:path h="45314" w="456242">
                <a:moveTo>
                  <a:pt x="0" y="0"/>
                </a:moveTo>
                <a:lnTo>
                  <a:pt x="456241" y="0"/>
                </a:lnTo>
                <a:lnTo>
                  <a:pt x="456241" y="45314"/>
                </a:lnTo>
                <a:lnTo>
                  <a:pt x="0" y="45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863791" y="1238151"/>
            <a:ext cx="1025424" cy="469049"/>
          </a:xfrm>
          <a:custGeom>
            <a:avLst/>
            <a:gdLst/>
            <a:ahLst/>
            <a:cxnLst/>
            <a:rect r="r" b="b" t="t" l="l"/>
            <a:pathLst>
              <a:path h="469049" w="1025424">
                <a:moveTo>
                  <a:pt x="0" y="0"/>
                </a:moveTo>
                <a:lnTo>
                  <a:pt x="1025425" y="0"/>
                </a:lnTo>
                <a:lnTo>
                  <a:pt x="1025425" y="469050"/>
                </a:lnTo>
                <a:lnTo>
                  <a:pt x="0" y="4690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023450" y="1348039"/>
            <a:ext cx="241728" cy="241728"/>
          </a:xfrm>
          <a:custGeom>
            <a:avLst/>
            <a:gdLst/>
            <a:ahLst/>
            <a:cxnLst/>
            <a:rect r="r" b="b" t="t" l="l"/>
            <a:pathLst>
              <a:path h="241728" w="241728">
                <a:moveTo>
                  <a:pt x="0" y="0"/>
                </a:moveTo>
                <a:lnTo>
                  <a:pt x="241728" y="0"/>
                </a:lnTo>
                <a:lnTo>
                  <a:pt x="241728" y="241729"/>
                </a:lnTo>
                <a:lnTo>
                  <a:pt x="0" y="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6114679" y="1254878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5969143" y="1404612"/>
            <a:ext cx="50195" cy="128583"/>
          </a:xfrm>
          <a:custGeom>
            <a:avLst/>
            <a:gdLst/>
            <a:ahLst/>
            <a:cxnLst/>
            <a:rect r="r" b="b" t="t" l="l"/>
            <a:pathLst>
              <a:path h="128583" w="50195">
                <a:moveTo>
                  <a:pt x="0" y="0"/>
                </a:moveTo>
                <a:lnTo>
                  <a:pt x="50195" y="0"/>
                </a:lnTo>
                <a:lnTo>
                  <a:pt x="50195" y="128583"/>
                </a:lnTo>
                <a:lnTo>
                  <a:pt x="0" y="12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16281286" y="1054205"/>
            <a:ext cx="180174" cy="180174"/>
          </a:xfrm>
          <a:custGeom>
            <a:avLst/>
            <a:gdLst/>
            <a:ahLst/>
            <a:cxnLst/>
            <a:rect r="r" b="b" t="t" l="l"/>
            <a:pathLst>
              <a:path h="180174" w="180174">
                <a:moveTo>
                  <a:pt x="0" y="0"/>
                </a:moveTo>
                <a:lnTo>
                  <a:pt x="180174" y="0"/>
                </a:lnTo>
                <a:lnTo>
                  <a:pt x="180174" y="180174"/>
                </a:lnTo>
                <a:lnTo>
                  <a:pt x="0" y="1801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057545" y="1061750"/>
            <a:ext cx="194826" cy="735250"/>
            <a:chOff x="0" y="0"/>
            <a:chExt cx="129554" cy="4889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9554" cy="488920"/>
            </a:xfrm>
            <a:custGeom>
              <a:avLst/>
              <a:gdLst/>
              <a:ahLst/>
              <a:cxnLst/>
              <a:rect r="r" b="b" t="t" l="l"/>
              <a:pathLst>
                <a:path h="488920" w="129554">
                  <a:moveTo>
                    <a:pt x="0" y="0"/>
                  </a:moveTo>
                  <a:lnTo>
                    <a:pt x="129554" y="0"/>
                  </a:lnTo>
                  <a:lnTo>
                    <a:pt x="129554" y="488920"/>
                  </a:lnTo>
                  <a:lnTo>
                    <a:pt x="0" y="488920"/>
                  </a:lnTo>
                  <a:close/>
                </a:path>
              </a:pathLst>
            </a:custGeom>
            <a:solidFill>
              <a:srgbClr val="E9979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"/>
              <a:ext cx="129554" cy="498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493707" y="1061750"/>
            <a:ext cx="194826" cy="735250"/>
            <a:chOff x="0" y="0"/>
            <a:chExt cx="129554" cy="4889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9554" cy="488920"/>
            </a:xfrm>
            <a:custGeom>
              <a:avLst/>
              <a:gdLst/>
              <a:ahLst/>
              <a:cxnLst/>
              <a:rect r="r" b="b" t="t" l="l"/>
              <a:pathLst>
                <a:path h="488920" w="129554">
                  <a:moveTo>
                    <a:pt x="0" y="0"/>
                  </a:moveTo>
                  <a:lnTo>
                    <a:pt x="129554" y="0"/>
                  </a:lnTo>
                  <a:lnTo>
                    <a:pt x="129554" y="488920"/>
                  </a:lnTo>
                  <a:lnTo>
                    <a:pt x="0" y="488920"/>
                  </a:lnTo>
                  <a:close/>
                </a:path>
              </a:pathLst>
            </a:custGeom>
            <a:solidFill>
              <a:srgbClr val="E9979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129554" cy="498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1807014"/>
            <a:ext cx="5823280" cy="30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999" spc="77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Reconfigurable furniture system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8504206"/>
            <a:ext cx="7170338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4 - Reading bench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850447" y="1632516"/>
            <a:ext cx="1433710" cy="184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16"/>
              </a:lnSpc>
            </a:pPr>
            <a:r>
              <a:rPr lang="en-US" sz="1200" spc="46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container key plan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70666" y="8504206"/>
            <a:ext cx="4573846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5 - lounge chair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507265" y="8504206"/>
            <a:ext cx="4640401" cy="213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2"/>
              </a:lnSpc>
            </a:pPr>
            <a:r>
              <a:rPr lang="en-US" sz="1400" spc="5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6 - Armchair frame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028700" y="2431219"/>
            <a:ext cx="4718556" cy="5707817"/>
          </a:xfrm>
          <a:custGeom>
            <a:avLst/>
            <a:gdLst/>
            <a:ahLst/>
            <a:cxnLst/>
            <a:rect r="r" b="b" t="t" l="l"/>
            <a:pathLst>
              <a:path h="5707817" w="4718556">
                <a:moveTo>
                  <a:pt x="0" y="0"/>
                </a:moveTo>
                <a:lnTo>
                  <a:pt x="4718556" y="0"/>
                </a:lnTo>
                <a:lnTo>
                  <a:pt x="4718556" y="5707817"/>
                </a:lnTo>
                <a:lnTo>
                  <a:pt x="0" y="5707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8490" t="0" r="-89344" b="-12926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670666" y="2361194"/>
            <a:ext cx="4946669" cy="5777843"/>
          </a:xfrm>
          <a:custGeom>
            <a:avLst/>
            <a:gdLst/>
            <a:ahLst/>
            <a:cxnLst/>
            <a:rect r="r" b="b" t="t" l="l"/>
            <a:pathLst>
              <a:path h="5777843" w="4946669">
                <a:moveTo>
                  <a:pt x="0" y="0"/>
                </a:moveTo>
                <a:lnTo>
                  <a:pt x="4946668" y="0"/>
                </a:lnTo>
                <a:lnTo>
                  <a:pt x="4946668" y="5777842"/>
                </a:lnTo>
                <a:lnTo>
                  <a:pt x="0" y="57778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17374" t="0" r="-85803" b="-11873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838055" y="2378514"/>
            <a:ext cx="4712354" cy="5760522"/>
          </a:xfrm>
          <a:custGeom>
            <a:avLst/>
            <a:gdLst/>
            <a:ahLst/>
            <a:cxnLst/>
            <a:rect r="r" b="b" t="t" l="l"/>
            <a:pathLst>
              <a:path h="5760522" w="4712354">
                <a:moveTo>
                  <a:pt x="0" y="0"/>
                </a:moveTo>
                <a:lnTo>
                  <a:pt x="4712354" y="0"/>
                </a:lnTo>
                <a:lnTo>
                  <a:pt x="4712354" y="5760522"/>
                </a:lnTo>
                <a:lnTo>
                  <a:pt x="0" y="57605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28314" t="0" r="-90070" b="-12141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7755252" y="3773748"/>
            <a:ext cx="443786" cy="2084055"/>
            <a:chOff x="0" y="0"/>
            <a:chExt cx="116882" cy="54888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6882" cy="548887"/>
            </a:xfrm>
            <a:custGeom>
              <a:avLst/>
              <a:gdLst/>
              <a:ahLst/>
              <a:cxnLst/>
              <a:rect r="r" b="b" t="t" l="l"/>
              <a:pathLst>
                <a:path h="548887" w="116882">
                  <a:moveTo>
                    <a:pt x="0" y="0"/>
                  </a:moveTo>
                  <a:lnTo>
                    <a:pt x="116882" y="0"/>
                  </a:lnTo>
                  <a:lnTo>
                    <a:pt x="116882" y="548887"/>
                  </a:lnTo>
                  <a:lnTo>
                    <a:pt x="0" y="5488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116882" cy="558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915840" y="3926148"/>
            <a:ext cx="443786" cy="2084055"/>
            <a:chOff x="0" y="0"/>
            <a:chExt cx="116882" cy="54888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6882" cy="548887"/>
            </a:xfrm>
            <a:custGeom>
              <a:avLst/>
              <a:gdLst/>
              <a:ahLst/>
              <a:cxnLst/>
              <a:rect r="r" b="b" t="t" l="l"/>
              <a:pathLst>
                <a:path h="548887" w="116882">
                  <a:moveTo>
                    <a:pt x="0" y="0"/>
                  </a:moveTo>
                  <a:lnTo>
                    <a:pt x="116882" y="0"/>
                  </a:lnTo>
                  <a:lnTo>
                    <a:pt x="116882" y="548887"/>
                  </a:lnTo>
                  <a:lnTo>
                    <a:pt x="0" y="5488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9525"/>
              <a:ext cx="116882" cy="558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3703309" y="3944132"/>
            <a:ext cx="443786" cy="2084055"/>
            <a:chOff x="0" y="0"/>
            <a:chExt cx="116882" cy="54888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16882" cy="548887"/>
            </a:xfrm>
            <a:custGeom>
              <a:avLst/>
              <a:gdLst/>
              <a:ahLst/>
              <a:cxnLst/>
              <a:rect r="r" b="b" t="t" l="l"/>
              <a:pathLst>
                <a:path h="548887" w="116882">
                  <a:moveTo>
                    <a:pt x="0" y="0"/>
                  </a:moveTo>
                  <a:lnTo>
                    <a:pt x="116882" y="0"/>
                  </a:lnTo>
                  <a:lnTo>
                    <a:pt x="116882" y="548887"/>
                  </a:lnTo>
                  <a:lnTo>
                    <a:pt x="0" y="5488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9525"/>
              <a:ext cx="116882" cy="558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WORKSTATION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04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32524" y="2412848"/>
            <a:ext cx="10863883" cy="7686197"/>
          </a:xfrm>
          <a:custGeom>
            <a:avLst/>
            <a:gdLst/>
            <a:ahLst/>
            <a:cxnLst/>
            <a:rect r="r" b="b" t="t" l="l"/>
            <a:pathLst>
              <a:path h="7686197" w="10863883">
                <a:moveTo>
                  <a:pt x="0" y="0"/>
                </a:moveTo>
                <a:lnTo>
                  <a:pt x="10863883" y="0"/>
                </a:lnTo>
                <a:lnTo>
                  <a:pt x="10863883" y="7686197"/>
                </a:lnTo>
                <a:lnTo>
                  <a:pt x="0" y="7686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7894653"/>
            <a:ext cx="9065631" cy="1937779"/>
          </a:xfrm>
          <a:custGeom>
            <a:avLst/>
            <a:gdLst/>
            <a:ahLst/>
            <a:cxnLst/>
            <a:rect r="r" b="b" t="t" l="l"/>
            <a:pathLst>
              <a:path h="1937779" w="9065631">
                <a:moveTo>
                  <a:pt x="0" y="0"/>
                </a:moveTo>
                <a:lnTo>
                  <a:pt x="9065631" y="0"/>
                </a:lnTo>
                <a:lnTo>
                  <a:pt x="9065631" y="1937778"/>
                </a:lnTo>
                <a:lnTo>
                  <a:pt x="0" y="1937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53745" y="1140298"/>
            <a:ext cx="4457796" cy="1924754"/>
          </a:xfrm>
          <a:custGeom>
            <a:avLst/>
            <a:gdLst/>
            <a:ahLst/>
            <a:cxnLst/>
            <a:rect r="r" b="b" t="t" l="l"/>
            <a:pathLst>
              <a:path h="1924754" w="4457796">
                <a:moveTo>
                  <a:pt x="0" y="0"/>
                </a:moveTo>
                <a:lnTo>
                  <a:pt x="4457796" y="0"/>
                </a:lnTo>
                <a:lnTo>
                  <a:pt x="4457796" y="1924754"/>
                </a:lnTo>
                <a:lnTo>
                  <a:pt x="0" y="1924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398" t="-83" r="-11874" b="-65403"/>
            </a:stretch>
          </a:blipFill>
          <a:ln w="9525" cap="sq">
            <a:solidFill>
              <a:srgbClr val="3654A0">
                <a:alpha val="77647"/>
              </a:srgbClr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-5400000">
            <a:off x="16541356" y="1590414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5"/>
                </a:lnTo>
                <a:lnTo>
                  <a:pt x="0" y="621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091959" y="2709836"/>
            <a:ext cx="502088" cy="340126"/>
          </a:xfrm>
          <a:custGeom>
            <a:avLst/>
            <a:gdLst/>
            <a:ahLst/>
            <a:cxnLst/>
            <a:rect r="r" b="b" t="t" l="l"/>
            <a:pathLst>
              <a:path h="340126" w="502088">
                <a:moveTo>
                  <a:pt x="0" y="0"/>
                </a:moveTo>
                <a:lnTo>
                  <a:pt x="502088" y="0"/>
                </a:lnTo>
                <a:lnTo>
                  <a:pt x="502088" y="340126"/>
                </a:lnTo>
                <a:lnTo>
                  <a:pt x="0" y="340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65484" y="3015718"/>
            <a:ext cx="2565189" cy="49334"/>
          </a:xfrm>
          <a:custGeom>
            <a:avLst/>
            <a:gdLst/>
            <a:ahLst/>
            <a:cxnLst/>
            <a:rect r="r" b="b" t="t" l="l"/>
            <a:pathLst>
              <a:path h="49334" w="2565189">
                <a:moveTo>
                  <a:pt x="0" y="0"/>
                </a:moveTo>
                <a:lnTo>
                  <a:pt x="2565189" y="0"/>
                </a:lnTo>
                <a:lnTo>
                  <a:pt x="2565189" y="49334"/>
                </a:lnTo>
                <a:lnTo>
                  <a:pt x="0" y="49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3028" t="-3811589" r="-13075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14806680" y="2353463"/>
            <a:ext cx="1151926" cy="114410"/>
          </a:xfrm>
          <a:custGeom>
            <a:avLst/>
            <a:gdLst/>
            <a:ahLst/>
            <a:cxnLst/>
            <a:rect r="r" b="b" t="t" l="l"/>
            <a:pathLst>
              <a:path h="114410" w="1151926">
                <a:moveTo>
                  <a:pt x="0" y="0"/>
                </a:moveTo>
                <a:lnTo>
                  <a:pt x="1151926" y="0"/>
                </a:lnTo>
                <a:lnTo>
                  <a:pt x="1151926" y="114410"/>
                </a:lnTo>
                <a:lnTo>
                  <a:pt x="0" y="114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10" t="-1530267" r="-200575" b="-5642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088140" y="1604730"/>
            <a:ext cx="2589007" cy="1184263"/>
          </a:xfrm>
          <a:custGeom>
            <a:avLst/>
            <a:gdLst/>
            <a:ahLst/>
            <a:cxnLst/>
            <a:rect r="r" b="b" t="t" l="l"/>
            <a:pathLst>
              <a:path h="1184263" w="2589007">
                <a:moveTo>
                  <a:pt x="0" y="0"/>
                </a:moveTo>
                <a:lnTo>
                  <a:pt x="2589007" y="0"/>
                </a:lnTo>
                <a:lnTo>
                  <a:pt x="2589007" y="1184262"/>
                </a:lnTo>
                <a:lnTo>
                  <a:pt x="0" y="11842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041" b="-2209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491247" y="1882176"/>
            <a:ext cx="610319" cy="610319"/>
          </a:xfrm>
          <a:custGeom>
            <a:avLst/>
            <a:gdLst/>
            <a:ahLst/>
            <a:cxnLst/>
            <a:rect r="r" b="b" t="t" l="l"/>
            <a:pathLst>
              <a:path h="610319" w="610319">
                <a:moveTo>
                  <a:pt x="0" y="0"/>
                </a:moveTo>
                <a:lnTo>
                  <a:pt x="610319" y="0"/>
                </a:lnTo>
                <a:lnTo>
                  <a:pt x="610319" y="610320"/>
                </a:lnTo>
                <a:lnTo>
                  <a:pt x="0" y="6103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4721584" y="1646960"/>
            <a:ext cx="126733" cy="324648"/>
          </a:xfrm>
          <a:custGeom>
            <a:avLst/>
            <a:gdLst/>
            <a:ahLst/>
            <a:cxnLst/>
            <a:rect r="r" b="b" t="t" l="l"/>
            <a:pathLst>
              <a:path h="324648" w="126733">
                <a:moveTo>
                  <a:pt x="0" y="0"/>
                </a:moveTo>
                <a:lnTo>
                  <a:pt x="126734" y="0"/>
                </a:lnTo>
                <a:lnTo>
                  <a:pt x="126734" y="324649"/>
                </a:lnTo>
                <a:lnTo>
                  <a:pt x="0" y="3246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8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9903" t="-7814" r="-130517" b="-2117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2740174" y="1590414"/>
            <a:ext cx="1483756" cy="621626"/>
          </a:xfrm>
          <a:custGeom>
            <a:avLst/>
            <a:gdLst/>
            <a:ahLst/>
            <a:cxnLst/>
            <a:rect r="r" b="b" t="t" l="l"/>
            <a:pathLst>
              <a:path h="621626" w="1483756">
                <a:moveTo>
                  <a:pt x="0" y="0"/>
                </a:moveTo>
                <a:lnTo>
                  <a:pt x="1483756" y="0"/>
                </a:lnTo>
                <a:lnTo>
                  <a:pt x="1483756" y="621625"/>
                </a:lnTo>
                <a:lnTo>
                  <a:pt x="0" y="621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2" t="-2872" r="0" b="-31687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171239" y="2709836"/>
            <a:ext cx="502088" cy="340126"/>
          </a:xfrm>
          <a:custGeom>
            <a:avLst/>
            <a:gdLst/>
            <a:ahLst/>
            <a:cxnLst/>
            <a:rect r="r" b="b" t="t" l="l"/>
            <a:pathLst>
              <a:path h="340126" w="502088">
                <a:moveTo>
                  <a:pt x="0" y="0"/>
                </a:moveTo>
                <a:lnTo>
                  <a:pt x="502088" y="0"/>
                </a:lnTo>
                <a:lnTo>
                  <a:pt x="502088" y="340126"/>
                </a:lnTo>
                <a:lnTo>
                  <a:pt x="0" y="340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4269" r="-52305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15142237" y="1140298"/>
            <a:ext cx="454907" cy="454907"/>
          </a:xfrm>
          <a:custGeom>
            <a:avLst/>
            <a:gdLst/>
            <a:ahLst/>
            <a:cxnLst/>
            <a:rect r="r" b="b" t="t" l="l"/>
            <a:pathLst>
              <a:path h="454907" w="454907">
                <a:moveTo>
                  <a:pt x="0" y="0"/>
                </a:moveTo>
                <a:lnTo>
                  <a:pt x="454906" y="0"/>
                </a:lnTo>
                <a:lnTo>
                  <a:pt x="454906" y="454907"/>
                </a:lnTo>
                <a:lnTo>
                  <a:pt x="0" y="4549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2414327">
            <a:off x="15627052" y="2497340"/>
            <a:ext cx="294258" cy="424992"/>
            <a:chOff x="0" y="0"/>
            <a:chExt cx="77500" cy="11193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7500" cy="111932"/>
            </a:xfrm>
            <a:custGeom>
              <a:avLst/>
              <a:gdLst/>
              <a:ahLst/>
              <a:cxnLst/>
              <a:rect r="r" b="b" t="t" l="l"/>
              <a:pathLst>
                <a:path h="111932" w="77500">
                  <a:moveTo>
                    <a:pt x="0" y="0"/>
                  </a:moveTo>
                  <a:lnTo>
                    <a:pt x="77500" y="0"/>
                  </a:lnTo>
                  <a:lnTo>
                    <a:pt x="77500" y="111932"/>
                  </a:lnTo>
                  <a:lnTo>
                    <a:pt x="0" y="111932"/>
                  </a:lnTo>
                  <a:close/>
                </a:path>
              </a:pathLst>
            </a:custGeom>
            <a:solidFill>
              <a:srgbClr val="FF3131">
                <a:alpha val="81961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"/>
              <a:ext cx="77500" cy="121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2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28700" y="7511540"/>
            <a:ext cx="7340084" cy="75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Reference: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 Loop chair by Boaz Mendel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a lot of different configurations possible, but it is not quickly changeable</a:t>
            </a:r>
          </a:p>
          <a:p>
            <a:pPr algn="l">
              <a:lnSpc>
                <a:spcPts val="1962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1961743"/>
            <a:ext cx="10819209" cy="199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Focuspoints</a:t>
            </a:r>
          </a:p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The chair can be used at the desk, the dining table and for lounging.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It is not fixed on the wall but a moveable object. 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Can be folded flat</a:t>
            </a:r>
          </a:p>
          <a:p>
            <a:pPr algn="l">
              <a:lnSpc>
                <a:spcPts val="1962"/>
              </a:lnSpc>
            </a:pPr>
          </a:p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Lighting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Ambient light in the armrests, pressure sensors 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Focused reading light in the headrest for for example reading and other lounging activities, hinge sensor light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78676" y="987530"/>
            <a:ext cx="11009084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ADAPTIVE FURNISHING </a:t>
            </a:r>
            <a:r>
              <a:rPr lang="en-US" sz="2999" spc="599">
                <a:solidFill>
                  <a:srgbClr val="000000"/>
                </a:solidFill>
                <a:latin typeface="TT Chocolates"/>
                <a:ea typeface="TT Chocolates"/>
                <a:cs typeface="TT Chocolates"/>
                <a:sym typeface="TT Chocolates"/>
              </a:rPr>
              <a:t>| (LOUNGE) CHAIR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DAHBqIGwDMc</dc:identifier>
  <dcterms:modified xsi:type="dcterms:W3CDTF">2011-08-01T06:04:30Z</dcterms:modified>
  <cp:revision>1</cp:revision>
  <dc:title>01</dc:title>
</cp:coreProperties>
</file>