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50"/>
  </p:notesMasterIdLst>
  <p:handoutMasterIdLst>
    <p:handoutMasterId r:id="rId51"/>
  </p:handoutMasterIdLst>
  <p:sldIdLst>
    <p:sldId id="256" r:id="rId2"/>
    <p:sldId id="389" r:id="rId3"/>
    <p:sldId id="390" r:id="rId4"/>
    <p:sldId id="391" r:id="rId5"/>
    <p:sldId id="361" r:id="rId6"/>
    <p:sldId id="333" r:id="rId7"/>
    <p:sldId id="323" r:id="rId8"/>
    <p:sldId id="369" r:id="rId9"/>
    <p:sldId id="313" r:id="rId10"/>
    <p:sldId id="315" r:id="rId11"/>
    <p:sldId id="375" r:id="rId12"/>
    <p:sldId id="377" r:id="rId13"/>
    <p:sldId id="382" r:id="rId14"/>
    <p:sldId id="384" r:id="rId15"/>
    <p:sldId id="385" r:id="rId16"/>
    <p:sldId id="381" r:id="rId17"/>
    <p:sldId id="379" r:id="rId18"/>
    <p:sldId id="380" r:id="rId19"/>
    <p:sldId id="386" r:id="rId20"/>
    <p:sldId id="387" r:id="rId21"/>
    <p:sldId id="378" r:id="rId22"/>
    <p:sldId id="388" r:id="rId23"/>
    <p:sldId id="370" r:id="rId24"/>
    <p:sldId id="371" r:id="rId25"/>
    <p:sldId id="372" r:id="rId26"/>
    <p:sldId id="373" r:id="rId27"/>
    <p:sldId id="393" r:id="rId28"/>
    <p:sldId id="348" r:id="rId29"/>
    <p:sldId id="305" r:id="rId30"/>
    <p:sldId id="351" r:id="rId31"/>
    <p:sldId id="362" r:id="rId32"/>
    <p:sldId id="363" r:id="rId33"/>
    <p:sldId id="365" r:id="rId34"/>
    <p:sldId id="366" r:id="rId35"/>
    <p:sldId id="392" r:id="rId36"/>
    <p:sldId id="364" r:id="rId37"/>
    <p:sldId id="350" r:id="rId38"/>
    <p:sldId id="343" r:id="rId39"/>
    <p:sldId id="344" r:id="rId40"/>
    <p:sldId id="345" r:id="rId41"/>
    <p:sldId id="367" r:id="rId42"/>
    <p:sldId id="355" r:id="rId43"/>
    <p:sldId id="354" r:id="rId44"/>
    <p:sldId id="353" r:id="rId45"/>
    <p:sldId id="368" r:id="rId46"/>
    <p:sldId id="301" r:id="rId47"/>
    <p:sldId id="394" r:id="rId48"/>
    <p:sldId id="316" r:id="rId49"/>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7C9D6BC-CBA5-4E3C-A6DB-FD23CCFE4141}">
          <p14:sldIdLst>
            <p14:sldId id="256"/>
            <p14:sldId id="389"/>
            <p14:sldId id="390"/>
            <p14:sldId id="391"/>
            <p14:sldId id="361"/>
            <p14:sldId id="333"/>
            <p14:sldId id="323"/>
            <p14:sldId id="369"/>
            <p14:sldId id="313"/>
            <p14:sldId id="315"/>
            <p14:sldId id="375"/>
            <p14:sldId id="377"/>
            <p14:sldId id="382"/>
            <p14:sldId id="384"/>
            <p14:sldId id="385"/>
            <p14:sldId id="381"/>
            <p14:sldId id="379"/>
            <p14:sldId id="380"/>
            <p14:sldId id="386"/>
            <p14:sldId id="387"/>
            <p14:sldId id="378"/>
            <p14:sldId id="388"/>
            <p14:sldId id="370"/>
            <p14:sldId id="371"/>
            <p14:sldId id="372"/>
            <p14:sldId id="373"/>
            <p14:sldId id="393"/>
            <p14:sldId id="348"/>
            <p14:sldId id="305"/>
            <p14:sldId id="351"/>
            <p14:sldId id="362"/>
            <p14:sldId id="363"/>
            <p14:sldId id="365"/>
            <p14:sldId id="366"/>
            <p14:sldId id="392"/>
            <p14:sldId id="364"/>
            <p14:sldId id="350"/>
            <p14:sldId id="343"/>
            <p14:sldId id="344"/>
            <p14:sldId id="345"/>
            <p14:sldId id="367"/>
            <p14:sldId id="355"/>
            <p14:sldId id="354"/>
            <p14:sldId id="353"/>
            <p14:sldId id="368"/>
            <p14:sldId id="301"/>
            <p14:sldId id="394"/>
            <p14:sldId id="316"/>
          </p14:sldIdLst>
        </p14:section>
        <p14:section name="Untitled Section" id="{B6E05522-0E1A-41E4-9833-D6872718734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F35DA6-8451-7D32-5307-46A34FAAEA7B}" name="Caterina Lovo" initials="CL" userId="S::clovo@tudelft.nl::bb1204fa-a3be-4ba4-a952-aaecbe2f5530" providerId="AD"/>
  <p188:author id="{2A070FDC-3672-1D8F-3543-CA6F46E7A030}" name="Juliette Zamani Alavijeh" initials="JA" userId="S::jzamanialavije@tudelft.nl::6c493734-54d0-4757-af81-cec0619cf60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ED4DE"/>
    <a:srgbClr val="98A6BE"/>
    <a:srgbClr val="E2E5EE"/>
    <a:srgbClr val="E1E5E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6D26BC-FF2B-71A9-6E67-FA0E5212DD66}" v="2" dt="2026-03-19T07:05:35.830"/>
    <p1510:client id="{2F7D2888-462B-5D4A-62B9-C3EE1F5E9154}" v="84" dt="2026-03-20T09:03:51.439"/>
    <p1510:client id="{3C18CC0A-D01E-9B80-5A23-F27D2B951AA5}" v="288" dt="2026-03-19T21:21:25.958"/>
    <p1510:client id="{42EB2FB2-61EB-57E4-EA18-EAC7883DA15E}" v="211" dt="2026-03-19T18:50:53.661"/>
    <p1510:client id="{459E8197-DAD6-DD2F-0D07-A63B3F303615}" v="628" dt="2026-03-19T22:36:19.670"/>
    <p1510:client id="{54141717-C655-29C9-4830-B63AAD665CD8}" v="28" dt="2026-03-20T08:02:35.226"/>
    <p1510:client id="{6594B027-863D-4AD3-F3D2-88B495F492C1}" v="130" dt="2026-03-19T07:05:05.742"/>
    <p1510:client id="{6D06F54C-4313-80A8-22C1-3B2E407F7370}" v="109" dt="2026-03-19T11:38:55.751"/>
    <p1510:client id="{6DEABEFF-3A44-1D38-036E-E1B58C5870E1}" v="301" dt="2026-03-19T20:27:26.379"/>
    <p1510:client id="{6EC95ED5-7ECE-3930-79A8-BD289D38C9A1}" v="1252" dt="2026-03-19T23:53:53.400"/>
    <p1510:client id="{7D2ABEEA-0E93-3E93-F28F-5A494EB2CCE4}" v="7" dt="2026-03-20T08:27:08.828"/>
    <p1510:client id="{7F0929D6-44DD-B1DE-DF89-00DEC5190A5E}" v="777" dt="2026-03-20T07:02:53.568"/>
    <p1510:client id="{869E2DF1-1C3A-6CC1-25E2-F2095D7FB858}" v="385" dt="2026-03-19T21:44:33.782"/>
    <p1510:client id="{902F7472-791D-09B7-BDD1-EB8CAE44841C}" v="291" dt="2026-03-19T15:55:17.685"/>
    <p1510:client id="{9E030D8D-DDFB-DBD3-0A45-26871DD46E1D}" v="1172" dt="2026-03-19T11:20:27.716"/>
    <p1510:client id="{AEE7B318-D454-8252-9D2D-3BB2869F8DB3}" v="9" dt="2026-03-20T06:10:21.074"/>
    <p1510:client id="{AF1720C6-2AEB-4127-928B-CC5BDD303DCF}" v="1" dt="2026-03-20T07:59:20.439"/>
    <p1510:client id="{B44C6C4A-D261-86C6-3B49-77AC9D9D7962}" v="75" dt="2026-03-19T07:28:13.318"/>
    <p1510:client id="{B81CEC8D-4606-96E0-B05A-C37C12C74FFE}" v="498" dt="2026-03-19T06:50:44.945"/>
    <p1510:client id="{B99E49F5-AEF6-DA3F-8746-DD899E49A309}" v="32" dt="2026-03-19T05:34:44.112"/>
    <p1510:client id="{BBDBAB92-C2B6-9151-E39D-23D2BC337D53}" v="1053" dt="2026-03-19T10:09:27.980"/>
    <p1510:client id="{C7587D4F-7D6F-900D-FCB1-E13261D2978B}" v="1" dt="2026-03-20T08:20:39.427"/>
    <p1510:client id="{CBB57DBA-F9FF-788F-5C98-797039B6EF26}" v="161" dt="2026-03-19T07:16:09.470"/>
    <p1510:client id="{CD428577-5927-0805-8713-6EEA7E2FF8A0}" v="121" dt="2026-03-20T06:57:25.762"/>
    <p1510:client id="{CE7C3EEC-EB75-0D32-1362-EA759A88F748}" v="446" dt="2026-03-19T07:56:13.763"/>
    <p1510:client id="{EA5B747A-12ED-A47F-75D6-87ECAE1D3A1D}" v="671" dt="2026-03-19T10:29:58.528"/>
    <p1510:client id="{EB88020D-85A2-4E2A-C1EB-DB1E07C31856}" v="2" dt="2026-03-20T08:20:00.668"/>
    <p1510:client id="{FDCC96D6-1194-B758-73FA-A6F6843D6401}" v="450" dt="2026-03-19T06:12:15.3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2"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6A67619-5330-2BAE-CDD7-27FF0DF719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a:extLst>
              <a:ext uri="{FF2B5EF4-FFF2-40B4-BE49-F238E27FC236}">
                <a16:creationId xmlns:a16="http://schemas.microsoft.com/office/drawing/2014/main" id="{940F43EE-173F-C8D2-D3D1-A936C411861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77F3E1-878B-4BEE-AB4A-61E91D842589}" type="datetimeFigureOut">
              <a:rPr lang="en-DE" smtClean="0"/>
              <a:t>03/20/2026</a:t>
            </a:fld>
            <a:endParaRPr lang="en-DE"/>
          </a:p>
        </p:txBody>
      </p:sp>
      <p:sp>
        <p:nvSpPr>
          <p:cNvPr id="4" name="Footer Placeholder 3">
            <a:extLst>
              <a:ext uri="{FF2B5EF4-FFF2-40B4-BE49-F238E27FC236}">
                <a16:creationId xmlns:a16="http://schemas.microsoft.com/office/drawing/2014/main" id="{06E98FC8-1A3B-FE5C-92DC-216254E1C60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5" name="Slide Number Placeholder 4">
            <a:extLst>
              <a:ext uri="{FF2B5EF4-FFF2-40B4-BE49-F238E27FC236}">
                <a16:creationId xmlns:a16="http://schemas.microsoft.com/office/drawing/2014/main" id="{20583E45-A9CC-F105-3017-0468FC2C18D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AAC627-F509-41AA-93A2-649AA342B53F}" type="slidenum">
              <a:rPr lang="en-DE" smtClean="0"/>
              <a:t>‹N›</a:t>
            </a:fld>
            <a:endParaRPr lang="en-DE"/>
          </a:p>
        </p:txBody>
      </p:sp>
    </p:spTree>
    <p:extLst>
      <p:ext uri="{BB962C8B-B14F-4D97-AF65-F5344CB8AC3E}">
        <p14:creationId xmlns:p14="http://schemas.microsoft.com/office/powerpoint/2010/main" val="5160787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069755-7A05-453E-A6F1-C41AA05D61E3}" type="datetimeFigureOut">
              <a:rPr lang="en-DE" smtClean="0"/>
              <a:t>03/20/2026</a:t>
            </a:fld>
            <a:endParaRPr lang="en-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570BE4-B54A-4C9D-A810-0A542FE2B834}" type="slidenum">
              <a:rPr lang="en-DE" smtClean="0"/>
              <a:t>‹N›</a:t>
            </a:fld>
            <a:endParaRPr lang="en-DE"/>
          </a:p>
        </p:txBody>
      </p:sp>
    </p:spTree>
    <p:extLst>
      <p:ext uri="{BB962C8B-B14F-4D97-AF65-F5344CB8AC3E}">
        <p14:creationId xmlns:p14="http://schemas.microsoft.com/office/powerpoint/2010/main" val="96409084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97132-28F7-82D1-986F-97F5A1E3A2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CF30E6-223D-F2BF-CB14-CF050EF64B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875BA8-ACCC-6F82-397E-00B388023DBF}"/>
              </a:ext>
            </a:extLst>
          </p:cNvPr>
          <p:cNvSpPr>
            <a:spLocks noGrp="1"/>
          </p:cNvSpPr>
          <p:nvPr>
            <p:ph type="body" idx="1"/>
          </p:nvPr>
        </p:nvSpPr>
        <p:spPr/>
        <p:txBody>
          <a:bodyPr/>
          <a:lstStyle/>
          <a:p>
            <a:pPr>
              <a:buFont typeface="Arial"/>
              <a:buChar char="•"/>
            </a:pPr>
            <a:r>
              <a:rPr lang="en-US" b="1"/>
              <a:t>Ambient Intelligence</a:t>
            </a:r>
            <a:r>
              <a:rPr lang="en-US"/>
              <a:t> means environments that are:</a:t>
            </a:r>
          </a:p>
          <a:p>
            <a:pPr>
              <a:buFont typeface="Arial"/>
              <a:buChar char="•"/>
            </a:pPr>
            <a:r>
              <a:rPr lang="en-US" b="1"/>
              <a:t>Context-aware</a:t>
            </a:r>
            <a:endParaRPr lang="en-US"/>
          </a:p>
          <a:p>
            <a:pPr>
              <a:buFont typeface="Arial"/>
              <a:buChar char="•"/>
            </a:pPr>
            <a:r>
              <a:rPr lang="en-US" b="1"/>
              <a:t>Adaptive</a:t>
            </a:r>
            <a:endParaRPr lang="en-US"/>
          </a:p>
          <a:p>
            <a:pPr>
              <a:buFont typeface="Arial"/>
              <a:buChar char="•"/>
            </a:pPr>
            <a:r>
              <a:rPr lang="en-US" b="1"/>
              <a:t>Responsive to human presence</a:t>
            </a:r>
            <a:endParaRPr lang="en-US"/>
          </a:p>
          <a:p>
            <a:pPr marL="285750" indent="-285750">
              <a:buFont typeface="Arial"/>
              <a:buChar char="•"/>
            </a:pPr>
            <a:endParaRPr lang="en-US"/>
          </a:p>
          <a:p>
            <a:r>
              <a:rPr lang="en-US"/>
              <a:t>Example:</a:t>
            </a:r>
          </a:p>
          <a:p>
            <a:pPr marL="285750" indent="-285750">
              <a:buFont typeface="Arial"/>
              <a:buChar char="•"/>
            </a:pPr>
            <a:r>
              <a:rPr lang="en-US"/>
              <a:t>Lights automatically adjust when people enter a room.</a:t>
            </a:r>
          </a:p>
          <a:p>
            <a:pPr marL="285750" indent="-285750">
              <a:buFont typeface="Arial"/>
              <a:buChar char="•"/>
            </a:pPr>
            <a:r>
              <a:rPr lang="en-US"/>
              <a:t>Lighting changes depending on daylight or time of day.</a:t>
            </a:r>
          </a:p>
          <a:p>
            <a:pPr marL="285750" indent="-285750">
              <a:buFont typeface="Arial"/>
              <a:buChar char="•"/>
            </a:pPr>
            <a:r>
              <a:rPr lang="en-US"/>
              <a:t>Office lights dim when natural light increases.</a:t>
            </a:r>
          </a:p>
          <a:p>
            <a:r>
              <a:rPr lang="en-US"/>
              <a:t>WSNs provide the </a:t>
            </a:r>
            <a:r>
              <a:rPr lang="en-US" b="1"/>
              <a:t>sensing and communication layer</a:t>
            </a:r>
            <a:r>
              <a:rPr lang="en-US"/>
              <a:t> that enables </a:t>
            </a:r>
            <a:r>
              <a:rPr lang="en-US" err="1"/>
              <a:t>AmI</a:t>
            </a:r>
            <a:r>
              <a:rPr lang="en-US"/>
              <a:t>.</a:t>
            </a:r>
          </a:p>
          <a:p>
            <a:endParaRPr lang="en-US">
              <a:latin typeface="Aptos"/>
              <a:ea typeface="Calibri"/>
              <a:cs typeface="Calibri"/>
            </a:endParaRPr>
          </a:p>
          <a:p>
            <a:r>
              <a:rPr lang="en-US"/>
              <a:t>Step 3: Data Collection</a:t>
            </a:r>
          </a:p>
          <a:p>
            <a:r>
              <a:rPr lang="en-US"/>
              <a:t>Sensors continuously measure:</a:t>
            </a:r>
          </a:p>
          <a:p>
            <a:pPr marL="171450" indent="-171450">
              <a:buFont typeface="Arial"/>
              <a:buChar char="•"/>
            </a:pPr>
            <a:r>
              <a:rPr lang="en-US"/>
              <a:t>Illuminance (lux)</a:t>
            </a:r>
          </a:p>
          <a:p>
            <a:pPr marL="171450" indent="-171450">
              <a:buFont typeface="Arial"/>
              <a:buChar char="•"/>
            </a:pPr>
            <a:r>
              <a:rPr lang="en-US"/>
              <a:t>Occupancy</a:t>
            </a:r>
          </a:p>
          <a:p>
            <a:pPr marL="171450" indent="-171450">
              <a:buFont typeface="Arial"/>
              <a:buChar char="•"/>
            </a:pPr>
            <a:r>
              <a:rPr lang="en-US"/>
              <a:t>Time of day</a:t>
            </a:r>
          </a:p>
          <a:p>
            <a:r>
              <a:rPr lang="en-US"/>
              <a:t>Data is transmitted to controller.</a:t>
            </a:r>
          </a:p>
          <a:p>
            <a:endParaRPr lang="en-US">
              <a:latin typeface="Aptos"/>
              <a:ea typeface="Calibri"/>
              <a:cs typeface="Calibri"/>
            </a:endParaRP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49B861A0-F7DC-B781-4418-8D4AC1E80CB4}"/>
              </a:ext>
            </a:extLst>
          </p:cNvPr>
          <p:cNvSpPr>
            <a:spLocks noGrp="1"/>
          </p:cNvSpPr>
          <p:nvPr>
            <p:ph type="sldNum" sz="quarter" idx="5"/>
          </p:nvPr>
        </p:nvSpPr>
        <p:spPr/>
        <p:txBody>
          <a:bodyPr/>
          <a:lstStyle/>
          <a:p>
            <a:fld id="{C0570BE4-B54A-4C9D-A810-0A542FE2B834}" type="slidenum">
              <a:rPr lang="en-DE" smtClean="0"/>
              <a:t>2</a:t>
            </a:fld>
            <a:endParaRPr lang="en-DE"/>
          </a:p>
        </p:txBody>
      </p:sp>
    </p:spTree>
    <p:extLst>
      <p:ext uri="{BB962C8B-B14F-4D97-AF65-F5344CB8AC3E}">
        <p14:creationId xmlns:p14="http://schemas.microsoft.com/office/powerpoint/2010/main" val="762666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E76CD-250F-0959-4A81-2187B16EB9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31AEA-7FC0-35D6-BEC1-731E09B4CA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1565B4-256E-CF25-D925-E7BE2664B70A}"/>
              </a:ext>
            </a:extLst>
          </p:cNvPr>
          <p:cNvSpPr>
            <a:spLocks noGrp="1"/>
          </p:cNvSpPr>
          <p:nvPr>
            <p:ph type="body" idx="1"/>
          </p:nvPr>
        </p:nvSpPr>
        <p:spPr/>
        <p:txBody>
          <a:bodyPr/>
          <a:lstStyle/>
          <a:p>
            <a:pPr>
              <a:buFont typeface="Arial"/>
              <a:buChar char="•"/>
            </a:pPr>
            <a:r>
              <a:rPr lang="en-US" b="1"/>
              <a:t>Ambient Intelligence</a:t>
            </a:r>
            <a:r>
              <a:rPr lang="en-US"/>
              <a:t> means environments that are:</a:t>
            </a:r>
          </a:p>
          <a:p>
            <a:pPr>
              <a:buFont typeface="Arial"/>
              <a:buChar char="•"/>
            </a:pPr>
            <a:r>
              <a:rPr lang="en-US" b="1"/>
              <a:t>Context-aware</a:t>
            </a:r>
            <a:endParaRPr lang="en-US"/>
          </a:p>
          <a:p>
            <a:pPr>
              <a:buFont typeface="Arial"/>
              <a:buChar char="•"/>
            </a:pPr>
            <a:r>
              <a:rPr lang="en-US" b="1"/>
              <a:t>Adaptive</a:t>
            </a:r>
            <a:endParaRPr lang="en-US"/>
          </a:p>
          <a:p>
            <a:pPr>
              <a:buFont typeface="Arial"/>
              <a:buChar char="•"/>
            </a:pPr>
            <a:r>
              <a:rPr lang="en-US" b="1"/>
              <a:t>Responsive to human presence</a:t>
            </a:r>
            <a:endParaRPr lang="en-US"/>
          </a:p>
          <a:p>
            <a:pPr marL="285750" indent="-285750">
              <a:buFont typeface="Arial"/>
              <a:buChar char="•"/>
            </a:pPr>
            <a:endParaRPr lang="en-US"/>
          </a:p>
          <a:p>
            <a:r>
              <a:rPr lang="en-US"/>
              <a:t>Example:</a:t>
            </a:r>
          </a:p>
          <a:p>
            <a:pPr marL="285750" indent="-285750">
              <a:buFont typeface="Arial"/>
              <a:buChar char="•"/>
            </a:pPr>
            <a:r>
              <a:rPr lang="en-US"/>
              <a:t>Lights automatically adjust when people enter a room.</a:t>
            </a:r>
          </a:p>
          <a:p>
            <a:pPr marL="285750" indent="-285750">
              <a:buFont typeface="Arial"/>
              <a:buChar char="•"/>
            </a:pPr>
            <a:r>
              <a:rPr lang="en-US"/>
              <a:t>Lighting changes depending on daylight or time of day.</a:t>
            </a:r>
          </a:p>
          <a:p>
            <a:pPr marL="285750" indent="-285750">
              <a:buFont typeface="Arial"/>
              <a:buChar char="•"/>
            </a:pPr>
            <a:r>
              <a:rPr lang="en-US"/>
              <a:t>Office lights dim when natural light increases.</a:t>
            </a:r>
          </a:p>
          <a:p>
            <a:r>
              <a:rPr lang="en-US"/>
              <a:t>WSNs provide the </a:t>
            </a:r>
            <a:r>
              <a:rPr lang="en-US" b="1"/>
              <a:t>sensing and communication layer</a:t>
            </a:r>
            <a:r>
              <a:rPr lang="en-US"/>
              <a:t> that enables </a:t>
            </a:r>
            <a:r>
              <a:rPr lang="en-US" err="1"/>
              <a:t>AmI</a:t>
            </a:r>
            <a:r>
              <a:rPr lang="en-US"/>
              <a:t>.</a:t>
            </a:r>
          </a:p>
          <a:p>
            <a:endParaRPr lang="en-US">
              <a:latin typeface="Aptos"/>
              <a:ea typeface="Calibri"/>
              <a:cs typeface="Calibri"/>
            </a:endParaRPr>
          </a:p>
          <a:p>
            <a:r>
              <a:rPr lang="en-US"/>
              <a:t>Step 3: Data Collection</a:t>
            </a:r>
          </a:p>
          <a:p>
            <a:r>
              <a:rPr lang="en-US"/>
              <a:t>Sensors continuously measure:</a:t>
            </a:r>
          </a:p>
          <a:p>
            <a:pPr marL="171450" indent="-171450">
              <a:buFont typeface="Arial"/>
              <a:buChar char="•"/>
            </a:pPr>
            <a:r>
              <a:rPr lang="en-US"/>
              <a:t>Illuminance (lux)</a:t>
            </a:r>
          </a:p>
          <a:p>
            <a:pPr marL="171450" indent="-171450">
              <a:buFont typeface="Arial"/>
              <a:buChar char="•"/>
            </a:pPr>
            <a:r>
              <a:rPr lang="en-US"/>
              <a:t>Occupancy</a:t>
            </a:r>
          </a:p>
          <a:p>
            <a:pPr marL="171450" indent="-171450">
              <a:buFont typeface="Arial"/>
              <a:buChar char="•"/>
            </a:pPr>
            <a:r>
              <a:rPr lang="en-US"/>
              <a:t>Time of day</a:t>
            </a:r>
          </a:p>
          <a:p>
            <a:r>
              <a:rPr lang="en-US"/>
              <a:t>Data is transmitted to controller.</a:t>
            </a:r>
          </a:p>
          <a:p>
            <a:endParaRPr lang="en-US">
              <a:latin typeface="Aptos"/>
              <a:ea typeface="Calibri"/>
              <a:cs typeface="Calibri"/>
            </a:endParaRP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E7890ED9-1104-4987-E744-91B95F2938DB}"/>
              </a:ext>
            </a:extLst>
          </p:cNvPr>
          <p:cNvSpPr>
            <a:spLocks noGrp="1"/>
          </p:cNvSpPr>
          <p:nvPr>
            <p:ph type="sldNum" sz="quarter" idx="5"/>
          </p:nvPr>
        </p:nvSpPr>
        <p:spPr/>
        <p:txBody>
          <a:bodyPr/>
          <a:lstStyle/>
          <a:p>
            <a:fld id="{C0570BE4-B54A-4C9D-A810-0A542FE2B834}" type="slidenum">
              <a:rPr lang="en-DE" smtClean="0"/>
              <a:t>3</a:t>
            </a:fld>
            <a:endParaRPr lang="en-DE"/>
          </a:p>
        </p:txBody>
      </p:sp>
    </p:spTree>
    <p:extLst>
      <p:ext uri="{BB962C8B-B14F-4D97-AF65-F5344CB8AC3E}">
        <p14:creationId xmlns:p14="http://schemas.microsoft.com/office/powerpoint/2010/main" val="3554524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63DEA-45C0-1DF4-8824-EB7038DBA8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5A8F90-38CC-4DB9-97C4-88347D7D48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768818-9C37-14D8-4D71-96000037E372}"/>
              </a:ext>
            </a:extLst>
          </p:cNvPr>
          <p:cNvSpPr>
            <a:spLocks noGrp="1"/>
          </p:cNvSpPr>
          <p:nvPr>
            <p:ph type="body" idx="1"/>
          </p:nvPr>
        </p:nvSpPr>
        <p:spPr/>
        <p:txBody>
          <a:bodyPr/>
          <a:lstStyle/>
          <a:p>
            <a:pPr>
              <a:buFont typeface="Arial"/>
              <a:buChar char="•"/>
            </a:pPr>
            <a:r>
              <a:rPr lang="en-US" b="1"/>
              <a:t>Ambient Intelligence</a:t>
            </a:r>
            <a:r>
              <a:rPr lang="en-US"/>
              <a:t> means environments that are:</a:t>
            </a:r>
          </a:p>
          <a:p>
            <a:pPr>
              <a:buFont typeface="Arial"/>
              <a:buChar char="•"/>
            </a:pPr>
            <a:r>
              <a:rPr lang="en-US" b="1"/>
              <a:t>Context-aware</a:t>
            </a:r>
            <a:endParaRPr lang="en-US"/>
          </a:p>
          <a:p>
            <a:pPr>
              <a:buFont typeface="Arial"/>
              <a:buChar char="•"/>
            </a:pPr>
            <a:r>
              <a:rPr lang="en-US" b="1"/>
              <a:t>Adaptive</a:t>
            </a:r>
            <a:endParaRPr lang="en-US"/>
          </a:p>
          <a:p>
            <a:pPr>
              <a:buFont typeface="Arial"/>
              <a:buChar char="•"/>
            </a:pPr>
            <a:r>
              <a:rPr lang="en-US" b="1"/>
              <a:t>Responsive to human presence</a:t>
            </a:r>
            <a:endParaRPr lang="en-US"/>
          </a:p>
          <a:p>
            <a:pPr marL="285750" indent="-285750">
              <a:buFont typeface="Arial"/>
              <a:buChar char="•"/>
            </a:pPr>
            <a:endParaRPr lang="en-US"/>
          </a:p>
          <a:p>
            <a:r>
              <a:rPr lang="en-US"/>
              <a:t>Example:</a:t>
            </a:r>
          </a:p>
          <a:p>
            <a:pPr marL="285750" indent="-285750">
              <a:buFont typeface="Arial"/>
              <a:buChar char="•"/>
            </a:pPr>
            <a:r>
              <a:rPr lang="en-US"/>
              <a:t>Lights automatically adjust when people enter a room.</a:t>
            </a:r>
          </a:p>
          <a:p>
            <a:pPr marL="285750" indent="-285750">
              <a:buFont typeface="Arial"/>
              <a:buChar char="•"/>
            </a:pPr>
            <a:r>
              <a:rPr lang="en-US"/>
              <a:t>Lighting changes depending on daylight or time of day.</a:t>
            </a:r>
          </a:p>
          <a:p>
            <a:pPr marL="285750" indent="-285750">
              <a:buFont typeface="Arial"/>
              <a:buChar char="•"/>
            </a:pPr>
            <a:r>
              <a:rPr lang="en-US"/>
              <a:t>Office lights dim when natural light increases.</a:t>
            </a:r>
          </a:p>
          <a:p>
            <a:r>
              <a:rPr lang="en-US"/>
              <a:t>WSNs provide the </a:t>
            </a:r>
            <a:r>
              <a:rPr lang="en-US" b="1"/>
              <a:t>sensing and communication layer</a:t>
            </a:r>
            <a:r>
              <a:rPr lang="en-US"/>
              <a:t> that enables </a:t>
            </a:r>
            <a:r>
              <a:rPr lang="en-US" err="1"/>
              <a:t>AmI</a:t>
            </a:r>
            <a:r>
              <a:rPr lang="en-US"/>
              <a:t>.</a:t>
            </a:r>
          </a:p>
          <a:p>
            <a:endParaRPr lang="en-US">
              <a:latin typeface="Aptos"/>
              <a:ea typeface="Calibri"/>
              <a:cs typeface="Calibri"/>
            </a:endParaRPr>
          </a:p>
          <a:p>
            <a:r>
              <a:rPr lang="en-US"/>
              <a:t>Step 3: Data Collection</a:t>
            </a:r>
          </a:p>
          <a:p>
            <a:r>
              <a:rPr lang="en-US"/>
              <a:t>Sensors continuously measure:</a:t>
            </a:r>
          </a:p>
          <a:p>
            <a:pPr marL="171450" indent="-171450">
              <a:buFont typeface="Arial"/>
              <a:buChar char="•"/>
            </a:pPr>
            <a:r>
              <a:rPr lang="en-US"/>
              <a:t>Illuminance (lux)</a:t>
            </a:r>
          </a:p>
          <a:p>
            <a:pPr marL="171450" indent="-171450">
              <a:buFont typeface="Arial"/>
              <a:buChar char="•"/>
            </a:pPr>
            <a:r>
              <a:rPr lang="en-US"/>
              <a:t>Occupancy</a:t>
            </a:r>
          </a:p>
          <a:p>
            <a:pPr marL="171450" indent="-171450">
              <a:buFont typeface="Arial"/>
              <a:buChar char="•"/>
            </a:pPr>
            <a:r>
              <a:rPr lang="en-US"/>
              <a:t>Time of day</a:t>
            </a:r>
          </a:p>
          <a:p>
            <a:r>
              <a:rPr lang="en-US"/>
              <a:t>Data is transmitted to controller.</a:t>
            </a:r>
          </a:p>
          <a:p>
            <a:endParaRPr lang="en-US">
              <a:latin typeface="Aptos"/>
              <a:ea typeface="Calibri"/>
              <a:cs typeface="Calibri"/>
            </a:endParaRP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6FFF482C-C123-D9B0-7A6E-FF74A70CF808}"/>
              </a:ext>
            </a:extLst>
          </p:cNvPr>
          <p:cNvSpPr>
            <a:spLocks noGrp="1"/>
          </p:cNvSpPr>
          <p:nvPr>
            <p:ph type="sldNum" sz="quarter" idx="5"/>
          </p:nvPr>
        </p:nvSpPr>
        <p:spPr/>
        <p:txBody>
          <a:bodyPr/>
          <a:lstStyle/>
          <a:p>
            <a:fld id="{C0570BE4-B54A-4C9D-A810-0A542FE2B834}" type="slidenum">
              <a:rPr lang="en-DE" smtClean="0"/>
              <a:t>4</a:t>
            </a:fld>
            <a:endParaRPr lang="en-DE"/>
          </a:p>
        </p:txBody>
      </p:sp>
    </p:spTree>
    <p:extLst>
      <p:ext uri="{BB962C8B-B14F-4D97-AF65-F5344CB8AC3E}">
        <p14:creationId xmlns:p14="http://schemas.microsoft.com/office/powerpoint/2010/main" val="2523056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A41C7-89D4-18FC-6E87-779D4CCF11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DE"/>
          </a:p>
        </p:txBody>
      </p:sp>
      <p:sp>
        <p:nvSpPr>
          <p:cNvPr id="3" name="Subtitle 2">
            <a:extLst>
              <a:ext uri="{FF2B5EF4-FFF2-40B4-BE49-F238E27FC236}">
                <a16:creationId xmlns:a16="http://schemas.microsoft.com/office/drawing/2014/main" id="{716E8B93-142F-0FB7-DDDC-B61B182952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DE"/>
          </a:p>
        </p:txBody>
      </p:sp>
      <p:sp>
        <p:nvSpPr>
          <p:cNvPr id="4" name="Date Placeholder 3">
            <a:extLst>
              <a:ext uri="{FF2B5EF4-FFF2-40B4-BE49-F238E27FC236}">
                <a16:creationId xmlns:a16="http://schemas.microsoft.com/office/drawing/2014/main" id="{D78602C0-3A95-0100-A496-8648B5386EBE}"/>
              </a:ext>
            </a:extLst>
          </p:cNvPr>
          <p:cNvSpPr>
            <a:spLocks noGrp="1"/>
          </p:cNvSpPr>
          <p:nvPr>
            <p:ph type="dt" sz="half" idx="10"/>
          </p:nvPr>
        </p:nvSpPr>
        <p:spPr>
          <a:xfrm>
            <a:off x="838200" y="6356350"/>
            <a:ext cx="2743200" cy="365125"/>
          </a:xfrm>
          <a:prstGeom prst="rect">
            <a:avLst/>
          </a:prstGeom>
        </p:spPr>
        <p:txBody>
          <a:bodyPr/>
          <a:lstStyle/>
          <a:p>
            <a:endParaRPr lang="en-DE"/>
          </a:p>
        </p:txBody>
      </p:sp>
      <p:sp>
        <p:nvSpPr>
          <p:cNvPr id="5" name="Footer Placeholder 4">
            <a:extLst>
              <a:ext uri="{FF2B5EF4-FFF2-40B4-BE49-F238E27FC236}">
                <a16:creationId xmlns:a16="http://schemas.microsoft.com/office/drawing/2014/main" id="{F630ED0D-9AF9-6089-C550-5BC64A0F1D5E}"/>
              </a:ext>
            </a:extLst>
          </p:cNvPr>
          <p:cNvSpPr>
            <a:spLocks noGrp="1"/>
          </p:cNvSpPr>
          <p:nvPr>
            <p:ph type="ftr" sz="quarter" idx="11"/>
          </p:nvPr>
        </p:nvSpPr>
        <p:spPr>
          <a:xfrm>
            <a:off x="4038600" y="6356350"/>
            <a:ext cx="4114800" cy="365125"/>
          </a:xfrm>
          <a:prstGeom prst="rect">
            <a:avLst/>
          </a:prstGeom>
        </p:spPr>
        <p:txBody>
          <a:bodyPr/>
          <a:lstStyle/>
          <a:p>
            <a:endParaRPr lang="en-DE"/>
          </a:p>
        </p:txBody>
      </p:sp>
    </p:spTree>
    <p:extLst>
      <p:ext uri="{BB962C8B-B14F-4D97-AF65-F5344CB8AC3E}">
        <p14:creationId xmlns:p14="http://schemas.microsoft.com/office/powerpoint/2010/main" val="63955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9F669-96F8-A228-3229-7F4CF22B31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DE"/>
          </a:p>
        </p:txBody>
      </p:sp>
      <p:sp>
        <p:nvSpPr>
          <p:cNvPr id="3" name="Picture Placeholder 2">
            <a:extLst>
              <a:ext uri="{FF2B5EF4-FFF2-40B4-BE49-F238E27FC236}">
                <a16:creationId xmlns:a16="http://schemas.microsoft.com/office/drawing/2014/main" id="{BD0D8E13-932E-6D38-686E-57BE601D28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E"/>
          </a:p>
        </p:txBody>
      </p:sp>
      <p:sp>
        <p:nvSpPr>
          <p:cNvPr id="4" name="Text Placeholder 3">
            <a:extLst>
              <a:ext uri="{FF2B5EF4-FFF2-40B4-BE49-F238E27FC236}">
                <a16:creationId xmlns:a16="http://schemas.microsoft.com/office/drawing/2014/main" id="{025192F4-9722-118A-41B8-F7F5CCD081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830A2D0-85D5-E432-B5DC-AFBF40F86FAA}"/>
              </a:ext>
            </a:extLst>
          </p:cNvPr>
          <p:cNvSpPr>
            <a:spLocks noGrp="1"/>
          </p:cNvSpPr>
          <p:nvPr>
            <p:ph type="dt" sz="half" idx="10"/>
          </p:nvPr>
        </p:nvSpPr>
        <p:spPr>
          <a:xfrm>
            <a:off x="838200" y="6356350"/>
            <a:ext cx="2743200" cy="365125"/>
          </a:xfrm>
          <a:prstGeom prst="rect">
            <a:avLst/>
          </a:prstGeom>
        </p:spPr>
        <p:txBody>
          <a:bodyPr/>
          <a:lstStyle/>
          <a:p>
            <a:endParaRPr lang="en-DE"/>
          </a:p>
        </p:txBody>
      </p:sp>
      <p:sp>
        <p:nvSpPr>
          <p:cNvPr id="6" name="Footer Placeholder 5">
            <a:extLst>
              <a:ext uri="{FF2B5EF4-FFF2-40B4-BE49-F238E27FC236}">
                <a16:creationId xmlns:a16="http://schemas.microsoft.com/office/drawing/2014/main" id="{A98DFB51-1C13-FDA5-C369-A8D16D1A3967}"/>
              </a:ext>
            </a:extLst>
          </p:cNvPr>
          <p:cNvSpPr>
            <a:spLocks noGrp="1"/>
          </p:cNvSpPr>
          <p:nvPr>
            <p:ph type="ftr" sz="quarter" idx="11"/>
          </p:nvPr>
        </p:nvSpPr>
        <p:spPr>
          <a:xfrm>
            <a:off x="4038600" y="6356350"/>
            <a:ext cx="4114800" cy="365125"/>
          </a:xfrm>
          <a:prstGeom prst="rect">
            <a:avLst/>
          </a:prstGeom>
        </p:spPr>
        <p:txBody>
          <a:bodyPr/>
          <a:lstStyle/>
          <a:p>
            <a:endParaRPr lang="en-DE"/>
          </a:p>
        </p:txBody>
      </p:sp>
      <p:sp>
        <p:nvSpPr>
          <p:cNvPr id="7" name="Slide Number Placeholder 6">
            <a:extLst>
              <a:ext uri="{FF2B5EF4-FFF2-40B4-BE49-F238E27FC236}">
                <a16:creationId xmlns:a16="http://schemas.microsoft.com/office/drawing/2014/main" id="{AD40A6B4-1EA6-0DDF-E317-22F92A56F12D}"/>
              </a:ext>
            </a:extLst>
          </p:cNvPr>
          <p:cNvSpPr>
            <a:spLocks noGrp="1"/>
          </p:cNvSpPr>
          <p:nvPr>
            <p:ph type="sldNum" sz="quarter" idx="12"/>
          </p:nvPr>
        </p:nvSpPr>
        <p:spPr>
          <a:xfrm>
            <a:off x="8610600" y="6356350"/>
            <a:ext cx="2743200" cy="365125"/>
          </a:xfrm>
          <a:prstGeom prst="rect">
            <a:avLst/>
          </a:prstGeom>
        </p:spPr>
        <p:txBody>
          <a:bodyPr/>
          <a:lstStyle/>
          <a:p>
            <a:fld id="{496421F7-CB8B-4DEC-8948-EDFDB41308D1}" type="slidenum">
              <a:rPr lang="en-DE" smtClean="0"/>
              <a:t>‹N›</a:t>
            </a:fld>
            <a:endParaRPr lang="en-DE"/>
          </a:p>
        </p:txBody>
      </p:sp>
    </p:spTree>
    <p:extLst>
      <p:ext uri="{BB962C8B-B14F-4D97-AF65-F5344CB8AC3E}">
        <p14:creationId xmlns:p14="http://schemas.microsoft.com/office/powerpoint/2010/main" val="1771843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59E61-D9A0-5635-80AB-AC8FDE242145}"/>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4407F015-6C67-CD9A-6FCE-A66A3B6CB91F}"/>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C5A83C4C-5167-9E0C-D459-EFA33219F936}"/>
              </a:ext>
            </a:extLst>
          </p:cNvPr>
          <p:cNvSpPr>
            <a:spLocks noGrp="1"/>
          </p:cNvSpPr>
          <p:nvPr>
            <p:ph type="dt" sz="half" idx="10"/>
          </p:nvPr>
        </p:nvSpPr>
        <p:spPr>
          <a:xfrm>
            <a:off x="838200" y="6356350"/>
            <a:ext cx="2743200" cy="365125"/>
          </a:xfrm>
          <a:prstGeom prst="rect">
            <a:avLst/>
          </a:prstGeom>
        </p:spPr>
        <p:txBody>
          <a:bodyPr/>
          <a:lstStyle/>
          <a:p>
            <a:endParaRPr lang="en-DE"/>
          </a:p>
        </p:txBody>
      </p:sp>
      <p:sp>
        <p:nvSpPr>
          <p:cNvPr id="5" name="Footer Placeholder 4">
            <a:extLst>
              <a:ext uri="{FF2B5EF4-FFF2-40B4-BE49-F238E27FC236}">
                <a16:creationId xmlns:a16="http://schemas.microsoft.com/office/drawing/2014/main" id="{705DBBA2-DC3B-F035-FE9E-C47D8B023567}"/>
              </a:ext>
            </a:extLst>
          </p:cNvPr>
          <p:cNvSpPr>
            <a:spLocks noGrp="1"/>
          </p:cNvSpPr>
          <p:nvPr>
            <p:ph type="ftr" sz="quarter" idx="11"/>
          </p:nvPr>
        </p:nvSpPr>
        <p:spPr>
          <a:xfrm>
            <a:off x="4038600" y="6356350"/>
            <a:ext cx="4114800" cy="365125"/>
          </a:xfrm>
          <a:prstGeom prst="rect">
            <a:avLst/>
          </a:prstGeom>
        </p:spPr>
        <p:txBody>
          <a:bodyPr/>
          <a:lstStyle/>
          <a:p>
            <a:endParaRPr lang="en-DE"/>
          </a:p>
        </p:txBody>
      </p:sp>
      <p:sp>
        <p:nvSpPr>
          <p:cNvPr id="6" name="Slide Number Placeholder 5">
            <a:extLst>
              <a:ext uri="{FF2B5EF4-FFF2-40B4-BE49-F238E27FC236}">
                <a16:creationId xmlns:a16="http://schemas.microsoft.com/office/drawing/2014/main" id="{49D7A32D-66C7-6AF0-5722-55CA7A21251C}"/>
              </a:ext>
            </a:extLst>
          </p:cNvPr>
          <p:cNvSpPr>
            <a:spLocks noGrp="1"/>
          </p:cNvSpPr>
          <p:nvPr>
            <p:ph type="sldNum" sz="quarter" idx="12"/>
          </p:nvPr>
        </p:nvSpPr>
        <p:spPr>
          <a:xfrm>
            <a:off x="8610600" y="6356350"/>
            <a:ext cx="2743200" cy="365125"/>
          </a:xfrm>
          <a:prstGeom prst="rect">
            <a:avLst/>
          </a:prstGeom>
        </p:spPr>
        <p:txBody>
          <a:bodyPr/>
          <a:lstStyle/>
          <a:p>
            <a:fld id="{496421F7-CB8B-4DEC-8948-EDFDB41308D1}" type="slidenum">
              <a:rPr lang="en-DE" smtClean="0"/>
              <a:t>‹N›</a:t>
            </a:fld>
            <a:endParaRPr lang="en-DE"/>
          </a:p>
        </p:txBody>
      </p:sp>
    </p:spTree>
    <p:extLst>
      <p:ext uri="{BB962C8B-B14F-4D97-AF65-F5344CB8AC3E}">
        <p14:creationId xmlns:p14="http://schemas.microsoft.com/office/powerpoint/2010/main" val="2670815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C1B4F9-317A-F4CF-1996-202FCFD8F77B}"/>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A7377C1E-C1B9-04BD-D419-A6090E2D6D99}"/>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8C6F00E8-29ED-99D7-5379-A1B59DDE0975}"/>
              </a:ext>
            </a:extLst>
          </p:cNvPr>
          <p:cNvSpPr>
            <a:spLocks noGrp="1"/>
          </p:cNvSpPr>
          <p:nvPr>
            <p:ph type="dt" sz="half" idx="10"/>
          </p:nvPr>
        </p:nvSpPr>
        <p:spPr>
          <a:xfrm>
            <a:off x="838200" y="6356350"/>
            <a:ext cx="2743200" cy="365125"/>
          </a:xfrm>
          <a:prstGeom prst="rect">
            <a:avLst/>
          </a:prstGeom>
        </p:spPr>
        <p:txBody>
          <a:bodyPr/>
          <a:lstStyle/>
          <a:p>
            <a:endParaRPr lang="en-DE"/>
          </a:p>
        </p:txBody>
      </p:sp>
      <p:sp>
        <p:nvSpPr>
          <p:cNvPr id="5" name="Footer Placeholder 4">
            <a:extLst>
              <a:ext uri="{FF2B5EF4-FFF2-40B4-BE49-F238E27FC236}">
                <a16:creationId xmlns:a16="http://schemas.microsoft.com/office/drawing/2014/main" id="{B0D7CDDC-33E8-4DF1-86B5-1A13717B1B55}"/>
              </a:ext>
            </a:extLst>
          </p:cNvPr>
          <p:cNvSpPr>
            <a:spLocks noGrp="1"/>
          </p:cNvSpPr>
          <p:nvPr>
            <p:ph type="ftr" sz="quarter" idx="11"/>
          </p:nvPr>
        </p:nvSpPr>
        <p:spPr>
          <a:xfrm>
            <a:off x="4038600" y="6356350"/>
            <a:ext cx="4114800" cy="365125"/>
          </a:xfrm>
          <a:prstGeom prst="rect">
            <a:avLst/>
          </a:prstGeom>
        </p:spPr>
        <p:txBody>
          <a:bodyPr/>
          <a:lstStyle/>
          <a:p>
            <a:endParaRPr lang="en-DE"/>
          </a:p>
        </p:txBody>
      </p:sp>
      <p:sp>
        <p:nvSpPr>
          <p:cNvPr id="6" name="Slide Number Placeholder 5">
            <a:extLst>
              <a:ext uri="{FF2B5EF4-FFF2-40B4-BE49-F238E27FC236}">
                <a16:creationId xmlns:a16="http://schemas.microsoft.com/office/drawing/2014/main" id="{1E84BB88-26C0-57FA-EACB-FDA73B4A32B8}"/>
              </a:ext>
            </a:extLst>
          </p:cNvPr>
          <p:cNvSpPr>
            <a:spLocks noGrp="1"/>
          </p:cNvSpPr>
          <p:nvPr>
            <p:ph type="sldNum" sz="quarter" idx="12"/>
          </p:nvPr>
        </p:nvSpPr>
        <p:spPr>
          <a:xfrm>
            <a:off x="8610600" y="6356350"/>
            <a:ext cx="2743200" cy="365125"/>
          </a:xfrm>
          <a:prstGeom prst="rect">
            <a:avLst/>
          </a:prstGeom>
        </p:spPr>
        <p:txBody>
          <a:bodyPr/>
          <a:lstStyle/>
          <a:p>
            <a:fld id="{496421F7-CB8B-4DEC-8948-EDFDB41308D1}" type="slidenum">
              <a:rPr lang="en-DE" smtClean="0"/>
              <a:t>‹N›</a:t>
            </a:fld>
            <a:endParaRPr lang="en-DE"/>
          </a:p>
        </p:txBody>
      </p:sp>
    </p:spTree>
    <p:extLst>
      <p:ext uri="{BB962C8B-B14F-4D97-AF65-F5344CB8AC3E}">
        <p14:creationId xmlns:p14="http://schemas.microsoft.com/office/powerpoint/2010/main" val="2110070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97165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WHA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F7536E-1CAC-1257-C162-6E24CEF9AE34}"/>
              </a:ext>
            </a:extLst>
          </p:cNvPr>
          <p:cNvSpPr>
            <a:spLocks noGrp="1"/>
          </p:cNvSpPr>
          <p:nvPr>
            <p:ph type="dt" sz="half" idx="10"/>
          </p:nvPr>
        </p:nvSpPr>
        <p:spPr/>
        <p:txBody>
          <a:bodyPr/>
          <a:lstStyle/>
          <a:p>
            <a:endParaRPr lang="en-GB" sz="1200"/>
          </a:p>
        </p:txBody>
      </p:sp>
      <p:sp>
        <p:nvSpPr>
          <p:cNvPr id="4" name="Footer Placeholder 3">
            <a:extLst>
              <a:ext uri="{FF2B5EF4-FFF2-40B4-BE49-F238E27FC236}">
                <a16:creationId xmlns:a16="http://schemas.microsoft.com/office/drawing/2014/main" id="{D76C7FCD-A57D-2C22-165F-0F20B14A0C1E}"/>
              </a:ext>
            </a:extLst>
          </p:cNvPr>
          <p:cNvSpPr>
            <a:spLocks noGrp="1"/>
          </p:cNvSpPr>
          <p:nvPr>
            <p:ph type="ftr" sz="quarter" idx="11"/>
          </p:nvPr>
        </p:nvSpPr>
        <p:spPr/>
        <p:txBody>
          <a:bodyPr/>
          <a:lstStyle/>
          <a:p>
            <a:pPr algn="r"/>
            <a:endParaRPr lang="en-GB"/>
          </a:p>
        </p:txBody>
      </p:sp>
    </p:spTree>
    <p:extLst>
      <p:ext uri="{BB962C8B-B14F-4D97-AF65-F5344CB8AC3E}">
        <p14:creationId xmlns:p14="http://schemas.microsoft.com/office/powerpoint/2010/main" val="1726764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1566C-BE4F-DC99-88EE-EB03B325E07C}"/>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39CF214F-7FE6-CA8B-4616-AFE7C35EF395}"/>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3A521CD5-4F40-9F50-30F4-3A26E1278433}"/>
              </a:ext>
            </a:extLst>
          </p:cNvPr>
          <p:cNvSpPr>
            <a:spLocks noGrp="1"/>
          </p:cNvSpPr>
          <p:nvPr>
            <p:ph type="dt" sz="half" idx="10"/>
          </p:nvPr>
        </p:nvSpPr>
        <p:spPr>
          <a:xfrm>
            <a:off x="838200" y="6356350"/>
            <a:ext cx="2743200" cy="365125"/>
          </a:xfrm>
          <a:prstGeom prst="rect">
            <a:avLst/>
          </a:prstGeom>
        </p:spPr>
        <p:txBody>
          <a:bodyPr/>
          <a:lstStyle/>
          <a:p>
            <a:endParaRPr lang="en-DE"/>
          </a:p>
        </p:txBody>
      </p:sp>
      <p:sp>
        <p:nvSpPr>
          <p:cNvPr id="5" name="Footer Placeholder 4">
            <a:extLst>
              <a:ext uri="{FF2B5EF4-FFF2-40B4-BE49-F238E27FC236}">
                <a16:creationId xmlns:a16="http://schemas.microsoft.com/office/drawing/2014/main" id="{DF2E98A3-857B-A6E9-1D2A-4CE2383EBBCE}"/>
              </a:ext>
            </a:extLst>
          </p:cNvPr>
          <p:cNvSpPr>
            <a:spLocks noGrp="1"/>
          </p:cNvSpPr>
          <p:nvPr>
            <p:ph type="ftr" sz="quarter" idx="11"/>
          </p:nvPr>
        </p:nvSpPr>
        <p:spPr>
          <a:xfrm>
            <a:off x="4038600" y="6356350"/>
            <a:ext cx="4114800" cy="365125"/>
          </a:xfrm>
          <a:prstGeom prst="rect">
            <a:avLst/>
          </a:prstGeom>
        </p:spPr>
        <p:txBody>
          <a:bodyPr/>
          <a:lstStyle/>
          <a:p>
            <a:endParaRPr lang="en-DE"/>
          </a:p>
        </p:txBody>
      </p:sp>
      <p:sp>
        <p:nvSpPr>
          <p:cNvPr id="6" name="Slide Number Placeholder 5">
            <a:extLst>
              <a:ext uri="{FF2B5EF4-FFF2-40B4-BE49-F238E27FC236}">
                <a16:creationId xmlns:a16="http://schemas.microsoft.com/office/drawing/2014/main" id="{73F76DFC-84EC-6609-BA1F-8C1B1EF6F0D2}"/>
              </a:ext>
            </a:extLst>
          </p:cNvPr>
          <p:cNvSpPr>
            <a:spLocks noGrp="1"/>
          </p:cNvSpPr>
          <p:nvPr>
            <p:ph type="sldNum" sz="quarter" idx="12"/>
          </p:nvPr>
        </p:nvSpPr>
        <p:spPr>
          <a:xfrm>
            <a:off x="8610600" y="6356350"/>
            <a:ext cx="2743200" cy="365125"/>
          </a:xfrm>
          <a:prstGeom prst="rect">
            <a:avLst/>
          </a:prstGeom>
        </p:spPr>
        <p:txBody>
          <a:bodyPr/>
          <a:lstStyle/>
          <a:p>
            <a:fld id="{496421F7-CB8B-4DEC-8948-EDFDB41308D1}" type="slidenum">
              <a:rPr lang="en-DE" smtClean="0"/>
              <a:t>‹N›</a:t>
            </a:fld>
            <a:endParaRPr lang="en-DE"/>
          </a:p>
        </p:txBody>
      </p:sp>
    </p:spTree>
    <p:extLst>
      <p:ext uri="{BB962C8B-B14F-4D97-AF65-F5344CB8AC3E}">
        <p14:creationId xmlns:p14="http://schemas.microsoft.com/office/powerpoint/2010/main" val="860066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6E0F5-461E-5620-74A4-FE9E835F914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DE"/>
          </a:p>
        </p:txBody>
      </p:sp>
      <p:sp>
        <p:nvSpPr>
          <p:cNvPr id="3" name="Text Placeholder 2">
            <a:extLst>
              <a:ext uri="{FF2B5EF4-FFF2-40B4-BE49-F238E27FC236}">
                <a16:creationId xmlns:a16="http://schemas.microsoft.com/office/drawing/2014/main" id="{B5D33FFE-942B-FA12-3BAA-4D252B20AB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7657860-B9F1-479C-4D3E-E904FC399023}"/>
              </a:ext>
            </a:extLst>
          </p:cNvPr>
          <p:cNvSpPr>
            <a:spLocks noGrp="1"/>
          </p:cNvSpPr>
          <p:nvPr>
            <p:ph type="dt" sz="half" idx="10"/>
          </p:nvPr>
        </p:nvSpPr>
        <p:spPr>
          <a:xfrm>
            <a:off x="838200" y="6356350"/>
            <a:ext cx="2743200" cy="365125"/>
          </a:xfrm>
          <a:prstGeom prst="rect">
            <a:avLst/>
          </a:prstGeom>
        </p:spPr>
        <p:txBody>
          <a:bodyPr/>
          <a:lstStyle/>
          <a:p>
            <a:endParaRPr lang="en-DE"/>
          </a:p>
        </p:txBody>
      </p:sp>
      <p:sp>
        <p:nvSpPr>
          <p:cNvPr id="5" name="Footer Placeholder 4">
            <a:extLst>
              <a:ext uri="{FF2B5EF4-FFF2-40B4-BE49-F238E27FC236}">
                <a16:creationId xmlns:a16="http://schemas.microsoft.com/office/drawing/2014/main" id="{9A01EAE8-CBD2-AF6B-6E73-AFA515ADB43D}"/>
              </a:ext>
            </a:extLst>
          </p:cNvPr>
          <p:cNvSpPr>
            <a:spLocks noGrp="1"/>
          </p:cNvSpPr>
          <p:nvPr>
            <p:ph type="ftr" sz="quarter" idx="11"/>
          </p:nvPr>
        </p:nvSpPr>
        <p:spPr>
          <a:xfrm>
            <a:off x="4038600" y="6356350"/>
            <a:ext cx="4114800" cy="365125"/>
          </a:xfrm>
          <a:prstGeom prst="rect">
            <a:avLst/>
          </a:prstGeom>
        </p:spPr>
        <p:txBody>
          <a:bodyPr/>
          <a:lstStyle/>
          <a:p>
            <a:endParaRPr lang="en-DE"/>
          </a:p>
        </p:txBody>
      </p:sp>
      <p:sp>
        <p:nvSpPr>
          <p:cNvPr id="6" name="Slide Number Placeholder 5">
            <a:extLst>
              <a:ext uri="{FF2B5EF4-FFF2-40B4-BE49-F238E27FC236}">
                <a16:creationId xmlns:a16="http://schemas.microsoft.com/office/drawing/2014/main" id="{393F6007-8809-0E67-623C-8E3C3C7A001B}"/>
              </a:ext>
            </a:extLst>
          </p:cNvPr>
          <p:cNvSpPr>
            <a:spLocks noGrp="1"/>
          </p:cNvSpPr>
          <p:nvPr>
            <p:ph type="sldNum" sz="quarter" idx="12"/>
          </p:nvPr>
        </p:nvSpPr>
        <p:spPr>
          <a:xfrm>
            <a:off x="8610600" y="6356350"/>
            <a:ext cx="2743200" cy="365125"/>
          </a:xfrm>
          <a:prstGeom prst="rect">
            <a:avLst/>
          </a:prstGeom>
        </p:spPr>
        <p:txBody>
          <a:bodyPr/>
          <a:lstStyle/>
          <a:p>
            <a:fld id="{496421F7-CB8B-4DEC-8948-EDFDB41308D1}" type="slidenum">
              <a:rPr lang="en-DE" smtClean="0"/>
              <a:t>‹N›</a:t>
            </a:fld>
            <a:endParaRPr lang="en-DE"/>
          </a:p>
        </p:txBody>
      </p:sp>
    </p:spTree>
    <p:extLst>
      <p:ext uri="{BB962C8B-B14F-4D97-AF65-F5344CB8AC3E}">
        <p14:creationId xmlns:p14="http://schemas.microsoft.com/office/powerpoint/2010/main" val="848314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F92A3-D9F9-4145-0B76-C634E3C2B834}"/>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17CE659F-3EC1-CEAF-A663-E17A29D95CD4}"/>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Content Placeholder 3">
            <a:extLst>
              <a:ext uri="{FF2B5EF4-FFF2-40B4-BE49-F238E27FC236}">
                <a16:creationId xmlns:a16="http://schemas.microsoft.com/office/drawing/2014/main" id="{1A9ABA5A-3CD6-D9A9-1F67-06D4B04BB147}"/>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Date Placeholder 4">
            <a:extLst>
              <a:ext uri="{FF2B5EF4-FFF2-40B4-BE49-F238E27FC236}">
                <a16:creationId xmlns:a16="http://schemas.microsoft.com/office/drawing/2014/main" id="{176A1566-E696-68B6-D09B-84781C312B79}"/>
              </a:ext>
            </a:extLst>
          </p:cNvPr>
          <p:cNvSpPr>
            <a:spLocks noGrp="1"/>
          </p:cNvSpPr>
          <p:nvPr>
            <p:ph type="dt" sz="half" idx="10"/>
          </p:nvPr>
        </p:nvSpPr>
        <p:spPr>
          <a:xfrm>
            <a:off x="838200" y="6356350"/>
            <a:ext cx="2743200" cy="365125"/>
          </a:xfrm>
          <a:prstGeom prst="rect">
            <a:avLst/>
          </a:prstGeom>
        </p:spPr>
        <p:txBody>
          <a:bodyPr/>
          <a:lstStyle/>
          <a:p>
            <a:endParaRPr lang="en-DE"/>
          </a:p>
        </p:txBody>
      </p:sp>
      <p:sp>
        <p:nvSpPr>
          <p:cNvPr id="6" name="Footer Placeholder 5">
            <a:extLst>
              <a:ext uri="{FF2B5EF4-FFF2-40B4-BE49-F238E27FC236}">
                <a16:creationId xmlns:a16="http://schemas.microsoft.com/office/drawing/2014/main" id="{CF762687-5E92-4CBB-DF0C-6299E32E4C22}"/>
              </a:ext>
            </a:extLst>
          </p:cNvPr>
          <p:cNvSpPr>
            <a:spLocks noGrp="1"/>
          </p:cNvSpPr>
          <p:nvPr>
            <p:ph type="ftr" sz="quarter" idx="11"/>
          </p:nvPr>
        </p:nvSpPr>
        <p:spPr>
          <a:xfrm>
            <a:off x="4038600" y="6356350"/>
            <a:ext cx="4114800" cy="365125"/>
          </a:xfrm>
          <a:prstGeom prst="rect">
            <a:avLst/>
          </a:prstGeom>
        </p:spPr>
        <p:txBody>
          <a:bodyPr/>
          <a:lstStyle/>
          <a:p>
            <a:endParaRPr lang="en-DE"/>
          </a:p>
        </p:txBody>
      </p:sp>
      <p:sp>
        <p:nvSpPr>
          <p:cNvPr id="7" name="Slide Number Placeholder 6">
            <a:extLst>
              <a:ext uri="{FF2B5EF4-FFF2-40B4-BE49-F238E27FC236}">
                <a16:creationId xmlns:a16="http://schemas.microsoft.com/office/drawing/2014/main" id="{24D065C5-9659-60CA-5285-33B2E98F12FC}"/>
              </a:ext>
            </a:extLst>
          </p:cNvPr>
          <p:cNvSpPr>
            <a:spLocks noGrp="1"/>
          </p:cNvSpPr>
          <p:nvPr>
            <p:ph type="sldNum" sz="quarter" idx="12"/>
          </p:nvPr>
        </p:nvSpPr>
        <p:spPr>
          <a:xfrm>
            <a:off x="8610600" y="6356350"/>
            <a:ext cx="2743200" cy="365125"/>
          </a:xfrm>
          <a:prstGeom prst="rect">
            <a:avLst/>
          </a:prstGeom>
        </p:spPr>
        <p:txBody>
          <a:bodyPr/>
          <a:lstStyle/>
          <a:p>
            <a:fld id="{496421F7-CB8B-4DEC-8948-EDFDB41308D1}" type="slidenum">
              <a:rPr lang="en-DE" smtClean="0"/>
              <a:t>‹N›</a:t>
            </a:fld>
            <a:endParaRPr lang="en-DE"/>
          </a:p>
        </p:txBody>
      </p:sp>
    </p:spTree>
    <p:extLst>
      <p:ext uri="{BB962C8B-B14F-4D97-AF65-F5344CB8AC3E}">
        <p14:creationId xmlns:p14="http://schemas.microsoft.com/office/powerpoint/2010/main" val="3154151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B6B18-A44C-42D6-5238-0F2594F01F9D}"/>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DE"/>
          </a:p>
        </p:txBody>
      </p:sp>
      <p:sp>
        <p:nvSpPr>
          <p:cNvPr id="3" name="Text Placeholder 2">
            <a:extLst>
              <a:ext uri="{FF2B5EF4-FFF2-40B4-BE49-F238E27FC236}">
                <a16:creationId xmlns:a16="http://schemas.microsoft.com/office/drawing/2014/main" id="{29096C7D-8EC9-7300-FE38-A7DAC1B4FF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240A664-013C-BF19-883A-1D41EE4BEC10}"/>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Text Placeholder 4">
            <a:extLst>
              <a:ext uri="{FF2B5EF4-FFF2-40B4-BE49-F238E27FC236}">
                <a16:creationId xmlns:a16="http://schemas.microsoft.com/office/drawing/2014/main" id="{5490B552-2A75-2DD1-8F63-F5003EEB0B9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C66E4A4-441A-7A36-9A01-31E3A1BA798A}"/>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7" name="Date Placeholder 6">
            <a:extLst>
              <a:ext uri="{FF2B5EF4-FFF2-40B4-BE49-F238E27FC236}">
                <a16:creationId xmlns:a16="http://schemas.microsoft.com/office/drawing/2014/main" id="{6D533B42-96D7-9F73-FF06-53B2C469457C}"/>
              </a:ext>
            </a:extLst>
          </p:cNvPr>
          <p:cNvSpPr>
            <a:spLocks noGrp="1"/>
          </p:cNvSpPr>
          <p:nvPr>
            <p:ph type="dt" sz="half" idx="10"/>
          </p:nvPr>
        </p:nvSpPr>
        <p:spPr>
          <a:xfrm>
            <a:off x="838200" y="6356350"/>
            <a:ext cx="2743200" cy="365125"/>
          </a:xfrm>
          <a:prstGeom prst="rect">
            <a:avLst/>
          </a:prstGeom>
        </p:spPr>
        <p:txBody>
          <a:bodyPr/>
          <a:lstStyle/>
          <a:p>
            <a:endParaRPr lang="en-DE"/>
          </a:p>
        </p:txBody>
      </p:sp>
      <p:sp>
        <p:nvSpPr>
          <p:cNvPr id="8" name="Footer Placeholder 7">
            <a:extLst>
              <a:ext uri="{FF2B5EF4-FFF2-40B4-BE49-F238E27FC236}">
                <a16:creationId xmlns:a16="http://schemas.microsoft.com/office/drawing/2014/main" id="{2E97F7A7-8A74-E54A-0F2B-9FCBDFFC7F12}"/>
              </a:ext>
            </a:extLst>
          </p:cNvPr>
          <p:cNvSpPr>
            <a:spLocks noGrp="1"/>
          </p:cNvSpPr>
          <p:nvPr>
            <p:ph type="ftr" sz="quarter" idx="11"/>
          </p:nvPr>
        </p:nvSpPr>
        <p:spPr>
          <a:xfrm>
            <a:off x="4038600" y="6356350"/>
            <a:ext cx="4114800" cy="365125"/>
          </a:xfrm>
          <a:prstGeom prst="rect">
            <a:avLst/>
          </a:prstGeom>
        </p:spPr>
        <p:txBody>
          <a:bodyPr/>
          <a:lstStyle/>
          <a:p>
            <a:endParaRPr lang="en-DE"/>
          </a:p>
        </p:txBody>
      </p:sp>
      <p:sp>
        <p:nvSpPr>
          <p:cNvPr id="9" name="Slide Number Placeholder 8">
            <a:extLst>
              <a:ext uri="{FF2B5EF4-FFF2-40B4-BE49-F238E27FC236}">
                <a16:creationId xmlns:a16="http://schemas.microsoft.com/office/drawing/2014/main" id="{5B422D7C-465D-C03B-C896-12C53432527E}"/>
              </a:ext>
            </a:extLst>
          </p:cNvPr>
          <p:cNvSpPr>
            <a:spLocks noGrp="1"/>
          </p:cNvSpPr>
          <p:nvPr>
            <p:ph type="sldNum" sz="quarter" idx="12"/>
          </p:nvPr>
        </p:nvSpPr>
        <p:spPr>
          <a:xfrm>
            <a:off x="8610600" y="6356350"/>
            <a:ext cx="2743200" cy="365125"/>
          </a:xfrm>
          <a:prstGeom prst="rect">
            <a:avLst/>
          </a:prstGeom>
        </p:spPr>
        <p:txBody>
          <a:bodyPr/>
          <a:lstStyle/>
          <a:p>
            <a:fld id="{496421F7-CB8B-4DEC-8948-EDFDB41308D1}" type="slidenum">
              <a:rPr lang="en-DE" smtClean="0"/>
              <a:t>‹N›</a:t>
            </a:fld>
            <a:endParaRPr lang="en-DE"/>
          </a:p>
        </p:txBody>
      </p:sp>
    </p:spTree>
    <p:extLst>
      <p:ext uri="{BB962C8B-B14F-4D97-AF65-F5344CB8AC3E}">
        <p14:creationId xmlns:p14="http://schemas.microsoft.com/office/powerpoint/2010/main" val="833033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27D3E-58DF-4A31-F789-2B29E8CEFCD6}"/>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DE"/>
          </a:p>
        </p:txBody>
      </p:sp>
      <p:sp>
        <p:nvSpPr>
          <p:cNvPr id="3" name="Date Placeholder 2">
            <a:extLst>
              <a:ext uri="{FF2B5EF4-FFF2-40B4-BE49-F238E27FC236}">
                <a16:creationId xmlns:a16="http://schemas.microsoft.com/office/drawing/2014/main" id="{E03FC434-B9C5-B794-166F-C8669D5C3644}"/>
              </a:ext>
            </a:extLst>
          </p:cNvPr>
          <p:cNvSpPr>
            <a:spLocks noGrp="1"/>
          </p:cNvSpPr>
          <p:nvPr>
            <p:ph type="dt" sz="half" idx="10"/>
          </p:nvPr>
        </p:nvSpPr>
        <p:spPr>
          <a:xfrm>
            <a:off x="838200" y="6356350"/>
            <a:ext cx="2743200" cy="365125"/>
          </a:xfrm>
          <a:prstGeom prst="rect">
            <a:avLst/>
          </a:prstGeom>
        </p:spPr>
        <p:txBody>
          <a:bodyPr/>
          <a:lstStyle/>
          <a:p>
            <a:endParaRPr lang="en-DE"/>
          </a:p>
        </p:txBody>
      </p:sp>
      <p:sp>
        <p:nvSpPr>
          <p:cNvPr id="4" name="Footer Placeholder 3">
            <a:extLst>
              <a:ext uri="{FF2B5EF4-FFF2-40B4-BE49-F238E27FC236}">
                <a16:creationId xmlns:a16="http://schemas.microsoft.com/office/drawing/2014/main" id="{D07ECB71-3B6C-713E-1DF0-294196406C0D}"/>
              </a:ext>
            </a:extLst>
          </p:cNvPr>
          <p:cNvSpPr>
            <a:spLocks noGrp="1"/>
          </p:cNvSpPr>
          <p:nvPr>
            <p:ph type="ftr" sz="quarter" idx="11"/>
          </p:nvPr>
        </p:nvSpPr>
        <p:spPr>
          <a:xfrm>
            <a:off x="4038600" y="6356350"/>
            <a:ext cx="4114800" cy="365125"/>
          </a:xfrm>
          <a:prstGeom prst="rect">
            <a:avLst/>
          </a:prstGeom>
        </p:spPr>
        <p:txBody>
          <a:bodyPr/>
          <a:lstStyle/>
          <a:p>
            <a:endParaRPr lang="en-DE"/>
          </a:p>
        </p:txBody>
      </p:sp>
      <p:sp>
        <p:nvSpPr>
          <p:cNvPr id="5" name="Slide Number Placeholder 4">
            <a:extLst>
              <a:ext uri="{FF2B5EF4-FFF2-40B4-BE49-F238E27FC236}">
                <a16:creationId xmlns:a16="http://schemas.microsoft.com/office/drawing/2014/main" id="{EB40A334-78A2-E6AE-111E-CBEA6B89D8D0}"/>
              </a:ext>
            </a:extLst>
          </p:cNvPr>
          <p:cNvSpPr>
            <a:spLocks noGrp="1"/>
          </p:cNvSpPr>
          <p:nvPr>
            <p:ph type="sldNum" sz="quarter" idx="12"/>
          </p:nvPr>
        </p:nvSpPr>
        <p:spPr>
          <a:xfrm>
            <a:off x="8610600" y="6356350"/>
            <a:ext cx="2743200" cy="365125"/>
          </a:xfrm>
          <a:prstGeom prst="rect">
            <a:avLst/>
          </a:prstGeom>
        </p:spPr>
        <p:txBody>
          <a:bodyPr/>
          <a:lstStyle/>
          <a:p>
            <a:fld id="{496421F7-CB8B-4DEC-8948-EDFDB41308D1}" type="slidenum">
              <a:rPr lang="en-DE" smtClean="0"/>
              <a:t>‹N›</a:t>
            </a:fld>
            <a:endParaRPr lang="en-DE"/>
          </a:p>
        </p:txBody>
      </p:sp>
    </p:spTree>
    <p:extLst>
      <p:ext uri="{BB962C8B-B14F-4D97-AF65-F5344CB8AC3E}">
        <p14:creationId xmlns:p14="http://schemas.microsoft.com/office/powerpoint/2010/main" val="4244382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FE536F-6961-2FFB-03AE-1C11A80A7C22}"/>
              </a:ext>
            </a:extLst>
          </p:cNvPr>
          <p:cNvSpPr>
            <a:spLocks noGrp="1"/>
          </p:cNvSpPr>
          <p:nvPr>
            <p:ph type="dt" sz="half" idx="10"/>
          </p:nvPr>
        </p:nvSpPr>
        <p:spPr>
          <a:xfrm>
            <a:off x="838200" y="6356350"/>
            <a:ext cx="2743200" cy="365125"/>
          </a:xfrm>
          <a:prstGeom prst="rect">
            <a:avLst/>
          </a:prstGeom>
        </p:spPr>
        <p:txBody>
          <a:bodyPr/>
          <a:lstStyle/>
          <a:p>
            <a:endParaRPr lang="en-DE"/>
          </a:p>
        </p:txBody>
      </p:sp>
      <p:sp>
        <p:nvSpPr>
          <p:cNvPr id="3" name="Footer Placeholder 2">
            <a:extLst>
              <a:ext uri="{FF2B5EF4-FFF2-40B4-BE49-F238E27FC236}">
                <a16:creationId xmlns:a16="http://schemas.microsoft.com/office/drawing/2014/main" id="{922FC902-7DBA-F7FF-32A8-9248DA5C3F3B}"/>
              </a:ext>
            </a:extLst>
          </p:cNvPr>
          <p:cNvSpPr>
            <a:spLocks noGrp="1"/>
          </p:cNvSpPr>
          <p:nvPr>
            <p:ph type="ftr" sz="quarter" idx="11"/>
          </p:nvPr>
        </p:nvSpPr>
        <p:spPr>
          <a:xfrm>
            <a:off x="4038600" y="6356350"/>
            <a:ext cx="4114800" cy="365125"/>
          </a:xfrm>
          <a:prstGeom prst="rect">
            <a:avLst/>
          </a:prstGeom>
        </p:spPr>
        <p:txBody>
          <a:bodyPr/>
          <a:lstStyle/>
          <a:p>
            <a:endParaRPr lang="en-DE"/>
          </a:p>
        </p:txBody>
      </p:sp>
      <p:sp>
        <p:nvSpPr>
          <p:cNvPr id="4" name="Slide Number Placeholder 3">
            <a:extLst>
              <a:ext uri="{FF2B5EF4-FFF2-40B4-BE49-F238E27FC236}">
                <a16:creationId xmlns:a16="http://schemas.microsoft.com/office/drawing/2014/main" id="{D553742A-E6DD-B1EA-D239-5E35FF98B3C1}"/>
              </a:ext>
            </a:extLst>
          </p:cNvPr>
          <p:cNvSpPr>
            <a:spLocks noGrp="1"/>
          </p:cNvSpPr>
          <p:nvPr>
            <p:ph type="sldNum" sz="quarter" idx="12"/>
          </p:nvPr>
        </p:nvSpPr>
        <p:spPr>
          <a:xfrm>
            <a:off x="8610600" y="6356350"/>
            <a:ext cx="2743200" cy="365125"/>
          </a:xfrm>
          <a:prstGeom prst="rect">
            <a:avLst/>
          </a:prstGeom>
        </p:spPr>
        <p:txBody>
          <a:bodyPr/>
          <a:lstStyle/>
          <a:p>
            <a:fld id="{496421F7-CB8B-4DEC-8948-EDFDB41308D1}" type="slidenum">
              <a:rPr lang="en-DE" smtClean="0"/>
              <a:t>‹N›</a:t>
            </a:fld>
            <a:endParaRPr lang="en-DE"/>
          </a:p>
        </p:txBody>
      </p:sp>
    </p:spTree>
    <p:extLst>
      <p:ext uri="{BB962C8B-B14F-4D97-AF65-F5344CB8AC3E}">
        <p14:creationId xmlns:p14="http://schemas.microsoft.com/office/powerpoint/2010/main" val="3616346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B136D-B5B6-2DC9-9AAF-AB315530E3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DE"/>
          </a:p>
        </p:txBody>
      </p:sp>
      <p:sp>
        <p:nvSpPr>
          <p:cNvPr id="3" name="Content Placeholder 2">
            <a:extLst>
              <a:ext uri="{FF2B5EF4-FFF2-40B4-BE49-F238E27FC236}">
                <a16:creationId xmlns:a16="http://schemas.microsoft.com/office/drawing/2014/main" id="{9C3CBD74-5931-7F41-50B0-678296A8841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Text Placeholder 3">
            <a:extLst>
              <a:ext uri="{FF2B5EF4-FFF2-40B4-BE49-F238E27FC236}">
                <a16:creationId xmlns:a16="http://schemas.microsoft.com/office/drawing/2014/main" id="{E36F9875-DBC7-7792-B246-CA395614E1F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41E9427-0120-D32D-2C8D-78CE4A13EB0F}"/>
              </a:ext>
            </a:extLst>
          </p:cNvPr>
          <p:cNvSpPr>
            <a:spLocks noGrp="1"/>
          </p:cNvSpPr>
          <p:nvPr>
            <p:ph type="dt" sz="half" idx="10"/>
          </p:nvPr>
        </p:nvSpPr>
        <p:spPr>
          <a:xfrm>
            <a:off x="838200" y="6356350"/>
            <a:ext cx="2743200" cy="365125"/>
          </a:xfrm>
          <a:prstGeom prst="rect">
            <a:avLst/>
          </a:prstGeom>
        </p:spPr>
        <p:txBody>
          <a:bodyPr/>
          <a:lstStyle/>
          <a:p>
            <a:endParaRPr lang="en-DE"/>
          </a:p>
        </p:txBody>
      </p:sp>
      <p:sp>
        <p:nvSpPr>
          <p:cNvPr id="6" name="Footer Placeholder 5">
            <a:extLst>
              <a:ext uri="{FF2B5EF4-FFF2-40B4-BE49-F238E27FC236}">
                <a16:creationId xmlns:a16="http://schemas.microsoft.com/office/drawing/2014/main" id="{0EB94AC3-F887-53FA-0D6E-DB13BB450EA0}"/>
              </a:ext>
            </a:extLst>
          </p:cNvPr>
          <p:cNvSpPr>
            <a:spLocks noGrp="1"/>
          </p:cNvSpPr>
          <p:nvPr>
            <p:ph type="ftr" sz="quarter" idx="11"/>
          </p:nvPr>
        </p:nvSpPr>
        <p:spPr>
          <a:xfrm>
            <a:off x="4038600" y="6356350"/>
            <a:ext cx="4114800" cy="365125"/>
          </a:xfrm>
          <a:prstGeom prst="rect">
            <a:avLst/>
          </a:prstGeom>
        </p:spPr>
        <p:txBody>
          <a:bodyPr/>
          <a:lstStyle/>
          <a:p>
            <a:endParaRPr lang="en-DE"/>
          </a:p>
        </p:txBody>
      </p:sp>
      <p:sp>
        <p:nvSpPr>
          <p:cNvPr id="7" name="Slide Number Placeholder 6">
            <a:extLst>
              <a:ext uri="{FF2B5EF4-FFF2-40B4-BE49-F238E27FC236}">
                <a16:creationId xmlns:a16="http://schemas.microsoft.com/office/drawing/2014/main" id="{3B1F2BB1-6B27-81B3-86C5-85F438393919}"/>
              </a:ext>
            </a:extLst>
          </p:cNvPr>
          <p:cNvSpPr>
            <a:spLocks noGrp="1"/>
          </p:cNvSpPr>
          <p:nvPr>
            <p:ph type="sldNum" sz="quarter" idx="12"/>
          </p:nvPr>
        </p:nvSpPr>
        <p:spPr>
          <a:xfrm>
            <a:off x="8610600" y="6356350"/>
            <a:ext cx="2743200" cy="365125"/>
          </a:xfrm>
          <a:prstGeom prst="rect">
            <a:avLst/>
          </a:prstGeom>
        </p:spPr>
        <p:txBody>
          <a:bodyPr/>
          <a:lstStyle/>
          <a:p>
            <a:fld id="{496421F7-CB8B-4DEC-8948-EDFDB41308D1}" type="slidenum">
              <a:rPr lang="en-DE" smtClean="0"/>
              <a:t>‹N›</a:t>
            </a:fld>
            <a:endParaRPr lang="en-DE"/>
          </a:p>
        </p:txBody>
      </p:sp>
    </p:spTree>
    <p:extLst>
      <p:ext uri="{BB962C8B-B14F-4D97-AF65-F5344CB8AC3E}">
        <p14:creationId xmlns:p14="http://schemas.microsoft.com/office/powerpoint/2010/main" val="2709589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CC76E88F-E492-5BDA-12B6-19439B82BCC4}"/>
              </a:ext>
            </a:extLst>
          </p:cNvPr>
          <p:cNvSpPr>
            <a:spLocks noGrp="1"/>
          </p:cNvSpPr>
          <p:nvPr>
            <p:ph type="dt" sz="half" idx="2"/>
          </p:nvPr>
        </p:nvSpPr>
        <p:spPr>
          <a:xfrm>
            <a:off x="245534" y="6492875"/>
            <a:ext cx="2743200" cy="365125"/>
          </a:xfrm>
          <a:prstGeom prst="rect">
            <a:avLst/>
          </a:prstGeom>
        </p:spPr>
        <p:txBody>
          <a:bodyPr/>
          <a:lstStyle>
            <a:lvl1pPr>
              <a:defRPr sz="1200" b="0"/>
            </a:lvl1pPr>
          </a:lstStyle>
          <a:p>
            <a:endParaRPr lang="en-GB" b="0"/>
          </a:p>
        </p:txBody>
      </p:sp>
      <p:sp>
        <p:nvSpPr>
          <p:cNvPr id="8" name="Footer Placeholder 4">
            <a:extLst>
              <a:ext uri="{FF2B5EF4-FFF2-40B4-BE49-F238E27FC236}">
                <a16:creationId xmlns:a16="http://schemas.microsoft.com/office/drawing/2014/main" id="{B3E3F4E8-532D-C3F1-8378-9F67020AC7C1}"/>
              </a:ext>
            </a:extLst>
          </p:cNvPr>
          <p:cNvSpPr>
            <a:spLocks noGrp="1"/>
          </p:cNvSpPr>
          <p:nvPr>
            <p:ph type="ftr" sz="quarter" idx="3"/>
          </p:nvPr>
        </p:nvSpPr>
        <p:spPr>
          <a:xfrm>
            <a:off x="7831666" y="6492875"/>
            <a:ext cx="4114800" cy="365125"/>
          </a:xfrm>
          <a:prstGeom prst="rect">
            <a:avLst/>
          </a:prstGeom>
        </p:spPr>
        <p:txBody>
          <a:bodyPr/>
          <a:lstStyle>
            <a:lvl1pPr>
              <a:defRPr sz="1200"/>
            </a:lvl1pPr>
          </a:lstStyle>
          <a:p>
            <a:pPr algn="r"/>
            <a:endParaRPr lang="en-GB"/>
          </a:p>
        </p:txBody>
      </p:sp>
    </p:spTree>
    <p:extLst>
      <p:ext uri="{BB962C8B-B14F-4D97-AF65-F5344CB8AC3E}">
        <p14:creationId xmlns:p14="http://schemas.microsoft.com/office/powerpoint/2010/main" val="301905449"/>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5"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48.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50.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49.sv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61.png"/><Relationship Id="rId18" Type="http://schemas.openxmlformats.org/officeDocument/2006/relationships/image" Target="../media/image66.svg"/><Relationship Id="rId3" Type="http://schemas.openxmlformats.org/officeDocument/2006/relationships/image" Target="../media/image55.png"/><Relationship Id="rId7" Type="http://schemas.openxmlformats.org/officeDocument/2006/relationships/image" Target="../media/image14.png"/><Relationship Id="rId12" Type="http://schemas.openxmlformats.org/officeDocument/2006/relationships/image" Target="../media/image60.svg"/><Relationship Id="rId17" Type="http://schemas.openxmlformats.org/officeDocument/2006/relationships/image" Target="../media/image65.png"/><Relationship Id="rId2" Type="http://schemas.openxmlformats.org/officeDocument/2006/relationships/image" Target="../media/image13.jpeg"/><Relationship Id="rId16" Type="http://schemas.openxmlformats.org/officeDocument/2006/relationships/image" Target="../media/image64.svg"/><Relationship Id="rId20" Type="http://schemas.openxmlformats.org/officeDocument/2006/relationships/image" Target="../media/image68.svg"/><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image" Target="../media/image59.png"/><Relationship Id="rId5" Type="http://schemas.openxmlformats.org/officeDocument/2006/relationships/image" Target="../media/image18.png"/><Relationship Id="rId15" Type="http://schemas.openxmlformats.org/officeDocument/2006/relationships/image" Target="../media/image63.png"/><Relationship Id="rId10" Type="http://schemas.openxmlformats.org/officeDocument/2006/relationships/image" Target="../media/image58.svg"/><Relationship Id="rId19" Type="http://schemas.openxmlformats.org/officeDocument/2006/relationships/image" Target="../media/image67.png"/><Relationship Id="rId4" Type="http://schemas.openxmlformats.org/officeDocument/2006/relationships/image" Target="../media/image56.svg"/><Relationship Id="rId9" Type="http://schemas.openxmlformats.org/officeDocument/2006/relationships/image" Target="../media/image57.png"/><Relationship Id="rId14" Type="http://schemas.openxmlformats.org/officeDocument/2006/relationships/image" Target="../media/image62.svg"/></Relationships>
</file>

<file path=ppt/slides/_rels/slide3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55.png"/><Relationship Id="rId7" Type="http://schemas.openxmlformats.org/officeDocument/2006/relationships/image" Target="../media/image1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58.svg"/><Relationship Id="rId4" Type="http://schemas.openxmlformats.org/officeDocument/2006/relationships/image" Target="../media/image56.svg"/><Relationship Id="rId9" Type="http://schemas.openxmlformats.org/officeDocument/2006/relationships/image" Target="../media/image57.png"/></Relationships>
</file>

<file path=ppt/slides/_rels/slide3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55.png"/><Relationship Id="rId7" Type="http://schemas.openxmlformats.org/officeDocument/2006/relationships/image" Target="../media/image1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82.svg"/><Relationship Id="rId5" Type="http://schemas.openxmlformats.org/officeDocument/2006/relationships/image" Target="../media/image18.png"/><Relationship Id="rId10" Type="http://schemas.openxmlformats.org/officeDocument/2006/relationships/image" Target="../media/image84.svg"/><Relationship Id="rId4" Type="http://schemas.openxmlformats.org/officeDocument/2006/relationships/image" Target="../media/image81.svg"/><Relationship Id="rId9" Type="http://schemas.openxmlformats.org/officeDocument/2006/relationships/image" Target="../media/image57.png"/></Relationships>
</file>

<file path=ppt/slides/_rels/slide4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10" Type="http://schemas.openxmlformats.org/officeDocument/2006/relationships/image" Target="../media/image96.jpeg"/><Relationship Id="rId4" Type="http://schemas.openxmlformats.org/officeDocument/2006/relationships/image" Target="../media/image90.png"/><Relationship Id="rId9" Type="http://schemas.openxmlformats.org/officeDocument/2006/relationships/image" Target="../media/image95.jpeg"/></Relationships>
</file>

<file path=ppt/slides/_rels/slide4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child looking at a body of water with icebergs in the background&#10;&#10;AI-generated content may be incorrect.">
            <a:extLst>
              <a:ext uri="{FF2B5EF4-FFF2-40B4-BE49-F238E27FC236}">
                <a16:creationId xmlns:a16="http://schemas.microsoft.com/office/drawing/2014/main" id="{19FE82A3-5452-587F-82D9-EAACC56AD650}"/>
              </a:ext>
            </a:extLst>
          </p:cNvPr>
          <p:cNvPicPr>
            <a:picLocks noChangeAspect="1"/>
          </p:cNvPicPr>
          <p:nvPr/>
        </p:nvPicPr>
        <p:blipFill>
          <a:blip r:embed="rId2"/>
          <a:srcRect t="21479" r="-264" b="24178"/>
          <a:stretch>
            <a:fillRect/>
          </a:stretch>
        </p:blipFill>
        <p:spPr>
          <a:xfrm>
            <a:off x="772" y="0"/>
            <a:ext cx="12230999" cy="4975923"/>
          </a:xfrm>
          <a:prstGeom prst="rect">
            <a:avLst/>
          </a:prstGeom>
          <a:effectLst/>
        </p:spPr>
      </p:pic>
      <p:sp>
        <p:nvSpPr>
          <p:cNvPr id="20" name="TextBox 19">
            <a:extLst>
              <a:ext uri="{FF2B5EF4-FFF2-40B4-BE49-F238E27FC236}">
                <a16:creationId xmlns:a16="http://schemas.microsoft.com/office/drawing/2014/main" id="{1E9CD0D5-2A75-F958-F7DD-B646E09EBA96}"/>
              </a:ext>
            </a:extLst>
          </p:cNvPr>
          <p:cNvSpPr txBox="1"/>
          <p:nvPr/>
        </p:nvSpPr>
        <p:spPr>
          <a:xfrm>
            <a:off x="6626282" y="5434956"/>
            <a:ext cx="477207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latin typeface="Dotum"/>
              <a:ea typeface="Dotum"/>
            </a:endParaRPr>
          </a:p>
          <a:p>
            <a:br>
              <a:rPr lang="en-GB"/>
            </a:br>
            <a:endParaRPr lang="en-GB"/>
          </a:p>
          <a:p>
            <a:endParaRPr lang="en-GB"/>
          </a:p>
          <a:p>
            <a:endParaRPr lang="en-GB"/>
          </a:p>
        </p:txBody>
      </p:sp>
      <p:grpSp>
        <p:nvGrpSpPr>
          <p:cNvPr id="10" name="Group 9">
            <a:extLst>
              <a:ext uri="{FF2B5EF4-FFF2-40B4-BE49-F238E27FC236}">
                <a16:creationId xmlns:a16="http://schemas.microsoft.com/office/drawing/2014/main" id="{A9E68B09-0BC3-6F8E-2C10-4ABE967E024E}"/>
              </a:ext>
            </a:extLst>
          </p:cNvPr>
          <p:cNvGrpSpPr/>
          <p:nvPr/>
        </p:nvGrpSpPr>
        <p:grpSpPr>
          <a:xfrm>
            <a:off x="268718" y="5277756"/>
            <a:ext cx="11654565" cy="1274037"/>
            <a:chOff x="349253" y="5374350"/>
            <a:chExt cx="11654565" cy="1121216"/>
          </a:xfrm>
        </p:grpSpPr>
        <p:sp>
          <p:nvSpPr>
            <p:cNvPr id="5" name="TextBox 4">
              <a:extLst>
                <a:ext uri="{FF2B5EF4-FFF2-40B4-BE49-F238E27FC236}">
                  <a16:creationId xmlns:a16="http://schemas.microsoft.com/office/drawing/2014/main" id="{F162E9A1-4E46-DC4C-03E8-FDF320740868}"/>
                </a:ext>
              </a:extLst>
            </p:cNvPr>
            <p:cNvSpPr txBox="1"/>
            <p:nvPr/>
          </p:nvSpPr>
          <p:spPr>
            <a:xfrm>
              <a:off x="349253" y="5388653"/>
              <a:ext cx="4772078" cy="10931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latin typeface="DIN LightAlternate"/>
                  <a:ea typeface="Dotum"/>
                  <a:cs typeface="+mn-lt"/>
                </a:rPr>
                <a:t>Juliette Zam</a:t>
              </a:r>
              <a:r>
                <a:rPr lang="en-GB" sz="1200">
                  <a:latin typeface="DIN Alternate"/>
                  <a:ea typeface="Dotum"/>
                  <a:cs typeface="+mn-lt"/>
                </a:rPr>
                <a:t>ani </a:t>
              </a:r>
              <a:r>
                <a:rPr lang="en-GB" sz="1200">
                  <a:latin typeface="DIN Alternate"/>
                  <a:ea typeface="Dotum"/>
                </a:rPr>
                <a:t>Alavijeh</a:t>
              </a:r>
            </a:p>
            <a:p>
              <a:r>
                <a:rPr lang="en-GB" sz="1200">
                  <a:latin typeface="DIN LightAlternate"/>
                  <a:ea typeface="Dotum"/>
                </a:rPr>
                <a:t>Caterina Lovo</a:t>
              </a:r>
            </a:p>
            <a:p>
              <a:r>
                <a:rPr lang="en-GB" sz="1200">
                  <a:latin typeface="DIN LightAlternate"/>
                  <a:ea typeface="Dotum"/>
                </a:rPr>
                <a:t>Domina </a:t>
              </a:r>
              <a:r>
                <a:rPr lang="en-GB" sz="1200" err="1">
                  <a:latin typeface="DIN LightAlternate"/>
                  <a:ea typeface="Dotum"/>
                </a:rPr>
                <a:t>Lučin</a:t>
              </a:r>
              <a:endParaRPr lang="en-GB" sz="1200">
                <a:latin typeface="DIN LightAlternate"/>
                <a:ea typeface="Dotum"/>
              </a:endParaRPr>
            </a:p>
            <a:p>
              <a:r>
                <a:rPr lang="en-GB" sz="1200">
                  <a:latin typeface="DIN LightAlternate"/>
                  <a:ea typeface="Dotum"/>
                </a:rPr>
                <a:t>Niklas Murmann</a:t>
              </a:r>
            </a:p>
            <a:p>
              <a:r>
                <a:rPr lang="en-GB" sz="1200">
                  <a:latin typeface="DIN LightAlternate"/>
                  <a:ea typeface="Dotum"/>
                </a:rPr>
                <a:t>Cyrill Haas</a:t>
              </a:r>
            </a:p>
            <a:p>
              <a:r>
                <a:rPr lang="en-GB" sz="1200">
                  <a:latin typeface="DIN LightAlternate"/>
                  <a:ea typeface="Dotum"/>
                </a:rPr>
                <a:t>Lisa Holbrook</a:t>
              </a:r>
              <a:endParaRPr lang="en-GB" sz="1200">
                <a:latin typeface="DIN LightAlternate"/>
              </a:endParaRPr>
            </a:p>
          </p:txBody>
        </p:sp>
        <p:sp>
          <p:nvSpPr>
            <p:cNvPr id="21" name="TextBox 20">
              <a:extLst>
                <a:ext uri="{FF2B5EF4-FFF2-40B4-BE49-F238E27FC236}">
                  <a16:creationId xmlns:a16="http://schemas.microsoft.com/office/drawing/2014/main" id="{2362031B-B51C-D60D-ED02-2A8940C43314}"/>
                </a:ext>
              </a:extLst>
            </p:cNvPr>
            <p:cNvSpPr txBox="1"/>
            <p:nvPr/>
          </p:nvSpPr>
          <p:spPr>
            <a:xfrm>
              <a:off x="5641415" y="5374350"/>
              <a:ext cx="6362403" cy="112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2600" b="1">
                  <a:latin typeface="DIN Alternate"/>
                  <a:ea typeface="Dotum"/>
                </a:rPr>
                <a:t>Polar Cave</a:t>
              </a:r>
            </a:p>
            <a:p>
              <a:pPr algn="r"/>
              <a:r>
                <a:rPr lang="en-GB" sz="1600">
                  <a:latin typeface="DIN LightAlternate"/>
                  <a:ea typeface="Dotum"/>
                </a:rPr>
                <a:t>AR122</a:t>
              </a:r>
              <a:endParaRPr lang="en-US" sz="1600">
                <a:latin typeface="DIN LightAlternate"/>
              </a:endParaRPr>
            </a:p>
            <a:p>
              <a:pPr algn="r"/>
              <a:r>
                <a:rPr lang="en-GB" sz="1600" b="1">
                  <a:latin typeface="DIN Alternate"/>
                  <a:ea typeface="Dotum"/>
                </a:rPr>
                <a:t>1:1 Interactive Architecture Prototypes</a:t>
              </a:r>
              <a:endParaRPr lang="en-GB" sz="1600" b="1">
                <a:latin typeface="Aptos"/>
                <a:ea typeface="Dotum"/>
              </a:endParaRPr>
            </a:p>
            <a:p>
              <a:pPr algn="r"/>
              <a:r>
                <a:rPr lang="en-GB" sz="1600">
                  <a:latin typeface="DIN LightAlternate"/>
                  <a:ea typeface="Dotum"/>
                </a:rPr>
                <a:t>20/03/2026</a:t>
              </a:r>
              <a:endParaRPr lang="en-GB" sz="1600"/>
            </a:p>
          </p:txBody>
        </p:sp>
      </p:gr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44815-2E85-8908-AA73-D6097825B80C}"/>
            </a:ext>
          </a:extLst>
        </p:cNvPr>
        <p:cNvGrpSpPr/>
        <p:nvPr/>
      </p:nvGrpSpPr>
      <p:grpSpPr>
        <a:xfrm>
          <a:off x="0" y="0"/>
          <a:ext cx="0" cy="0"/>
          <a:chOff x="0" y="0"/>
          <a:chExt cx="0" cy="0"/>
        </a:xfrm>
      </p:grpSpPr>
      <p:pic>
        <p:nvPicPr>
          <p:cNvPr id="2" name="Picture 1" descr="A red building in the snow&#10;&#10;AI-generated content may be incorrect.">
            <a:extLst>
              <a:ext uri="{FF2B5EF4-FFF2-40B4-BE49-F238E27FC236}">
                <a16:creationId xmlns:a16="http://schemas.microsoft.com/office/drawing/2014/main" id="{F26C09C4-698B-486C-8F52-9BCA6AEF6F19}"/>
              </a:ext>
            </a:extLst>
          </p:cNvPr>
          <p:cNvPicPr>
            <a:picLocks noChangeAspect="1"/>
          </p:cNvPicPr>
          <p:nvPr/>
        </p:nvPicPr>
        <p:blipFill>
          <a:blip r:embed="rId2"/>
          <a:srcRect l="17927" r="121" b="-85"/>
          <a:stretch>
            <a:fillRect/>
          </a:stretch>
        </p:blipFill>
        <p:spPr>
          <a:xfrm>
            <a:off x="7988387" y="0"/>
            <a:ext cx="4203495" cy="6863801"/>
          </a:xfrm>
          <a:prstGeom prst="rect">
            <a:avLst/>
          </a:prstGeom>
        </p:spPr>
      </p:pic>
      <p:sp>
        <p:nvSpPr>
          <p:cNvPr id="32" name="Date Placeholder 31">
            <a:extLst>
              <a:ext uri="{FF2B5EF4-FFF2-40B4-BE49-F238E27FC236}">
                <a16:creationId xmlns:a16="http://schemas.microsoft.com/office/drawing/2014/main" id="{F918DF65-22BD-F2E6-37C1-54134DF53E75}"/>
              </a:ext>
            </a:extLst>
          </p:cNvPr>
          <p:cNvSpPr>
            <a:spLocks noGrp="1"/>
          </p:cNvSpPr>
          <p:nvPr>
            <p:ph type="dt" sz="half" idx="10"/>
          </p:nvPr>
        </p:nvSpPr>
        <p:spPr>
          <a:xfrm>
            <a:off x="305745" y="6492875"/>
            <a:ext cx="2743200" cy="365125"/>
          </a:xfrm>
        </p:spPr>
        <p:txBody>
          <a:bodyPr/>
          <a:lstStyle/>
          <a:p>
            <a:r>
              <a:rPr lang="en-GB" sz="1200"/>
              <a:t>Group 3</a:t>
            </a:r>
          </a:p>
        </p:txBody>
      </p:sp>
      <p:sp>
        <p:nvSpPr>
          <p:cNvPr id="33" name="Footer Placeholder 32">
            <a:extLst>
              <a:ext uri="{FF2B5EF4-FFF2-40B4-BE49-F238E27FC236}">
                <a16:creationId xmlns:a16="http://schemas.microsoft.com/office/drawing/2014/main" id="{B215BE33-21B8-483B-4118-0D26DFAC17BB}"/>
              </a:ext>
            </a:extLst>
          </p:cNvPr>
          <p:cNvSpPr>
            <a:spLocks noGrp="1"/>
          </p:cNvSpPr>
          <p:nvPr>
            <p:ph type="ftr" sz="quarter" idx="11"/>
          </p:nvPr>
        </p:nvSpPr>
        <p:spPr>
          <a:xfrm>
            <a:off x="7771455" y="6492875"/>
            <a:ext cx="4114800" cy="365125"/>
          </a:xfrm>
        </p:spPr>
        <p:txBody>
          <a:bodyPr lIns="91440" tIns="45720" rIns="91440" bIns="45720" anchor="t"/>
          <a:lstStyle/>
          <a:p>
            <a:pPr algn="r"/>
            <a:r>
              <a:rPr lang="en-GB">
                <a:solidFill>
                  <a:schemeClr val="bg1"/>
                </a:solidFill>
              </a:rPr>
              <a:t>AR122    1:1 Interactive Architecture Prototypes</a:t>
            </a:r>
          </a:p>
          <a:p>
            <a:pPr algn="r"/>
            <a:endParaRPr lang="en-GB">
              <a:solidFill>
                <a:schemeClr val="bg1"/>
              </a:solidFill>
            </a:endParaRPr>
          </a:p>
        </p:txBody>
      </p:sp>
      <p:sp>
        <p:nvSpPr>
          <p:cNvPr id="9" name="TextBox 8">
            <a:extLst>
              <a:ext uri="{FF2B5EF4-FFF2-40B4-BE49-F238E27FC236}">
                <a16:creationId xmlns:a16="http://schemas.microsoft.com/office/drawing/2014/main" id="{5F292E67-CD31-5A9A-5FE1-30D721F36585}"/>
              </a:ext>
            </a:extLst>
          </p:cNvPr>
          <p:cNvSpPr txBox="1"/>
          <p:nvPr/>
        </p:nvSpPr>
        <p:spPr>
          <a:xfrm>
            <a:off x="8138021" y="142801"/>
            <a:ext cx="405778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solidFill>
                  <a:schemeClr val="bg1"/>
                </a:solidFill>
              </a:rPr>
              <a:t>Fig. 6 – Exterior Vision, AI generated</a:t>
            </a:r>
          </a:p>
        </p:txBody>
      </p:sp>
      <p:pic>
        <p:nvPicPr>
          <p:cNvPr id="3" name="Picture 2" descr="A diagram of a rectangular object&#10;&#10;AI-generated content may be incorrect.">
            <a:extLst>
              <a:ext uri="{FF2B5EF4-FFF2-40B4-BE49-F238E27FC236}">
                <a16:creationId xmlns:a16="http://schemas.microsoft.com/office/drawing/2014/main" id="{684AD456-F616-415A-77A2-57F8A77A675D}"/>
              </a:ext>
            </a:extLst>
          </p:cNvPr>
          <p:cNvPicPr>
            <a:picLocks noChangeAspect="1"/>
          </p:cNvPicPr>
          <p:nvPr/>
        </p:nvPicPr>
        <p:blipFill>
          <a:blip r:embed="rId3"/>
          <a:srcRect l="20515" t="26198" r="-683" b="6922"/>
          <a:stretch>
            <a:fillRect/>
          </a:stretch>
        </p:blipFill>
        <p:spPr>
          <a:xfrm>
            <a:off x="304201" y="1854360"/>
            <a:ext cx="7358089" cy="3276286"/>
          </a:xfrm>
          <a:prstGeom prst="rect">
            <a:avLst/>
          </a:prstGeom>
        </p:spPr>
      </p:pic>
      <p:sp>
        <p:nvSpPr>
          <p:cNvPr id="7" name="TextBox 6">
            <a:extLst>
              <a:ext uri="{FF2B5EF4-FFF2-40B4-BE49-F238E27FC236}">
                <a16:creationId xmlns:a16="http://schemas.microsoft.com/office/drawing/2014/main" id="{1A11CCD1-A559-5E19-2696-4138E0D38338}"/>
              </a:ext>
            </a:extLst>
          </p:cNvPr>
          <p:cNvSpPr txBox="1"/>
          <p:nvPr/>
        </p:nvSpPr>
        <p:spPr>
          <a:xfrm>
            <a:off x="425442" y="1067868"/>
            <a:ext cx="1134307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GB" sz="1200"/>
              <a:t>Air Lock as a horizontal  connector</a:t>
            </a:r>
          </a:p>
        </p:txBody>
      </p:sp>
      <p:sp>
        <p:nvSpPr>
          <p:cNvPr id="6" name="TextBox 5">
            <a:extLst>
              <a:ext uri="{FF2B5EF4-FFF2-40B4-BE49-F238E27FC236}">
                <a16:creationId xmlns:a16="http://schemas.microsoft.com/office/drawing/2014/main" id="{BEF51973-12A3-218D-31F9-8022A07AAD78}"/>
              </a:ext>
            </a:extLst>
          </p:cNvPr>
          <p:cNvSpPr txBox="1"/>
          <p:nvPr/>
        </p:nvSpPr>
        <p:spPr>
          <a:xfrm>
            <a:off x="6369150" y="1875830"/>
            <a:ext cx="74399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latin typeface="DIN LightAlternate"/>
                <a:ea typeface="+mn-lt"/>
                <a:cs typeface="+mn-lt"/>
              </a:rPr>
              <a:t>Air lock</a:t>
            </a:r>
            <a:endParaRPr lang="en-US"/>
          </a:p>
        </p:txBody>
      </p:sp>
      <p:cxnSp>
        <p:nvCxnSpPr>
          <p:cNvPr id="10" name="Straight Arrow Connector 9">
            <a:extLst>
              <a:ext uri="{FF2B5EF4-FFF2-40B4-BE49-F238E27FC236}">
                <a16:creationId xmlns:a16="http://schemas.microsoft.com/office/drawing/2014/main" id="{B9F30469-B4CD-5903-600C-C6B9A3878B69}"/>
              </a:ext>
            </a:extLst>
          </p:cNvPr>
          <p:cNvCxnSpPr>
            <a:cxnSpLocks/>
          </p:cNvCxnSpPr>
          <p:nvPr/>
        </p:nvCxnSpPr>
        <p:spPr>
          <a:xfrm flipH="1" flipV="1">
            <a:off x="6632979" y="2173788"/>
            <a:ext cx="17661" cy="1874176"/>
          </a:xfrm>
          <a:prstGeom prst="straightConnector1">
            <a:avLst/>
          </a:prstGeom>
          <a:ln w="6350">
            <a:prstDash val="dash"/>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8809EB74-4871-3DC1-18D2-1B5E36C5CDE4}"/>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5 – Diagram Stacking &amp; Arraying</a:t>
            </a:r>
            <a:endParaRPr lang="en-US" i="1"/>
          </a:p>
          <a:p>
            <a:endParaRPr lang="en-GB" sz="1200"/>
          </a:p>
        </p:txBody>
      </p:sp>
      <p:sp>
        <p:nvSpPr>
          <p:cNvPr id="13" name="TextBox 4">
            <a:extLst>
              <a:ext uri="{FF2B5EF4-FFF2-40B4-BE49-F238E27FC236}">
                <a16:creationId xmlns:a16="http://schemas.microsoft.com/office/drawing/2014/main" id="{94859449-084E-29CA-3B0D-D7E24595F730}"/>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a:solidFill>
                  <a:schemeClr val="bg1">
                    <a:lumMod val="76000"/>
                  </a:schemeClr>
                </a:solidFill>
                <a:latin typeface="DIN Alternate"/>
                <a:ea typeface="Dotum"/>
              </a:rPr>
              <a:t>2</a:t>
            </a:r>
          </a:p>
        </p:txBody>
      </p:sp>
      <p:sp>
        <p:nvSpPr>
          <p:cNvPr id="15" name="TextBox 4">
            <a:extLst>
              <a:ext uri="{FF2B5EF4-FFF2-40B4-BE49-F238E27FC236}">
                <a16:creationId xmlns:a16="http://schemas.microsoft.com/office/drawing/2014/main" id="{4018D771-C48F-4795-98E8-FFBBB2D7C6B6}"/>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DIN Alternate"/>
                <a:ea typeface="Dotum"/>
              </a:rPr>
              <a:t>DESIGN CONCEPT | </a:t>
            </a:r>
            <a:r>
              <a:rPr lang="en-GB" sz="2100" b="1">
                <a:latin typeface="DIN Alternate"/>
                <a:ea typeface="Dotum"/>
              </a:rPr>
              <a:t>ARRAYING</a:t>
            </a:r>
          </a:p>
        </p:txBody>
      </p:sp>
    </p:spTree>
    <p:extLst>
      <p:ext uri="{BB962C8B-B14F-4D97-AF65-F5344CB8AC3E}">
        <p14:creationId xmlns:p14="http://schemas.microsoft.com/office/powerpoint/2010/main" val="3227972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6E776-31B3-31F3-A36A-214E24BC64CE}"/>
            </a:ext>
          </a:extLst>
        </p:cNvPr>
        <p:cNvGrpSpPr/>
        <p:nvPr/>
      </p:nvGrpSpPr>
      <p:grpSpPr>
        <a:xfrm>
          <a:off x="0" y="0"/>
          <a:ext cx="0" cy="0"/>
          <a:chOff x="0" y="0"/>
          <a:chExt cx="0" cy="0"/>
        </a:xfrm>
      </p:grpSpPr>
      <p:sp>
        <p:nvSpPr>
          <p:cNvPr id="32" name="Date Placeholder 31">
            <a:extLst>
              <a:ext uri="{FF2B5EF4-FFF2-40B4-BE49-F238E27FC236}">
                <a16:creationId xmlns:a16="http://schemas.microsoft.com/office/drawing/2014/main" id="{2B937906-BD0A-2651-17E1-FDF3AC69E16C}"/>
              </a:ext>
            </a:extLst>
          </p:cNvPr>
          <p:cNvSpPr>
            <a:spLocks noGrp="1"/>
          </p:cNvSpPr>
          <p:nvPr>
            <p:ph type="dt" sz="half" idx="10"/>
          </p:nvPr>
        </p:nvSpPr>
        <p:spPr>
          <a:xfrm>
            <a:off x="305745" y="6492875"/>
            <a:ext cx="2743200" cy="365125"/>
          </a:xfrm>
        </p:spPr>
        <p:txBody>
          <a:bodyPr/>
          <a:lstStyle/>
          <a:p>
            <a:r>
              <a:rPr lang="en-GB" sz="1200"/>
              <a:t>Group 3</a:t>
            </a:r>
          </a:p>
        </p:txBody>
      </p:sp>
      <p:sp>
        <p:nvSpPr>
          <p:cNvPr id="33" name="Footer Placeholder 32">
            <a:extLst>
              <a:ext uri="{FF2B5EF4-FFF2-40B4-BE49-F238E27FC236}">
                <a16:creationId xmlns:a16="http://schemas.microsoft.com/office/drawing/2014/main" id="{7B13A430-93F6-B302-4486-F7C1BE84E60A}"/>
              </a:ext>
            </a:extLst>
          </p:cNvPr>
          <p:cNvSpPr>
            <a:spLocks noGrp="1"/>
          </p:cNvSpPr>
          <p:nvPr>
            <p:ph type="ftr" sz="quarter" idx="11"/>
          </p:nvPr>
        </p:nvSpPr>
        <p:spPr>
          <a:xfrm>
            <a:off x="7771455" y="6492875"/>
            <a:ext cx="4114800" cy="365125"/>
          </a:xfrm>
        </p:spPr>
        <p:txBody>
          <a:bodyPr lIns="91440" tIns="45720" rIns="91440" bIns="45720" anchor="t"/>
          <a:lstStyle/>
          <a:p>
            <a:pPr algn="r"/>
            <a:r>
              <a:rPr lang="en-GB">
                <a:solidFill>
                  <a:schemeClr val="bg1"/>
                </a:solidFill>
              </a:rPr>
              <a:t>AR122    1:1 Interactive Architecture Prototypes</a:t>
            </a:r>
          </a:p>
          <a:p>
            <a:pPr algn="r"/>
            <a:endParaRPr lang="en-GB">
              <a:solidFill>
                <a:schemeClr val="bg1"/>
              </a:solidFill>
            </a:endParaRPr>
          </a:p>
        </p:txBody>
      </p:sp>
      <p:sp>
        <p:nvSpPr>
          <p:cNvPr id="8" name="TextBox 7">
            <a:extLst>
              <a:ext uri="{FF2B5EF4-FFF2-40B4-BE49-F238E27FC236}">
                <a16:creationId xmlns:a16="http://schemas.microsoft.com/office/drawing/2014/main" id="{89876034-2234-EB5D-4B64-12C7C8AC28BD}"/>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16 – Floorplans</a:t>
            </a:r>
            <a:endParaRPr lang="en-US" i="1"/>
          </a:p>
          <a:p>
            <a:endParaRPr lang="en-GB" sz="1200"/>
          </a:p>
        </p:txBody>
      </p:sp>
      <p:sp>
        <p:nvSpPr>
          <p:cNvPr id="13" name="TextBox 4">
            <a:extLst>
              <a:ext uri="{FF2B5EF4-FFF2-40B4-BE49-F238E27FC236}">
                <a16:creationId xmlns:a16="http://schemas.microsoft.com/office/drawing/2014/main" id="{8A0F3C9A-1DBA-A609-50F8-B66213C4AE91}"/>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a:solidFill>
                  <a:schemeClr val="bg1">
                    <a:lumMod val="76000"/>
                  </a:schemeClr>
                </a:solidFill>
                <a:latin typeface="DIN Alternate"/>
                <a:ea typeface="Dotum"/>
              </a:rPr>
              <a:t>2</a:t>
            </a:r>
          </a:p>
        </p:txBody>
      </p:sp>
      <p:sp>
        <p:nvSpPr>
          <p:cNvPr id="15" name="TextBox 4">
            <a:extLst>
              <a:ext uri="{FF2B5EF4-FFF2-40B4-BE49-F238E27FC236}">
                <a16:creationId xmlns:a16="http://schemas.microsoft.com/office/drawing/2014/main" id="{9C4C7DBD-4C6B-2F7B-ACC2-C64770DB4708}"/>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DIN Alternate"/>
                <a:ea typeface="Dotum"/>
              </a:rPr>
              <a:t>DESIGN | </a:t>
            </a:r>
            <a:r>
              <a:rPr lang="en-GB" sz="2100" b="1">
                <a:latin typeface="DIN Alternate"/>
                <a:ea typeface="Dotum"/>
              </a:rPr>
              <a:t>FLOORPLAN</a:t>
            </a:r>
          </a:p>
        </p:txBody>
      </p:sp>
      <p:pic>
        <p:nvPicPr>
          <p:cNvPr id="4" name="Picture 3" descr="A screenshot of a map&#10;&#10;AI-generated content may be incorrect.">
            <a:extLst>
              <a:ext uri="{FF2B5EF4-FFF2-40B4-BE49-F238E27FC236}">
                <a16:creationId xmlns:a16="http://schemas.microsoft.com/office/drawing/2014/main" id="{8746A3BE-260A-2840-3417-8DC1C79CC351}"/>
              </a:ext>
            </a:extLst>
          </p:cNvPr>
          <p:cNvPicPr>
            <a:picLocks noChangeAspect="1"/>
          </p:cNvPicPr>
          <p:nvPr/>
        </p:nvPicPr>
        <p:blipFill>
          <a:blip r:embed="rId2"/>
          <a:srcRect l="56969" t="-327" r="11741"/>
          <a:stretch>
            <a:fillRect/>
          </a:stretch>
        </p:blipFill>
        <p:spPr>
          <a:xfrm>
            <a:off x="3217280" y="634302"/>
            <a:ext cx="2530221" cy="5745741"/>
          </a:xfrm>
          <a:prstGeom prst="rect">
            <a:avLst/>
          </a:prstGeom>
        </p:spPr>
      </p:pic>
      <p:sp>
        <p:nvSpPr>
          <p:cNvPr id="5" name="TextBox 4">
            <a:extLst>
              <a:ext uri="{FF2B5EF4-FFF2-40B4-BE49-F238E27FC236}">
                <a16:creationId xmlns:a16="http://schemas.microsoft.com/office/drawing/2014/main" id="{A8A9ECC8-BD05-9098-EBB2-84F9C17506AD}"/>
              </a:ext>
            </a:extLst>
          </p:cNvPr>
          <p:cNvSpPr txBox="1"/>
          <p:nvPr/>
        </p:nvSpPr>
        <p:spPr>
          <a:xfrm>
            <a:off x="8308048" y="1069566"/>
            <a:ext cx="485378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Upper</a:t>
            </a:r>
            <a:endParaRPr lang="en-US" i="1"/>
          </a:p>
          <a:p>
            <a:r>
              <a:rPr lang="en-GB" sz="1200" i="1"/>
              <a:t>Floor</a:t>
            </a:r>
          </a:p>
          <a:p>
            <a:endParaRPr lang="en-GB" sz="1200"/>
          </a:p>
        </p:txBody>
      </p:sp>
      <p:pic>
        <p:nvPicPr>
          <p:cNvPr id="6" name="Picture 5" descr="A screenshot of a map&#10;&#10;AI-generated content may be incorrect.">
            <a:extLst>
              <a:ext uri="{FF2B5EF4-FFF2-40B4-BE49-F238E27FC236}">
                <a16:creationId xmlns:a16="http://schemas.microsoft.com/office/drawing/2014/main" id="{6B62B841-EEC9-618E-2ACD-AF95CC91A158}"/>
              </a:ext>
            </a:extLst>
          </p:cNvPr>
          <p:cNvPicPr>
            <a:picLocks noChangeAspect="1"/>
          </p:cNvPicPr>
          <p:nvPr/>
        </p:nvPicPr>
        <p:blipFill>
          <a:blip r:embed="rId2"/>
          <a:srcRect l="16132" t="-339" r="52603"/>
          <a:stretch>
            <a:fillRect/>
          </a:stretch>
        </p:blipFill>
        <p:spPr>
          <a:xfrm>
            <a:off x="5966089" y="653001"/>
            <a:ext cx="2528208" cy="5746446"/>
          </a:xfrm>
          <a:prstGeom prst="rect">
            <a:avLst/>
          </a:prstGeom>
        </p:spPr>
      </p:pic>
      <p:sp>
        <p:nvSpPr>
          <p:cNvPr id="9" name="TextBox 8">
            <a:extLst>
              <a:ext uri="{FF2B5EF4-FFF2-40B4-BE49-F238E27FC236}">
                <a16:creationId xmlns:a16="http://schemas.microsoft.com/office/drawing/2014/main" id="{60B71A86-DDD5-8187-9056-CB1DFF5CB93A}"/>
              </a:ext>
            </a:extLst>
          </p:cNvPr>
          <p:cNvSpPr txBox="1"/>
          <p:nvPr/>
        </p:nvSpPr>
        <p:spPr>
          <a:xfrm>
            <a:off x="-1280063" y="1069566"/>
            <a:ext cx="485378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200" i="1"/>
              <a:t>Lower</a:t>
            </a:r>
            <a:endParaRPr lang="en-US"/>
          </a:p>
          <a:p>
            <a:pPr algn="r"/>
            <a:r>
              <a:rPr lang="en-GB" sz="1200" i="1"/>
              <a:t>Floor</a:t>
            </a:r>
          </a:p>
          <a:p>
            <a:endParaRPr lang="en-GB" sz="1200"/>
          </a:p>
        </p:txBody>
      </p:sp>
      <p:cxnSp>
        <p:nvCxnSpPr>
          <p:cNvPr id="10" name="Straight Arrow Connector 9">
            <a:extLst>
              <a:ext uri="{FF2B5EF4-FFF2-40B4-BE49-F238E27FC236}">
                <a16:creationId xmlns:a16="http://schemas.microsoft.com/office/drawing/2014/main" id="{A28AEA88-9E60-E995-B770-259F35605288}"/>
              </a:ext>
            </a:extLst>
          </p:cNvPr>
          <p:cNvCxnSpPr/>
          <p:nvPr/>
        </p:nvCxnSpPr>
        <p:spPr>
          <a:xfrm>
            <a:off x="4161845" y="5446296"/>
            <a:ext cx="1738776" cy="168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Footer Placeholder 32">
            <a:extLst>
              <a:ext uri="{FF2B5EF4-FFF2-40B4-BE49-F238E27FC236}">
                <a16:creationId xmlns:a16="http://schemas.microsoft.com/office/drawing/2014/main" id="{3AD8FCF3-5016-2B21-6285-7020111A0C17}"/>
              </a:ext>
            </a:extLst>
          </p:cNvPr>
          <p:cNvSpPr txBox="1">
            <a:spLocks/>
          </p:cNvSpPr>
          <p:nvPr/>
        </p:nvSpPr>
        <p:spPr>
          <a:xfrm>
            <a:off x="7895806" y="6483131"/>
            <a:ext cx="4367241" cy="374474"/>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a:t>AR122    1:1 Interactive Architecture Prototyp</a:t>
            </a:r>
            <a:r>
              <a:rPr lang="en-GB">
                <a:solidFill>
                  <a:schemeClr val="bg1"/>
                </a:solidFill>
              </a:rPr>
              <a:t>es</a:t>
            </a:r>
          </a:p>
          <a:p>
            <a:pPr algn="r"/>
            <a:endParaRPr lang="en-GB">
              <a:solidFill>
                <a:schemeClr val="bg1"/>
              </a:solidFill>
            </a:endParaRPr>
          </a:p>
        </p:txBody>
      </p:sp>
    </p:spTree>
    <p:extLst>
      <p:ext uri="{BB962C8B-B14F-4D97-AF65-F5344CB8AC3E}">
        <p14:creationId xmlns:p14="http://schemas.microsoft.com/office/powerpoint/2010/main" val="1683579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2BB8A-57DA-19D2-07BE-07AE103F76AF}"/>
            </a:ext>
          </a:extLst>
        </p:cNvPr>
        <p:cNvGrpSpPr/>
        <p:nvPr/>
      </p:nvGrpSpPr>
      <p:grpSpPr>
        <a:xfrm>
          <a:off x="0" y="0"/>
          <a:ext cx="0" cy="0"/>
          <a:chOff x="0" y="0"/>
          <a:chExt cx="0" cy="0"/>
        </a:xfrm>
      </p:grpSpPr>
      <p:sp>
        <p:nvSpPr>
          <p:cNvPr id="32" name="Date Placeholder 31">
            <a:extLst>
              <a:ext uri="{FF2B5EF4-FFF2-40B4-BE49-F238E27FC236}">
                <a16:creationId xmlns:a16="http://schemas.microsoft.com/office/drawing/2014/main" id="{BAD4F7FB-BF57-B6AF-BCEC-227F4CBA750A}"/>
              </a:ext>
            </a:extLst>
          </p:cNvPr>
          <p:cNvSpPr>
            <a:spLocks noGrp="1"/>
          </p:cNvSpPr>
          <p:nvPr>
            <p:ph type="dt" sz="half" idx="10"/>
          </p:nvPr>
        </p:nvSpPr>
        <p:spPr>
          <a:xfrm>
            <a:off x="305745" y="6492875"/>
            <a:ext cx="2743200" cy="365125"/>
          </a:xfrm>
        </p:spPr>
        <p:txBody>
          <a:bodyPr/>
          <a:lstStyle/>
          <a:p>
            <a:r>
              <a:rPr lang="en-GB" sz="1200"/>
              <a:t>Group 3</a:t>
            </a:r>
          </a:p>
        </p:txBody>
      </p:sp>
      <p:sp>
        <p:nvSpPr>
          <p:cNvPr id="33" name="Footer Placeholder 32">
            <a:extLst>
              <a:ext uri="{FF2B5EF4-FFF2-40B4-BE49-F238E27FC236}">
                <a16:creationId xmlns:a16="http://schemas.microsoft.com/office/drawing/2014/main" id="{20616639-CD2A-CF0D-0521-652684E659FF}"/>
              </a:ext>
            </a:extLst>
          </p:cNvPr>
          <p:cNvSpPr>
            <a:spLocks noGrp="1"/>
          </p:cNvSpPr>
          <p:nvPr>
            <p:ph type="ftr" sz="quarter" idx="11"/>
          </p:nvPr>
        </p:nvSpPr>
        <p:spPr>
          <a:xfrm>
            <a:off x="7743406" y="6170310"/>
            <a:ext cx="4367241" cy="374474"/>
          </a:xfrm>
        </p:spPr>
        <p:txBody>
          <a:bodyPr lIns="91440" tIns="45720" rIns="91440" bIns="45720" anchor="t"/>
          <a:lstStyle/>
          <a:p>
            <a:pPr algn="r"/>
            <a:r>
              <a:rPr lang="en-GB">
                <a:solidFill>
                  <a:schemeClr val="bg1"/>
                </a:solidFill>
              </a:rPr>
              <a:t>AR122    1:1 Interactive Architecture Prototypes</a:t>
            </a:r>
          </a:p>
          <a:p>
            <a:pPr algn="r"/>
            <a:endParaRPr lang="en-GB">
              <a:solidFill>
                <a:schemeClr val="bg1"/>
              </a:solidFill>
            </a:endParaRPr>
          </a:p>
        </p:txBody>
      </p:sp>
      <p:sp>
        <p:nvSpPr>
          <p:cNvPr id="8" name="TextBox 7">
            <a:extLst>
              <a:ext uri="{FF2B5EF4-FFF2-40B4-BE49-F238E27FC236}">
                <a16:creationId xmlns:a16="http://schemas.microsoft.com/office/drawing/2014/main" id="{F4C08B46-4FDE-032D-3D82-EA1677355B44}"/>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16  – Section</a:t>
            </a:r>
            <a:endParaRPr lang="en-US" i="1"/>
          </a:p>
          <a:p>
            <a:endParaRPr lang="en-GB" sz="1200"/>
          </a:p>
        </p:txBody>
      </p:sp>
      <p:sp>
        <p:nvSpPr>
          <p:cNvPr id="13" name="TextBox 4">
            <a:extLst>
              <a:ext uri="{FF2B5EF4-FFF2-40B4-BE49-F238E27FC236}">
                <a16:creationId xmlns:a16="http://schemas.microsoft.com/office/drawing/2014/main" id="{9E8E7089-0023-8F7D-9E7A-D4E826E1AE5F}"/>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a:solidFill>
                  <a:schemeClr val="bg1">
                    <a:lumMod val="76000"/>
                  </a:schemeClr>
                </a:solidFill>
                <a:latin typeface="DIN Alternate"/>
                <a:ea typeface="Dotum"/>
              </a:rPr>
              <a:t>2</a:t>
            </a:r>
          </a:p>
        </p:txBody>
      </p:sp>
      <p:sp>
        <p:nvSpPr>
          <p:cNvPr id="15" name="TextBox 4">
            <a:extLst>
              <a:ext uri="{FF2B5EF4-FFF2-40B4-BE49-F238E27FC236}">
                <a16:creationId xmlns:a16="http://schemas.microsoft.com/office/drawing/2014/main" id="{EF064F34-2A5C-74DE-A564-F1A029F848EF}"/>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DIN Alternate"/>
                <a:ea typeface="Dotum"/>
              </a:rPr>
              <a:t>DESIGN | </a:t>
            </a:r>
            <a:r>
              <a:rPr lang="en-GB" sz="2100" b="1">
                <a:latin typeface="DIN Alternate"/>
                <a:ea typeface="Dotum"/>
              </a:rPr>
              <a:t>SECTION</a:t>
            </a:r>
            <a:endParaRPr lang="en-US"/>
          </a:p>
        </p:txBody>
      </p:sp>
      <p:pic>
        <p:nvPicPr>
          <p:cNvPr id="4" name="Picture 3" descr="A group of people walking&#10;&#10;AI-generated content may be incorrect.">
            <a:extLst>
              <a:ext uri="{FF2B5EF4-FFF2-40B4-BE49-F238E27FC236}">
                <a16:creationId xmlns:a16="http://schemas.microsoft.com/office/drawing/2014/main" id="{5B3E474D-A2BB-A1F2-429A-E11777E80D50}"/>
              </a:ext>
            </a:extLst>
          </p:cNvPr>
          <p:cNvPicPr>
            <a:picLocks noChangeAspect="1"/>
          </p:cNvPicPr>
          <p:nvPr/>
        </p:nvPicPr>
        <p:blipFill>
          <a:blip r:embed="rId2"/>
          <a:stretch>
            <a:fillRect/>
          </a:stretch>
        </p:blipFill>
        <p:spPr>
          <a:xfrm>
            <a:off x="914807" y="0"/>
            <a:ext cx="9698557" cy="6858000"/>
          </a:xfrm>
          <a:prstGeom prst="rect">
            <a:avLst/>
          </a:prstGeom>
        </p:spPr>
      </p:pic>
      <p:sp>
        <p:nvSpPr>
          <p:cNvPr id="6" name="Footer Placeholder 32">
            <a:extLst>
              <a:ext uri="{FF2B5EF4-FFF2-40B4-BE49-F238E27FC236}">
                <a16:creationId xmlns:a16="http://schemas.microsoft.com/office/drawing/2014/main" id="{838529D4-6CAB-997A-7942-E64FAE5B36C9}"/>
              </a:ext>
            </a:extLst>
          </p:cNvPr>
          <p:cNvSpPr txBox="1">
            <a:spLocks/>
          </p:cNvSpPr>
          <p:nvPr/>
        </p:nvSpPr>
        <p:spPr>
          <a:xfrm>
            <a:off x="7895806" y="6483131"/>
            <a:ext cx="4367241" cy="374474"/>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a:t>AR122    1:1 Interactive Architecture Prototyp</a:t>
            </a:r>
            <a:r>
              <a:rPr lang="en-GB">
                <a:solidFill>
                  <a:schemeClr val="bg1"/>
                </a:solidFill>
              </a:rPr>
              <a:t>es</a:t>
            </a:r>
          </a:p>
          <a:p>
            <a:pPr algn="r"/>
            <a:endParaRPr lang="en-GB">
              <a:solidFill>
                <a:schemeClr val="bg1"/>
              </a:solidFill>
            </a:endParaRPr>
          </a:p>
        </p:txBody>
      </p:sp>
    </p:spTree>
    <p:extLst>
      <p:ext uri="{BB962C8B-B14F-4D97-AF65-F5344CB8AC3E}">
        <p14:creationId xmlns:p14="http://schemas.microsoft.com/office/powerpoint/2010/main" val="2340294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AF618-D091-C00D-1D07-45E8B3439265}"/>
            </a:ext>
          </a:extLst>
        </p:cNvPr>
        <p:cNvGrpSpPr/>
        <p:nvPr/>
      </p:nvGrpSpPr>
      <p:grpSpPr>
        <a:xfrm>
          <a:off x="0" y="0"/>
          <a:ext cx="0" cy="0"/>
          <a:chOff x="0" y="0"/>
          <a:chExt cx="0" cy="0"/>
        </a:xfrm>
      </p:grpSpPr>
      <p:pic>
        <p:nvPicPr>
          <p:cNvPr id="11" name="Picture 10" descr="A white and black logo&#10;&#10;AI-generated content may be incorrect.">
            <a:extLst>
              <a:ext uri="{FF2B5EF4-FFF2-40B4-BE49-F238E27FC236}">
                <a16:creationId xmlns:a16="http://schemas.microsoft.com/office/drawing/2014/main" id="{C503A338-7794-A210-01A2-CD06BD36331B}"/>
              </a:ext>
            </a:extLst>
          </p:cNvPr>
          <p:cNvPicPr>
            <a:picLocks noChangeAspect="1"/>
          </p:cNvPicPr>
          <p:nvPr/>
        </p:nvPicPr>
        <p:blipFill>
          <a:blip r:embed="rId2"/>
          <a:stretch>
            <a:fillRect/>
          </a:stretch>
        </p:blipFill>
        <p:spPr>
          <a:xfrm>
            <a:off x="2740642" y="-600176"/>
            <a:ext cx="10941820" cy="7736305"/>
          </a:xfrm>
          <a:prstGeom prst="rect">
            <a:avLst/>
          </a:prstGeom>
        </p:spPr>
      </p:pic>
      <p:sp>
        <p:nvSpPr>
          <p:cNvPr id="32" name="Date Placeholder 31">
            <a:extLst>
              <a:ext uri="{FF2B5EF4-FFF2-40B4-BE49-F238E27FC236}">
                <a16:creationId xmlns:a16="http://schemas.microsoft.com/office/drawing/2014/main" id="{87C14CAB-B77A-78F3-2B03-391D1D789E1A}"/>
              </a:ext>
            </a:extLst>
          </p:cNvPr>
          <p:cNvSpPr>
            <a:spLocks noGrp="1"/>
          </p:cNvSpPr>
          <p:nvPr>
            <p:ph type="dt" sz="half" idx="10"/>
          </p:nvPr>
        </p:nvSpPr>
        <p:spPr>
          <a:xfrm>
            <a:off x="305745" y="6492875"/>
            <a:ext cx="2743200" cy="365125"/>
          </a:xfrm>
        </p:spPr>
        <p:txBody>
          <a:bodyPr/>
          <a:lstStyle/>
          <a:p>
            <a:r>
              <a:rPr lang="en-GB" sz="1200"/>
              <a:t>Group 3</a:t>
            </a:r>
          </a:p>
        </p:txBody>
      </p:sp>
      <p:sp>
        <p:nvSpPr>
          <p:cNvPr id="8" name="TextBox 7">
            <a:extLst>
              <a:ext uri="{FF2B5EF4-FFF2-40B4-BE49-F238E27FC236}">
                <a16:creationId xmlns:a16="http://schemas.microsoft.com/office/drawing/2014/main" id="{3F46F52C-F5C7-A850-4D3C-C242D671313E}"/>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7 – Diagram Planting Fragment</a:t>
            </a:r>
            <a:endParaRPr lang="en-US"/>
          </a:p>
          <a:p>
            <a:endParaRPr lang="en-GB" sz="1200"/>
          </a:p>
        </p:txBody>
      </p:sp>
      <p:sp>
        <p:nvSpPr>
          <p:cNvPr id="13" name="TextBox 4">
            <a:extLst>
              <a:ext uri="{FF2B5EF4-FFF2-40B4-BE49-F238E27FC236}">
                <a16:creationId xmlns:a16="http://schemas.microsoft.com/office/drawing/2014/main" id="{7EEDC5AA-7797-9C82-DDA0-10AC2237CD1D}"/>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a:solidFill>
                  <a:schemeClr val="bg1">
                    <a:lumMod val="76000"/>
                  </a:schemeClr>
                </a:solidFill>
                <a:latin typeface="DIN Alternate"/>
                <a:ea typeface="Dotum"/>
              </a:rPr>
              <a:t>3</a:t>
            </a:r>
          </a:p>
        </p:txBody>
      </p:sp>
      <p:sp>
        <p:nvSpPr>
          <p:cNvPr id="15" name="TextBox 4">
            <a:extLst>
              <a:ext uri="{FF2B5EF4-FFF2-40B4-BE49-F238E27FC236}">
                <a16:creationId xmlns:a16="http://schemas.microsoft.com/office/drawing/2014/main" id="{6F5175A8-C0FB-6006-A312-628088660083}"/>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DIN Alternate"/>
                <a:ea typeface="Dotum"/>
              </a:rPr>
              <a:t>FRAGMENT | </a:t>
            </a:r>
            <a:r>
              <a:rPr lang="en-GB" sz="2100" b="1">
                <a:latin typeface="DIN Alternate"/>
                <a:ea typeface="Dotum"/>
              </a:rPr>
              <a:t>CLIMB</a:t>
            </a:r>
          </a:p>
        </p:txBody>
      </p:sp>
      <p:sp>
        <p:nvSpPr>
          <p:cNvPr id="3" name="Footer Placeholder 32">
            <a:extLst>
              <a:ext uri="{FF2B5EF4-FFF2-40B4-BE49-F238E27FC236}">
                <a16:creationId xmlns:a16="http://schemas.microsoft.com/office/drawing/2014/main" id="{FF72C833-B99D-A427-08D7-7571DEE01086}"/>
              </a:ext>
            </a:extLst>
          </p:cNvPr>
          <p:cNvSpPr txBox="1">
            <a:spLocks/>
          </p:cNvSpPr>
          <p:nvPr/>
        </p:nvSpPr>
        <p:spPr>
          <a:xfrm>
            <a:off x="7895806" y="6483131"/>
            <a:ext cx="4367241" cy="374474"/>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a:t>AR122    1:1 Interactive Architecture Prototyp</a:t>
            </a:r>
            <a:r>
              <a:rPr lang="en-GB">
                <a:solidFill>
                  <a:schemeClr val="bg1"/>
                </a:solidFill>
              </a:rPr>
              <a:t>es</a:t>
            </a:r>
          </a:p>
          <a:p>
            <a:pPr algn="r"/>
            <a:endParaRPr lang="en-GB">
              <a:solidFill>
                <a:schemeClr val="bg1"/>
              </a:solidFill>
            </a:endParaRPr>
          </a:p>
        </p:txBody>
      </p:sp>
    </p:spTree>
    <p:extLst>
      <p:ext uri="{BB962C8B-B14F-4D97-AF65-F5344CB8AC3E}">
        <p14:creationId xmlns:p14="http://schemas.microsoft.com/office/powerpoint/2010/main" val="741353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62608-501A-D140-BCA7-E290219670FE}"/>
            </a:ext>
          </a:extLst>
        </p:cNvPr>
        <p:cNvGrpSpPr/>
        <p:nvPr/>
      </p:nvGrpSpPr>
      <p:grpSpPr>
        <a:xfrm>
          <a:off x="0" y="0"/>
          <a:ext cx="0" cy="0"/>
          <a:chOff x="0" y="0"/>
          <a:chExt cx="0" cy="0"/>
        </a:xfrm>
      </p:grpSpPr>
      <p:pic>
        <p:nvPicPr>
          <p:cNvPr id="12" name="Picture 11" descr="A black background with a black and white logo&#10;&#10;AI-generated content may be incorrect.">
            <a:extLst>
              <a:ext uri="{FF2B5EF4-FFF2-40B4-BE49-F238E27FC236}">
                <a16:creationId xmlns:a16="http://schemas.microsoft.com/office/drawing/2014/main" id="{6A4DF1FC-1062-C75D-40CA-933F48D78C81}"/>
              </a:ext>
            </a:extLst>
          </p:cNvPr>
          <p:cNvPicPr>
            <a:picLocks noChangeAspect="1"/>
          </p:cNvPicPr>
          <p:nvPr/>
        </p:nvPicPr>
        <p:blipFill>
          <a:blip r:embed="rId2"/>
          <a:srcRect l="4000" t="5660" r="-4148" b="-5870"/>
          <a:stretch>
            <a:fillRect/>
          </a:stretch>
        </p:blipFill>
        <p:spPr>
          <a:xfrm>
            <a:off x="3175027" y="-169045"/>
            <a:ext cx="10960155" cy="7754710"/>
          </a:xfrm>
          <a:prstGeom prst="rect">
            <a:avLst/>
          </a:prstGeom>
        </p:spPr>
      </p:pic>
      <p:sp>
        <p:nvSpPr>
          <p:cNvPr id="32" name="Date Placeholder 31">
            <a:extLst>
              <a:ext uri="{FF2B5EF4-FFF2-40B4-BE49-F238E27FC236}">
                <a16:creationId xmlns:a16="http://schemas.microsoft.com/office/drawing/2014/main" id="{B59FC894-18DA-E4F6-D003-268F7D701DD1}"/>
              </a:ext>
            </a:extLst>
          </p:cNvPr>
          <p:cNvSpPr>
            <a:spLocks noGrp="1"/>
          </p:cNvSpPr>
          <p:nvPr>
            <p:ph type="dt" sz="half" idx="10"/>
          </p:nvPr>
        </p:nvSpPr>
        <p:spPr>
          <a:xfrm>
            <a:off x="305745" y="6492875"/>
            <a:ext cx="2743200" cy="365125"/>
          </a:xfrm>
        </p:spPr>
        <p:txBody>
          <a:bodyPr/>
          <a:lstStyle/>
          <a:p>
            <a:r>
              <a:rPr lang="en-GB" sz="1200"/>
              <a:t>Group 3</a:t>
            </a:r>
          </a:p>
        </p:txBody>
      </p:sp>
      <p:sp>
        <p:nvSpPr>
          <p:cNvPr id="33" name="Footer Placeholder 32">
            <a:extLst>
              <a:ext uri="{FF2B5EF4-FFF2-40B4-BE49-F238E27FC236}">
                <a16:creationId xmlns:a16="http://schemas.microsoft.com/office/drawing/2014/main" id="{4FC6FB85-F1D7-E95D-A87E-431E7B895535}"/>
              </a:ext>
            </a:extLst>
          </p:cNvPr>
          <p:cNvSpPr>
            <a:spLocks noGrp="1"/>
          </p:cNvSpPr>
          <p:nvPr>
            <p:ph type="ftr" sz="quarter" idx="11"/>
          </p:nvPr>
        </p:nvSpPr>
        <p:spPr>
          <a:xfrm>
            <a:off x="7743406" y="6170310"/>
            <a:ext cx="4367241" cy="374474"/>
          </a:xfrm>
        </p:spPr>
        <p:txBody>
          <a:bodyPr lIns="91440" tIns="45720" rIns="91440" bIns="45720" anchor="t"/>
          <a:lstStyle/>
          <a:p>
            <a:pPr algn="r"/>
            <a:r>
              <a:rPr lang="en-GB">
                <a:solidFill>
                  <a:schemeClr val="bg1"/>
                </a:solidFill>
              </a:rPr>
              <a:t>AR122    1:1 Interactive Architecture Prototypes</a:t>
            </a:r>
          </a:p>
          <a:p>
            <a:pPr algn="r"/>
            <a:endParaRPr lang="en-GB">
              <a:solidFill>
                <a:schemeClr val="bg1"/>
              </a:solidFill>
            </a:endParaRPr>
          </a:p>
        </p:txBody>
      </p:sp>
      <p:sp>
        <p:nvSpPr>
          <p:cNvPr id="8" name="TextBox 7">
            <a:extLst>
              <a:ext uri="{FF2B5EF4-FFF2-40B4-BE49-F238E27FC236}">
                <a16:creationId xmlns:a16="http://schemas.microsoft.com/office/drawing/2014/main" id="{74DE34EE-B797-080B-4FEA-2C56D0433EA2}"/>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7 – Diagram Planting Fragment</a:t>
            </a:r>
            <a:endParaRPr lang="en-US"/>
          </a:p>
          <a:p>
            <a:endParaRPr lang="en-GB" sz="1200"/>
          </a:p>
        </p:txBody>
      </p:sp>
      <p:sp>
        <p:nvSpPr>
          <p:cNvPr id="13" name="TextBox 4">
            <a:extLst>
              <a:ext uri="{FF2B5EF4-FFF2-40B4-BE49-F238E27FC236}">
                <a16:creationId xmlns:a16="http://schemas.microsoft.com/office/drawing/2014/main" id="{3094AE36-8577-2B46-EEA9-644C16BC92B7}"/>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a:solidFill>
                  <a:schemeClr val="bg1">
                    <a:lumMod val="76000"/>
                  </a:schemeClr>
                </a:solidFill>
                <a:latin typeface="DIN Alternate"/>
                <a:ea typeface="Dotum"/>
              </a:rPr>
              <a:t>2</a:t>
            </a:r>
          </a:p>
        </p:txBody>
      </p:sp>
      <p:sp>
        <p:nvSpPr>
          <p:cNvPr id="15" name="TextBox 4">
            <a:extLst>
              <a:ext uri="{FF2B5EF4-FFF2-40B4-BE49-F238E27FC236}">
                <a16:creationId xmlns:a16="http://schemas.microsoft.com/office/drawing/2014/main" id="{C2D45611-E5F4-04D9-E811-8A8E9B48989E}"/>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DIN Alternate"/>
                <a:ea typeface="Dotum"/>
              </a:rPr>
              <a:t>FRAGMENT | </a:t>
            </a:r>
            <a:r>
              <a:rPr lang="en-GB" sz="2100" b="1">
                <a:latin typeface="DIN Alternate"/>
                <a:ea typeface="Dotum"/>
              </a:rPr>
              <a:t>STORE</a:t>
            </a:r>
          </a:p>
        </p:txBody>
      </p:sp>
      <p:sp>
        <p:nvSpPr>
          <p:cNvPr id="4" name="Footer Placeholder 32">
            <a:extLst>
              <a:ext uri="{FF2B5EF4-FFF2-40B4-BE49-F238E27FC236}">
                <a16:creationId xmlns:a16="http://schemas.microsoft.com/office/drawing/2014/main" id="{C15DA897-02F2-97E0-B995-0529A52364A4}"/>
              </a:ext>
            </a:extLst>
          </p:cNvPr>
          <p:cNvSpPr txBox="1">
            <a:spLocks/>
          </p:cNvSpPr>
          <p:nvPr/>
        </p:nvSpPr>
        <p:spPr>
          <a:xfrm>
            <a:off x="7895806" y="6483131"/>
            <a:ext cx="4367241" cy="374474"/>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a:t>AR122    1:1 Interactive Architecture Prototyp</a:t>
            </a:r>
            <a:r>
              <a:rPr lang="en-GB">
                <a:solidFill>
                  <a:schemeClr val="bg1"/>
                </a:solidFill>
              </a:rPr>
              <a:t>es</a:t>
            </a:r>
          </a:p>
          <a:p>
            <a:pPr algn="r"/>
            <a:endParaRPr lang="en-GB">
              <a:solidFill>
                <a:schemeClr val="bg1"/>
              </a:solidFill>
            </a:endParaRPr>
          </a:p>
        </p:txBody>
      </p:sp>
    </p:spTree>
    <p:extLst>
      <p:ext uri="{BB962C8B-B14F-4D97-AF65-F5344CB8AC3E}">
        <p14:creationId xmlns:p14="http://schemas.microsoft.com/office/powerpoint/2010/main" val="1458140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F735F-C3BA-F85E-BDDA-3D107D8AB6C2}"/>
            </a:ext>
          </a:extLst>
        </p:cNvPr>
        <p:cNvGrpSpPr/>
        <p:nvPr/>
      </p:nvGrpSpPr>
      <p:grpSpPr>
        <a:xfrm>
          <a:off x="0" y="0"/>
          <a:ext cx="0" cy="0"/>
          <a:chOff x="0" y="0"/>
          <a:chExt cx="0" cy="0"/>
        </a:xfrm>
      </p:grpSpPr>
      <p:sp>
        <p:nvSpPr>
          <p:cNvPr id="32" name="Date Placeholder 31">
            <a:extLst>
              <a:ext uri="{FF2B5EF4-FFF2-40B4-BE49-F238E27FC236}">
                <a16:creationId xmlns:a16="http://schemas.microsoft.com/office/drawing/2014/main" id="{C57A5EA1-D3E0-08B8-3D46-EE687EE3121B}"/>
              </a:ext>
            </a:extLst>
          </p:cNvPr>
          <p:cNvSpPr>
            <a:spLocks noGrp="1"/>
          </p:cNvSpPr>
          <p:nvPr>
            <p:ph type="dt" sz="half" idx="10"/>
          </p:nvPr>
        </p:nvSpPr>
        <p:spPr>
          <a:xfrm>
            <a:off x="305745" y="6492875"/>
            <a:ext cx="2743200" cy="365125"/>
          </a:xfrm>
        </p:spPr>
        <p:txBody>
          <a:bodyPr/>
          <a:lstStyle/>
          <a:p>
            <a:r>
              <a:rPr lang="en-GB" sz="1200"/>
              <a:t>Group 3</a:t>
            </a:r>
          </a:p>
        </p:txBody>
      </p:sp>
      <p:sp>
        <p:nvSpPr>
          <p:cNvPr id="33" name="Footer Placeholder 32">
            <a:extLst>
              <a:ext uri="{FF2B5EF4-FFF2-40B4-BE49-F238E27FC236}">
                <a16:creationId xmlns:a16="http://schemas.microsoft.com/office/drawing/2014/main" id="{8BB162A1-4B28-F4E5-5C6A-D4E36DF92497}"/>
              </a:ext>
            </a:extLst>
          </p:cNvPr>
          <p:cNvSpPr>
            <a:spLocks noGrp="1"/>
          </p:cNvSpPr>
          <p:nvPr>
            <p:ph type="ftr" sz="quarter" idx="11"/>
          </p:nvPr>
        </p:nvSpPr>
        <p:spPr>
          <a:xfrm>
            <a:off x="7743406" y="6170310"/>
            <a:ext cx="4367241" cy="374474"/>
          </a:xfrm>
        </p:spPr>
        <p:txBody>
          <a:bodyPr lIns="91440" tIns="45720" rIns="91440" bIns="45720" anchor="t"/>
          <a:lstStyle/>
          <a:p>
            <a:pPr algn="r"/>
            <a:r>
              <a:rPr lang="en-GB">
                <a:solidFill>
                  <a:schemeClr val="bg1"/>
                </a:solidFill>
              </a:rPr>
              <a:t>AR122    1:1 Interactive Architecture Prototypes</a:t>
            </a:r>
          </a:p>
          <a:p>
            <a:pPr algn="r"/>
            <a:endParaRPr lang="en-GB">
              <a:solidFill>
                <a:schemeClr val="bg1"/>
              </a:solidFill>
            </a:endParaRPr>
          </a:p>
        </p:txBody>
      </p:sp>
      <p:sp>
        <p:nvSpPr>
          <p:cNvPr id="8" name="TextBox 7">
            <a:extLst>
              <a:ext uri="{FF2B5EF4-FFF2-40B4-BE49-F238E27FC236}">
                <a16:creationId xmlns:a16="http://schemas.microsoft.com/office/drawing/2014/main" id="{22AA0683-DCBA-05C7-2B7B-90267CEFF485}"/>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7 – Diagram Storage Fragment</a:t>
            </a:r>
            <a:endParaRPr lang="en-US"/>
          </a:p>
          <a:p>
            <a:endParaRPr lang="en-GB" sz="1200"/>
          </a:p>
        </p:txBody>
      </p:sp>
      <p:sp>
        <p:nvSpPr>
          <p:cNvPr id="13" name="TextBox 4">
            <a:extLst>
              <a:ext uri="{FF2B5EF4-FFF2-40B4-BE49-F238E27FC236}">
                <a16:creationId xmlns:a16="http://schemas.microsoft.com/office/drawing/2014/main" id="{46F41D0F-E3CA-7AE4-BA7A-67170B80B2EF}"/>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a:solidFill>
                  <a:schemeClr val="bg1">
                    <a:lumMod val="76000"/>
                  </a:schemeClr>
                </a:solidFill>
                <a:latin typeface="DIN Alternate"/>
                <a:ea typeface="Dotum"/>
              </a:rPr>
              <a:t>2</a:t>
            </a:r>
          </a:p>
        </p:txBody>
      </p:sp>
      <p:sp>
        <p:nvSpPr>
          <p:cNvPr id="15" name="TextBox 4">
            <a:extLst>
              <a:ext uri="{FF2B5EF4-FFF2-40B4-BE49-F238E27FC236}">
                <a16:creationId xmlns:a16="http://schemas.microsoft.com/office/drawing/2014/main" id="{6B482717-AF63-60DF-C1AD-919C8A51CC56}"/>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DIN Alternate"/>
                <a:ea typeface="Dotum"/>
              </a:rPr>
              <a:t>FRAGMENT | </a:t>
            </a:r>
            <a:r>
              <a:rPr lang="en-GB" sz="2100" b="1">
                <a:latin typeface="DIN Alternate"/>
                <a:ea typeface="Dotum"/>
              </a:rPr>
              <a:t>STORE</a:t>
            </a:r>
          </a:p>
        </p:txBody>
      </p:sp>
      <p:pic>
        <p:nvPicPr>
          <p:cNvPr id="10" name="Picture 9" descr="A white and black logo&#10;&#10;AI-generated content may be incorrect.">
            <a:extLst>
              <a:ext uri="{FF2B5EF4-FFF2-40B4-BE49-F238E27FC236}">
                <a16:creationId xmlns:a16="http://schemas.microsoft.com/office/drawing/2014/main" id="{3AA085F5-B7F1-B0FB-6850-71EC6CC8178F}"/>
              </a:ext>
            </a:extLst>
          </p:cNvPr>
          <p:cNvPicPr>
            <a:picLocks noChangeAspect="1"/>
          </p:cNvPicPr>
          <p:nvPr/>
        </p:nvPicPr>
        <p:blipFill>
          <a:blip r:embed="rId2"/>
          <a:stretch>
            <a:fillRect/>
          </a:stretch>
        </p:blipFill>
        <p:spPr>
          <a:xfrm>
            <a:off x="2742647" y="-600176"/>
            <a:ext cx="10941820" cy="7736305"/>
          </a:xfrm>
          <a:prstGeom prst="rect">
            <a:avLst/>
          </a:prstGeom>
        </p:spPr>
      </p:pic>
      <p:sp>
        <p:nvSpPr>
          <p:cNvPr id="6" name="Footer Placeholder 32">
            <a:extLst>
              <a:ext uri="{FF2B5EF4-FFF2-40B4-BE49-F238E27FC236}">
                <a16:creationId xmlns:a16="http://schemas.microsoft.com/office/drawing/2014/main" id="{AD8C08CC-AA27-4753-567F-4B6F4C62B0E7}"/>
              </a:ext>
            </a:extLst>
          </p:cNvPr>
          <p:cNvSpPr txBox="1">
            <a:spLocks/>
          </p:cNvSpPr>
          <p:nvPr/>
        </p:nvSpPr>
        <p:spPr>
          <a:xfrm>
            <a:off x="7895806" y="6483131"/>
            <a:ext cx="4367241" cy="374474"/>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a:t>AR122    1:1 Interactive Architecture Prototyp</a:t>
            </a:r>
            <a:r>
              <a:rPr lang="en-GB">
                <a:solidFill>
                  <a:schemeClr val="bg1"/>
                </a:solidFill>
              </a:rPr>
              <a:t>es</a:t>
            </a:r>
          </a:p>
          <a:p>
            <a:pPr algn="r"/>
            <a:endParaRPr lang="en-GB">
              <a:solidFill>
                <a:schemeClr val="bg1"/>
              </a:solidFill>
            </a:endParaRPr>
          </a:p>
        </p:txBody>
      </p:sp>
    </p:spTree>
    <p:extLst>
      <p:ext uri="{BB962C8B-B14F-4D97-AF65-F5344CB8AC3E}">
        <p14:creationId xmlns:p14="http://schemas.microsoft.com/office/powerpoint/2010/main" val="3232873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070B9-662D-60CF-AB2B-FB7F5DA6A278}"/>
            </a:ext>
          </a:extLst>
        </p:cNvPr>
        <p:cNvGrpSpPr/>
        <p:nvPr/>
      </p:nvGrpSpPr>
      <p:grpSpPr>
        <a:xfrm>
          <a:off x="0" y="0"/>
          <a:ext cx="0" cy="0"/>
          <a:chOff x="0" y="0"/>
          <a:chExt cx="0" cy="0"/>
        </a:xfrm>
      </p:grpSpPr>
      <p:pic>
        <p:nvPicPr>
          <p:cNvPr id="2" name="Picture 1" descr="A white object in the dark&#10;&#10;AI-generated content may be incorrect.">
            <a:extLst>
              <a:ext uri="{FF2B5EF4-FFF2-40B4-BE49-F238E27FC236}">
                <a16:creationId xmlns:a16="http://schemas.microsoft.com/office/drawing/2014/main" id="{FDC6DC38-C5EE-9EF6-87DD-D1C6BE17F8D7}"/>
              </a:ext>
            </a:extLst>
          </p:cNvPr>
          <p:cNvPicPr>
            <a:picLocks noChangeAspect="1"/>
          </p:cNvPicPr>
          <p:nvPr/>
        </p:nvPicPr>
        <p:blipFill>
          <a:blip r:embed="rId2"/>
          <a:stretch>
            <a:fillRect/>
          </a:stretch>
        </p:blipFill>
        <p:spPr>
          <a:xfrm>
            <a:off x="-191014" y="-1782792"/>
            <a:ext cx="14457462" cy="10222301"/>
          </a:xfrm>
          <a:prstGeom prst="rect">
            <a:avLst/>
          </a:prstGeom>
        </p:spPr>
      </p:pic>
      <p:sp>
        <p:nvSpPr>
          <p:cNvPr id="32" name="Date Placeholder 31">
            <a:extLst>
              <a:ext uri="{FF2B5EF4-FFF2-40B4-BE49-F238E27FC236}">
                <a16:creationId xmlns:a16="http://schemas.microsoft.com/office/drawing/2014/main" id="{7DFB7F82-B156-0355-D6CA-EE061713C85F}"/>
              </a:ext>
            </a:extLst>
          </p:cNvPr>
          <p:cNvSpPr>
            <a:spLocks noGrp="1"/>
          </p:cNvSpPr>
          <p:nvPr>
            <p:ph type="dt" sz="half" idx="10"/>
          </p:nvPr>
        </p:nvSpPr>
        <p:spPr>
          <a:xfrm>
            <a:off x="305745" y="6492875"/>
            <a:ext cx="2743200" cy="365125"/>
          </a:xfrm>
        </p:spPr>
        <p:txBody>
          <a:bodyPr/>
          <a:lstStyle/>
          <a:p>
            <a:r>
              <a:rPr lang="en-GB" sz="1200"/>
              <a:t>Group 3</a:t>
            </a:r>
          </a:p>
        </p:txBody>
      </p:sp>
      <p:sp>
        <p:nvSpPr>
          <p:cNvPr id="33" name="Footer Placeholder 32">
            <a:extLst>
              <a:ext uri="{FF2B5EF4-FFF2-40B4-BE49-F238E27FC236}">
                <a16:creationId xmlns:a16="http://schemas.microsoft.com/office/drawing/2014/main" id="{A17B3449-C7A2-899E-182E-A007B774288D}"/>
              </a:ext>
            </a:extLst>
          </p:cNvPr>
          <p:cNvSpPr>
            <a:spLocks noGrp="1"/>
          </p:cNvSpPr>
          <p:nvPr>
            <p:ph type="ftr" sz="quarter" idx="11"/>
          </p:nvPr>
        </p:nvSpPr>
        <p:spPr>
          <a:xfrm>
            <a:off x="7743406" y="6170310"/>
            <a:ext cx="4367241" cy="374474"/>
          </a:xfrm>
        </p:spPr>
        <p:txBody>
          <a:bodyPr lIns="91440" tIns="45720" rIns="91440" bIns="45720" anchor="t"/>
          <a:lstStyle/>
          <a:p>
            <a:pPr algn="r"/>
            <a:r>
              <a:rPr lang="en-GB">
                <a:solidFill>
                  <a:schemeClr val="bg1"/>
                </a:solidFill>
              </a:rPr>
              <a:t>AR122    1:1 Interactive Architecture Prototypes</a:t>
            </a:r>
          </a:p>
          <a:p>
            <a:pPr algn="r"/>
            <a:endParaRPr lang="en-GB">
              <a:solidFill>
                <a:schemeClr val="bg1"/>
              </a:solidFill>
            </a:endParaRPr>
          </a:p>
        </p:txBody>
      </p:sp>
      <p:sp>
        <p:nvSpPr>
          <p:cNvPr id="8" name="TextBox 7">
            <a:extLst>
              <a:ext uri="{FF2B5EF4-FFF2-40B4-BE49-F238E27FC236}">
                <a16:creationId xmlns:a16="http://schemas.microsoft.com/office/drawing/2014/main" id="{7E230AED-5CD4-0CB9-F258-6FA0BD1E6C9C}"/>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8 – Diagram Planting Fragment</a:t>
            </a:r>
            <a:endParaRPr lang="en-US"/>
          </a:p>
          <a:p>
            <a:endParaRPr lang="en-GB" sz="1200"/>
          </a:p>
        </p:txBody>
      </p:sp>
      <p:sp>
        <p:nvSpPr>
          <p:cNvPr id="13" name="TextBox 4">
            <a:extLst>
              <a:ext uri="{FF2B5EF4-FFF2-40B4-BE49-F238E27FC236}">
                <a16:creationId xmlns:a16="http://schemas.microsoft.com/office/drawing/2014/main" id="{73673BAF-97B2-7547-ACA8-D01F25F63D30}"/>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a:solidFill>
                  <a:schemeClr val="bg1">
                    <a:lumMod val="76000"/>
                  </a:schemeClr>
                </a:solidFill>
                <a:latin typeface="DIN Alternate"/>
                <a:ea typeface="Dotum"/>
              </a:rPr>
              <a:t>2</a:t>
            </a:r>
          </a:p>
        </p:txBody>
      </p:sp>
      <p:sp>
        <p:nvSpPr>
          <p:cNvPr id="15" name="TextBox 4">
            <a:extLst>
              <a:ext uri="{FF2B5EF4-FFF2-40B4-BE49-F238E27FC236}">
                <a16:creationId xmlns:a16="http://schemas.microsoft.com/office/drawing/2014/main" id="{3F5F1669-17ED-EE3E-F290-24500B432B85}"/>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DIN Alternate"/>
                <a:ea typeface="Dotum"/>
              </a:rPr>
              <a:t>FRAGMENT | </a:t>
            </a:r>
            <a:r>
              <a:rPr lang="en-GB" sz="2100" b="1">
                <a:latin typeface="DIN Alternate"/>
                <a:ea typeface="Dotum"/>
              </a:rPr>
              <a:t>PLANT</a:t>
            </a:r>
          </a:p>
        </p:txBody>
      </p:sp>
      <p:sp>
        <p:nvSpPr>
          <p:cNvPr id="4" name="Footer Placeholder 32">
            <a:extLst>
              <a:ext uri="{FF2B5EF4-FFF2-40B4-BE49-F238E27FC236}">
                <a16:creationId xmlns:a16="http://schemas.microsoft.com/office/drawing/2014/main" id="{8B7597B4-251C-3345-EA72-D03C9D943B82}"/>
              </a:ext>
            </a:extLst>
          </p:cNvPr>
          <p:cNvSpPr txBox="1">
            <a:spLocks/>
          </p:cNvSpPr>
          <p:nvPr/>
        </p:nvSpPr>
        <p:spPr>
          <a:xfrm>
            <a:off x="7895806" y="6483131"/>
            <a:ext cx="4367241" cy="374474"/>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a:t>AR122    1:1 Interactive Architecture Prototyp</a:t>
            </a:r>
            <a:r>
              <a:rPr lang="en-GB">
                <a:solidFill>
                  <a:schemeClr val="bg1"/>
                </a:solidFill>
              </a:rPr>
              <a:t>es</a:t>
            </a:r>
          </a:p>
          <a:p>
            <a:pPr algn="r"/>
            <a:endParaRPr lang="en-GB">
              <a:solidFill>
                <a:schemeClr val="bg1"/>
              </a:solidFill>
            </a:endParaRPr>
          </a:p>
        </p:txBody>
      </p:sp>
    </p:spTree>
    <p:extLst>
      <p:ext uri="{BB962C8B-B14F-4D97-AF65-F5344CB8AC3E}">
        <p14:creationId xmlns:p14="http://schemas.microsoft.com/office/powerpoint/2010/main" val="1556492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D3B6E-FEAD-183E-26DB-11B2AEAD718E}"/>
            </a:ext>
          </a:extLst>
        </p:cNvPr>
        <p:cNvGrpSpPr/>
        <p:nvPr/>
      </p:nvGrpSpPr>
      <p:grpSpPr>
        <a:xfrm>
          <a:off x="0" y="0"/>
          <a:ext cx="0" cy="0"/>
          <a:chOff x="0" y="0"/>
          <a:chExt cx="0" cy="0"/>
        </a:xfrm>
      </p:grpSpPr>
      <p:pic>
        <p:nvPicPr>
          <p:cNvPr id="3" name="Picture 2" descr="A white object in the dark&#10;&#10;AI-generated content may be incorrect.">
            <a:extLst>
              <a:ext uri="{FF2B5EF4-FFF2-40B4-BE49-F238E27FC236}">
                <a16:creationId xmlns:a16="http://schemas.microsoft.com/office/drawing/2014/main" id="{0C631370-04E7-F2E2-382E-F5BC6CED7D98}"/>
              </a:ext>
            </a:extLst>
          </p:cNvPr>
          <p:cNvPicPr>
            <a:picLocks noChangeAspect="1"/>
          </p:cNvPicPr>
          <p:nvPr/>
        </p:nvPicPr>
        <p:blipFill>
          <a:blip r:embed="rId2"/>
          <a:stretch>
            <a:fillRect/>
          </a:stretch>
        </p:blipFill>
        <p:spPr>
          <a:xfrm>
            <a:off x="-187420" y="-1779198"/>
            <a:ext cx="14457462" cy="10222301"/>
          </a:xfrm>
          <a:prstGeom prst="rect">
            <a:avLst/>
          </a:prstGeom>
        </p:spPr>
      </p:pic>
      <p:sp>
        <p:nvSpPr>
          <p:cNvPr id="32" name="Date Placeholder 31">
            <a:extLst>
              <a:ext uri="{FF2B5EF4-FFF2-40B4-BE49-F238E27FC236}">
                <a16:creationId xmlns:a16="http://schemas.microsoft.com/office/drawing/2014/main" id="{AE524371-3F7E-09A2-5E89-A37F0696544F}"/>
              </a:ext>
            </a:extLst>
          </p:cNvPr>
          <p:cNvSpPr>
            <a:spLocks noGrp="1"/>
          </p:cNvSpPr>
          <p:nvPr>
            <p:ph type="dt" sz="half" idx="10"/>
          </p:nvPr>
        </p:nvSpPr>
        <p:spPr>
          <a:xfrm>
            <a:off x="305745" y="6492875"/>
            <a:ext cx="2743200" cy="365125"/>
          </a:xfrm>
        </p:spPr>
        <p:txBody>
          <a:bodyPr/>
          <a:lstStyle/>
          <a:p>
            <a:r>
              <a:rPr lang="en-GB" sz="1200"/>
              <a:t>Group 3</a:t>
            </a:r>
          </a:p>
        </p:txBody>
      </p:sp>
      <p:sp>
        <p:nvSpPr>
          <p:cNvPr id="33" name="Footer Placeholder 32">
            <a:extLst>
              <a:ext uri="{FF2B5EF4-FFF2-40B4-BE49-F238E27FC236}">
                <a16:creationId xmlns:a16="http://schemas.microsoft.com/office/drawing/2014/main" id="{EAA34F0D-CCDA-2CEE-F485-999F728552FF}"/>
              </a:ext>
            </a:extLst>
          </p:cNvPr>
          <p:cNvSpPr>
            <a:spLocks noGrp="1"/>
          </p:cNvSpPr>
          <p:nvPr>
            <p:ph type="ftr" sz="quarter" idx="11"/>
          </p:nvPr>
        </p:nvSpPr>
        <p:spPr>
          <a:xfrm>
            <a:off x="7743406" y="6170310"/>
            <a:ext cx="4367241" cy="374474"/>
          </a:xfrm>
        </p:spPr>
        <p:txBody>
          <a:bodyPr lIns="91440" tIns="45720" rIns="91440" bIns="45720" anchor="t"/>
          <a:lstStyle/>
          <a:p>
            <a:pPr algn="r"/>
            <a:r>
              <a:rPr lang="en-GB">
                <a:solidFill>
                  <a:schemeClr val="bg1"/>
                </a:solidFill>
              </a:rPr>
              <a:t>AR122    1:1 Interactive Architecture Prototypes</a:t>
            </a:r>
          </a:p>
          <a:p>
            <a:pPr algn="r"/>
            <a:endParaRPr lang="en-GB">
              <a:solidFill>
                <a:schemeClr val="bg1"/>
              </a:solidFill>
            </a:endParaRPr>
          </a:p>
        </p:txBody>
      </p:sp>
      <p:sp>
        <p:nvSpPr>
          <p:cNvPr id="8" name="TextBox 7">
            <a:extLst>
              <a:ext uri="{FF2B5EF4-FFF2-40B4-BE49-F238E27FC236}">
                <a16:creationId xmlns:a16="http://schemas.microsoft.com/office/drawing/2014/main" id="{11921BCF-05BB-A0B0-FD91-77CD2340BC1B}"/>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8 – Diagram Planting Fragment</a:t>
            </a:r>
            <a:endParaRPr lang="en-US"/>
          </a:p>
          <a:p>
            <a:endParaRPr lang="en-GB" sz="1200"/>
          </a:p>
        </p:txBody>
      </p:sp>
      <p:sp>
        <p:nvSpPr>
          <p:cNvPr id="13" name="TextBox 4">
            <a:extLst>
              <a:ext uri="{FF2B5EF4-FFF2-40B4-BE49-F238E27FC236}">
                <a16:creationId xmlns:a16="http://schemas.microsoft.com/office/drawing/2014/main" id="{C1F5B36C-122E-419A-AEF9-EA38BA42D3BA}"/>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a:solidFill>
                  <a:schemeClr val="bg1">
                    <a:lumMod val="76000"/>
                  </a:schemeClr>
                </a:solidFill>
                <a:latin typeface="DIN Alternate"/>
                <a:ea typeface="Dotum"/>
              </a:rPr>
              <a:t>2</a:t>
            </a:r>
          </a:p>
        </p:txBody>
      </p:sp>
      <p:sp>
        <p:nvSpPr>
          <p:cNvPr id="15" name="TextBox 4">
            <a:extLst>
              <a:ext uri="{FF2B5EF4-FFF2-40B4-BE49-F238E27FC236}">
                <a16:creationId xmlns:a16="http://schemas.microsoft.com/office/drawing/2014/main" id="{0855053F-5AF7-936F-BC76-44D55378069D}"/>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DIN Alternate"/>
                <a:ea typeface="Dotum"/>
              </a:rPr>
              <a:t>FRAGMENT | </a:t>
            </a:r>
            <a:r>
              <a:rPr lang="en-GB" sz="2100" b="1">
                <a:latin typeface="DIN Alternate"/>
                <a:ea typeface="Dotum"/>
              </a:rPr>
              <a:t>PLANT</a:t>
            </a:r>
          </a:p>
        </p:txBody>
      </p:sp>
      <p:sp>
        <p:nvSpPr>
          <p:cNvPr id="4" name="Footer Placeholder 32">
            <a:extLst>
              <a:ext uri="{FF2B5EF4-FFF2-40B4-BE49-F238E27FC236}">
                <a16:creationId xmlns:a16="http://schemas.microsoft.com/office/drawing/2014/main" id="{D6625DB2-9D32-EF16-A19E-3853178B00DE}"/>
              </a:ext>
            </a:extLst>
          </p:cNvPr>
          <p:cNvSpPr txBox="1">
            <a:spLocks/>
          </p:cNvSpPr>
          <p:nvPr/>
        </p:nvSpPr>
        <p:spPr>
          <a:xfrm>
            <a:off x="7895806" y="6483131"/>
            <a:ext cx="4367241" cy="374474"/>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a:t>AR122    1:1 Interactive Architecture Prototyp</a:t>
            </a:r>
            <a:r>
              <a:rPr lang="en-GB">
                <a:solidFill>
                  <a:schemeClr val="bg1"/>
                </a:solidFill>
              </a:rPr>
              <a:t>es</a:t>
            </a:r>
          </a:p>
          <a:p>
            <a:pPr algn="r"/>
            <a:endParaRPr lang="en-GB">
              <a:solidFill>
                <a:schemeClr val="bg1"/>
              </a:solidFill>
            </a:endParaRPr>
          </a:p>
        </p:txBody>
      </p:sp>
    </p:spTree>
    <p:extLst>
      <p:ext uri="{BB962C8B-B14F-4D97-AF65-F5344CB8AC3E}">
        <p14:creationId xmlns:p14="http://schemas.microsoft.com/office/powerpoint/2010/main" val="2413204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5A9F1-1B28-E90A-C7CC-2EC1E63B5A83}"/>
            </a:ext>
          </a:extLst>
        </p:cNvPr>
        <p:cNvGrpSpPr/>
        <p:nvPr/>
      </p:nvGrpSpPr>
      <p:grpSpPr>
        <a:xfrm>
          <a:off x="0" y="0"/>
          <a:ext cx="0" cy="0"/>
          <a:chOff x="0" y="0"/>
          <a:chExt cx="0" cy="0"/>
        </a:xfrm>
      </p:grpSpPr>
      <p:pic>
        <p:nvPicPr>
          <p:cNvPr id="5" name="Picture 4" descr="A white and red explosion in the sky&#10;&#10;AI-generated content may be incorrect.">
            <a:extLst>
              <a:ext uri="{FF2B5EF4-FFF2-40B4-BE49-F238E27FC236}">
                <a16:creationId xmlns:a16="http://schemas.microsoft.com/office/drawing/2014/main" id="{F8C2CA5D-5D4F-D07D-CAF4-132B3665B57C}"/>
              </a:ext>
            </a:extLst>
          </p:cNvPr>
          <p:cNvPicPr>
            <a:picLocks noChangeAspect="1"/>
          </p:cNvPicPr>
          <p:nvPr/>
        </p:nvPicPr>
        <p:blipFill>
          <a:blip r:embed="rId2"/>
          <a:stretch>
            <a:fillRect/>
          </a:stretch>
        </p:blipFill>
        <p:spPr>
          <a:xfrm>
            <a:off x="-183826" y="-1775603"/>
            <a:ext cx="14457462" cy="10222301"/>
          </a:xfrm>
          <a:prstGeom prst="rect">
            <a:avLst/>
          </a:prstGeom>
        </p:spPr>
      </p:pic>
      <p:sp>
        <p:nvSpPr>
          <p:cNvPr id="32" name="Date Placeholder 31">
            <a:extLst>
              <a:ext uri="{FF2B5EF4-FFF2-40B4-BE49-F238E27FC236}">
                <a16:creationId xmlns:a16="http://schemas.microsoft.com/office/drawing/2014/main" id="{3CAE025C-C3FE-958C-7443-96BF36257395}"/>
              </a:ext>
            </a:extLst>
          </p:cNvPr>
          <p:cNvSpPr>
            <a:spLocks noGrp="1"/>
          </p:cNvSpPr>
          <p:nvPr>
            <p:ph type="dt" sz="half" idx="10"/>
          </p:nvPr>
        </p:nvSpPr>
        <p:spPr>
          <a:xfrm>
            <a:off x="305745" y="6492875"/>
            <a:ext cx="2743200" cy="365125"/>
          </a:xfrm>
        </p:spPr>
        <p:txBody>
          <a:bodyPr/>
          <a:lstStyle/>
          <a:p>
            <a:r>
              <a:rPr lang="en-GB" sz="1200"/>
              <a:t>Group 3</a:t>
            </a:r>
          </a:p>
        </p:txBody>
      </p:sp>
      <p:sp>
        <p:nvSpPr>
          <p:cNvPr id="33" name="Footer Placeholder 32">
            <a:extLst>
              <a:ext uri="{FF2B5EF4-FFF2-40B4-BE49-F238E27FC236}">
                <a16:creationId xmlns:a16="http://schemas.microsoft.com/office/drawing/2014/main" id="{CECAAF4B-314B-630B-A676-22A8B164D616}"/>
              </a:ext>
            </a:extLst>
          </p:cNvPr>
          <p:cNvSpPr>
            <a:spLocks noGrp="1"/>
          </p:cNvSpPr>
          <p:nvPr>
            <p:ph type="ftr" sz="quarter" idx="11"/>
          </p:nvPr>
        </p:nvSpPr>
        <p:spPr>
          <a:xfrm>
            <a:off x="7743406" y="6170310"/>
            <a:ext cx="4367241" cy="374474"/>
          </a:xfrm>
        </p:spPr>
        <p:txBody>
          <a:bodyPr lIns="91440" tIns="45720" rIns="91440" bIns="45720" anchor="t"/>
          <a:lstStyle/>
          <a:p>
            <a:pPr algn="r"/>
            <a:r>
              <a:rPr lang="en-GB">
                <a:solidFill>
                  <a:schemeClr val="bg1"/>
                </a:solidFill>
              </a:rPr>
              <a:t>AR122    1:1 Interactive Architecture Prototypes</a:t>
            </a:r>
          </a:p>
          <a:p>
            <a:pPr algn="r"/>
            <a:endParaRPr lang="en-GB">
              <a:solidFill>
                <a:schemeClr val="bg1"/>
              </a:solidFill>
            </a:endParaRPr>
          </a:p>
        </p:txBody>
      </p:sp>
      <p:sp>
        <p:nvSpPr>
          <p:cNvPr id="8" name="TextBox 7">
            <a:extLst>
              <a:ext uri="{FF2B5EF4-FFF2-40B4-BE49-F238E27FC236}">
                <a16:creationId xmlns:a16="http://schemas.microsoft.com/office/drawing/2014/main" id="{20C90728-077D-9256-2A9A-30524801943E}"/>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8 – Diagram Planting Fragment</a:t>
            </a:r>
            <a:endParaRPr lang="en-US" i="1"/>
          </a:p>
          <a:p>
            <a:endParaRPr lang="en-GB" sz="1200"/>
          </a:p>
        </p:txBody>
      </p:sp>
      <p:sp>
        <p:nvSpPr>
          <p:cNvPr id="13" name="TextBox 4">
            <a:extLst>
              <a:ext uri="{FF2B5EF4-FFF2-40B4-BE49-F238E27FC236}">
                <a16:creationId xmlns:a16="http://schemas.microsoft.com/office/drawing/2014/main" id="{A2291214-2EF7-332E-D591-3DF7D2C1CA70}"/>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a:solidFill>
                  <a:schemeClr val="bg1">
                    <a:lumMod val="76000"/>
                  </a:schemeClr>
                </a:solidFill>
                <a:latin typeface="DIN Alternate"/>
                <a:ea typeface="Dotum"/>
              </a:rPr>
              <a:t>2</a:t>
            </a:r>
          </a:p>
        </p:txBody>
      </p:sp>
      <p:sp>
        <p:nvSpPr>
          <p:cNvPr id="15" name="TextBox 4">
            <a:extLst>
              <a:ext uri="{FF2B5EF4-FFF2-40B4-BE49-F238E27FC236}">
                <a16:creationId xmlns:a16="http://schemas.microsoft.com/office/drawing/2014/main" id="{4E36D880-D5D7-A624-7DF1-A98E807B3EE5}"/>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DIN Alternate"/>
                <a:ea typeface="Dotum"/>
              </a:rPr>
              <a:t>FRAGMENT | </a:t>
            </a:r>
            <a:r>
              <a:rPr lang="en-GB" sz="2100" b="1">
                <a:latin typeface="DIN Alternate"/>
                <a:ea typeface="Dotum"/>
              </a:rPr>
              <a:t>PLANT</a:t>
            </a:r>
          </a:p>
        </p:txBody>
      </p:sp>
      <p:sp>
        <p:nvSpPr>
          <p:cNvPr id="3" name="Footer Placeholder 32">
            <a:extLst>
              <a:ext uri="{FF2B5EF4-FFF2-40B4-BE49-F238E27FC236}">
                <a16:creationId xmlns:a16="http://schemas.microsoft.com/office/drawing/2014/main" id="{7172CC04-C169-F52A-6673-B6ACEA07AFEB}"/>
              </a:ext>
            </a:extLst>
          </p:cNvPr>
          <p:cNvSpPr txBox="1">
            <a:spLocks/>
          </p:cNvSpPr>
          <p:nvPr/>
        </p:nvSpPr>
        <p:spPr>
          <a:xfrm>
            <a:off x="7895806" y="6483131"/>
            <a:ext cx="4367241" cy="374474"/>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a:t>AR122    1:1 Interactive Architecture Prototyp</a:t>
            </a:r>
            <a:r>
              <a:rPr lang="en-GB">
                <a:solidFill>
                  <a:schemeClr val="bg1"/>
                </a:solidFill>
              </a:rPr>
              <a:t>es</a:t>
            </a:r>
          </a:p>
          <a:p>
            <a:pPr algn="r"/>
            <a:endParaRPr lang="en-GB">
              <a:solidFill>
                <a:schemeClr val="bg1"/>
              </a:solidFill>
            </a:endParaRPr>
          </a:p>
        </p:txBody>
      </p:sp>
    </p:spTree>
    <p:extLst>
      <p:ext uri="{BB962C8B-B14F-4D97-AF65-F5344CB8AC3E}">
        <p14:creationId xmlns:p14="http://schemas.microsoft.com/office/powerpoint/2010/main" val="3944084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E8714-B96F-5ED2-820C-D3698636979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CFAD6EB-96FA-BAA6-7920-9A7EBE8C8726}"/>
              </a:ext>
            </a:extLst>
          </p:cNvPr>
          <p:cNvPicPr>
            <a:picLocks noChangeAspect="1"/>
          </p:cNvPicPr>
          <p:nvPr/>
        </p:nvPicPr>
        <p:blipFill>
          <a:blip r:embed="rId2"/>
          <a:stretch>
            <a:fillRect/>
          </a:stretch>
        </p:blipFill>
        <p:spPr>
          <a:xfrm>
            <a:off x="1817053" y="490860"/>
            <a:ext cx="8702815" cy="6152099"/>
          </a:xfrm>
          <a:prstGeom prst="rect">
            <a:avLst/>
          </a:prstGeom>
        </p:spPr>
      </p:pic>
      <p:sp>
        <p:nvSpPr>
          <p:cNvPr id="32" name="Date Placeholder 31">
            <a:extLst>
              <a:ext uri="{FF2B5EF4-FFF2-40B4-BE49-F238E27FC236}">
                <a16:creationId xmlns:a16="http://schemas.microsoft.com/office/drawing/2014/main" id="{EED54A6F-B122-71F7-64A2-E7E9695F0787}"/>
              </a:ext>
            </a:extLst>
          </p:cNvPr>
          <p:cNvSpPr>
            <a:spLocks noGrp="1"/>
          </p:cNvSpPr>
          <p:nvPr>
            <p:ph type="dt" sz="half" idx="10"/>
          </p:nvPr>
        </p:nvSpPr>
        <p:spPr>
          <a:xfrm>
            <a:off x="305745" y="6492875"/>
            <a:ext cx="2743200" cy="365125"/>
          </a:xfrm>
        </p:spPr>
        <p:txBody>
          <a:bodyPr/>
          <a:lstStyle/>
          <a:p>
            <a:r>
              <a:rPr lang="en-GB" sz="1200"/>
              <a:t>Group 3</a:t>
            </a:r>
          </a:p>
        </p:txBody>
      </p:sp>
      <p:sp>
        <p:nvSpPr>
          <p:cNvPr id="33" name="Footer Placeholder 32">
            <a:extLst>
              <a:ext uri="{FF2B5EF4-FFF2-40B4-BE49-F238E27FC236}">
                <a16:creationId xmlns:a16="http://schemas.microsoft.com/office/drawing/2014/main" id="{F5511F75-91AC-D0C8-1047-878A9C3D3727}"/>
              </a:ext>
            </a:extLst>
          </p:cNvPr>
          <p:cNvSpPr>
            <a:spLocks noGrp="1"/>
          </p:cNvSpPr>
          <p:nvPr>
            <p:ph type="ftr" sz="quarter" idx="11"/>
          </p:nvPr>
        </p:nvSpPr>
        <p:spPr>
          <a:xfrm>
            <a:off x="7743406" y="6170310"/>
            <a:ext cx="4367241" cy="374474"/>
          </a:xfrm>
        </p:spPr>
        <p:txBody>
          <a:bodyPr lIns="91440" tIns="45720" rIns="91440" bIns="45720" anchor="t"/>
          <a:lstStyle/>
          <a:p>
            <a:pPr algn="r"/>
            <a:r>
              <a:rPr lang="en-GB">
                <a:solidFill>
                  <a:schemeClr val="bg1"/>
                </a:solidFill>
              </a:rPr>
              <a:t>AR122    1:1 Interactive Architecture Prototypes</a:t>
            </a:r>
          </a:p>
          <a:p>
            <a:pPr algn="r"/>
            <a:endParaRPr lang="en-GB">
              <a:solidFill>
                <a:schemeClr val="bg1"/>
              </a:solidFill>
            </a:endParaRPr>
          </a:p>
        </p:txBody>
      </p:sp>
      <p:sp>
        <p:nvSpPr>
          <p:cNvPr id="8" name="TextBox 7">
            <a:extLst>
              <a:ext uri="{FF2B5EF4-FFF2-40B4-BE49-F238E27FC236}">
                <a16:creationId xmlns:a16="http://schemas.microsoft.com/office/drawing/2014/main" id="{29B9849F-DE29-2D53-AD91-11D0FD24CEC3}"/>
              </a:ext>
            </a:extLst>
          </p:cNvPr>
          <p:cNvSpPr txBox="1"/>
          <p:nvPr/>
        </p:nvSpPr>
        <p:spPr>
          <a:xfrm>
            <a:off x="422690" y="6022862"/>
            <a:ext cx="485378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9 – Diagram Climbing Fragment</a:t>
            </a:r>
            <a:endParaRPr lang="en-GB" sz="1200"/>
          </a:p>
          <a:p>
            <a:endParaRPr lang="en-GB" sz="1200" i="1"/>
          </a:p>
          <a:p>
            <a:endParaRPr lang="en-GB" sz="1200"/>
          </a:p>
        </p:txBody>
      </p:sp>
      <p:sp>
        <p:nvSpPr>
          <p:cNvPr id="13" name="TextBox 4">
            <a:extLst>
              <a:ext uri="{FF2B5EF4-FFF2-40B4-BE49-F238E27FC236}">
                <a16:creationId xmlns:a16="http://schemas.microsoft.com/office/drawing/2014/main" id="{A80E142B-A79F-A4E7-993D-C63CE25F06D4}"/>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a:solidFill>
                  <a:schemeClr val="bg1">
                    <a:lumMod val="76000"/>
                  </a:schemeClr>
                </a:solidFill>
                <a:latin typeface="DIN Alternate"/>
                <a:ea typeface="Dotum"/>
              </a:rPr>
              <a:t>2</a:t>
            </a:r>
          </a:p>
        </p:txBody>
      </p:sp>
      <p:sp>
        <p:nvSpPr>
          <p:cNvPr id="15" name="TextBox 4">
            <a:extLst>
              <a:ext uri="{FF2B5EF4-FFF2-40B4-BE49-F238E27FC236}">
                <a16:creationId xmlns:a16="http://schemas.microsoft.com/office/drawing/2014/main" id="{6DC11466-0B46-AEFE-22FF-8D725F39AE2A}"/>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DIN Alternate"/>
                <a:ea typeface="Dotum"/>
              </a:rPr>
              <a:t>FRAGMENT | </a:t>
            </a:r>
            <a:r>
              <a:rPr lang="en-GB" sz="2100" b="1">
                <a:latin typeface="DIN Alternate"/>
                <a:ea typeface="Dotum"/>
              </a:rPr>
              <a:t>CLIMB</a:t>
            </a:r>
          </a:p>
        </p:txBody>
      </p:sp>
      <p:sp>
        <p:nvSpPr>
          <p:cNvPr id="6" name="Footer Placeholder 32">
            <a:extLst>
              <a:ext uri="{FF2B5EF4-FFF2-40B4-BE49-F238E27FC236}">
                <a16:creationId xmlns:a16="http://schemas.microsoft.com/office/drawing/2014/main" id="{7CDE79B8-BAEB-FE30-6A60-D5943D880C55}"/>
              </a:ext>
            </a:extLst>
          </p:cNvPr>
          <p:cNvSpPr txBox="1">
            <a:spLocks/>
          </p:cNvSpPr>
          <p:nvPr/>
        </p:nvSpPr>
        <p:spPr>
          <a:xfrm>
            <a:off x="7895806" y="6483131"/>
            <a:ext cx="4367241" cy="374474"/>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a:t>AR122    1:1 Interactive Architecture Prototyp</a:t>
            </a:r>
            <a:r>
              <a:rPr lang="en-GB">
                <a:solidFill>
                  <a:schemeClr val="bg1"/>
                </a:solidFill>
              </a:rPr>
              <a:t>es</a:t>
            </a:r>
          </a:p>
          <a:p>
            <a:pPr algn="r"/>
            <a:endParaRPr lang="en-GB">
              <a:solidFill>
                <a:schemeClr val="bg1"/>
              </a:solidFill>
            </a:endParaRPr>
          </a:p>
        </p:txBody>
      </p:sp>
      <p:sp>
        <p:nvSpPr>
          <p:cNvPr id="4" name="TextBox 3">
            <a:extLst>
              <a:ext uri="{FF2B5EF4-FFF2-40B4-BE49-F238E27FC236}">
                <a16:creationId xmlns:a16="http://schemas.microsoft.com/office/drawing/2014/main" id="{00C1DFCB-5174-E605-D0B0-4BFD34C1EAFD}"/>
              </a:ext>
            </a:extLst>
          </p:cNvPr>
          <p:cNvSpPr txBox="1"/>
          <p:nvPr/>
        </p:nvSpPr>
        <p:spPr>
          <a:xfrm>
            <a:off x="6978858" y="5374667"/>
            <a:ext cx="110811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Front </a:t>
            </a:r>
          </a:p>
          <a:p>
            <a:r>
              <a:rPr lang="en-GB" sz="1200" b="1" i="1"/>
              <a:t>Climbing</a:t>
            </a:r>
          </a:p>
          <a:p>
            <a:endParaRPr lang="en-GB" sz="1200"/>
          </a:p>
        </p:txBody>
      </p:sp>
    </p:spTree>
    <p:extLst>
      <p:ext uri="{BB962C8B-B14F-4D97-AF65-F5344CB8AC3E}">
        <p14:creationId xmlns:p14="http://schemas.microsoft.com/office/powerpoint/2010/main" val="3442264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20299-8B9F-87D2-4B89-9E4319CA9FE2}"/>
            </a:ext>
          </a:extLst>
        </p:cNvPr>
        <p:cNvGrpSpPr/>
        <p:nvPr/>
      </p:nvGrpSpPr>
      <p:grpSpPr>
        <a:xfrm>
          <a:off x="0" y="0"/>
          <a:ext cx="0" cy="0"/>
          <a:chOff x="0" y="0"/>
          <a:chExt cx="0" cy="0"/>
        </a:xfrm>
      </p:grpSpPr>
      <p:sp>
        <p:nvSpPr>
          <p:cNvPr id="32" name="Date Placeholder 31">
            <a:extLst>
              <a:ext uri="{FF2B5EF4-FFF2-40B4-BE49-F238E27FC236}">
                <a16:creationId xmlns:a16="http://schemas.microsoft.com/office/drawing/2014/main" id="{A541B107-8894-FD85-E989-A0ACABE5BD2F}"/>
              </a:ext>
            </a:extLst>
          </p:cNvPr>
          <p:cNvSpPr>
            <a:spLocks noGrp="1"/>
          </p:cNvSpPr>
          <p:nvPr>
            <p:ph type="dt" sz="half" idx="10"/>
          </p:nvPr>
        </p:nvSpPr>
        <p:spPr>
          <a:xfrm>
            <a:off x="305745" y="6492875"/>
            <a:ext cx="2743200" cy="365125"/>
          </a:xfrm>
        </p:spPr>
        <p:txBody>
          <a:bodyPr/>
          <a:lstStyle/>
          <a:p>
            <a:r>
              <a:rPr lang="en-GB" sz="1200"/>
              <a:t>Group 3</a:t>
            </a:r>
          </a:p>
        </p:txBody>
      </p:sp>
      <p:sp>
        <p:nvSpPr>
          <p:cNvPr id="33" name="Footer Placeholder 32">
            <a:extLst>
              <a:ext uri="{FF2B5EF4-FFF2-40B4-BE49-F238E27FC236}">
                <a16:creationId xmlns:a16="http://schemas.microsoft.com/office/drawing/2014/main" id="{5B6A2C24-F195-B452-3FAA-8AF0503C5F53}"/>
              </a:ext>
            </a:extLst>
          </p:cNvPr>
          <p:cNvSpPr>
            <a:spLocks noGrp="1"/>
          </p:cNvSpPr>
          <p:nvPr>
            <p:ph type="ftr" sz="quarter" idx="11"/>
          </p:nvPr>
        </p:nvSpPr>
        <p:spPr>
          <a:xfrm>
            <a:off x="7771455" y="6492875"/>
            <a:ext cx="4114800" cy="365125"/>
          </a:xfrm>
        </p:spPr>
        <p:txBody>
          <a:bodyPr/>
          <a:lstStyle/>
          <a:p>
            <a:pPr algn="r"/>
            <a:r>
              <a:rPr lang="en-GB"/>
              <a:t>AR122    1:1 Interactive Architecture Prototypes</a:t>
            </a:r>
          </a:p>
          <a:p>
            <a:pPr algn="r"/>
            <a:endParaRPr lang="en-GB"/>
          </a:p>
        </p:txBody>
      </p:sp>
      <p:sp>
        <p:nvSpPr>
          <p:cNvPr id="4" name="TextBox 4">
            <a:extLst>
              <a:ext uri="{FF2B5EF4-FFF2-40B4-BE49-F238E27FC236}">
                <a16:creationId xmlns:a16="http://schemas.microsoft.com/office/drawing/2014/main" id="{41CE123C-B7BA-7AD6-2D17-CE010C6ACC86}"/>
              </a:ext>
            </a:extLst>
          </p:cNvPr>
          <p:cNvSpPr txBox="1"/>
          <p:nvPr/>
        </p:nvSpPr>
        <p:spPr>
          <a:xfrm>
            <a:off x="423885" y="345300"/>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chemeClr val="bg1">
                    <a:lumMod val="76000"/>
                  </a:schemeClr>
                </a:solidFill>
                <a:latin typeface="DIN Alternate"/>
                <a:ea typeface="Dotum"/>
              </a:rPr>
              <a:t>0</a:t>
            </a:r>
          </a:p>
        </p:txBody>
      </p:sp>
      <p:sp>
        <p:nvSpPr>
          <p:cNvPr id="7" name="TextBox 4">
            <a:extLst>
              <a:ext uri="{FF2B5EF4-FFF2-40B4-BE49-F238E27FC236}">
                <a16:creationId xmlns:a16="http://schemas.microsoft.com/office/drawing/2014/main" id="{3E932B83-5114-7FD8-E5F6-A412C8767A08}"/>
              </a:ext>
            </a:extLst>
          </p:cNvPr>
          <p:cNvSpPr txBox="1"/>
          <p:nvPr/>
        </p:nvSpPr>
        <p:spPr>
          <a:xfrm>
            <a:off x="829329" y="461683"/>
            <a:ext cx="7183857" cy="369332"/>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DIN Alternate"/>
                <a:ea typeface="Dotum"/>
              </a:rPr>
              <a:t>VORONOI | </a:t>
            </a:r>
            <a:r>
              <a:rPr lang="en-GB" b="1">
                <a:latin typeface="DIN Alternate"/>
                <a:ea typeface="Dotum"/>
              </a:rPr>
              <a:t>GENERAL PRINCIPLE</a:t>
            </a:r>
            <a:endParaRPr lang="en-GB" sz="2100" b="1">
              <a:latin typeface="DIN Alternate"/>
              <a:ea typeface="Dotum"/>
            </a:endParaRPr>
          </a:p>
        </p:txBody>
      </p:sp>
      <p:pic>
        <p:nvPicPr>
          <p:cNvPr id="5" name="Picture 4">
            <a:extLst>
              <a:ext uri="{FF2B5EF4-FFF2-40B4-BE49-F238E27FC236}">
                <a16:creationId xmlns:a16="http://schemas.microsoft.com/office/drawing/2014/main" id="{D3EB7312-6859-94F8-CB39-E0A0DDD6AEA8}"/>
              </a:ext>
            </a:extLst>
          </p:cNvPr>
          <p:cNvPicPr>
            <a:picLocks noChangeAspect="1"/>
          </p:cNvPicPr>
          <p:nvPr/>
        </p:nvPicPr>
        <p:blipFill>
          <a:blip r:embed="rId3"/>
          <a:srcRect l="-12" t="48" r="-51" b="1971"/>
          <a:stretch>
            <a:fillRect/>
          </a:stretch>
        </p:blipFill>
        <p:spPr>
          <a:xfrm>
            <a:off x="830551" y="1053805"/>
            <a:ext cx="10513706" cy="2497317"/>
          </a:xfrm>
          <a:prstGeom prst="rect">
            <a:avLst/>
          </a:prstGeom>
        </p:spPr>
      </p:pic>
      <p:sp>
        <p:nvSpPr>
          <p:cNvPr id="6" name="TextBox 5">
            <a:extLst>
              <a:ext uri="{FF2B5EF4-FFF2-40B4-BE49-F238E27FC236}">
                <a16:creationId xmlns:a16="http://schemas.microsoft.com/office/drawing/2014/main" id="{EFD99B3D-C8BC-0F64-3E8C-F549A503A15E}"/>
              </a:ext>
            </a:extLst>
          </p:cNvPr>
          <p:cNvSpPr txBox="1"/>
          <p:nvPr/>
        </p:nvSpPr>
        <p:spPr>
          <a:xfrm>
            <a:off x="857915" y="3888274"/>
            <a:ext cx="219008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ptos"/>
                <a:ea typeface="Arial"/>
                <a:cs typeface="Arial"/>
              </a:rPr>
              <a:t>1) Seed distribution within the design domain (adaptive node definition)</a:t>
            </a:r>
            <a:br>
              <a:rPr lang="en-US" sz="1200"/>
            </a:br>
            <a:br>
              <a:rPr lang="en-US" sz="1200"/>
            </a:br>
            <a:endParaRPr lang="en-US" sz="1200">
              <a:cs typeface="Arial"/>
            </a:endParaRPr>
          </a:p>
        </p:txBody>
      </p:sp>
      <p:sp>
        <p:nvSpPr>
          <p:cNvPr id="15" name="TextBox 14">
            <a:extLst>
              <a:ext uri="{FF2B5EF4-FFF2-40B4-BE49-F238E27FC236}">
                <a16:creationId xmlns:a16="http://schemas.microsoft.com/office/drawing/2014/main" id="{A59AC515-E3D4-0444-4C95-E2DF0A90A9CF}"/>
              </a:ext>
            </a:extLst>
          </p:cNvPr>
          <p:cNvSpPr txBox="1"/>
          <p:nvPr/>
        </p:nvSpPr>
        <p:spPr>
          <a:xfrm>
            <a:off x="3548894" y="3888274"/>
            <a:ext cx="219008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ptos"/>
                <a:ea typeface="Arial"/>
                <a:cs typeface="Arial"/>
              </a:rPr>
              <a:t>2) Delaunay triangulation </a:t>
            </a:r>
            <a:br>
              <a:rPr lang="en-US" sz="1200"/>
            </a:br>
            <a:br>
              <a:rPr lang="en-US" sz="1200"/>
            </a:br>
            <a:br>
              <a:rPr lang="en-US" sz="1200"/>
            </a:br>
            <a:br>
              <a:rPr lang="en-US" sz="1200"/>
            </a:br>
            <a:br>
              <a:rPr lang="en-US" sz="1200"/>
            </a:br>
            <a:endParaRPr lang="en-US" sz="1200">
              <a:latin typeface="Aptos"/>
              <a:cs typeface="Arial"/>
            </a:endParaRPr>
          </a:p>
          <a:p>
            <a:pPr algn="ctr"/>
            <a:endParaRPr lang="en-US"/>
          </a:p>
        </p:txBody>
      </p:sp>
      <p:sp>
        <p:nvSpPr>
          <p:cNvPr id="16" name="TextBox 15">
            <a:extLst>
              <a:ext uri="{FF2B5EF4-FFF2-40B4-BE49-F238E27FC236}">
                <a16:creationId xmlns:a16="http://schemas.microsoft.com/office/drawing/2014/main" id="{657CDF40-9A41-7384-C1A0-705E5D709215}"/>
              </a:ext>
            </a:extLst>
          </p:cNvPr>
          <p:cNvSpPr txBox="1"/>
          <p:nvPr/>
        </p:nvSpPr>
        <p:spPr>
          <a:xfrm>
            <a:off x="6357104" y="3888274"/>
            <a:ext cx="219008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ptos"/>
                <a:ea typeface="Arial"/>
                <a:cs typeface="Arial"/>
              </a:rPr>
              <a:t> 3) Bisector line identification</a:t>
            </a:r>
            <a:br>
              <a:rPr lang="en-US" sz="1200"/>
            </a:br>
            <a:br>
              <a:rPr lang="en-US" sz="1200"/>
            </a:br>
            <a:endParaRPr lang="en-US" sz="1200">
              <a:latin typeface="Aptos"/>
              <a:cs typeface="Arial"/>
            </a:endParaRPr>
          </a:p>
          <a:p>
            <a:pPr algn="ctr"/>
            <a:endParaRPr lang="en-US"/>
          </a:p>
        </p:txBody>
      </p:sp>
      <p:sp>
        <p:nvSpPr>
          <p:cNvPr id="17" name="TextBox 16">
            <a:extLst>
              <a:ext uri="{FF2B5EF4-FFF2-40B4-BE49-F238E27FC236}">
                <a16:creationId xmlns:a16="http://schemas.microsoft.com/office/drawing/2014/main" id="{EBE0CAB8-8F26-896D-5920-545631DD0D56}"/>
              </a:ext>
            </a:extLst>
          </p:cNvPr>
          <p:cNvSpPr txBox="1"/>
          <p:nvPr/>
        </p:nvSpPr>
        <p:spPr>
          <a:xfrm>
            <a:off x="9000125" y="3888274"/>
            <a:ext cx="219008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ptos"/>
                <a:ea typeface="Arial"/>
                <a:cs typeface="Arial"/>
              </a:rPr>
              <a:t>4) Voronoi tessellation -    </a:t>
            </a:r>
            <a:endParaRPr lang="en-US">
              <a:latin typeface="Aptos"/>
              <a:ea typeface="Arial"/>
              <a:cs typeface="Arial"/>
            </a:endParaRPr>
          </a:p>
          <a:p>
            <a:r>
              <a:rPr lang="en-US" sz="1200">
                <a:latin typeface="Aptos"/>
                <a:ea typeface="Arial"/>
                <a:cs typeface="Arial"/>
              </a:rPr>
              <a:t>(2d polygons)</a:t>
            </a:r>
            <a:endParaRPr lang="en-US">
              <a:latin typeface="Aptos"/>
            </a:endParaRPr>
          </a:p>
          <a:p>
            <a:pPr algn="ctr"/>
            <a:endParaRPr lang="en-US"/>
          </a:p>
        </p:txBody>
      </p:sp>
      <p:sp>
        <p:nvSpPr>
          <p:cNvPr id="3" name="TextBox 2">
            <a:extLst>
              <a:ext uri="{FF2B5EF4-FFF2-40B4-BE49-F238E27FC236}">
                <a16:creationId xmlns:a16="http://schemas.microsoft.com/office/drawing/2014/main" id="{34DEA1FD-BDB8-6EF2-AE3D-8AE3D2A51397}"/>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16 – Voronoi Principle</a:t>
            </a:r>
            <a:endParaRPr lang="en-US"/>
          </a:p>
          <a:p>
            <a:endParaRPr lang="en-GB" sz="1200"/>
          </a:p>
        </p:txBody>
      </p:sp>
    </p:spTree>
    <p:extLst>
      <p:ext uri="{BB962C8B-B14F-4D97-AF65-F5344CB8AC3E}">
        <p14:creationId xmlns:p14="http://schemas.microsoft.com/office/powerpoint/2010/main" val="2983338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47A3D-F356-60D1-50A0-F7B08431E0B6}"/>
            </a:ext>
          </a:extLst>
        </p:cNvPr>
        <p:cNvGrpSpPr/>
        <p:nvPr/>
      </p:nvGrpSpPr>
      <p:grpSpPr>
        <a:xfrm>
          <a:off x="0" y="0"/>
          <a:ext cx="0" cy="0"/>
          <a:chOff x="0" y="0"/>
          <a:chExt cx="0" cy="0"/>
        </a:xfrm>
      </p:grpSpPr>
      <p:pic>
        <p:nvPicPr>
          <p:cNvPr id="4" name="Picture 3" descr="A black and white image of a broken wall&#10;&#10;AI-generated content may be incorrect.">
            <a:extLst>
              <a:ext uri="{FF2B5EF4-FFF2-40B4-BE49-F238E27FC236}">
                <a16:creationId xmlns:a16="http://schemas.microsoft.com/office/drawing/2014/main" id="{006F8F47-B993-4C92-4E82-FDC7D7E8E775}"/>
              </a:ext>
            </a:extLst>
          </p:cNvPr>
          <p:cNvPicPr>
            <a:picLocks noChangeAspect="1"/>
          </p:cNvPicPr>
          <p:nvPr/>
        </p:nvPicPr>
        <p:blipFill>
          <a:blip r:embed="rId2"/>
          <a:stretch>
            <a:fillRect/>
          </a:stretch>
        </p:blipFill>
        <p:spPr>
          <a:xfrm>
            <a:off x="1814716" y="488522"/>
            <a:ext cx="8698140" cy="6152099"/>
          </a:xfrm>
          <a:prstGeom prst="rect">
            <a:avLst/>
          </a:prstGeom>
        </p:spPr>
      </p:pic>
      <p:sp>
        <p:nvSpPr>
          <p:cNvPr id="32" name="Date Placeholder 31">
            <a:extLst>
              <a:ext uri="{FF2B5EF4-FFF2-40B4-BE49-F238E27FC236}">
                <a16:creationId xmlns:a16="http://schemas.microsoft.com/office/drawing/2014/main" id="{8FE64927-0874-12F5-AA29-0324DDF6C2B5}"/>
              </a:ext>
            </a:extLst>
          </p:cNvPr>
          <p:cNvSpPr>
            <a:spLocks noGrp="1"/>
          </p:cNvSpPr>
          <p:nvPr>
            <p:ph type="dt" sz="half" idx="10"/>
          </p:nvPr>
        </p:nvSpPr>
        <p:spPr>
          <a:xfrm>
            <a:off x="305745" y="6492875"/>
            <a:ext cx="2743200" cy="365125"/>
          </a:xfrm>
        </p:spPr>
        <p:txBody>
          <a:bodyPr/>
          <a:lstStyle/>
          <a:p>
            <a:r>
              <a:rPr lang="en-GB" sz="1200"/>
              <a:t>Group 3</a:t>
            </a:r>
          </a:p>
        </p:txBody>
      </p:sp>
      <p:sp>
        <p:nvSpPr>
          <p:cNvPr id="33" name="Footer Placeholder 32">
            <a:extLst>
              <a:ext uri="{FF2B5EF4-FFF2-40B4-BE49-F238E27FC236}">
                <a16:creationId xmlns:a16="http://schemas.microsoft.com/office/drawing/2014/main" id="{A85A8C83-0FE5-0F14-2DA8-66233B0B8F44}"/>
              </a:ext>
            </a:extLst>
          </p:cNvPr>
          <p:cNvSpPr>
            <a:spLocks noGrp="1"/>
          </p:cNvSpPr>
          <p:nvPr>
            <p:ph type="ftr" sz="quarter" idx="11"/>
          </p:nvPr>
        </p:nvSpPr>
        <p:spPr>
          <a:xfrm>
            <a:off x="7743406" y="6170310"/>
            <a:ext cx="4367241" cy="374474"/>
          </a:xfrm>
        </p:spPr>
        <p:txBody>
          <a:bodyPr lIns="91440" tIns="45720" rIns="91440" bIns="45720" anchor="t"/>
          <a:lstStyle/>
          <a:p>
            <a:pPr algn="r"/>
            <a:r>
              <a:rPr lang="en-GB">
                <a:solidFill>
                  <a:schemeClr val="bg1"/>
                </a:solidFill>
              </a:rPr>
              <a:t>AR122    1:1 Interactive Architecture Prototypes</a:t>
            </a:r>
          </a:p>
          <a:p>
            <a:pPr algn="r"/>
            <a:endParaRPr lang="en-GB">
              <a:solidFill>
                <a:schemeClr val="bg1"/>
              </a:solidFill>
            </a:endParaRPr>
          </a:p>
        </p:txBody>
      </p:sp>
      <p:sp>
        <p:nvSpPr>
          <p:cNvPr id="8" name="TextBox 7">
            <a:extLst>
              <a:ext uri="{FF2B5EF4-FFF2-40B4-BE49-F238E27FC236}">
                <a16:creationId xmlns:a16="http://schemas.microsoft.com/office/drawing/2014/main" id="{0FB3D181-0B0E-53E9-3BC8-77B30FAB2386}"/>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9 – Diagram Climbing Fragment</a:t>
            </a:r>
            <a:endParaRPr lang="en-US" i="1"/>
          </a:p>
          <a:p>
            <a:endParaRPr lang="en-GB" sz="1200"/>
          </a:p>
        </p:txBody>
      </p:sp>
      <p:sp>
        <p:nvSpPr>
          <p:cNvPr id="13" name="TextBox 4">
            <a:extLst>
              <a:ext uri="{FF2B5EF4-FFF2-40B4-BE49-F238E27FC236}">
                <a16:creationId xmlns:a16="http://schemas.microsoft.com/office/drawing/2014/main" id="{8223299C-2277-7AE3-08EF-EF1EADDEB99D}"/>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a:solidFill>
                  <a:schemeClr val="bg1">
                    <a:lumMod val="76000"/>
                  </a:schemeClr>
                </a:solidFill>
                <a:latin typeface="DIN Alternate"/>
                <a:ea typeface="Dotum"/>
              </a:rPr>
              <a:t>2</a:t>
            </a:r>
          </a:p>
        </p:txBody>
      </p:sp>
      <p:sp>
        <p:nvSpPr>
          <p:cNvPr id="15" name="TextBox 4">
            <a:extLst>
              <a:ext uri="{FF2B5EF4-FFF2-40B4-BE49-F238E27FC236}">
                <a16:creationId xmlns:a16="http://schemas.microsoft.com/office/drawing/2014/main" id="{6556B7A0-68AE-B531-3B13-1C4A7E39609E}"/>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DIN Alternate"/>
                <a:ea typeface="Dotum"/>
              </a:rPr>
              <a:t>FRAGMENT | </a:t>
            </a:r>
            <a:r>
              <a:rPr lang="en-GB" sz="2100" b="1">
                <a:latin typeface="DIN Alternate"/>
                <a:ea typeface="Dotum"/>
              </a:rPr>
              <a:t>CLIMB</a:t>
            </a:r>
          </a:p>
        </p:txBody>
      </p:sp>
      <p:sp>
        <p:nvSpPr>
          <p:cNvPr id="3" name="TextBox 2">
            <a:extLst>
              <a:ext uri="{FF2B5EF4-FFF2-40B4-BE49-F238E27FC236}">
                <a16:creationId xmlns:a16="http://schemas.microsoft.com/office/drawing/2014/main" id="{C8130941-5E65-6D1B-42C6-BCDBBCC3CA94}"/>
              </a:ext>
            </a:extLst>
          </p:cNvPr>
          <p:cNvSpPr txBox="1"/>
          <p:nvPr/>
        </p:nvSpPr>
        <p:spPr>
          <a:xfrm>
            <a:off x="6978858" y="5374667"/>
            <a:ext cx="110811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Front </a:t>
            </a:r>
          </a:p>
          <a:p>
            <a:r>
              <a:rPr lang="en-GB" sz="1200" b="1" i="1"/>
              <a:t>Climbing</a:t>
            </a:r>
          </a:p>
          <a:p>
            <a:endParaRPr lang="en-GB" sz="1200"/>
          </a:p>
        </p:txBody>
      </p:sp>
      <p:sp>
        <p:nvSpPr>
          <p:cNvPr id="7" name="TextBox 6">
            <a:extLst>
              <a:ext uri="{FF2B5EF4-FFF2-40B4-BE49-F238E27FC236}">
                <a16:creationId xmlns:a16="http://schemas.microsoft.com/office/drawing/2014/main" id="{C19CEF7E-1935-9137-C720-CC7B15474FA8}"/>
              </a:ext>
            </a:extLst>
          </p:cNvPr>
          <p:cNvSpPr txBox="1"/>
          <p:nvPr/>
        </p:nvSpPr>
        <p:spPr>
          <a:xfrm>
            <a:off x="9809143" y="5374667"/>
            <a:ext cx="165734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Back   </a:t>
            </a:r>
          </a:p>
          <a:p>
            <a:r>
              <a:rPr lang="en-GB" sz="1200" b="1"/>
              <a:t>Hollow/Insulated</a:t>
            </a:r>
            <a:endParaRPr lang="en-GB" sz="1200" b="1" i="1"/>
          </a:p>
          <a:p>
            <a:endParaRPr lang="en-GB" sz="1200"/>
          </a:p>
        </p:txBody>
      </p:sp>
      <p:sp>
        <p:nvSpPr>
          <p:cNvPr id="9" name="TextBox 8">
            <a:extLst>
              <a:ext uri="{FF2B5EF4-FFF2-40B4-BE49-F238E27FC236}">
                <a16:creationId xmlns:a16="http://schemas.microsoft.com/office/drawing/2014/main" id="{7F296E02-AB9F-9C3B-4B76-B507E6F2E618}"/>
              </a:ext>
            </a:extLst>
          </p:cNvPr>
          <p:cNvSpPr txBox="1"/>
          <p:nvPr/>
        </p:nvSpPr>
        <p:spPr>
          <a:xfrm>
            <a:off x="9809142" y="991161"/>
            <a:ext cx="165734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Notched cells</a:t>
            </a:r>
            <a:endParaRPr lang="en-US"/>
          </a:p>
          <a:p>
            <a:r>
              <a:rPr lang="en-GB" sz="1200" i="1"/>
              <a:t>Connected with clips</a:t>
            </a:r>
          </a:p>
          <a:p>
            <a:endParaRPr lang="en-GB" sz="1200"/>
          </a:p>
        </p:txBody>
      </p:sp>
      <p:sp>
        <p:nvSpPr>
          <p:cNvPr id="11" name="Footer Placeholder 32">
            <a:extLst>
              <a:ext uri="{FF2B5EF4-FFF2-40B4-BE49-F238E27FC236}">
                <a16:creationId xmlns:a16="http://schemas.microsoft.com/office/drawing/2014/main" id="{766980BD-111D-C3F8-B89D-1BD82F16DE90}"/>
              </a:ext>
            </a:extLst>
          </p:cNvPr>
          <p:cNvSpPr txBox="1">
            <a:spLocks/>
          </p:cNvSpPr>
          <p:nvPr/>
        </p:nvSpPr>
        <p:spPr>
          <a:xfrm>
            <a:off x="7895806" y="6483131"/>
            <a:ext cx="4367241" cy="374474"/>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a:t>AR122    1:1 Interactive Architecture Prototyp</a:t>
            </a:r>
            <a:r>
              <a:rPr lang="en-GB">
                <a:solidFill>
                  <a:schemeClr val="bg1"/>
                </a:solidFill>
              </a:rPr>
              <a:t>es</a:t>
            </a:r>
          </a:p>
          <a:p>
            <a:pPr algn="r"/>
            <a:endParaRPr lang="en-GB">
              <a:solidFill>
                <a:schemeClr val="bg1"/>
              </a:solidFill>
            </a:endParaRPr>
          </a:p>
        </p:txBody>
      </p:sp>
    </p:spTree>
    <p:extLst>
      <p:ext uri="{BB962C8B-B14F-4D97-AF65-F5344CB8AC3E}">
        <p14:creationId xmlns:p14="http://schemas.microsoft.com/office/powerpoint/2010/main" val="3274806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AB6CF-BBFE-A324-C67B-4211F33C081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8BE4108-3E34-C7D0-59A9-BD3E3CB83B2D}"/>
              </a:ext>
            </a:extLst>
          </p:cNvPr>
          <p:cNvPicPr>
            <a:picLocks noChangeAspect="1"/>
          </p:cNvPicPr>
          <p:nvPr/>
        </p:nvPicPr>
        <p:blipFill>
          <a:blip r:embed="rId2"/>
          <a:srcRect r="36386"/>
          <a:stretch>
            <a:fillRect/>
          </a:stretch>
        </p:blipFill>
        <p:spPr>
          <a:xfrm>
            <a:off x="1815884" y="489691"/>
            <a:ext cx="5533218" cy="6152099"/>
          </a:xfrm>
          <a:prstGeom prst="rect">
            <a:avLst/>
          </a:prstGeom>
        </p:spPr>
      </p:pic>
      <p:sp>
        <p:nvSpPr>
          <p:cNvPr id="32" name="Date Placeholder 31">
            <a:extLst>
              <a:ext uri="{FF2B5EF4-FFF2-40B4-BE49-F238E27FC236}">
                <a16:creationId xmlns:a16="http://schemas.microsoft.com/office/drawing/2014/main" id="{460706F4-2F3A-5DDC-0B3D-D1526DE8C0EE}"/>
              </a:ext>
            </a:extLst>
          </p:cNvPr>
          <p:cNvSpPr>
            <a:spLocks noGrp="1"/>
          </p:cNvSpPr>
          <p:nvPr>
            <p:ph type="dt" sz="half" idx="10"/>
          </p:nvPr>
        </p:nvSpPr>
        <p:spPr>
          <a:xfrm>
            <a:off x="305745" y="6492875"/>
            <a:ext cx="2743200" cy="365125"/>
          </a:xfrm>
        </p:spPr>
        <p:txBody>
          <a:bodyPr/>
          <a:lstStyle/>
          <a:p>
            <a:r>
              <a:rPr lang="en-GB" sz="1200"/>
              <a:t>Group 3</a:t>
            </a:r>
          </a:p>
        </p:txBody>
      </p:sp>
      <p:sp>
        <p:nvSpPr>
          <p:cNvPr id="33" name="Footer Placeholder 32">
            <a:extLst>
              <a:ext uri="{FF2B5EF4-FFF2-40B4-BE49-F238E27FC236}">
                <a16:creationId xmlns:a16="http://schemas.microsoft.com/office/drawing/2014/main" id="{076039B7-66BD-377C-CDB9-697371D1307A}"/>
              </a:ext>
            </a:extLst>
          </p:cNvPr>
          <p:cNvSpPr>
            <a:spLocks noGrp="1"/>
          </p:cNvSpPr>
          <p:nvPr>
            <p:ph type="ftr" sz="quarter" idx="11"/>
          </p:nvPr>
        </p:nvSpPr>
        <p:spPr>
          <a:xfrm>
            <a:off x="7743406" y="6170310"/>
            <a:ext cx="4367241" cy="374474"/>
          </a:xfrm>
        </p:spPr>
        <p:txBody>
          <a:bodyPr lIns="91440" tIns="45720" rIns="91440" bIns="45720" anchor="t"/>
          <a:lstStyle/>
          <a:p>
            <a:pPr algn="r"/>
            <a:r>
              <a:rPr lang="en-GB">
                <a:solidFill>
                  <a:schemeClr val="bg1"/>
                </a:solidFill>
              </a:rPr>
              <a:t>AR122    1:1 Interactive Architecture Prototypes</a:t>
            </a:r>
          </a:p>
          <a:p>
            <a:pPr algn="r"/>
            <a:endParaRPr lang="en-GB">
              <a:solidFill>
                <a:schemeClr val="bg1"/>
              </a:solidFill>
            </a:endParaRPr>
          </a:p>
        </p:txBody>
      </p:sp>
      <p:sp>
        <p:nvSpPr>
          <p:cNvPr id="8" name="TextBox 7">
            <a:extLst>
              <a:ext uri="{FF2B5EF4-FFF2-40B4-BE49-F238E27FC236}">
                <a16:creationId xmlns:a16="http://schemas.microsoft.com/office/drawing/2014/main" id="{0D9A3E37-5F26-49F4-6EDF-428CF210EFB7}"/>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9 – Diagram Climbing Fragment</a:t>
            </a:r>
            <a:endParaRPr lang="en-US" i="1"/>
          </a:p>
          <a:p>
            <a:endParaRPr lang="en-GB" sz="1200"/>
          </a:p>
        </p:txBody>
      </p:sp>
      <p:sp>
        <p:nvSpPr>
          <p:cNvPr id="13" name="TextBox 4">
            <a:extLst>
              <a:ext uri="{FF2B5EF4-FFF2-40B4-BE49-F238E27FC236}">
                <a16:creationId xmlns:a16="http://schemas.microsoft.com/office/drawing/2014/main" id="{F39B85FE-6629-4115-CC92-A604706650AD}"/>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a:solidFill>
                  <a:schemeClr val="bg1">
                    <a:lumMod val="76000"/>
                  </a:schemeClr>
                </a:solidFill>
                <a:latin typeface="DIN Alternate"/>
                <a:ea typeface="Dotum"/>
              </a:rPr>
              <a:t>2</a:t>
            </a:r>
          </a:p>
        </p:txBody>
      </p:sp>
      <p:sp>
        <p:nvSpPr>
          <p:cNvPr id="15" name="TextBox 4">
            <a:extLst>
              <a:ext uri="{FF2B5EF4-FFF2-40B4-BE49-F238E27FC236}">
                <a16:creationId xmlns:a16="http://schemas.microsoft.com/office/drawing/2014/main" id="{FD6232F3-52F4-1494-CD62-DD3AAA009636}"/>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DIN Alternate"/>
                <a:ea typeface="Dotum"/>
              </a:rPr>
              <a:t>FRAGMENT | </a:t>
            </a:r>
            <a:r>
              <a:rPr lang="en-GB" sz="2100" b="1">
                <a:latin typeface="DIN Alternate"/>
                <a:ea typeface="Dotum"/>
              </a:rPr>
              <a:t>CLIMB</a:t>
            </a:r>
          </a:p>
        </p:txBody>
      </p:sp>
      <p:pic>
        <p:nvPicPr>
          <p:cNvPr id="6" name="Picture 5" descr="A black and white image of a broken wall&#10;&#10;AI-generated content may be incorrect.">
            <a:extLst>
              <a:ext uri="{FF2B5EF4-FFF2-40B4-BE49-F238E27FC236}">
                <a16:creationId xmlns:a16="http://schemas.microsoft.com/office/drawing/2014/main" id="{921DDF2A-1DDA-1E06-E055-56F980E2855E}"/>
              </a:ext>
            </a:extLst>
          </p:cNvPr>
          <p:cNvPicPr>
            <a:picLocks noChangeAspect="1"/>
          </p:cNvPicPr>
          <p:nvPr/>
        </p:nvPicPr>
        <p:blipFill>
          <a:blip r:embed="rId3"/>
          <a:srcRect l="68177" t="13" r="-10" b="-14"/>
          <a:stretch>
            <a:fillRect/>
          </a:stretch>
        </p:blipFill>
        <p:spPr>
          <a:xfrm>
            <a:off x="7745370" y="489358"/>
            <a:ext cx="2768801" cy="6152105"/>
          </a:xfrm>
          <a:prstGeom prst="rect">
            <a:avLst/>
          </a:prstGeom>
        </p:spPr>
      </p:pic>
      <p:sp>
        <p:nvSpPr>
          <p:cNvPr id="9" name="Footer Placeholder 32">
            <a:extLst>
              <a:ext uri="{FF2B5EF4-FFF2-40B4-BE49-F238E27FC236}">
                <a16:creationId xmlns:a16="http://schemas.microsoft.com/office/drawing/2014/main" id="{442C1659-C95A-AAD1-036F-625CD40408B9}"/>
              </a:ext>
            </a:extLst>
          </p:cNvPr>
          <p:cNvSpPr txBox="1">
            <a:spLocks/>
          </p:cNvSpPr>
          <p:nvPr/>
        </p:nvSpPr>
        <p:spPr>
          <a:xfrm>
            <a:off x="7895806" y="6483131"/>
            <a:ext cx="4367241" cy="374474"/>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a:t>AR122    1:1 Interactive Architecture Prototyp</a:t>
            </a:r>
            <a:r>
              <a:rPr lang="en-GB">
                <a:solidFill>
                  <a:schemeClr val="bg1"/>
                </a:solidFill>
              </a:rPr>
              <a:t>es</a:t>
            </a:r>
          </a:p>
          <a:p>
            <a:pPr algn="r"/>
            <a:endParaRPr lang="en-GB">
              <a:solidFill>
                <a:schemeClr val="bg1"/>
              </a:solidFill>
            </a:endParaRPr>
          </a:p>
        </p:txBody>
      </p:sp>
      <p:sp>
        <p:nvSpPr>
          <p:cNvPr id="2" name="TextBox 1">
            <a:extLst>
              <a:ext uri="{FF2B5EF4-FFF2-40B4-BE49-F238E27FC236}">
                <a16:creationId xmlns:a16="http://schemas.microsoft.com/office/drawing/2014/main" id="{A2A0224F-470A-65F3-89A5-07F29FBDECAE}"/>
              </a:ext>
            </a:extLst>
          </p:cNvPr>
          <p:cNvSpPr txBox="1"/>
          <p:nvPr/>
        </p:nvSpPr>
        <p:spPr>
          <a:xfrm>
            <a:off x="6978858" y="5374667"/>
            <a:ext cx="110811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Front </a:t>
            </a:r>
          </a:p>
          <a:p>
            <a:r>
              <a:rPr lang="en-GB" sz="1200" b="1" i="1"/>
              <a:t>Climbing</a:t>
            </a:r>
          </a:p>
          <a:p>
            <a:endParaRPr lang="en-GB" sz="1200"/>
          </a:p>
        </p:txBody>
      </p:sp>
      <p:sp>
        <p:nvSpPr>
          <p:cNvPr id="4" name="TextBox 3">
            <a:extLst>
              <a:ext uri="{FF2B5EF4-FFF2-40B4-BE49-F238E27FC236}">
                <a16:creationId xmlns:a16="http://schemas.microsoft.com/office/drawing/2014/main" id="{9A6AFD4A-B08A-FA56-BD81-3D4973161483}"/>
              </a:ext>
            </a:extLst>
          </p:cNvPr>
          <p:cNvSpPr txBox="1"/>
          <p:nvPr/>
        </p:nvSpPr>
        <p:spPr>
          <a:xfrm>
            <a:off x="9809143" y="5374667"/>
            <a:ext cx="165734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Back   </a:t>
            </a:r>
          </a:p>
          <a:p>
            <a:r>
              <a:rPr lang="en-GB" sz="1200" b="1"/>
              <a:t>Hollow/Insulated</a:t>
            </a:r>
            <a:endParaRPr lang="en-GB" sz="1200" b="1" i="1"/>
          </a:p>
          <a:p>
            <a:endParaRPr lang="en-GB" sz="1200"/>
          </a:p>
        </p:txBody>
      </p:sp>
      <p:sp>
        <p:nvSpPr>
          <p:cNvPr id="7" name="TextBox 6">
            <a:extLst>
              <a:ext uri="{FF2B5EF4-FFF2-40B4-BE49-F238E27FC236}">
                <a16:creationId xmlns:a16="http://schemas.microsoft.com/office/drawing/2014/main" id="{C49A7AE8-BEF0-36E8-8239-569BB57FF3E5}"/>
              </a:ext>
            </a:extLst>
          </p:cNvPr>
          <p:cNvSpPr txBox="1"/>
          <p:nvPr/>
        </p:nvSpPr>
        <p:spPr>
          <a:xfrm>
            <a:off x="9809142" y="991161"/>
            <a:ext cx="165734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Notched cells</a:t>
            </a:r>
            <a:endParaRPr lang="en-US"/>
          </a:p>
          <a:p>
            <a:r>
              <a:rPr lang="en-GB" sz="1200" i="1"/>
              <a:t>Connected with clips</a:t>
            </a:r>
          </a:p>
          <a:p>
            <a:endParaRPr lang="en-GB" sz="1200"/>
          </a:p>
        </p:txBody>
      </p:sp>
    </p:spTree>
    <p:extLst>
      <p:ext uri="{BB962C8B-B14F-4D97-AF65-F5344CB8AC3E}">
        <p14:creationId xmlns:p14="http://schemas.microsoft.com/office/powerpoint/2010/main" val="2844864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9D07D-201A-07EF-B5B2-DAAA1DB8421B}"/>
            </a:ext>
          </a:extLst>
        </p:cNvPr>
        <p:cNvGrpSpPr/>
        <p:nvPr/>
      </p:nvGrpSpPr>
      <p:grpSpPr>
        <a:xfrm>
          <a:off x="0" y="0"/>
          <a:ext cx="0" cy="0"/>
          <a:chOff x="0" y="0"/>
          <a:chExt cx="0" cy="0"/>
        </a:xfrm>
      </p:grpSpPr>
      <p:pic>
        <p:nvPicPr>
          <p:cNvPr id="5" name="Picture 4" descr="A red and black cube with a black background&#10;&#10;AI-generated content may be incorrect.">
            <a:extLst>
              <a:ext uri="{FF2B5EF4-FFF2-40B4-BE49-F238E27FC236}">
                <a16:creationId xmlns:a16="http://schemas.microsoft.com/office/drawing/2014/main" id="{388DAA4F-0135-137B-A1B0-DE8B9A284E11}"/>
              </a:ext>
            </a:extLst>
          </p:cNvPr>
          <p:cNvPicPr>
            <a:picLocks noChangeAspect="1"/>
          </p:cNvPicPr>
          <p:nvPr/>
        </p:nvPicPr>
        <p:blipFill>
          <a:blip r:embed="rId2"/>
          <a:stretch>
            <a:fillRect/>
          </a:stretch>
        </p:blipFill>
        <p:spPr>
          <a:xfrm>
            <a:off x="425405" y="-2450263"/>
            <a:ext cx="15844748" cy="11201856"/>
          </a:xfrm>
          <a:prstGeom prst="rect">
            <a:avLst/>
          </a:prstGeom>
        </p:spPr>
      </p:pic>
      <p:sp>
        <p:nvSpPr>
          <p:cNvPr id="32" name="Date Placeholder 31">
            <a:extLst>
              <a:ext uri="{FF2B5EF4-FFF2-40B4-BE49-F238E27FC236}">
                <a16:creationId xmlns:a16="http://schemas.microsoft.com/office/drawing/2014/main" id="{6B32C8D7-1CA4-6A3C-5AB0-EAA0A251E056}"/>
              </a:ext>
            </a:extLst>
          </p:cNvPr>
          <p:cNvSpPr>
            <a:spLocks noGrp="1"/>
          </p:cNvSpPr>
          <p:nvPr>
            <p:ph type="dt" sz="half" idx="10"/>
          </p:nvPr>
        </p:nvSpPr>
        <p:spPr>
          <a:xfrm>
            <a:off x="305745" y="6492875"/>
            <a:ext cx="2743200" cy="365125"/>
          </a:xfrm>
        </p:spPr>
        <p:txBody>
          <a:bodyPr/>
          <a:lstStyle/>
          <a:p>
            <a:r>
              <a:rPr lang="en-GB" sz="1200"/>
              <a:t>Group 3</a:t>
            </a:r>
          </a:p>
        </p:txBody>
      </p:sp>
      <p:sp>
        <p:nvSpPr>
          <p:cNvPr id="33" name="Footer Placeholder 32">
            <a:extLst>
              <a:ext uri="{FF2B5EF4-FFF2-40B4-BE49-F238E27FC236}">
                <a16:creationId xmlns:a16="http://schemas.microsoft.com/office/drawing/2014/main" id="{3FDA8806-1F9F-331F-7D63-BFA50D59A7AE}"/>
              </a:ext>
            </a:extLst>
          </p:cNvPr>
          <p:cNvSpPr>
            <a:spLocks noGrp="1"/>
          </p:cNvSpPr>
          <p:nvPr>
            <p:ph type="ftr" sz="quarter" idx="11"/>
          </p:nvPr>
        </p:nvSpPr>
        <p:spPr>
          <a:xfrm>
            <a:off x="7743406" y="6170310"/>
            <a:ext cx="4367241" cy="374474"/>
          </a:xfrm>
        </p:spPr>
        <p:txBody>
          <a:bodyPr lIns="91440" tIns="45720" rIns="91440" bIns="45720" anchor="t"/>
          <a:lstStyle/>
          <a:p>
            <a:pPr algn="r"/>
            <a:r>
              <a:rPr lang="en-GB">
                <a:solidFill>
                  <a:schemeClr val="bg1"/>
                </a:solidFill>
              </a:rPr>
              <a:t>AR122    1:1 Interactive Architecture Prototypes</a:t>
            </a:r>
          </a:p>
          <a:p>
            <a:pPr algn="r"/>
            <a:endParaRPr lang="en-GB">
              <a:solidFill>
                <a:schemeClr val="bg1"/>
              </a:solidFill>
            </a:endParaRPr>
          </a:p>
        </p:txBody>
      </p:sp>
      <p:sp>
        <p:nvSpPr>
          <p:cNvPr id="8" name="TextBox 7">
            <a:extLst>
              <a:ext uri="{FF2B5EF4-FFF2-40B4-BE49-F238E27FC236}">
                <a16:creationId xmlns:a16="http://schemas.microsoft.com/office/drawing/2014/main" id="{312A7DDD-2C05-CD9C-D163-2731F8CD7447}"/>
              </a:ext>
            </a:extLst>
          </p:cNvPr>
          <p:cNvSpPr txBox="1"/>
          <p:nvPr/>
        </p:nvSpPr>
        <p:spPr>
          <a:xfrm>
            <a:off x="422690" y="6022862"/>
            <a:ext cx="485378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10 – Generating 3D printing files with grasshopper</a:t>
            </a:r>
          </a:p>
          <a:p>
            <a:r>
              <a:rPr lang="en-GB" sz="1200" i="1"/>
              <a:t> </a:t>
            </a:r>
            <a:r>
              <a:rPr lang="en-GB" sz="1200">
                <a:solidFill>
                  <a:srgbClr val="212529"/>
                </a:solidFill>
                <a:highlight>
                  <a:srgbClr val="FFFFFF"/>
                </a:highlight>
                <a:ea typeface="+mn-lt"/>
                <a:cs typeface="+mn-lt"/>
              </a:rPr>
              <a:t>(Ozdemir, </a:t>
            </a:r>
            <a:r>
              <a:rPr lang="en-GB" sz="1200" err="1">
                <a:solidFill>
                  <a:srgbClr val="212529"/>
                </a:solidFill>
                <a:highlight>
                  <a:srgbClr val="FFFFFF"/>
                </a:highlight>
                <a:ea typeface="+mn-lt"/>
                <a:cs typeface="+mn-lt"/>
              </a:rPr>
              <a:t>Doubrovski</a:t>
            </a:r>
            <a:r>
              <a:rPr lang="en-GB" sz="1200">
                <a:solidFill>
                  <a:srgbClr val="212529"/>
                </a:solidFill>
                <a:highlight>
                  <a:srgbClr val="FFFFFF"/>
                </a:highlight>
                <a:ea typeface="+mn-lt"/>
                <a:cs typeface="+mn-lt"/>
              </a:rPr>
              <a:t>, Castro, 2024)</a:t>
            </a:r>
            <a:endParaRPr lang="en-GB" sz="1200" i="1"/>
          </a:p>
          <a:p>
            <a:endParaRPr lang="en-GB" sz="1200"/>
          </a:p>
        </p:txBody>
      </p:sp>
      <p:sp>
        <p:nvSpPr>
          <p:cNvPr id="13" name="TextBox 4">
            <a:extLst>
              <a:ext uri="{FF2B5EF4-FFF2-40B4-BE49-F238E27FC236}">
                <a16:creationId xmlns:a16="http://schemas.microsoft.com/office/drawing/2014/main" id="{FB2BBDE5-80EE-92B5-2EA1-E2066B345F17}"/>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a:solidFill>
                  <a:schemeClr val="bg1">
                    <a:lumMod val="76000"/>
                  </a:schemeClr>
                </a:solidFill>
                <a:latin typeface="DIN Alternate"/>
                <a:ea typeface="Dotum"/>
              </a:rPr>
              <a:t>2</a:t>
            </a:r>
          </a:p>
        </p:txBody>
      </p:sp>
      <p:sp>
        <p:nvSpPr>
          <p:cNvPr id="15" name="TextBox 4">
            <a:extLst>
              <a:ext uri="{FF2B5EF4-FFF2-40B4-BE49-F238E27FC236}">
                <a16:creationId xmlns:a16="http://schemas.microsoft.com/office/drawing/2014/main" id="{95D9C0C7-565D-04B7-AD9D-F36537EC9C4C}"/>
              </a:ext>
            </a:extLst>
          </p:cNvPr>
          <p:cNvSpPr txBox="1"/>
          <p:nvPr/>
        </p:nvSpPr>
        <p:spPr>
          <a:xfrm>
            <a:off x="802435" y="446548"/>
            <a:ext cx="653839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DIN Alternate"/>
                <a:ea typeface="Dotum"/>
              </a:rPr>
              <a:t>FRAGMENT | </a:t>
            </a:r>
            <a:r>
              <a:rPr lang="en-GB" b="1">
                <a:latin typeface="DIN Alternate"/>
                <a:ea typeface="Dotum"/>
              </a:rPr>
              <a:t>3D PRINTING</a:t>
            </a:r>
            <a:endParaRPr lang="en-GB" sz="2100" b="1">
              <a:latin typeface="DIN Alternate"/>
              <a:ea typeface="Dotum"/>
            </a:endParaRPr>
          </a:p>
        </p:txBody>
      </p:sp>
      <p:sp>
        <p:nvSpPr>
          <p:cNvPr id="4" name="TextBox 3">
            <a:extLst>
              <a:ext uri="{FF2B5EF4-FFF2-40B4-BE49-F238E27FC236}">
                <a16:creationId xmlns:a16="http://schemas.microsoft.com/office/drawing/2014/main" id="{BFA48703-D709-B25D-14DC-52692E620A11}"/>
              </a:ext>
            </a:extLst>
          </p:cNvPr>
          <p:cNvSpPr txBox="1"/>
          <p:nvPr/>
        </p:nvSpPr>
        <p:spPr>
          <a:xfrm>
            <a:off x="802435" y="1191230"/>
            <a:ext cx="6538399"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latin typeface="DIN Alternate"/>
                <a:ea typeface="Dotum"/>
              </a:rPr>
              <a:t>G-CODE |</a:t>
            </a:r>
            <a:r>
              <a:rPr lang="en-GB" sz="1400">
                <a:latin typeface="Aptos"/>
                <a:ea typeface="Dotum"/>
              </a:rPr>
              <a:t>  Toolpath for shelving WIP  &amp; Toolhead?</a:t>
            </a:r>
          </a:p>
          <a:p>
            <a:endParaRPr lang="en-GB" sz="1400">
              <a:latin typeface="Aptos"/>
              <a:ea typeface="Dotum"/>
            </a:endParaRPr>
          </a:p>
          <a:p>
            <a:endParaRPr lang="en-GB" sz="1400">
              <a:ea typeface="Dotum"/>
            </a:endParaRPr>
          </a:p>
        </p:txBody>
      </p:sp>
      <p:pic>
        <p:nvPicPr>
          <p:cNvPr id="7" name="Picture 6" descr="A screenshot of a computer&#10;&#10;AI-generated content may be incorrect.">
            <a:extLst>
              <a:ext uri="{FF2B5EF4-FFF2-40B4-BE49-F238E27FC236}">
                <a16:creationId xmlns:a16="http://schemas.microsoft.com/office/drawing/2014/main" id="{B2C45E46-01AA-C4C3-11F5-8714217C31D0}"/>
              </a:ext>
            </a:extLst>
          </p:cNvPr>
          <p:cNvPicPr>
            <a:picLocks noChangeAspect="1"/>
          </p:cNvPicPr>
          <p:nvPr/>
        </p:nvPicPr>
        <p:blipFill>
          <a:blip r:embed="rId3"/>
          <a:stretch>
            <a:fillRect/>
          </a:stretch>
        </p:blipFill>
        <p:spPr>
          <a:xfrm>
            <a:off x="535500" y="1793738"/>
            <a:ext cx="3327613" cy="3965137"/>
          </a:xfrm>
          <a:prstGeom prst="rect">
            <a:avLst/>
          </a:prstGeom>
        </p:spPr>
      </p:pic>
      <p:sp>
        <p:nvSpPr>
          <p:cNvPr id="10" name="Footer Placeholder 32">
            <a:extLst>
              <a:ext uri="{FF2B5EF4-FFF2-40B4-BE49-F238E27FC236}">
                <a16:creationId xmlns:a16="http://schemas.microsoft.com/office/drawing/2014/main" id="{6AE71B81-A597-3BE7-F6B5-3A9DBD3C15B8}"/>
              </a:ext>
            </a:extLst>
          </p:cNvPr>
          <p:cNvSpPr txBox="1">
            <a:spLocks/>
          </p:cNvSpPr>
          <p:nvPr/>
        </p:nvSpPr>
        <p:spPr>
          <a:xfrm>
            <a:off x="7895806" y="6483131"/>
            <a:ext cx="4367241" cy="374474"/>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a:t>AR122    1:1 Interactive Architecture Prototyp</a:t>
            </a:r>
            <a:r>
              <a:rPr lang="en-GB">
                <a:solidFill>
                  <a:schemeClr val="bg1"/>
                </a:solidFill>
              </a:rPr>
              <a:t>es</a:t>
            </a:r>
          </a:p>
          <a:p>
            <a:pPr algn="r"/>
            <a:endParaRPr lang="en-GB">
              <a:solidFill>
                <a:schemeClr val="bg1"/>
              </a:solidFill>
            </a:endParaRPr>
          </a:p>
        </p:txBody>
      </p:sp>
      <p:sp>
        <p:nvSpPr>
          <p:cNvPr id="11" name="TextBox 10">
            <a:extLst>
              <a:ext uri="{FF2B5EF4-FFF2-40B4-BE49-F238E27FC236}">
                <a16:creationId xmlns:a16="http://schemas.microsoft.com/office/drawing/2014/main" id="{CA8789AE-D1C1-E846-3DBE-A2B93E3EA775}"/>
              </a:ext>
            </a:extLst>
          </p:cNvPr>
          <p:cNvSpPr txBox="1"/>
          <p:nvPr/>
        </p:nvSpPr>
        <p:spPr>
          <a:xfrm>
            <a:off x="6203851"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11 – 3D Print </a:t>
            </a:r>
            <a:r>
              <a:rPr lang="en-GB" sz="1200" i="1" err="1"/>
              <a:t>Toolpat</a:t>
            </a:r>
            <a:r>
              <a:rPr lang="en-GB" sz="1200" i="1"/>
              <a:t>h WIP</a:t>
            </a:r>
          </a:p>
          <a:p>
            <a:endParaRPr lang="en-GB" sz="1200"/>
          </a:p>
        </p:txBody>
      </p:sp>
    </p:spTree>
    <p:extLst>
      <p:ext uri="{BB962C8B-B14F-4D97-AF65-F5344CB8AC3E}">
        <p14:creationId xmlns:p14="http://schemas.microsoft.com/office/powerpoint/2010/main" val="1775088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F1C3E-3A3B-2686-A836-84F4D1E2F72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7A30B59-DAD0-25C6-13D4-E8DBEC6380F7}"/>
              </a:ext>
            </a:extLst>
          </p:cNvPr>
          <p:cNvPicPr>
            <a:picLocks noChangeAspect="1"/>
          </p:cNvPicPr>
          <p:nvPr/>
        </p:nvPicPr>
        <p:blipFill>
          <a:blip r:embed="rId2"/>
          <a:stretch>
            <a:fillRect/>
          </a:stretch>
        </p:blipFill>
        <p:spPr>
          <a:xfrm>
            <a:off x="306345" y="0"/>
            <a:ext cx="11661689" cy="6858000"/>
          </a:xfrm>
          <a:prstGeom prst="rect">
            <a:avLst/>
          </a:prstGeom>
        </p:spPr>
      </p:pic>
      <p:sp>
        <p:nvSpPr>
          <p:cNvPr id="2" name="Date Placeholder 1">
            <a:extLst>
              <a:ext uri="{FF2B5EF4-FFF2-40B4-BE49-F238E27FC236}">
                <a16:creationId xmlns:a16="http://schemas.microsoft.com/office/drawing/2014/main" id="{BBFDCB73-6644-C1C9-7CCE-FD06656F1BD4}"/>
              </a:ext>
            </a:extLst>
          </p:cNvPr>
          <p:cNvSpPr>
            <a:spLocks noGrp="1"/>
          </p:cNvSpPr>
          <p:nvPr>
            <p:ph type="dt" sz="half" idx="10"/>
          </p:nvPr>
        </p:nvSpPr>
        <p:spPr/>
        <p:txBody>
          <a:bodyPr/>
          <a:lstStyle/>
          <a:p>
            <a:endParaRPr lang="en-GB" sz="1200"/>
          </a:p>
        </p:txBody>
      </p:sp>
      <p:sp>
        <p:nvSpPr>
          <p:cNvPr id="5" name="TextBox 4">
            <a:extLst>
              <a:ext uri="{FF2B5EF4-FFF2-40B4-BE49-F238E27FC236}">
                <a16:creationId xmlns:a16="http://schemas.microsoft.com/office/drawing/2014/main" id="{5FACCE1F-18CB-CCB1-7E87-C9CC004BF718}"/>
              </a:ext>
            </a:extLst>
          </p:cNvPr>
          <p:cNvSpPr txBox="1"/>
          <p:nvPr/>
        </p:nvSpPr>
        <p:spPr>
          <a:xfrm>
            <a:off x="802435" y="446548"/>
            <a:ext cx="653839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DIN Alternate"/>
                <a:ea typeface="Dotum"/>
              </a:rPr>
              <a:t> DESIGN SIMULATION | </a:t>
            </a:r>
            <a:r>
              <a:rPr lang="en-GB" b="1">
                <a:latin typeface="DIN Alternate"/>
                <a:ea typeface="Dotum"/>
              </a:rPr>
              <a:t>STORAGE UNITS</a:t>
            </a:r>
            <a:endParaRPr lang="en-GB" sz="2100" b="1">
              <a:latin typeface="DIN Alternate"/>
              <a:ea typeface="Dotum"/>
            </a:endParaRPr>
          </a:p>
        </p:txBody>
      </p:sp>
      <p:sp>
        <p:nvSpPr>
          <p:cNvPr id="7" name="TextBox 4">
            <a:extLst>
              <a:ext uri="{FF2B5EF4-FFF2-40B4-BE49-F238E27FC236}">
                <a16:creationId xmlns:a16="http://schemas.microsoft.com/office/drawing/2014/main" id="{C68C21B1-B36B-72B4-41EF-490D46502757}"/>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a:solidFill>
                  <a:schemeClr val="bg1">
                    <a:lumMod val="76000"/>
                  </a:schemeClr>
                </a:solidFill>
                <a:latin typeface="DIN Alternate"/>
                <a:ea typeface="Dotum"/>
              </a:rPr>
              <a:t>3</a:t>
            </a:r>
          </a:p>
        </p:txBody>
      </p:sp>
      <p:sp>
        <p:nvSpPr>
          <p:cNvPr id="6" name="Footer Placeholder 32">
            <a:extLst>
              <a:ext uri="{FF2B5EF4-FFF2-40B4-BE49-F238E27FC236}">
                <a16:creationId xmlns:a16="http://schemas.microsoft.com/office/drawing/2014/main" id="{217DA457-A62E-CAF7-DF9E-93C0C37617E7}"/>
              </a:ext>
            </a:extLst>
          </p:cNvPr>
          <p:cNvSpPr>
            <a:spLocks noGrp="1"/>
          </p:cNvSpPr>
          <p:nvPr>
            <p:ph type="ftr" sz="quarter" idx="11"/>
          </p:nvPr>
        </p:nvSpPr>
        <p:spPr>
          <a:xfrm>
            <a:off x="7771455" y="6492875"/>
            <a:ext cx="4114800" cy="365125"/>
          </a:xfrm>
        </p:spPr>
        <p:txBody>
          <a:bodyPr/>
          <a:lstStyle/>
          <a:p>
            <a:pPr algn="r"/>
            <a:r>
              <a:rPr lang="en-GB"/>
              <a:t>AR122    1:1 Interactive Architecture Prototypes</a:t>
            </a:r>
          </a:p>
          <a:p>
            <a:pPr algn="r"/>
            <a:endParaRPr lang="en-GB"/>
          </a:p>
        </p:txBody>
      </p:sp>
      <p:sp>
        <p:nvSpPr>
          <p:cNvPr id="10" name="Rectangle 9">
            <a:extLst>
              <a:ext uri="{FF2B5EF4-FFF2-40B4-BE49-F238E27FC236}">
                <a16:creationId xmlns:a16="http://schemas.microsoft.com/office/drawing/2014/main" id="{AC22AC16-B196-BAF7-F0A2-09EFD4EA7830}"/>
              </a:ext>
            </a:extLst>
          </p:cNvPr>
          <p:cNvSpPr/>
          <p:nvPr/>
        </p:nvSpPr>
        <p:spPr>
          <a:xfrm>
            <a:off x="123397" y="6265204"/>
            <a:ext cx="1071310" cy="555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12" name="Footer Placeholder 32">
            <a:extLst>
              <a:ext uri="{FF2B5EF4-FFF2-40B4-BE49-F238E27FC236}">
                <a16:creationId xmlns:a16="http://schemas.microsoft.com/office/drawing/2014/main" id="{38878BB5-ABFC-958A-75D1-77ED1131F668}"/>
              </a:ext>
            </a:extLst>
          </p:cNvPr>
          <p:cNvSpPr txBox="1">
            <a:spLocks/>
          </p:cNvSpPr>
          <p:nvPr/>
        </p:nvSpPr>
        <p:spPr>
          <a:xfrm>
            <a:off x="307865" y="6492875"/>
            <a:ext cx="4114800" cy="365125"/>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Group 3</a:t>
            </a:r>
          </a:p>
          <a:p>
            <a:endParaRPr lang="en-GB">
              <a:solidFill>
                <a:srgbClr val="FFFFFF"/>
              </a:solidFill>
            </a:endParaRPr>
          </a:p>
        </p:txBody>
      </p:sp>
      <p:sp>
        <p:nvSpPr>
          <p:cNvPr id="14" name="TextBox 13">
            <a:extLst>
              <a:ext uri="{FF2B5EF4-FFF2-40B4-BE49-F238E27FC236}">
                <a16:creationId xmlns:a16="http://schemas.microsoft.com/office/drawing/2014/main" id="{C4CB53AF-73AE-7051-A462-7B664CC42508}"/>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12 – Animation Storage Units</a:t>
            </a:r>
            <a:endParaRPr lang="en-US"/>
          </a:p>
          <a:p>
            <a:endParaRPr lang="en-GB" sz="1200"/>
          </a:p>
        </p:txBody>
      </p:sp>
    </p:spTree>
    <p:extLst>
      <p:ext uri="{BB962C8B-B14F-4D97-AF65-F5344CB8AC3E}">
        <p14:creationId xmlns:p14="http://schemas.microsoft.com/office/powerpoint/2010/main" val="698557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28C8A-D916-E894-4F37-688EA0734B6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0107AD7-DFA3-BC36-0E94-25787536AB38}"/>
              </a:ext>
            </a:extLst>
          </p:cNvPr>
          <p:cNvPicPr>
            <a:picLocks noChangeAspect="1"/>
          </p:cNvPicPr>
          <p:nvPr/>
        </p:nvPicPr>
        <p:blipFill>
          <a:blip r:embed="rId2"/>
          <a:stretch>
            <a:fillRect/>
          </a:stretch>
        </p:blipFill>
        <p:spPr>
          <a:xfrm>
            <a:off x="265155" y="0"/>
            <a:ext cx="11661689" cy="6858000"/>
          </a:xfrm>
          <a:prstGeom prst="rect">
            <a:avLst/>
          </a:prstGeom>
        </p:spPr>
      </p:pic>
      <p:sp>
        <p:nvSpPr>
          <p:cNvPr id="2" name="Date Placeholder 1">
            <a:extLst>
              <a:ext uri="{FF2B5EF4-FFF2-40B4-BE49-F238E27FC236}">
                <a16:creationId xmlns:a16="http://schemas.microsoft.com/office/drawing/2014/main" id="{BF6170A3-6499-FDA6-A231-1BB64C336110}"/>
              </a:ext>
            </a:extLst>
          </p:cNvPr>
          <p:cNvSpPr>
            <a:spLocks noGrp="1"/>
          </p:cNvSpPr>
          <p:nvPr>
            <p:ph type="dt" sz="half" idx="10"/>
          </p:nvPr>
        </p:nvSpPr>
        <p:spPr/>
        <p:txBody>
          <a:bodyPr/>
          <a:lstStyle/>
          <a:p>
            <a:endParaRPr lang="en-GB" sz="1200"/>
          </a:p>
        </p:txBody>
      </p:sp>
      <p:sp>
        <p:nvSpPr>
          <p:cNvPr id="5" name="TextBox 4">
            <a:extLst>
              <a:ext uri="{FF2B5EF4-FFF2-40B4-BE49-F238E27FC236}">
                <a16:creationId xmlns:a16="http://schemas.microsoft.com/office/drawing/2014/main" id="{2FE06BD0-9C47-A0B1-D122-4FAA9D73EC5B}"/>
              </a:ext>
            </a:extLst>
          </p:cNvPr>
          <p:cNvSpPr txBox="1"/>
          <p:nvPr/>
        </p:nvSpPr>
        <p:spPr>
          <a:xfrm>
            <a:off x="802435" y="446548"/>
            <a:ext cx="653839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DIN Alternate"/>
                <a:ea typeface="Dotum"/>
              </a:rPr>
              <a:t> DESIGN SIMULATION | </a:t>
            </a:r>
            <a:r>
              <a:rPr lang="en-GB" b="1">
                <a:latin typeface="DIN Alternate"/>
                <a:ea typeface="Dotum"/>
              </a:rPr>
              <a:t>BED </a:t>
            </a:r>
            <a:endParaRPr lang="en-GB" sz="2100" b="1">
              <a:latin typeface="DIN Alternate"/>
              <a:ea typeface="Dotum"/>
            </a:endParaRPr>
          </a:p>
        </p:txBody>
      </p:sp>
      <p:sp>
        <p:nvSpPr>
          <p:cNvPr id="7" name="TextBox 4">
            <a:extLst>
              <a:ext uri="{FF2B5EF4-FFF2-40B4-BE49-F238E27FC236}">
                <a16:creationId xmlns:a16="http://schemas.microsoft.com/office/drawing/2014/main" id="{419258A2-C8A5-F191-A7E8-27EA7E9A9718}"/>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a:solidFill>
                  <a:schemeClr val="bg1">
                    <a:lumMod val="76000"/>
                  </a:schemeClr>
                </a:solidFill>
                <a:latin typeface="DIN Alternate"/>
                <a:ea typeface="Dotum"/>
              </a:rPr>
              <a:t>3</a:t>
            </a:r>
          </a:p>
        </p:txBody>
      </p:sp>
      <p:sp>
        <p:nvSpPr>
          <p:cNvPr id="8" name="Footer Placeholder 32">
            <a:extLst>
              <a:ext uri="{FF2B5EF4-FFF2-40B4-BE49-F238E27FC236}">
                <a16:creationId xmlns:a16="http://schemas.microsoft.com/office/drawing/2014/main" id="{61D0C89E-1E73-A8CF-0E3D-AE94AE7A5A9D}"/>
              </a:ext>
            </a:extLst>
          </p:cNvPr>
          <p:cNvSpPr>
            <a:spLocks noGrp="1"/>
          </p:cNvSpPr>
          <p:nvPr>
            <p:ph type="ftr" sz="quarter" idx="11"/>
          </p:nvPr>
        </p:nvSpPr>
        <p:spPr>
          <a:xfrm>
            <a:off x="7771455" y="6492875"/>
            <a:ext cx="4114800" cy="365125"/>
          </a:xfrm>
        </p:spPr>
        <p:txBody>
          <a:bodyPr/>
          <a:lstStyle/>
          <a:p>
            <a:pPr algn="r"/>
            <a:r>
              <a:rPr lang="en-GB"/>
              <a:t>AR122    1:1 Interactive Architecture Prototypes</a:t>
            </a:r>
          </a:p>
          <a:p>
            <a:pPr algn="r"/>
            <a:endParaRPr lang="en-GB"/>
          </a:p>
        </p:txBody>
      </p:sp>
      <p:sp>
        <p:nvSpPr>
          <p:cNvPr id="10" name="Rectangle 9">
            <a:extLst>
              <a:ext uri="{FF2B5EF4-FFF2-40B4-BE49-F238E27FC236}">
                <a16:creationId xmlns:a16="http://schemas.microsoft.com/office/drawing/2014/main" id="{E069BD40-7635-BE08-6D92-6DA189514089}"/>
              </a:ext>
            </a:extLst>
          </p:cNvPr>
          <p:cNvSpPr/>
          <p:nvPr/>
        </p:nvSpPr>
        <p:spPr>
          <a:xfrm>
            <a:off x="123397" y="6265204"/>
            <a:ext cx="1071310" cy="555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12" name="Footer Placeholder 32">
            <a:extLst>
              <a:ext uri="{FF2B5EF4-FFF2-40B4-BE49-F238E27FC236}">
                <a16:creationId xmlns:a16="http://schemas.microsoft.com/office/drawing/2014/main" id="{099499EB-4D3E-2F54-F1AD-1DC5DEAEEE3B}"/>
              </a:ext>
            </a:extLst>
          </p:cNvPr>
          <p:cNvSpPr txBox="1">
            <a:spLocks/>
          </p:cNvSpPr>
          <p:nvPr/>
        </p:nvSpPr>
        <p:spPr>
          <a:xfrm>
            <a:off x="307865" y="6492875"/>
            <a:ext cx="4114800" cy="365125"/>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Group 3</a:t>
            </a:r>
          </a:p>
          <a:p>
            <a:endParaRPr lang="en-GB">
              <a:solidFill>
                <a:srgbClr val="FFFFFF"/>
              </a:solidFill>
            </a:endParaRPr>
          </a:p>
        </p:txBody>
      </p:sp>
      <p:sp>
        <p:nvSpPr>
          <p:cNvPr id="15" name="TextBox 14">
            <a:extLst>
              <a:ext uri="{FF2B5EF4-FFF2-40B4-BE49-F238E27FC236}">
                <a16:creationId xmlns:a16="http://schemas.microsoft.com/office/drawing/2014/main" id="{C39670A1-02E4-B747-B80C-164D91853CE3}"/>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13 – Animation Folding Bed</a:t>
            </a:r>
            <a:endParaRPr lang="en-US"/>
          </a:p>
          <a:p>
            <a:endParaRPr lang="en-GB" sz="1200"/>
          </a:p>
        </p:txBody>
      </p:sp>
    </p:spTree>
    <p:extLst>
      <p:ext uri="{BB962C8B-B14F-4D97-AF65-F5344CB8AC3E}">
        <p14:creationId xmlns:p14="http://schemas.microsoft.com/office/powerpoint/2010/main" val="4115459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50BA9-C1E1-FE65-A3D1-10ADB0E01FC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3F02B60-4C2F-734F-95DA-47B2A2BB89C5}"/>
              </a:ext>
            </a:extLst>
          </p:cNvPr>
          <p:cNvPicPr>
            <a:picLocks noChangeAspect="1"/>
          </p:cNvPicPr>
          <p:nvPr/>
        </p:nvPicPr>
        <p:blipFill>
          <a:blip r:embed="rId2"/>
          <a:stretch>
            <a:fillRect/>
          </a:stretch>
        </p:blipFill>
        <p:spPr>
          <a:xfrm>
            <a:off x="265155" y="0"/>
            <a:ext cx="11661689" cy="6858000"/>
          </a:xfrm>
          <a:prstGeom prst="rect">
            <a:avLst/>
          </a:prstGeom>
        </p:spPr>
      </p:pic>
      <p:sp>
        <p:nvSpPr>
          <p:cNvPr id="2" name="Date Placeholder 1">
            <a:extLst>
              <a:ext uri="{FF2B5EF4-FFF2-40B4-BE49-F238E27FC236}">
                <a16:creationId xmlns:a16="http://schemas.microsoft.com/office/drawing/2014/main" id="{ECA4F3E0-8E0F-FDCA-26C9-37FCC349D272}"/>
              </a:ext>
            </a:extLst>
          </p:cNvPr>
          <p:cNvSpPr>
            <a:spLocks noGrp="1"/>
          </p:cNvSpPr>
          <p:nvPr>
            <p:ph type="dt" sz="half" idx="10"/>
          </p:nvPr>
        </p:nvSpPr>
        <p:spPr/>
        <p:txBody>
          <a:bodyPr/>
          <a:lstStyle/>
          <a:p>
            <a:endParaRPr lang="en-GB" sz="1200"/>
          </a:p>
        </p:txBody>
      </p:sp>
      <p:sp>
        <p:nvSpPr>
          <p:cNvPr id="5" name="TextBox 4">
            <a:extLst>
              <a:ext uri="{FF2B5EF4-FFF2-40B4-BE49-F238E27FC236}">
                <a16:creationId xmlns:a16="http://schemas.microsoft.com/office/drawing/2014/main" id="{CD610AF1-21A1-46A5-0B1C-01A1CAFA5A99}"/>
              </a:ext>
            </a:extLst>
          </p:cNvPr>
          <p:cNvSpPr txBox="1"/>
          <p:nvPr/>
        </p:nvSpPr>
        <p:spPr>
          <a:xfrm>
            <a:off x="802435" y="446548"/>
            <a:ext cx="653839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DIN Alternate"/>
                <a:ea typeface="Dotum"/>
              </a:rPr>
              <a:t> DESIGN SIMULATION | </a:t>
            </a:r>
            <a:r>
              <a:rPr lang="en-GB" b="1">
                <a:latin typeface="DIN Alternate"/>
                <a:ea typeface="Dotum"/>
              </a:rPr>
              <a:t>CABINETS</a:t>
            </a:r>
            <a:endParaRPr lang="en-GB" sz="2100" b="1">
              <a:latin typeface="DIN Alternate"/>
              <a:ea typeface="Dotum"/>
            </a:endParaRPr>
          </a:p>
        </p:txBody>
      </p:sp>
      <p:sp>
        <p:nvSpPr>
          <p:cNvPr id="7" name="TextBox 4">
            <a:extLst>
              <a:ext uri="{FF2B5EF4-FFF2-40B4-BE49-F238E27FC236}">
                <a16:creationId xmlns:a16="http://schemas.microsoft.com/office/drawing/2014/main" id="{1A1349AA-493B-AF22-04FA-5D8648415AE6}"/>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a:solidFill>
                  <a:schemeClr val="bg1">
                    <a:lumMod val="76000"/>
                  </a:schemeClr>
                </a:solidFill>
                <a:latin typeface="DIN Alternate"/>
                <a:ea typeface="Dotum"/>
              </a:rPr>
              <a:t>3 </a:t>
            </a:r>
          </a:p>
        </p:txBody>
      </p:sp>
      <p:sp>
        <p:nvSpPr>
          <p:cNvPr id="6" name="Footer Placeholder 32">
            <a:extLst>
              <a:ext uri="{FF2B5EF4-FFF2-40B4-BE49-F238E27FC236}">
                <a16:creationId xmlns:a16="http://schemas.microsoft.com/office/drawing/2014/main" id="{CE89E986-2C05-3405-C090-2962FB8A3DA3}"/>
              </a:ext>
            </a:extLst>
          </p:cNvPr>
          <p:cNvSpPr>
            <a:spLocks noGrp="1"/>
          </p:cNvSpPr>
          <p:nvPr>
            <p:ph type="ftr" sz="quarter" idx="11"/>
          </p:nvPr>
        </p:nvSpPr>
        <p:spPr>
          <a:xfrm>
            <a:off x="7771455" y="6492875"/>
            <a:ext cx="4114800" cy="365125"/>
          </a:xfrm>
        </p:spPr>
        <p:txBody>
          <a:bodyPr/>
          <a:lstStyle/>
          <a:p>
            <a:pPr algn="r"/>
            <a:r>
              <a:rPr lang="en-GB"/>
              <a:t>AR122    1:1 Interactive Architecture Prototypes</a:t>
            </a:r>
          </a:p>
          <a:p>
            <a:pPr algn="r"/>
            <a:endParaRPr lang="en-GB"/>
          </a:p>
        </p:txBody>
      </p:sp>
      <p:sp>
        <p:nvSpPr>
          <p:cNvPr id="10" name="Rectangle 9">
            <a:extLst>
              <a:ext uri="{FF2B5EF4-FFF2-40B4-BE49-F238E27FC236}">
                <a16:creationId xmlns:a16="http://schemas.microsoft.com/office/drawing/2014/main" id="{AD47948C-4DF6-8436-E83C-6F72EEE2A239}"/>
              </a:ext>
            </a:extLst>
          </p:cNvPr>
          <p:cNvSpPr/>
          <p:nvPr/>
        </p:nvSpPr>
        <p:spPr>
          <a:xfrm>
            <a:off x="123397" y="6265204"/>
            <a:ext cx="1071310" cy="555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12" name="Footer Placeholder 32">
            <a:extLst>
              <a:ext uri="{FF2B5EF4-FFF2-40B4-BE49-F238E27FC236}">
                <a16:creationId xmlns:a16="http://schemas.microsoft.com/office/drawing/2014/main" id="{A12D2B60-E43F-52BB-9575-65162BCFAC92}"/>
              </a:ext>
            </a:extLst>
          </p:cNvPr>
          <p:cNvSpPr txBox="1">
            <a:spLocks/>
          </p:cNvSpPr>
          <p:nvPr/>
        </p:nvSpPr>
        <p:spPr>
          <a:xfrm>
            <a:off x="307865" y="6492875"/>
            <a:ext cx="4114800" cy="365125"/>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Group 3</a:t>
            </a:r>
          </a:p>
          <a:p>
            <a:endParaRPr lang="en-GB">
              <a:solidFill>
                <a:srgbClr val="FFFFFF"/>
              </a:solidFill>
            </a:endParaRPr>
          </a:p>
        </p:txBody>
      </p:sp>
      <p:sp>
        <p:nvSpPr>
          <p:cNvPr id="14" name="TextBox 13">
            <a:extLst>
              <a:ext uri="{FF2B5EF4-FFF2-40B4-BE49-F238E27FC236}">
                <a16:creationId xmlns:a16="http://schemas.microsoft.com/office/drawing/2014/main" id="{FA77A7F2-6053-257B-4898-D4A824386019}"/>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14 – Animation Folding Cabinets</a:t>
            </a:r>
            <a:endParaRPr lang="en-US"/>
          </a:p>
          <a:p>
            <a:endParaRPr lang="en-GB" sz="1200"/>
          </a:p>
        </p:txBody>
      </p:sp>
    </p:spTree>
    <p:extLst>
      <p:ext uri="{BB962C8B-B14F-4D97-AF65-F5344CB8AC3E}">
        <p14:creationId xmlns:p14="http://schemas.microsoft.com/office/powerpoint/2010/main" val="361377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1FF16-CE49-6DB3-316D-E896E92BA49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0D41F55-5034-F998-2468-6948A8C12BB3}"/>
              </a:ext>
            </a:extLst>
          </p:cNvPr>
          <p:cNvPicPr>
            <a:picLocks noChangeAspect="1"/>
          </p:cNvPicPr>
          <p:nvPr/>
        </p:nvPicPr>
        <p:blipFill>
          <a:blip r:embed="rId2"/>
          <a:stretch>
            <a:fillRect/>
          </a:stretch>
        </p:blipFill>
        <p:spPr>
          <a:xfrm>
            <a:off x="265155" y="0"/>
            <a:ext cx="11661689" cy="6858000"/>
          </a:xfrm>
          <a:prstGeom prst="rect">
            <a:avLst/>
          </a:prstGeom>
        </p:spPr>
      </p:pic>
      <p:sp>
        <p:nvSpPr>
          <p:cNvPr id="2" name="Date Placeholder 1">
            <a:extLst>
              <a:ext uri="{FF2B5EF4-FFF2-40B4-BE49-F238E27FC236}">
                <a16:creationId xmlns:a16="http://schemas.microsoft.com/office/drawing/2014/main" id="{3EF5D820-6429-6B99-A271-F6F978D1C141}"/>
              </a:ext>
            </a:extLst>
          </p:cNvPr>
          <p:cNvSpPr>
            <a:spLocks noGrp="1"/>
          </p:cNvSpPr>
          <p:nvPr>
            <p:ph type="dt" sz="half" idx="10"/>
          </p:nvPr>
        </p:nvSpPr>
        <p:spPr/>
        <p:txBody>
          <a:bodyPr/>
          <a:lstStyle/>
          <a:p>
            <a:endParaRPr lang="en-GB" sz="1200"/>
          </a:p>
        </p:txBody>
      </p:sp>
      <p:sp>
        <p:nvSpPr>
          <p:cNvPr id="5" name="TextBox 4">
            <a:extLst>
              <a:ext uri="{FF2B5EF4-FFF2-40B4-BE49-F238E27FC236}">
                <a16:creationId xmlns:a16="http://schemas.microsoft.com/office/drawing/2014/main" id="{FF037202-420C-D84B-F05B-4EDD32E5F758}"/>
              </a:ext>
            </a:extLst>
          </p:cNvPr>
          <p:cNvSpPr txBox="1"/>
          <p:nvPr/>
        </p:nvSpPr>
        <p:spPr>
          <a:xfrm>
            <a:off x="802435" y="446548"/>
            <a:ext cx="653839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DIN Alternate"/>
                <a:ea typeface="Dotum"/>
              </a:rPr>
              <a:t> DESIGN SIMULATION | </a:t>
            </a:r>
            <a:r>
              <a:rPr lang="en-GB" b="1">
                <a:latin typeface="DIN Alternate"/>
                <a:ea typeface="Dotum"/>
              </a:rPr>
              <a:t>PRIVATE NICHE</a:t>
            </a:r>
            <a:endParaRPr lang="en-GB" sz="2100" b="1">
              <a:latin typeface="DIN Alternate"/>
              <a:ea typeface="Dotum"/>
            </a:endParaRPr>
          </a:p>
        </p:txBody>
      </p:sp>
      <p:sp>
        <p:nvSpPr>
          <p:cNvPr id="7" name="TextBox 4">
            <a:extLst>
              <a:ext uri="{FF2B5EF4-FFF2-40B4-BE49-F238E27FC236}">
                <a16:creationId xmlns:a16="http://schemas.microsoft.com/office/drawing/2014/main" id="{A7B7FA4D-C507-38E8-F164-181FC944ED7B}"/>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a:solidFill>
                  <a:schemeClr val="bg1">
                    <a:lumMod val="76000"/>
                  </a:schemeClr>
                </a:solidFill>
                <a:latin typeface="DIN Alternate"/>
                <a:ea typeface="Dotum"/>
              </a:rPr>
              <a:t>3 </a:t>
            </a:r>
          </a:p>
        </p:txBody>
      </p:sp>
      <p:sp>
        <p:nvSpPr>
          <p:cNvPr id="8" name="Footer Placeholder 32">
            <a:extLst>
              <a:ext uri="{FF2B5EF4-FFF2-40B4-BE49-F238E27FC236}">
                <a16:creationId xmlns:a16="http://schemas.microsoft.com/office/drawing/2014/main" id="{DC5F6C1A-4F88-D362-F5BC-9522B7AC1671}"/>
              </a:ext>
            </a:extLst>
          </p:cNvPr>
          <p:cNvSpPr>
            <a:spLocks noGrp="1"/>
          </p:cNvSpPr>
          <p:nvPr>
            <p:ph type="ftr" sz="quarter" idx="11"/>
          </p:nvPr>
        </p:nvSpPr>
        <p:spPr>
          <a:xfrm>
            <a:off x="7771455" y="6492875"/>
            <a:ext cx="4114800" cy="365125"/>
          </a:xfrm>
        </p:spPr>
        <p:txBody>
          <a:bodyPr/>
          <a:lstStyle/>
          <a:p>
            <a:pPr algn="r"/>
            <a:r>
              <a:rPr lang="en-GB"/>
              <a:t>AR122    1:1 Interactive Architecture Prototypes</a:t>
            </a:r>
          </a:p>
          <a:p>
            <a:pPr algn="r"/>
            <a:endParaRPr lang="en-GB"/>
          </a:p>
        </p:txBody>
      </p:sp>
      <p:sp>
        <p:nvSpPr>
          <p:cNvPr id="10" name="Rectangle 9">
            <a:extLst>
              <a:ext uri="{FF2B5EF4-FFF2-40B4-BE49-F238E27FC236}">
                <a16:creationId xmlns:a16="http://schemas.microsoft.com/office/drawing/2014/main" id="{29120420-0EB4-5D2B-FDF6-21021D048B62}"/>
              </a:ext>
            </a:extLst>
          </p:cNvPr>
          <p:cNvSpPr/>
          <p:nvPr/>
        </p:nvSpPr>
        <p:spPr>
          <a:xfrm>
            <a:off x="123397" y="6265204"/>
            <a:ext cx="1071310" cy="555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12" name="Footer Placeholder 32">
            <a:extLst>
              <a:ext uri="{FF2B5EF4-FFF2-40B4-BE49-F238E27FC236}">
                <a16:creationId xmlns:a16="http://schemas.microsoft.com/office/drawing/2014/main" id="{277CF147-D3A8-DAD0-81A7-1ECDFED93636}"/>
              </a:ext>
            </a:extLst>
          </p:cNvPr>
          <p:cNvSpPr txBox="1">
            <a:spLocks/>
          </p:cNvSpPr>
          <p:nvPr/>
        </p:nvSpPr>
        <p:spPr>
          <a:xfrm>
            <a:off x="307865" y="6492875"/>
            <a:ext cx="4114800" cy="365125"/>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Group 3</a:t>
            </a:r>
          </a:p>
          <a:p>
            <a:endParaRPr lang="en-GB">
              <a:solidFill>
                <a:srgbClr val="FFFFFF"/>
              </a:solidFill>
            </a:endParaRPr>
          </a:p>
        </p:txBody>
      </p:sp>
      <p:sp>
        <p:nvSpPr>
          <p:cNvPr id="14" name="TextBox 13">
            <a:extLst>
              <a:ext uri="{FF2B5EF4-FFF2-40B4-BE49-F238E27FC236}">
                <a16:creationId xmlns:a16="http://schemas.microsoft.com/office/drawing/2014/main" id="{030C1E67-195F-A580-FF3A-7F57415D3D21}"/>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15 – Animation Folding Cabinets</a:t>
            </a:r>
            <a:endParaRPr lang="en-US"/>
          </a:p>
          <a:p>
            <a:endParaRPr lang="en-GB" sz="1200"/>
          </a:p>
        </p:txBody>
      </p:sp>
    </p:spTree>
    <p:extLst>
      <p:ext uri="{BB962C8B-B14F-4D97-AF65-F5344CB8AC3E}">
        <p14:creationId xmlns:p14="http://schemas.microsoft.com/office/powerpoint/2010/main" val="1542363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2D6E9-9562-5F53-4ACF-7CF2EE61B95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13406BA-ACF5-EA4C-1F3C-6B4F6EBE1B45}"/>
              </a:ext>
            </a:extLst>
          </p:cNvPr>
          <p:cNvPicPr>
            <a:picLocks noChangeAspect="1"/>
          </p:cNvPicPr>
          <p:nvPr/>
        </p:nvPicPr>
        <p:blipFill>
          <a:blip r:embed="rId2"/>
          <a:stretch>
            <a:fillRect/>
          </a:stretch>
        </p:blipFill>
        <p:spPr>
          <a:xfrm>
            <a:off x="265155" y="0"/>
            <a:ext cx="11661689" cy="6858000"/>
          </a:xfrm>
          <a:prstGeom prst="rect">
            <a:avLst/>
          </a:prstGeom>
        </p:spPr>
      </p:pic>
      <p:sp>
        <p:nvSpPr>
          <p:cNvPr id="2" name="Date Placeholder 1">
            <a:extLst>
              <a:ext uri="{FF2B5EF4-FFF2-40B4-BE49-F238E27FC236}">
                <a16:creationId xmlns:a16="http://schemas.microsoft.com/office/drawing/2014/main" id="{45594A94-213B-C6F3-DC4E-50D70500D4CA}"/>
              </a:ext>
            </a:extLst>
          </p:cNvPr>
          <p:cNvSpPr>
            <a:spLocks noGrp="1"/>
          </p:cNvSpPr>
          <p:nvPr>
            <p:ph type="dt" sz="half" idx="10"/>
          </p:nvPr>
        </p:nvSpPr>
        <p:spPr/>
        <p:txBody>
          <a:bodyPr/>
          <a:lstStyle/>
          <a:p>
            <a:endParaRPr lang="en-GB" sz="1200"/>
          </a:p>
        </p:txBody>
      </p:sp>
      <p:sp>
        <p:nvSpPr>
          <p:cNvPr id="5" name="TextBox 4">
            <a:extLst>
              <a:ext uri="{FF2B5EF4-FFF2-40B4-BE49-F238E27FC236}">
                <a16:creationId xmlns:a16="http://schemas.microsoft.com/office/drawing/2014/main" id="{BFB45E51-945D-0005-CA57-5B07666E4DB0}"/>
              </a:ext>
            </a:extLst>
          </p:cNvPr>
          <p:cNvSpPr txBox="1"/>
          <p:nvPr/>
        </p:nvSpPr>
        <p:spPr>
          <a:xfrm>
            <a:off x="802435" y="446548"/>
            <a:ext cx="6538399"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DIN Alternate"/>
                <a:ea typeface="Dotum"/>
              </a:rPr>
              <a:t> DESIGN SIMULATION | </a:t>
            </a:r>
            <a:r>
              <a:rPr lang="en-GB" b="1">
                <a:latin typeface="DIN Alternate"/>
                <a:ea typeface="Dotum"/>
              </a:rPr>
              <a:t>FOLDING TABLE</a:t>
            </a:r>
            <a:endParaRPr lang="en-GB" sz="2100" b="1">
              <a:latin typeface="DIN Alternate"/>
              <a:ea typeface="Dotum"/>
            </a:endParaRPr>
          </a:p>
        </p:txBody>
      </p:sp>
      <p:sp>
        <p:nvSpPr>
          <p:cNvPr id="7" name="TextBox 4">
            <a:extLst>
              <a:ext uri="{FF2B5EF4-FFF2-40B4-BE49-F238E27FC236}">
                <a16:creationId xmlns:a16="http://schemas.microsoft.com/office/drawing/2014/main" id="{F9F823A2-BE65-58CE-D154-0DEFFB1A05AC}"/>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a:solidFill>
                  <a:schemeClr val="bg1">
                    <a:lumMod val="76000"/>
                  </a:schemeClr>
                </a:solidFill>
                <a:latin typeface="DIN Alternate"/>
                <a:ea typeface="Dotum"/>
              </a:rPr>
              <a:t>3</a:t>
            </a:r>
          </a:p>
        </p:txBody>
      </p:sp>
      <p:sp>
        <p:nvSpPr>
          <p:cNvPr id="8" name="Footer Placeholder 32">
            <a:extLst>
              <a:ext uri="{FF2B5EF4-FFF2-40B4-BE49-F238E27FC236}">
                <a16:creationId xmlns:a16="http://schemas.microsoft.com/office/drawing/2014/main" id="{AC3CC9AF-5618-0A0E-0206-B39D2FE6B43B}"/>
              </a:ext>
            </a:extLst>
          </p:cNvPr>
          <p:cNvSpPr>
            <a:spLocks noGrp="1"/>
          </p:cNvSpPr>
          <p:nvPr>
            <p:ph type="ftr" sz="quarter" idx="11"/>
          </p:nvPr>
        </p:nvSpPr>
        <p:spPr>
          <a:xfrm>
            <a:off x="7771455" y="6492875"/>
            <a:ext cx="4114800" cy="365125"/>
          </a:xfrm>
        </p:spPr>
        <p:txBody>
          <a:bodyPr/>
          <a:lstStyle/>
          <a:p>
            <a:pPr algn="r"/>
            <a:r>
              <a:rPr lang="en-GB"/>
              <a:t>AR122    1:1 Interactive Architecture Prototypes</a:t>
            </a:r>
          </a:p>
          <a:p>
            <a:pPr algn="r"/>
            <a:endParaRPr lang="en-GB"/>
          </a:p>
        </p:txBody>
      </p:sp>
      <p:sp>
        <p:nvSpPr>
          <p:cNvPr id="10" name="Rectangle 9">
            <a:extLst>
              <a:ext uri="{FF2B5EF4-FFF2-40B4-BE49-F238E27FC236}">
                <a16:creationId xmlns:a16="http://schemas.microsoft.com/office/drawing/2014/main" id="{D9315210-720C-9A69-9C17-5BDF443540CE}"/>
              </a:ext>
            </a:extLst>
          </p:cNvPr>
          <p:cNvSpPr/>
          <p:nvPr/>
        </p:nvSpPr>
        <p:spPr>
          <a:xfrm>
            <a:off x="123397" y="6265204"/>
            <a:ext cx="1071310" cy="555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12" name="Footer Placeholder 32">
            <a:extLst>
              <a:ext uri="{FF2B5EF4-FFF2-40B4-BE49-F238E27FC236}">
                <a16:creationId xmlns:a16="http://schemas.microsoft.com/office/drawing/2014/main" id="{7658BCEA-AA38-FAE5-E917-7C7348AF8FBE}"/>
              </a:ext>
            </a:extLst>
          </p:cNvPr>
          <p:cNvSpPr txBox="1">
            <a:spLocks/>
          </p:cNvSpPr>
          <p:nvPr/>
        </p:nvSpPr>
        <p:spPr>
          <a:xfrm>
            <a:off x="307865" y="6492875"/>
            <a:ext cx="4114800" cy="365125"/>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Group 3</a:t>
            </a:r>
          </a:p>
          <a:p>
            <a:endParaRPr lang="en-GB">
              <a:solidFill>
                <a:srgbClr val="FFFFFF"/>
              </a:solidFill>
            </a:endParaRPr>
          </a:p>
        </p:txBody>
      </p:sp>
      <p:sp>
        <p:nvSpPr>
          <p:cNvPr id="15" name="TextBox 14">
            <a:extLst>
              <a:ext uri="{FF2B5EF4-FFF2-40B4-BE49-F238E27FC236}">
                <a16:creationId xmlns:a16="http://schemas.microsoft.com/office/drawing/2014/main" id="{298D000D-10CA-3FB1-1A7D-04774EF1B233}"/>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13 – Animation Folding Bed</a:t>
            </a:r>
            <a:endParaRPr lang="en-US"/>
          </a:p>
          <a:p>
            <a:endParaRPr lang="en-GB" sz="1200"/>
          </a:p>
        </p:txBody>
      </p:sp>
    </p:spTree>
    <p:extLst>
      <p:ext uri="{BB962C8B-B14F-4D97-AF65-F5344CB8AC3E}">
        <p14:creationId xmlns:p14="http://schemas.microsoft.com/office/powerpoint/2010/main" val="986920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03C76-2D54-D9CD-F855-B56A3390E222}"/>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E22DAD4D-F105-1324-592B-F37C0DD1C3F7}"/>
              </a:ext>
            </a:extLst>
          </p:cNvPr>
          <p:cNvSpPr>
            <a:spLocks noGrp="1"/>
          </p:cNvSpPr>
          <p:nvPr>
            <p:ph type="dt" sz="half" idx="10"/>
          </p:nvPr>
        </p:nvSpPr>
        <p:spPr/>
        <p:txBody>
          <a:bodyPr/>
          <a:lstStyle/>
          <a:p>
            <a:endParaRPr lang="en-GB" sz="1200"/>
          </a:p>
        </p:txBody>
      </p:sp>
      <p:sp>
        <p:nvSpPr>
          <p:cNvPr id="5" name="TextBox 4">
            <a:extLst>
              <a:ext uri="{FF2B5EF4-FFF2-40B4-BE49-F238E27FC236}">
                <a16:creationId xmlns:a16="http://schemas.microsoft.com/office/drawing/2014/main" id="{0362AEBF-4B02-40BB-FA09-5F094D8D7E66}"/>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DIN Alternate"/>
                <a:ea typeface="Dotum"/>
              </a:rPr>
              <a:t>LIGHTING | </a:t>
            </a:r>
            <a:r>
              <a:rPr lang="en-GB" sz="2100" b="1" dirty="0">
                <a:latin typeface="DIN Alternate"/>
                <a:ea typeface="Dotum"/>
              </a:rPr>
              <a:t>AI Integration</a:t>
            </a:r>
          </a:p>
        </p:txBody>
      </p:sp>
      <p:sp>
        <p:nvSpPr>
          <p:cNvPr id="7" name="TextBox 4">
            <a:extLst>
              <a:ext uri="{FF2B5EF4-FFF2-40B4-BE49-F238E27FC236}">
                <a16:creationId xmlns:a16="http://schemas.microsoft.com/office/drawing/2014/main" id="{56CA3A84-405C-90B8-718C-C25336045E0E}"/>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a:solidFill>
                  <a:schemeClr val="bg1">
                    <a:lumMod val="76000"/>
                  </a:schemeClr>
                </a:solidFill>
                <a:latin typeface="DIN Alternate"/>
                <a:ea typeface="Dotum"/>
              </a:rPr>
              <a:t>4</a:t>
            </a:r>
          </a:p>
        </p:txBody>
      </p:sp>
      <p:sp>
        <p:nvSpPr>
          <p:cNvPr id="6" name="TextBox 5">
            <a:extLst>
              <a:ext uri="{FF2B5EF4-FFF2-40B4-BE49-F238E27FC236}">
                <a16:creationId xmlns:a16="http://schemas.microsoft.com/office/drawing/2014/main" id="{B5EA2863-0605-99AD-7775-4414908D4F29}"/>
              </a:ext>
            </a:extLst>
          </p:cNvPr>
          <p:cNvSpPr txBox="1"/>
          <p:nvPr/>
        </p:nvSpPr>
        <p:spPr>
          <a:xfrm>
            <a:off x="802435" y="1191230"/>
            <a:ext cx="6538399" cy="160043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latin typeface="DIN Alternate"/>
                <a:ea typeface="Dotum"/>
              </a:rPr>
              <a:t>PROBLEM |</a:t>
            </a:r>
            <a:r>
              <a:rPr lang="en-GB" sz="1400">
                <a:latin typeface="Aptos"/>
                <a:ea typeface="Dotum"/>
              </a:rPr>
              <a:t> No natural Light cycles</a:t>
            </a:r>
          </a:p>
          <a:p>
            <a:endParaRPr lang="en-GB" sz="1400">
              <a:latin typeface="Aptos"/>
              <a:ea typeface="Dotum"/>
            </a:endParaRPr>
          </a:p>
          <a:p>
            <a:r>
              <a:rPr lang="en-GB" sz="1400">
                <a:latin typeface="DIN Alternate"/>
                <a:ea typeface="Dotum"/>
              </a:rPr>
              <a:t>HYPOTHESIS |</a:t>
            </a:r>
            <a:r>
              <a:rPr lang="en-GB" sz="1400">
                <a:latin typeface="Aptos"/>
                <a:ea typeface="Dotum"/>
              </a:rPr>
              <a:t> Light can regulate physiology</a:t>
            </a:r>
          </a:p>
          <a:p>
            <a:endParaRPr lang="en-GB" sz="1400">
              <a:ea typeface="Dotum"/>
            </a:endParaRPr>
          </a:p>
          <a:p>
            <a:r>
              <a:rPr lang="en-GB" sz="1400">
                <a:latin typeface="DIN Alternate"/>
                <a:ea typeface="Dotum"/>
              </a:rPr>
              <a:t>DATA |</a:t>
            </a:r>
            <a:r>
              <a:rPr lang="en-GB" sz="1400">
                <a:ea typeface="Dotum"/>
              </a:rPr>
              <a:t> Key correlations to define rules</a:t>
            </a:r>
          </a:p>
          <a:p>
            <a:endParaRPr lang="en-GB" sz="1400"/>
          </a:p>
          <a:p>
            <a:r>
              <a:rPr lang="en-GB" sz="1400">
                <a:latin typeface="DIN Alternate"/>
              </a:rPr>
              <a:t>DESIGN |</a:t>
            </a:r>
            <a:r>
              <a:rPr lang="en-GB" sz="1400"/>
              <a:t> Apply design rules</a:t>
            </a:r>
          </a:p>
        </p:txBody>
      </p:sp>
      <p:sp>
        <p:nvSpPr>
          <p:cNvPr id="8" name="Footer Placeholder 32">
            <a:extLst>
              <a:ext uri="{FF2B5EF4-FFF2-40B4-BE49-F238E27FC236}">
                <a16:creationId xmlns:a16="http://schemas.microsoft.com/office/drawing/2014/main" id="{69A38B06-2E5F-A665-2FE7-4063A60EFCFC}"/>
              </a:ext>
            </a:extLst>
          </p:cNvPr>
          <p:cNvSpPr txBox="1">
            <a:spLocks/>
          </p:cNvSpPr>
          <p:nvPr/>
        </p:nvSpPr>
        <p:spPr>
          <a:xfrm>
            <a:off x="7771455" y="6492875"/>
            <a:ext cx="4114800" cy="365125"/>
          </a:xfrm>
          <a:prstGeom prst="rect">
            <a:avLst/>
          </a:prstGeom>
        </p:spPr>
        <p:txBody>
          <a:bodyPr/>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a:t>AR122    1:1 Interactive Architecture Prototypes</a:t>
            </a:r>
          </a:p>
          <a:p>
            <a:pPr algn="r"/>
            <a:endParaRPr lang="en-GB"/>
          </a:p>
        </p:txBody>
      </p:sp>
      <p:sp>
        <p:nvSpPr>
          <p:cNvPr id="10" name="Rectangle 9">
            <a:extLst>
              <a:ext uri="{FF2B5EF4-FFF2-40B4-BE49-F238E27FC236}">
                <a16:creationId xmlns:a16="http://schemas.microsoft.com/office/drawing/2014/main" id="{20DF64CA-6CDB-BFE8-399D-68F9812CABF2}"/>
              </a:ext>
            </a:extLst>
          </p:cNvPr>
          <p:cNvSpPr/>
          <p:nvPr/>
        </p:nvSpPr>
        <p:spPr>
          <a:xfrm>
            <a:off x="123397" y="6265204"/>
            <a:ext cx="1071310" cy="555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12" name="Footer Placeholder 32">
            <a:extLst>
              <a:ext uri="{FF2B5EF4-FFF2-40B4-BE49-F238E27FC236}">
                <a16:creationId xmlns:a16="http://schemas.microsoft.com/office/drawing/2014/main" id="{BC87BFDE-3275-7243-9D72-B39A03BCBFEE}"/>
              </a:ext>
            </a:extLst>
          </p:cNvPr>
          <p:cNvSpPr txBox="1">
            <a:spLocks/>
          </p:cNvSpPr>
          <p:nvPr/>
        </p:nvSpPr>
        <p:spPr>
          <a:xfrm>
            <a:off x="307865" y="6492875"/>
            <a:ext cx="4114800" cy="365125"/>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Group 3</a:t>
            </a:r>
          </a:p>
          <a:p>
            <a:endParaRPr lang="en-GB">
              <a:solidFill>
                <a:srgbClr val="FFFFFF"/>
              </a:solidFill>
            </a:endParaRPr>
          </a:p>
        </p:txBody>
      </p:sp>
    </p:spTree>
    <p:extLst>
      <p:ext uri="{BB962C8B-B14F-4D97-AF65-F5344CB8AC3E}">
        <p14:creationId xmlns:p14="http://schemas.microsoft.com/office/powerpoint/2010/main" val="1644697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33494-610B-69E1-EAAE-7643D66D2782}"/>
            </a:ext>
          </a:extLst>
        </p:cNvPr>
        <p:cNvGrpSpPr/>
        <p:nvPr/>
      </p:nvGrpSpPr>
      <p:grpSpPr>
        <a:xfrm>
          <a:off x="0" y="0"/>
          <a:ext cx="0" cy="0"/>
          <a:chOff x="0" y="0"/>
          <a:chExt cx="0" cy="0"/>
        </a:xfrm>
      </p:grpSpPr>
      <p:sp>
        <p:nvSpPr>
          <p:cNvPr id="32" name="Date Placeholder 31">
            <a:extLst>
              <a:ext uri="{FF2B5EF4-FFF2-40B4-BE49-F238E27FC236}">
                <a16:creationId xmlns:a16="http://schemas.microsoft.com/office/drawing/2014/main" id="{0F3749B9-ED11-57FC-D632-1501F12A84D3}"/>
              </a:ext>
            </a:extLst>
          </p:cNvPr>
          <p:cNvSpPr>
            <a:spLocks noGrp="1"/>
          </p:cNvSpPr>
          <p:nvPr>
            <p:ph type="dt" sz="half" idx="10"/>
          </p:nvPr>
        </p:nvSpPr>
        <p:spPr>
          <a:xfrm>
            <a:off x="305745" y="6492875"/>
            <a:ext cx="2743200" cy="365125"/>
          </a:xfrm>
        </p:spPr>
        <p:txBody>
          <a:bodyPr/>
          <a:lstStyle/>
          <a:p>
            <a:r>
              <a:rPr lang="en-GB" sz="1200"/>
              <a:t>Group 3</a:t>
            </a:r>
          </a:p>
        </p:txBody>
      </p:sp>
      <p:sp>
        <p:nvSpPr>
          <p:cNvPr id="33" name="Footer Placeholder 32">
            <a:extLst>
              <a:ext uri="{FF2B5EF4-FFF2-40B4-BE49-F238E27FC236}">
                <a16:creationId xmlns:a16="http://schemas.microsoft.com/office/drawing/2014/main" id="{2B8A3B62-A89C-2CEC-A161-6F266F4681C5}"/>
              </a:ext>
            </a:extLst>
          </p:cNvPr>
          <p:cNvSpPr>
            <a:spLocks noGrp="1"/>
          </p:cNvSpPr>
          <p:nvPr>
            <p:ph type="ftr" sz="quarter" idx="11"/>
          </p:nvPr>
        </p:nvSpPr>
        <p:spPr>
          <a:xfrm>
            <a:off x="7771455" y="6492875"/>
            <a:ext cx="4114800" cy="365125"/>
          </a:xfrm>
        </p:spPr>
        <p:txBody>
          <a:bodyPr/>
          <a:lstStyle/>
          <a:p>
            <a:pPr algn="r"/>
            <a:r>
              <a:rPr lang="en-GB"/>
              <a:t>AR122    1:1 Interactive Architecture Prototypes</a:t>
            </a:r>
          </a:p>
          <a:p>
            <a:pPr algn="r"/>
            <a:endParaRPr lang="en-GB"/>
          </a:p>
        </p:txBody>
      </p:sp>
      <p:pic>
        <p:nvPicPr>
          <p:cNvPr id="6" name="Picture 5" descr="A snowy mountain with a lot of buildings and a body of water&#10;&#10;AI-generated content may be incorrect.">
            <a:extLst>
              <a:ext uri="{FF2B5EF4-FFF2-40B4-BE49-F238E27FC236}">
                <a16:creationId xmlns:a16="http://schemas.microsoft.com/office/drawing/2014/main" id="{6041D995-276A-D6F8-F588-ED7461D987B7}"/>
              </a:ext>
            </a:extLst>
          </p:cNvPr>
          <p:cNvPicPr>
            <a:picLocks noChangeAspect="1"/>
          </p:cNvPicPr>
          <p:nvPr/>
        </p:nvPicPr>
        <p:blipFill>
          <a:blip r:embed="rId2"/>
          <a:srcRect l="30156" r="23750" b="-104"/>
          <a:stretch>
            <a:fillRect/>
          </a:stretch>
        </p:blipFill>
        <p:spPr>
          <a:xfrm>
            <a:off x="7989962" y="-1042"/>
            <a:ext cx="4202915" cy="6870660"/>
          </a:xfrm>
          <a:prstGeom prst="rect">
            <a:avLst/>
          </a:prstGeom>
        </p:spPr>
      </p:pic>
      <p:sp>
        <p:nvSpPr>
          <p:cNvPr id="8" name="TextBox 7">
            <a:extLst>
              <a:ext uri="{FF2B5EF4-FFF2-40B4-BE49-F238E27FC236}">
                <a16:creationId xmlns:a16="http://schemas.microsoft.com/office/drawing/2014/main" id="{9C0A1481-CC63-C8A5-6F99-2AB502352BFE}"/>
              </a:ext>
            </a:extLst>
          </p:cNvPr>
          <p:cNvSpPr txBox="1"/>
          <p:nvPr/>
        </p:nvSpPr>
        <p:spPr>
          <a:xfrm>
            <a:off x="8138021" y="142801"/>
            <a:ext cx="405778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solidFill>
                  <a:schemeClr val="bg1"/>
                </a:solidFill>
              </a:rPr>
              <a:t>Fig. 18 – Troll Research Station, Norsk </a:t>
            </a:r>
            <a:r>
              <a:rPr lang="en-GB" sz="1200" i="1" err="1">
                <a:solidFill>
                  <a:schemeClr val="bg1"/>
                </a:solidFill>
              </a:rPr>
              <a:t>Polarinstitutt</a:t>
            </a:r>
            <a:endParaRPr lang="en-GB" sz="1200" i="1">
              <a:solidFill>
                <a:schemeClr val="bg1"/>
              </a:solidFill>
            </a:endParaRPr>
          </a:p>
        </p:txBody>
      </p:sp>
      <p:sp>
        <p:nvSpPr>
          <p:cNvPr id="19" name="TextBox 4">
            <a:extLst>
              <a:ext uri="{FF2B5EF4-FFF2-40B4-BE49-F238E27FC236}">
                <a16:creationId xmlns:a16="http://schemas.microsoft.com/office/drawing/2014/main" id="{DBB63A67-95D2-E1D9-8E29-73F6A18CE5BB}"/>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a:solidFill>
                  <a:schemeClr val="bg1">
                    <a:lumMod val="76000"/>
                  </a:schemeClr>
                </a:solidFill>
                <a:latin typeface="DIN Alternate"/>
                <a:ea typeface="Dotum"/>
              </a:rPr>
              <a:t>4</a:t>
            </a:r>
          </a:p>
        </p:txBody>
      </p:sp>
      <p:pic>
        <p:nvPicPr>
          <p:cNvPr id="20" name="Graphic 19" descr="Termometro contorno">
            <a:extLst>
              <a:ext uri="{FF2B5EF4-FFF2-40B4-BE49-F238E27FC236}">
                <a16:creationId xmlns:a16="http://schemas.microsoft.com/office/drawing/2014/main" id="{E85C1737-C34B-03B9-0710-3BD95F767A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5340" y="1523287"/>
            <a:ext cx="359717" cy="341061"/>
          </a:xfrm>
          <a:prstGeom prst="rect">
            <a:avLst/>
          </a:prstGeom>
        </p:spPr>
      </p:pic>
      <p:sp>
        <p:nvSpPr>
          <p:cNvPr id="30" name="TextBox 29">
            <a:extLst>
              <a:ext uri="{FF2B5EF4-FFF2-40B4-BE49-F238E27FC236}">
                <a16:creationId xmlns:a16="http://schemas.microsoft.com/office/drawing/2014/main" id="{88ACF188-5E17-2E2A-9016-29EB94A6C7F9}"/>
              </a:ext>
            </a:extLst>
          </p:cNvPr>
          <p:cNvSpPr txBox="1"/>
          <p:nvPr/>
        </p:nvSpPr>
        <p:spPr>
          <a:xfrm>
            <a:off x="1478231" y="1522711"/>
            <a:ext cx="1997533"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latin typeface="DIN LightAlternate"/>
                <a:ea typeface="+mn-lt"/>
                <a:cs typeface="+mn-lt"/>
              </a:rPr>
              <a:t>Weather conditions</a:t>
            </a:r>
            <a:endParaRPr lang="en-US" b="1">
              <a:latin typeface="Aptos" panose="02110004020202020204"/>
              <a:ea typeface="+mn-lt"/>
              <a:cs typeface="+mn-lt"/>
            </a:endParaRPr>
          </a:p>
          <a:p>
            <a:pPr marL="171450" indent="-171450">
              <a:buFont typeface="Arial,Sans-Serif"/>
              <a:buChar char="•"/>
            </a:pPr>
            <a:r>
              <a:rPr lang="en-GB" sz="1000"/>
              <a:t>Severe Temperatures</a:t>
            </a:r>
            <a:endParaRPr lang="en-US" sz="1000"/>
          </a:p>
          <a:p>
            <a:pPr marL="171450" indent="-171450">
              <a:buFont typeface="Arial,Sans-Serif"/>
              <a:buChar char="•"/>
            </a:pPr>
            <a:r>
              <a:rPr lang="en-GB" sz="1000"/>
              <a:t>Strong Catabatic Winds</a:t>
            </a:r>
            <a:endParaRPr lang="en-US" sz="1000"/>
          </a:p>
          <a:p>
            <a:pPr marL="171450" indent="-171450">
              <a:buFont typeface="Arial,Sans-Serif"/>
              <a:buChar char="•"/>
            </a:pPr>
            <a:r>
              <a:rPr lang="en-GB" sz="1000"/>
              <a:t>Minimal Precipitation</a:t>
            </a:r>
            <a:endParaRPr lang="en-US" sz="1000"/>
          </a:p>
          <a:p>
            <a:pPr marL="171450" indent="-171450">
              <a:buFont typeface="Arial,Sans-Serif"/>
              <a:buChar char="•"/>
            </a:pPr>
            <a:r>
              <a:rPr lang="en-GB" sz="1000"/>
              <a:t>Low Humidity</a:t>
            </a:r>
            <a:endParaRPr lang="en-US" sz="1000"/>
          </a:p>
        </p:txBody>
      </p:sp>
      <p:sp>
        <p:nvSpPr>
          <p:cNvPr id="34" name="TextBox 33">
            <a:extLst>
              <a:ext uri="{FF2B5EF4-FFF2-40B4-BE49-F238E27FC236}">
                <a16:creationId xmlns:a16="http://schemas.microsoft.com/office/drawing/2014/main" id="{C3D59DF0-016F-A246-86C2-CB59810BF225}"/>
              </a:ext>
            </a:extLst>
          </p:cNvPr>
          <p:cNvSpPr txBox="1"/>
          <p:nvPr/>
        </p:nvSpPr>
        <p:spPr>
          <a:xfrm>
            <a:off x="1480035" y="2658268"/>
            <a:ext cx="187523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latin typeface="DIN LightAlternate"/>
                <a:ea typeface="+mn-lt"/>
                <a:cs typeface="+mn-lt"/>
              </a:rPr>
              <a:t> Arctic seasons</a:t>
            </a:r>
          </a:p>
          <a:p>
            <a:pPr marL="171450" indent="-171450">
              <a:buFont typeface="Arial"/>
              <a:buChar char="•"/>
            </a:pPr>
            <a:r>
              <a:rPr lang="en-GB" sz="1000">
                <a:latin typeface="Aptos"/>
              </a:rPr>
              <a:t>Extreme Light Cycles</a:t>
            </a:r>
            <a:endParaRPr lang="en-GB" sz="1000"/>
          </a:p>
        </p:txBody>
      </p:sp>
      <p:sp>
        <p:nvSpPr>
          <p:cNvPr id="35" name="TextBox 34">
            <a:extLst>
              <a:ext uri="{FF2B5EF4-FFF2-40B4-BE49-F238E27FC236}">
                <a16:creationId xmlns:a16="http://schemas.microsoft.com/office/drawing/2014/main" id="{842F4400-2F5B-0368-BAE2-C9F518E41F9A}"/>
              </a:ext>
            </a:extLst>
          </p:cNvPr>
          <p:cNvSpPr txBox="1"/>
          <p:nvPr/>
        </p:nvSpPr>
        <p:spPr>
          <a:xfrm>
            <a:off x="1476065" y="3376445"/>
            <a:ext cx="199753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latin typeface="DIN LightAlternate"/>
                <a:ea typeface="+mn-lt"/>
                <a:cs typeface="+mn-lt"/>
              </a:rPr>
              <a:t>Lighting conditions </a:t>
            </a:r>
          </a:p>
          <a:p>
            <a:pPr marL="171450" indent="-171450">
              <a:buFont typeface="Arial,Sans-Serif"/>
              <a:buChar char="•"/>
            </a:pPr>
            <a:r>
              <a:rPr lang="en-GB" sz="1000">
                <a:latin typeface="Aptos"/>
              </a:rPr>
              <a:t>Circadian Rhythm Disruption</a:t>
            </a:r>
          </a:p>
          <a:p>
            <a:pPr marL="171450" indent="-171450">
              <a:buFont typeface="Arial,Sans-Serif"/>
              <a:buChar char="•"/>
            </a:pPr>
            <a:r>
              <a:rPr lang="en-GB" sz="1000">
                <a:latin typeface="Aptos"/>
              </a:rPr>
              <a:t>Reduced Work Efficiency</a:t>
            </a:r>
            <a:endParaRPr lang="en-US" sz="1000">
              <a:latin typeface="Aptos"/>
            </a:endParaRPr>
          </a:p>
          <a:p>
            <a:pPr marL="171450" indent="-171450">
              <a:buFont typeface="Arial,Sans-Serif"/>
              <a:buChar char="•"/>
            </a:pPr>
            <a:r>
              <a:rPr lang="en-GB" sz="1000">
                <a:latin typeface="Aptos"/>
              </a:rPr>
              <a:t>Sleep &amp; Mood issues</a:t>
            </a:r>
            <a:endParaRPr lang="en-GB"/>
          </a:p>
        </p:txBody>
      </p:sp>
      <p:pic>
        <p:nvPicPr>
          <p:cNvPr id="42" name="Graphic 41" descr="Luna contorno">
            <a:extLst>
              <a:ext uri="{FF2B5EF4-FFF2-40B4-BE49-F238E27FC236}">
                <a16:creationId xmlns:a16="http://schemas.microsoft.com/office/drawing/2014/main" id="{1A46041B-146B-CDC3-2CF1-960D2DF771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3856" y="2701619"/>
            <a:ext cx="282695" cy="269777"/>
          </a:xfrm>
          <a:prstGeom prst="rect">
            <a:avLst/>
          </a:prstGeom>
        </p:spPr>
      </p:pic>
      <p:pic>
        <p:nvPicPr>
          <p:cNvPr id="43" name="Graphic 42" descr="Sole contorno">
            <a:extLst>
              <a:ext uri="{FF2B5EF4-FFF2-40B4-BE49-F238E27FC236}">
                <a16:creationId xmlns:a16="http://schemas.microsoft.com/office/drawing/2014/main" id="{5028636A-160E-7134-D88C-24AC7EBC9DC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4368" y="2662464"/>
            <a:ext cx="346983" cy="326368"/>
          </a:xfrm>
          <a:prstGeom prst="rect">
            <a:avLst/>
          </a:prstGeom>
        </p:spPr>
      </p:pic>
      <p:pic>
        <p:nvPicPr>
          <p:cNvPr id="44" name="Graphic 43" descr="Ventilato contorno">
            <a:extLst>
              <a:ext uri="{FF2B5EF4-FFF2-40B4-BE49-F238E27FC236}">
                <a16:creationId xmlns:a16="http://schemas.microsoft.com/office/drawing/2014/main" id="{B87B853C-AF95-6CF2-58F5-DC1917C0704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8725" y="1513375"/>
            <a:ext cx="363036" cy="418791"/>
          </a:xfrm>
          <a:prstGeom prst="rect">
            <a:avLst/>
          </a:prstGeom>
        </p:spPr>
      </p:pic>
      <p:pic>
        <p:nvPicPr>
          <p:cNvPr id="45" name="Graphic 44" descr="Luci accese contorno">
            <a:extLst>
              <a:ext uri="{FF2B5EF4-FFF2-40B4-BE49-F238E27FC236}">
                <a16:creationId xmlns:a16="http://schemas.microsoft.com/office/drawing/2014/main" id="{4BA5EF1C-E6F9-91DC-2E1C-4EEC4267198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9696" y="3378462"/>
            <a:ext cx="335822" cy="342902"/>
          </a:xfrm>
          <a:prstGeom prst="rect">
            <a:avLst/>
          </a:prstGeom>
        </p:spPr>
      </p:pic>
      <p:sp>
        <p:nvSpPr>
          <p:cNvPr id="47" name="Oval 46">
            <a:extLst>
              <a:ext uri="{FF2B5EF4-FFF2-40B4-BE49-F238E27FC236}">
                <a16:creationId xmlns:a16="http://schemas.microsoft.com/office/drawing/2014/main" id="{7D0E20CA-6259-2825-9A47-AB672802C03A}"/>
              </a:ext>
            </a:extLst>
          </p:cNvPr>
          <p:cNvSpPr/>
          <p:nvPr/>
        </p:nvSpPr>
        <p:spPr>
          <a:xfrm>
            <a:off x="602871" y="4889679"/>
            <a:ext cx="2528811" cy="878190"/>
          </a:xfrm>
          <a:prstGeom prst="ellipse">
            <a:avLst/>
          </a:prstGeom>
          <a:solidFill>
            <a:srgbClr val="E2E5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6CF4C5A8-FEB3-A96C-AA2E-5DE9F575405D}"/>
              </a:ext>
            </a:extLst>
          </p:cNvPr>
          <p:cNvSpPr txBox="1"/>
          <p:nvPr/>
        </p:nvSpPr>
        <p:spPr>
          <a:xfrm>
            <a:off x="463153" y="5048058"/>
            <a:ext cx="277187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a:latin typeface="DIN LightAlternate"/>
                <a:ea typeface="+mn-lt"/>
                <a:cs typeface="+mn-lt"/>
              </a:rPr>
              <a:t>IMPACT ON </a:t>
            </a:r>
          </a:p>
          <a:p>
            <a:pPr algn="ctr"/>
            <a:r>
              <a:rPr lang="en-GB" sz="1200" b="1">
                <a:latin typeface="DIN LightAlternate"/>
                <a:ea typeface="+mn-lt"/>
                <a:cs typeface="+mn-lt"/>
              </a:rPr>
              <a:t>PHYSICAL AND MENTAL HEALTH</a:t>
            </a:r>
            <a:endParaRPr lang="en-GB" sz="1200" b="1">
              <a:latin typeface="DIN LightAlternate"/>
            </a:endParaRPr>
          </a:p>
        </p:txBody>
      </p:sp>
      <p:sp>
        <p:nvSpPr>
          <p:cNvPr id="5" name="Footer Placeholder 32">
            <a:extLst>
              <a:ext uri="{FF2B5EF4-FFF2-40B4-BE49-F238E27FC236}">
                <a16:creationId xmlns:a16="http://schemas.microsoft.com/office/drawing/2014/main" id="{8D10F130-74C5-D909-0904-42E0C43A79F5}"/>
              </a:ext>
            </a:extLst>
          </p:cNvPr>
          <p:cNvSpPr txBox="1">
            <a:spLocks/>
          </p:cNvSpPr>
          <p:nvPr/>
        </p:nvSpPr>
        <p:spPr>
          <a:xfrm>
            <a:off x="7767548" y="6498737"/>
            <a:ext cx="4114800" cy="365125"/>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a:solidFill>
                  <a:schemeClr val="bg1"/>
                </a:solidFill>
              </a:rPr>
              <a:t>AR122    1:1 Interactive Architecture Prototypes</a:t>
            </a:r>
          </a:p>
          <a:p>
            <a:pPr algn="r"/>
            <a:endParaRPr lang="en-GB">
              <a:solidFill>
                <a:schemeClr val="bg1"/>
              </a:solidFill>
            </a:endParaRPr>
          </a:p>
        </p:txBody>
      </p:sp>
      <p:sp>
        <p:nvSpPr>
          <p:cNvPr id="10" name="TextBox 9">
            <a:extLst>
              <a:ext uri="{FF2B5EF4-FFF2-40B4-BE49-F238E27FC236}">
                <a16:creationId xmlns:a16="http://schemas.microsoft.com/office/drawing/2014/main" id="{CAE9BDB6-37C1-487F-0E5D-69912ECAFFFE}"/>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17 – Diagram Challenges</a:t>
            </a:r>
            <a:endParaRPr lang="en-US" i="1"/>
          </a:p>
          <a:p>
            <a:endParaRPr lang="en-GB" sz="1200"/>
          </a:p>
        </p:txBody>
      </p:sp>
      <p:sp>
        <p:nvSpPr>
          <p:cNvPr id="3" name="Oval 2">
            <a:extLst>
              <a:ext uri="{FF2B5EF4-FFF2-40B4-BE49-F238E27FC236}">
                <a16:creationId xmlns:a16="http://schemas.microsoft.com/office/drawing/2014/main" id="{33F2275A-B072-DAC4-8933-172CC41069AD}"/>
              </a:ext>
            </a:extLst>
          </p:cNvPr>
          <p:cNvSpPr/>
          <p:nvPr/>
        </p:nvSpPr>
        <p:spPr>
          <a:xfrm>
            <a:off x="4873514" y="4889678"/>
            <a:ext cx="2528811" cy="878190"/>
          </a:xfrm>
          <a:prstGeom prst="ellipse">
            <a:avLst/>
          </a:prstGeom>
          <a:solidFill>
            <a:srgbClr val="E2E5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BE948DF-14DF-8BBE-84D9-A3F798B8CB46}"/>
              </a:ext>
            </a:extLst>
          </p:cNvPr>
          <p:cNvSpPr txBox="1"/>
          <p:nvPr/>
        </p:nvSpPr>
        <p:spPr>
          <a:xfrm>
            <a:off x="4508659" y="5048057"/>
            <a:ext cx="32654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a:latin typeface="DIN LightAlternate"/>
                <a:ea typeface="+mn-lt"/>
                <a:cs typeface="+mn-lt"/>
              </a:rPr>
              <a:t>IMPLEMENTING</a:t>
            </a:r>
          </a:p>
          <a:p>
            <a:pPr algn="ctr"/>
            <a:r>
              <a:rPr lang="en-GB" sz="1200" b="1">
                <a:latin typeface="DIN LightAlternate"/>
                <a:ea typeface="+mn-lt"/>
                <a:cs typeface="+mn-lt"/>
              </a:rPr>
              <a:t>CIRCADIAN CLOCK</a:t>
            </a:r>
            <a:endParaRPr lang="en-GB" sz="1200" b="1">
              <a:latin typeface="DIN LightAlternate"/>
            </a:endParaRPr>
          </a:p>
        </p:txBody>
      </p:sp>
      <p:sp>
        <p:nvSpPr>
          <p:cNvPr id="9" name="TextBox 8">
            <a:extLst>
              <a:ext uri="{FF2B5EF4-FFF2-40B4-BE49-F238E27FC236}">
                <a16:creationId xmlns:a16="http://schemas.microsoft.com/office/drawing/2014/main" id="{C150021D-FCE3-0CC6-7C5A-5D33FFDB9859}"/>
              </a:ext>
            </a:extLst>
          </p:cNvPr>
          <p:cNvSpPr txBox="1"/>
          <p:nvPr/>
        </p:nvSpPr>
        <p:spPr>
          <a:xfrm>
            <a:off x="539028" y="1134785"/>
            <a:ext cx="653839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latin typeface="DIN Alternate"/>
                <a:ea typeface="Dotum"/>
              </a:rPr>
              <a:t>PROBLEM |</a:t>
            </a:r>
            <a:r>
              <a:rPr lang="en-GB" sz="1400">
                <a:latin typeface="Aptos"/>
                <a:ea typeface="Dotum"/>
              </a:rPr>
              <a:t> No natural Light cycles</a:t>
            </a:r>
          </a:p>
        </p:txBody>
      </p:sp>
      <p:sp>
        <p:nvSpPr>
          <p:cNvPr id="12" name="TextBox 11">
            <a:extLst>
              <a:ext uri="{FF2B5EF4-FFF2-40B4-BE49-F238E27FC236}">
                <a16:creationId xmlns:a16="http://schemas.microsoft.com/office/drawing/2014/main" id="{06E7A88F-D63F-D23B-8846-22160D210418}"/>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DIN Alternate"/>
                <a:ea typeface="Dotum"/>
              </a:rPr>
              <a:t>LIGHTING | </a:t>
            </a:r>
            <a:r>
              <a:rPr lang="en-GB" sz="2100" b="1" dirty="0">
                <a:latin typeface="DIN Alternate"/>
                <a:ea typeface="Dotum"/>
              </a:rPr>
              <a:t>AI Integration &amp; Light Approach</a:t>
            </a:r>
          </a:p>
        </p:txBody>
      </p:sp>
      <p:sp>
        <p:nvSpPr>
          <p:cNvPr id="16" name="TextBox 15">
            <a:extLst>
              <a:ext uri="{FF2B5EF4-FFF2-40B4-BE49-F238E27FC236}">
                <a16:creationId xmlns:a16="http://schemas.microsoft.com/office/drawing/2014/main" id="{D6FE3383-7C6D-001A-1FC1-E17A78CFB1C9}"/>
              </a:ext>
            </a:extLst>
          </p:cNvPr>
          <p:cNvSpPr txBox="1"/>
          <p:nvPr/>
        </p:nvSpPr>
        <p:spPr>
          <a:xfrm>
            <a:off x="4436795" y="1134786"/>
            <a:ext cx="3969715" cy="3117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latin typeface="DIN Alternate"/>
                <a:ea typeface="Dotum"/>
              </a:rPr>
              <a:t>HYPOTHESIS |</a:t>
            </a:r>
            <a:r>
              <a:rPr lang="en-GB" sz="1400">
                <a:latin typeface="Aptos"/>
                <a:ea typeface="Dotum"/>
              </a:rPr>
              <a:t> Light can regulate physiology</a:t>
            </a:r>
            <a:endParaRPr lang="en-US"/>
          </a:p>
        </p:txBody>
      </p:sp>
      <p:sp>
        <p:nvSpPr>
          <p:cNvPr id="7" name="TextBox 6">
            <a:extLst>
              <a:ext uri="{FF2B5EF4-FFF2-40B4-BE49-F238E27FC236}">
                <a16:creationId xmlns:a16="http://schemas.microsoft.com/office/drawing/2014/main" id="{9A1336A1-9DC5-6520-197D-906DF097E65F}"/>
              </a:ext>
            </a:extLst>
          </p:cNvPr>
          <p:cNvSpPr txBox="1"/>
          <p:nvPr/>
        </p:nvSpPr>
        <p:spPr>
          <a:xfrm>
            <a:off x="4976504" y="1514052"/>
            <a:ext cx="2188033" cy="901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latin typeface="DIN LightAlternate"/>
                <a:ea typeface="+mn-lt"/>
                <a:cs typeface="+mn-lt"/>
              </a:rPr>
              <a:t>Physiology</a:t>
            </a:r>
            <a:endParaRPr lang="en-US">
              <a:latin typeface="Aptos" panose="02110004020202020204"/>
              <a:ea typeface="+mn-lt"/>
              <a:cs typeface="+mn-lt"/>
            </a:endParaRPr>
          </a:p>
          <a:p>
            <a:pPr marL="171450" indent="-171450">
              <a:buFont typeface="Arial"/>
              <a:buChar char="•"/>
            </a:pPr>
            <a:r>
              <a:rPr lang="en-GB" sz="1000">
                <a:latin typeface="DIN LightAlternate"/>
              </a:rPr>
              <a:t>Sleep</a:t>
            </a:r>
          </a:p>
          <a:p>
            <a:pPr marL="171450" indent="-171450">
              <a:buFont typeface="Arial"/>
              <a:buChar char="•"/>
            </a:pPr>
            <a:r>
              <a:rPr lang="en-GB" sz="1000">
                <a:latin typeface="DIN LightAlternate"/>
              </a:rPr>
              <a:t>Mood</a:t>
            </a:r>
          </a:p>
          <a:p>
            <a:pPr marL="171450" indent="-171450">
              <a:buFont typeface="Arial"/>
              <a:buChar char="•"/>
            </a:pPr>
            <a:r>
              <a:rPr lang="en-GB" sz="1000">
                <a:latin typeface="DIN LightAlternate"/>
              </a:rPr>
              <a:t>Cognitive performance</a:t>
            </a:r>
          </a:p>
          <a:p>
            <a:pPr marL="171450" indent="-171450">
              <a:buFont typeface="Arial"/>
              <a:buChar char="•"/>
            </a:pPr>
            <a:r>
              <a:rPr lang="en-GB" sz="1000">
                <a:latin typeface="DIN LightAlternate"/>
              </a:rPr>
              <a:t>Physiological regulation</a:t>
            </a:r>
          </a:p>
        </p:txBody>
      </p:sp>
      <p:pic>
        <p:nvPicPr>
          <p:cNvPr id="11" name="Graphic 10" descr="Drama outline">
            <a:extLst>
              <a:ext uri="{FF2B5EF4-FFF2-40B4-BE49-F238E27FC236}">
                <a16:creationId xmlns:a16="http://schemas.microsoft.com/office/drawing/2014/main" id="{95B61F57-7A79-9250-B037-CE55F001819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04458" y="1447801"/>
            <a:ext cx="368879" cy="412174"/>
          </a:xfrm>
          <a:prstGeom prst="rect">
            <a:avLst/>
          </a:prstGeom>
        </p:spPr>
      </p:pic>
      <p:pic>
        <p:nvPicPr>
          <p:cNvPr id="17" name="Picture 16" descr="A clock with a black background&#10;&#10;AI-generated content may be incorrect.">
            <a:extLst>
              <a:ext uri="{FF2B5EF4-FFF2-40B4-BE49-F238E27FC236}">
                <a16:creationId xmlns:a16="http://schemas.microsoft.com/office/drawing/2014/main" id="{5FE57E04-36EE-F488-F915-0F2594E1C25D}"/>
              </a:ext>
            </a:extLst>
          </p:cNvPr>
          <p:cNvPicPr>
            <a:picLocks noChangeAspect="1"/>
          </p:cNvPicPr>
          <p:nvPr/>
        </p:nvPicPr>
        <p:blipFill>
          <a:blip r:embed="rId15"/>
          <a:srcRect l="5326" t="2729" r="47065" b="655"/>
          <a:stretch>
            <a:fillRect/>
          </a:stretch>
        </p:blipFill>
        <p:spPr>
          <a:xfrm>
            <a:off x="4972905" y="2423955"/>
            <a:ext cx="1874549" cy="2008826"/>
          </a:xfrm>
          <a:prstGeom prst="rect">
            <a:avLst/>
          </a:prstGeom>
        </p:spPr>
      </p:pic>
      <p:sp>
        <p:nvSpPr>
          <p:cNvPr id="15" name="Rectangle 14">
            <a:extLst>
              <a:ext uri="{FF2B5EF4-FFF2-40B4-BE49-F238E27FC236}">
                <a16:creationId xmlns:a16="http://schemas.microsoft.com/office/drawing/2014/main" id="{160B1D89-0059-A207-9B0A-4DFA378B62D3}"/>
              </a:ext>
            </a:extLst>
          </p:cNvPr>
          <p:cNvSpPr/>
          <p:nvPr/>
        </p:nvSpPr>
        <p:spPr>
          <a:xfrm>
            <a:off x="123397" y="6265204"/>
            <a:ext cx="1071310" cy="555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21" name="Footer Placeholder 32">
            <a:extLst>
              <a:ext uri="{FF2B5EF4-FFF2-40B4-BE49-F238E27FC236}">
                <a16:creationId xmlns:a16="http://schemas.microsoft.com/office/drawing/2014/main" id="{DA0154CB-6D56-0ECD-EDF8-2621A807F51A}"/>
              </a:ext>
            </a:extLst>
          </p:cNvPr>
          <p:cNvSpPr txBox="1">
            <a:spLocks/>
          </p:cNvSpPr>
          <p:nvPr/>
        </p:nvSpPr>
        <p:spPr>
          <a:xfrm>
            <a:off x="307865" y="6492875"/>
            <a:ext cx="4114800" cy="365125"/>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Group 3</a:t>
            </a:r>
          </a:p>
          <a:p>
            <a:endParaRPr lang="en-GB">
              <a:solidFill>
                <a:srgbClr val="FFFFFF"/>
              </a:solidFill>
            </a:endParaRPr>
          </a:p>
        </p:txBody>
      </p:sp>
    </p:spTree>
    <p:extLst>
      <p:ext uri="{BB962C8B-B14F-4D97-AF65-F5344CB8AC3E}">
        <p14:creationId xmlns:p14="http://schemas.microsoft.com/office/powerpoint/2010/main" val="2717229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B664A-7CC5-EE64-31B7-A437F1436BB2}"/>
            </a:ext>
          </a:extLst>
        </p:cNvPr>
        <p:cNvGrpSpPr/>
        <p:nvPr/>
      </p:nvGrpSpPr>
      <p:grpSpPr>
        <a:xfrm>
          <a:off x="0" y="0"/>
          <a:ext cx="0" cy="0"/>
          <a:chOff x="0" y="0"/>
          <a:chExt cx="0" cy="0"/>
        </a:xfrm>
      </p:grpSpPr>
      <p:sp>
        <p:nvSpPr>
          <p:cNvPr id="32" name="Date Placeholder 31">
            <a:extLst>
              <a:ext uri="{FF2B5EF4-FFF2-40B4-BE49-F238E27FC236}">
                <a16:creationId xmlns:a16="http://schemas.microsoft.com/office/drawing/2014/main" id="{C0557345-5BA8-AB5C-948A-311F376CBCDD}"/>
              </a:ext>
            </a:extLst>
          </p:cNvPr>
          <p:cNvSpPr>
            <a:spLocks noGrp="1"/>
          </p:cNvSpPr>
          <p:nvPr>
            <p:ph type="dt" sz="half" idx="10"/>
          </p:nvPr>
        </p:nvSpPr>
        <p:spPr>
          <a:xfrm>
            <a:off x="305745" y="6492875"/>
            <a:ext cx="2743200" cy="365125"/>
          </a:xfrm>
        </p:spPr>
        <p:txBody>
          <a:bodyPr/>
          <a:lstStyle/>
          <a:p>
            <a:r>
              <a:rPr lang="en-GB" sz="1200"/>
              <a:t>Group 3</a:t>
            </a:r>
          </a:p>
        </p:txBody>
      </p:sp>
      <p:sp>
        <p:nvSpPr>
          <p:cNvPr id="33" name="Footer Placeholder 32">
            <a:extLst>
              <a:ext uri="{FF2B5EF4-FFF2-40B4-BE49-F238E27FC236}">
                <a16:creationId xmlns:a16="http://schemas.microsoft.com/office/drawing/2014/main" id="{C0CEACE6-87D5-B460-4757-3F44478E09E5}"/>
              </a:ext>
            </a:extLst>
          </p:cNvPr>
          <p:cNvSpPr>
            <a:spLocks noGrp="1"/>
          </p:cNvSpPr>
          <p:nvPr>
            <p:ph type="ftr" sz="quarter" idx="11"/>
          </p:nvPr>
        </p:nvSpPr>
        <p:spPr>
          <a:xfrm>
            <a:off x="7771455" y="6492875"/>
            <a:ext cx="4114800" cy="365125"/>
          </a:xfrm>
        </p:spPr>
        <p:txBody>
          <a:bodyPr/>
          <a:lstStyle/>
          <a:p>
            <a:pPr algn="r"/>
            <a:r>
              <a:rPr lang="en-GB"/>
              <a:t>AR122    1:1 Interactive Architecture Prototypes</a:t>
            </a:r>
          </a:p>
          <a:p>
            <a:pPr algn="r"/>
            <a:endParaRPr lang="en-GB"/>
          </a:p>
        </p:txBody>
      </p:sp>
      <p:sp>
        <p:nvSpPr>
          <p:cNvPr id="4" name="TextBox 4">
            <a:extLst>
              <a:ext uri="{FF2B5EF4-FFF2-40B4-BE49-F238E27FC236}">
                <a16:creationId xmlns:a16="http://schemas.microsoft.com/office/drawing/2014/main" id="{515D409E-954D-5A4C-5E2A-21B1FAF44001}"/>
              </a:ext>
            </a:extLst>
          </p:cNvPr>
          <p:cNvSpPr txBox="1"/>
          <p:nvPr/>
        </p:nvSpPr>
        <p:spPr>
          <a:xfrm>
            <a:off x="423885" y="345300"/>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chemeClr val="bg1">
                    <a:lumMod val="76000"/>
                  </a:schemeClr>
                </a:solidFill>
                <a:latin typeface="DIN Alternate"/>
                <a:ea typeface="Dotum"/>
              </a:rPr>
              <a:t>0</a:t>
            </a:r>
          </a:p>
        </p:txBody>
      </p:sp>
      <p:sp>
        <p:nvSpPr>
          <p:cNvPr id="7" name="TextBox 4">
            <a:extLst>
              <a:ext uri="{FF2B5EF4-FFF2-40B4-BE49-F238E27FC236}">
                <a16:creationId xmlns:a16="http://schemas.microsoft.com/office/drawing/2014/main" id="{D425FA33-11AE-51CA-A63B-58406AF4BA29}"/>
              </a:ext>
            </a:extLst>
          </p:cNvPr>
          <p:cNvSpPr txBox="1"/>
          <p:nvPr/>
        </p:nvSpPr>
        <p:spPr>
          <a:xfrm>
            <a:off x="829329" y="461683"/>
            <a:ext cx="7183857" cy="369332"/>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DIN Alternate"/>
                <a:ea typeface="Dotum"/>
              </a:rPr>
              <a:t>VORONOI | </a:t>
            </a:r>
            <a:r>
              <a:rPr lang="en-GB" b="1">
                <a:latin typeface="DIN Alternate"/>
                <a:ea typeface="Dotum"/>
              </a:rPr>
              <a:t>WORKFLOW</a:t>
            </a:r>
            <a:endParaRPr lang="en-GB" sz="2100" b="1">
              <a:latin typeface="DIN Alternate"/>
              <a:ea typeface="Dotum"/>
            </a:endParaRPr>
          </a:p>
        </p:txBody>
      </p:sp>
      <p:sp>
        <p:nvSpPr>
          <p:cNvPr id="9" name="TextBox 8">
            <a:extLst>
              <a:ext uri="{FF2B5EF4-FFF2-40B4-BE49-F238E27FC236}">
                <a16:creationId xmlns:a16="http://schemas.microsoft.com/office/drawing/2014/main" id="{097B02E8-CA1D-A86D-ECF2-6576BE3676F1}"/>
              </a:ext>
            </a:extLst>
          </p:cNvPr>
          <p:cNvSpPr txBox="1"/>
          <p:nvPr/>
        </p:nvSpPr>
        <p:spPr>
          <a:xfrm>
            <a:off x="442279" y="2875827"/>
            <a:ext cx="13747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ptos"/>
                <a:ea typeface="Arial"/>
                <a:cs typeface="Arial"/>
              </a:rPr>
              <a:t>a) Simple random sampling </a:t>
            </a:r>
            <a:endParaRPr lang="en-US" sz="1200"/>
          </a:p>
        </p:txBody>
      </p:sp>
      <p:sp>
        <p:nvSpPr>
          <p:cNvPr id="12" name="TextBox 11">
            <a:extLst>
              <a:ext uri="{FF2B5EF4-FFF2-40B4-BE49-F238E27FC236}">
                <a16:creationId xmlns:a16="http://schemas.microsoft.com/office/drawing/2014/main" id="{A7BBA670-B29E-F145-6AFA-7E77C248B96F}"/>
              </a:ext>
            </a:extLst>
          </p:cNvPr>
          <p:cNvSpPr txBox="1"/>
          <p:nvPr/>
        </p:nvSpPr>
        <p:spPr>
          <a:xfrm>
            <a:off x="426292" y="1021450"/>
            <a:ext cx="217942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Aptos"/>
                <a:ea typeface="Arial"/>
                <a:cs typeface="Arial"/>
              </a:rPr>
              <a:t>1) Generating points</a:t>
            </a:r>
            <a:endParaRPr lang="en-US" sz="1200"/>
          </a:p>
        </p:txBody>
      </p:sp>
      <p:pic>
        <p:nvPicPr>
          <p:cNvPr id="13" name="Picture 12">
            <a:extLst>
              <a:ext uri="{FF2B5EF4-FFF2-40B4-BE49-F238E27FC236}">
                <a16:creationId xmlns:a16="http://schemas.microsoft.com/office/drawing/2014/main" id="{2C5CACD1-9F49-FD80-D92A-D2DD88EA3BA3}"/>
              </a:ext>
            </a:extLst>
          </p:cNvPr>
          <p:cNvPicPr>
            <a:picLocks noChangeAspect="1"/>
          </p:cNvPicPr>
          <p:nvPr/>
        </p:nvPicPr>
        <p:blipFill>
          <a:blip r:embed="rId3"/>
          <a:stretch>
            <a:fillRect/>
          </a:stretch>
        </p:blipFill>
        <p:spPr>
          <a:xfrm>
            <a:off x="446609" y="1433279"/>
            <a:ext cx="5804921" cy="1407036"/>
          </a:xfrm>
          <a:prstGeom prst="rect">
            <a:avLst/>
          </a:prstGeom>
        </p:spPr>
      </p:pic>
      <p:pic>
        <p:nvPicPr>
          <p:cNvPr id="14" name="Picture 13">
            <a:extLst>
              <a:ext uri="{FF2B5EF4-FFF2-40B4-BE49-F238E27FC236}">
                <a16:creationId xmlns:a16="http://schemas.microsoft.com/office/drawing/2014/main" id="{D9E76814-258A-1EE5-5319-60A32CDDBDB6}"/>
              </a:ext>
            </a:extLst>
          </p:cNvPr>
          <p:cNvPicPr>
            <a:picLocks noChangeAspect="1"/>
          </p:cNvPicPr>
          <p:nvPr/>
        </p:nvPicPr>
        <p:blipFill>
          <a:blip r:embed="rId4"/>
          <a:stretch>
            <a:fillRect/>
          </a:stretch>
        </p:blipFill>
        <p:spPr>
          <a:xfrm>
            <a:off x="7301679" y="1432147"/>
            <a:ext cx="1377328" cy="1398643"/>
          </a:xfrm>
          <a:prstGeom prst="rect">
            <a:avLst/>
          </a:prstGeom>
        </p:spPr>
      </p:pic>
      <p:pic>
        <p:nvPicPr>
          <p:cNvPr id="18" name="Picture 17">
            <a:extLst>
              <a:ext uri="{FF2B5EF4-FFF2-40B4-BE49-F238E27FC236}">
                <a16:creationId xmlns:a16="http://schemas.microsoft.com/office/drawing/2014/main" id="{811CD5CB-F04C-4D66-125B-95905193F674}"/>
              </a:ext>
            </a:extLst>
          </p:cNvPr>
          <p:cNvPicPr>
            <a:picLocks noChangeAspect="1"/>
          </p:cNvPicPr>
          <p:nvPr/>
        </p:nvPicPr>
        <p:blipFill>
          <a:blip r:embed="rId5"/>
          <a:stretch>
            <a:fillRect/>
          </a:stretch>
        </p:blipFill>
        <p:spPr>
          <a:xfrm>
            <a:off x="437784" y="4074601"/>
            <a:ext cx="1410432" cy="1394447"/>
          </a:xfrm>
          <a:prstGeom prst="rect">
            <a:avLst/>
          </a:prstGeom>
        </p:spPr>
      </p:pic>
      <p:pic>
        <p:nvPicPr>
          <p:cNvPr id="19" name="Picture 18">
            <a:extLst>
              <a:ext uri="{FF2B5EF4-FFF2-40B4-BE49-F238E27FC236}">
                <a16:creationId xmlns:a16="http://schemas.microsoft.com/office/drawing/2014/main" id="{DB66FB07-846B-64FE-3E5B-986EAC67463B}"/>
              </a:ext>
            </a:extLst>
          </p:cNvPr>
          <p:cNvPicPr>
            <a:picLocks noChangeAspect="1"/>
          </p:cNvPicPr>
          <p:nvPr/>
        </p:nvPicPr>
        <p:blipFill>
          <a:blip r:embed="rId6"/>
          <a:stretch>
            <a:fillRect/>
          </a:stretch>
        </p:blipFill>
        <p:spPr>
          <a:xfrm>
            <a:off x="3504466" y="4075501"/>
            <a:ext cx="1815345" cy="1552508"/>
          </a:xfrm>
          <a:prstGeom prst="rect">
            <a:avLst/>
          </a:prstGeom>
        </p:spPr>
      </p:pic>
      <p:pic>
        <p:nvPicPr>
          <p:cNvPr id="20" name="Picture 19">
            <a:extLst>
              <a:ext uri="{FF2B5EF4-FFF2-40B4-BE49-F238E27FC236}">
                <a16:creationId xmlns:a16="http://schemas.microsoft.com/office/drawing/2014/main" id="{6914E27B-22D2-2209-8272-08DC0342F710}"/>
              </a:ext>
            </a:extLst>
          </p:cNvPr>
          <p:cNvPicPr>
            <a:picLocks noChangeAspect="1"/>
          </p:cNvPicPr>
          <p:nvPr/>
        </p:nvPicPr>
        <p:blipFill>
          <a:blip r:embed="rId7"/>
          <a:stretch>
            <a:fillRect/>
          </a:stretch>
        </p:blipFill>
        <p:spPr>
          <a:xfrm>
            <a:off x="7302544" y="4101245"/>
            <a:ext cx="2057666" cy="1335831"/>
          </a:xfrm>
          <a:prstGeom prst="rect">
            <a:avLst/>
          </a:prstGeom>
        </p:spPr>
      </p:pic>
      <p:sp>
        <p:nvSpPr>
          <p:cNvPr id="22" name="TextBox 21">
            <a:extLst>
              <a:ext uri="{FF2B5EF4-FFF2-40B4-BE49-F238E27FC236}">
                <a16:creationId xmlns:a16="http://schemas.microsoft.com/office/drawing/2014/main" id="{43C9819C-77FA-7C1D-DBBB-9606204F86CB}"/>
              </a:ext>
            </a:extLst>
          </p:cNvPr>
          <p:cNvSpPr txBox="1"/>
          <p:nvPr/>
        </p:nvSpPr>
        <p:spPr>
          <a:xfrm>
            <a:off x="7257649" y="1021450"/>
            <a:ext cx="217942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Aptos"/>
                <a:ea typeface="Arial"/>
                <a:cs typeface="Arial"/>
              </a:rPr>
              <a:t>2) Creating </a:t>
            </a:r>
            <a:r>
              <a:rPr lang="en-US" sz="1200" b="1" err="1">
                <a:latin typeface="Aptos"/>
                <a:ea typeface="Arial"/>
                <a:cs typeface="Arial"/>
              </a:rPr>
              <a:t>voronoi</a:t>
            </a:r>
            <a:r>
              <a:rPr lang="en-US" sz="1200" b="1">
                <a:latin typeface="Aptos"/>
                <a:ea typeface="Arial"/>
                <a:cs typeface="Arial"/>
              </a:rPr>
              <a:t> diagram</a:t>
            </a:r>
            <a:endParaRPr lang="en-US" sz="1200"/>
          </a:p>
        </p:txBody>
      </p:sp>
      <p:sp>
        <p:nvSpPr>
          <p:cNvPr id="23" name="TextBox 22">
            <a:extLst>
              <a:ext uri="{FF2B5EF4-FFF2-40B4-BE49-F238E27FC236}">
                <a16:creationId xmlns:a16="http://schemas.microsoft.com/office/drawing/2014/main" id="{DFB77AFE-7C27-D822-018A-184D894B2203}"/>
              </a:ext>
            </a:extLst>
          </p:cNvPr>
          <p:cNvSpPr txBox="1"/>
          <p:nvPr/>
        </p:nvSpPr>
        <p:spPr>
          <a:xfrm>
            <a:off x="447607" y="3669799"/>
            <a:ext cx="217942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Aptos"/>
                <a:ea typeface="Arial"/>
                <a:cs typeface="Arial"/>
              </a:rPr>
              <a:t>3) Defining boundary</a:t>
            </a:r>
            <a:endParaRPr lang="en-US"/>
          </a:p>
        </p:txBody>
      </p:sp>
      <p:sp>
        <p:nvSpPr>
          <p:cNvPr id="24" name="TextBox 23">
            <a:extLst>
              <a:ext uri="{FF2B5EF4-FFF2-40B4-BE49-F238E27FC236}">
                <a16:creationId xmlns:a16="http://schemas.microsoft.com/office/drawing/2014/main" id="{6CB92FB3-BB99-8815-803E-6F09A4719AF0}"/>
              </a:ext>
            </a:extLst>
          </p:cNvPr>
          <p:cNvSpPr txBox="1"/>
          <p:nvPr/>
        </p:nvSpPr>
        <p:spPr>
          <a:xfrm>
            <a:off x="3415677" y="3669800"/>
            <a:ext cx="217942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Aptos"/>
                <a:ea typeface="Arial"/>
                <a:cs typeface="Arial"/>
              </a:rPr>
              <a:t>4) Modifying the geometry</a:t>
            </a:r>
            <a:endParaRPr lang="en-US"/>
          </a:p>
        </p:txBody>
      </p:sp>
      <p:sp>
        <p:nvSpPr>
          <p:cNvPr id="25" name="TextBox 24">
            <a:extLst>
              <a:ext uri="{FF2B5EF4-FFF2-40B4-BE49-F238E27FC236}">
                <a16:creationId xmlns:a16="http://schemas.microsoft.com/office/drawing/2014/main" id="{BD6E577B-8534-D67A-1AF0-16EF18D183DC}"/>
              </a:ext>
            </a:extLst>
          </p:cNvPr>
          <p:cNvSpPr txBox="1"/>
          <p:nvPr/>
        </p:nvSpPr>
        <p:spPr>
          <a:xfrm>
            <a:off x="7257649" y="3669800"/>
            <a:ext cx="217942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Aptos"/>
                <a:ea typeface="Arial"/>
                <a:cs typeface="Arial"/>
              </a:rPr>
              <a:t>5) Bake with Rhino</a:t>
            </a:r>
            <a:endParaRPr lang="en-US"/>
          </a:p>
        </p:txBody>
      </p:sp>
      <p:sp>
        <p:nvSpPr>
          <p:cNvPr id="26" name="TextBox 25">
            <a:extLst>
              <a:ext uri="{FF2B5EF4-FFF2-40B4-BE49-F238E27FC236}">
                <a16:creationId xmlns:a16="http://schemas.microsoft.com/office/drawing/2014/main" id="{BF23AEF0-D36E-671F-B94E-9343EEA015B7}"/>
              </a:ext>
            </a:extLst>
          </p:cNvPr>
          <p:cNvSpPr txBox="1"/>
          <p:nvPr/>
        </p:nvSpPr>
        <p:spPr>
          <a:xfrm>
            <a:off x="1934307" y="2881156"/>
            <a:ext cx="133749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ptos"/>
                <a:ea typeface="Arial"/>
                <a:cs typeface="Arial"/>
              </a:rPr>
              <a:t>b) Grid sampling</a:t>
            </a:r>
            <a:endParaRPr lang="en-US"/>
          </a:p>
        </p:txBody>
      </p:sp>
      <p:sp>
        <p:nvSpPr>
          <p:cNvPr id="27" name="TextBox 26">
            <a:extLst>
              <a:ext uri="{FF2B5EF4-FFF2-40B4-BE49-F238E27FC236}">
                <a16:creationId xmlns:a16="http://schemas.microsoft.com/office/drawing/2014/main" id="{81056376-F5F6-6104-3BFD-CBA29A8D3A2C}"/>
              </a:ext>
            </a:extLst>
          </p:cNvPr>
          <p:cNvSpPr txBox="1"/>
          <p:nvPr/>
        </p:nvSpPr>
        <p:spPr>
          <a:xfrm>
            <a:off x="3325091" y="2870497"/>
            <a:ext cx="158794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ptos"/>
                <a:ea typeface="Arial"/>
                <a:cs typeface="Arial"/>
              </a:rPr>
              <a:t>c) Transect sampling</a:t>
            </a:r>
            <a:endParaRPr lang="en-US"/>
          </a:p>
        </p:txBody>
      </p:sp>
      <p:sp>
        <p:nvSpPr>
          <p:cNvPr id="28" name="TextBox 27">
            <a:extLst>
              <a:ext uri="{FF2B5EF4-FFF2-40B4-BE49-F238E27FC236}">
                <a16:creationId xmlns:a16="http://schemas.microsoft.com/office/drawing/2014/main" id="{85430C4D-1F7A-495C-B6AB-902086CB742B}"/>
              </a:ext>
            </a:extLst>
          </p:cNvPr>
          <p:cNvSpPr txBox="1"/>
          <p:nvPr/>
        </p:nvSpPr>
        <p:spPr>
          <a:xfrm>
            <a:off x="4918363" y="2859841"/>
            <a:ext cx="135348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ptos"/>
                <a:ea typeface="Arial"/>
                <a:cs typeface="Arial"/>
              </a:rPr>
              <a:t>d) Grid sampling with random replacements</a:t>
            </a:r>
            <a:endParaRPr lang="en-US"/>
          </a:p>
        </p:txBody>
      </p:sp>
      <p:sp>
        <p:nvSpPr>
          <p:cNvPr id="29" name="TextBox 28">
            <a:extLst>
              <a:ext uri="{FF2B5EF4-FFF2-40B4-BE49-F238E27FC236}">
                <a16:creationId xmlns:a16="http://schemas.microsoft.com/office/drawing/2014/main" id="{D58402D7-A71D-81D1-B1EC-F6BD32C9FB39}"/>
              </a:ext>
            </a:extLst>
          </p:cNvPr>
          <p:cNvSpPr txBox="1"/>
          <p:nvPr/>
        </p:nvSpPr>
        <p:spPr>
          <a:xfrm>
            <a:off x="7246992" y="2918456"/>
            <a:ext cx="219008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ptos"/>
                <a:cs typeface="Arial"/>
              </a:rPr>
              <a:t>Connecting points into polygonal cells</a:t>
            </a:r>
            <a:endParaRPr lang="en-US"/>
          </a:p>
        </p:txBody>
      </p:sp>
      <p:sp>
        <p:nvSpPr>
          <p:cNvPr id="30" name="TextBox 29">
            <a:extLst>
              <a:ext uri="{FF2B5EF4-FFF2-40B4-BE49-F238E27FC236}">
                <a16:creationId xmlns:a16="http://schemas.microsoft.com/office/drawing/2014/main" id="{F7DDD812-FC2F-9CE4-5F69-4383B38A407A}"/>
              </a:ext>
            </a:extLst>
          </p:cNvPr>
          <p:cNvSpPr txBox="1"/>
          <p:nvPr/>
        </p:nvSpPr>
        <p:spPr>
          <a:xfrm>
            <a:off x="404978" y="5556148"/>
            <a:ext cx="219008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ptos"/>
                <a:cs typeface="Arial"/>
              </a:rPr>
              <a:t>Cutting the pattern to fit the chosen shape</a:t>
            </a:r>
            <a:endParaRPr lang="en-US"/>
          </a:p>
        </p:txBody>
      </p:sp>
      <p:sp>
        <p:nvSpPr>
          <p:cNvPr id="31" name="TextBox 30">
            <a:extLst>
              <a:ext uri="{FF2B5EF4-FFF2-40B4-BE49-F238E27FC236}">
                <a16:creationId xmlns:a16="http://schemas.microsoft.com/office/drawing/2014/main" id="{79ED7B8A-9718-BECD-AC02-CB02E4D5C4D4}"/>
              </a:ext>
            </a:extLst>
          </p:cNvPr>
          <p:cNvSpPr txBox="1"/>
          <p:nvPr/>
        </p:nvSpPr>
        <p:spPr>
          <a:xfrm>
            <a:off x="3394362" y="5556148"/>
            <a:ext cx="219008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ptos"/>
                <a:cs typeface="Arial"/>
              </a:rPr>
              <a:t>Turning flat lines into 3D elements </a:t>
            </a:r>
            <a:br>
              <a:rPr lang="en-US" sz="1200">
                <a:latin typeface="Aptos"/>
                <a:cs typeface="Arial"/>
              </a:rPr>
            </a:br>
            <a:endParaRPr lang="en-US" sz="1200"/>
          </a:p>
        </p:txBody>
      </p:sp>
      <p:sp>
        <p:nvSpPr>
          <p:cNvPr id="34" name="TextBox 33">
            <a:extLst>
              <a:ext uri="{FF2B5EF4-FFF2-40B4-BE49-F238E27FC236}">
                <a16:creationId xmlns:a16="http://schemas.microsoft.com/office/drawing/2014/main" id="{0F911467-B8EF-C43B-B74E-A5377BAA0B5F}"/>
              </a:ext>
            </a:extLst>
          </p:cNvPr>
          <p:cNvSpPr txBox="1"/>
          <p:nvPr/>
        </p:nvSpPr>
        <p:spPr>
          <a:xfrm>
            <a:off x="7342908" y="5556147"/>
            <a:ext cx="219008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ptos"/>
                <a:cs typeface="Arial"/>
              </a:rPr>
              <a:t>Getting solid manually adaptable polygons </a:t>
            </a:r>
            <a:endParaRPr lang="en-US"/>
          </a:p>
        </p:txBody>
      </p:sp>
    </p:spTree>
    <p:extLst>
      <p:ext uri="{BB962C8B-B14F-4D97-AF65-F5344CB8AC3E}">
        <p14:creationId xmlns:p14="http://schemas.microsoft.com/office/powerpoint/2010/main" val="15501442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0B297-6745-8E20-48C4-D4A114E04D82}"/>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5E16A3F8-C98A-AB9A-B62E-AB87ACC8B734}"/>
              </a:ext>
            </a:extLst>
          </p:cNvPr>
          <p:cNvSpPr>
            <a:spLocks noGrp="1"/>
          </p:cNvSpPr>
          <p:nvPr>
            <p:ph type="dt" sz="half" idx="10"/>
          </p:nvPr>
        </p:nvSpPr>
        <p:spPr/>
        <p:txBody>
          <a:bodyPr/>
          <a:lstStyle/>
          <a:p>
            <a:endParaRPr lang="en-GB" sz="1200"/>
          </a:p>
        </p:txBody>
      </p:sp>
      <p:sp>
        <p:nvSpPr>
          <p:cNvPr id="5" name="TextBox 4">
            <a:extLst>
              <a:ext uri="{FF2B5EF4-FFF2-40B4-BE49-F238E27FC236}">
                <a16:creationId xmlns:a16="http://schemas.microsoft.com/office/drawing/2014/main" id="{A5638848-0F13-662F-A94C-BA2B288BF911}"/>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DIN Alternate"/>
                <a:ea typeface="Dotum"/>
              </a:rPr>
              <a:t>LIGHTING | </a:t>
            </a:r>
            <a:r>
              <a:rPr lang="en-GB" sz="2100" b="1" dirty="0">
                <a:latin typeface="DIN Alternate"/>
                <a:ea typeface="Dotum"/>
              </a:rPr>
              <a:t>AI Integration &amp; Light Approach</a:t>
            </a:r>
          </a:p>
        </p:txBody>
      </p:sp>
      <p:sp>
        <p:nvSpPr>
          <p:cNvPr id="7" name="TextBox 4">
            <a:extLst>
              <a:ext uri="{FF2B5EF4-FFF2-40B4-BE49-F238E27FC236}">
                <a16:creationId xmlns:a16="http://schemas.microsoft.com/office/drawing/2014/main" id="{E005D6CD-C4CA-46B4-C0FF-C870A7532DB4}"/>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a:solidFill>
                  <a:schemeClr val="bg1">
                    <a:lumMod val="76000"/>
                  </a:schemeClr>
                </a:solidFill>
                <a:latin typeface="DIN Alternate"/>
                <a:ea typeface="Dotum"/>
              </a:rPr>
              <a:t>4</a:t>
            </a:r>
          </a:p>
        </p:txBody>
      </p:sp>
      <p:pic>
        <p:nvPicPr>
          <p:cNvPr id="4" name="Picture 3" descr="A graph with a line&#10;&#10;AI-generated content may be incorrect.">
            <a:extLst>
              <a:ext uri="{FF2B5EF4-FFF2-40B4-BE49-F238E27FC236}">
                <a16:creationId xmlns:a16="http://schemas.microsoft.com/office/drawing/2014/main" id="{95F9D15C-E976-0970-5040-2D649279AD1E}"/>
              </a:ext>
            </a:extLst>
          </p:cNvPr>
          <p:cNvPicPr>
            <a:picLocks noChangeAspect="1"/>
          </p:cNvPicPr>
          <p:nvPr/>
        </p:nvPicPr>
        <p:blipFill>
          <a:blip r:embed="rId2"/>
          <a:stretch>
            <a:fillRect/>
          </a:stretch>
        </p:blipFill>
        <p:spPr>
          <a:xfrm>
            <a:off x="467857" y="1070537"/>
            <a:ext cx="2923376" cy="1444134"/>
          </a:xfrm>
          <a:prstGeom prst="rect">
            <a:avLst/>
          </a:prstGeom>
        </p:spPr>
      </p:pic>
      <p:pic>
        <p:nvPicPr>
          <p:cNvPr id="6" name="Picture 5" descr="A graph with green lines&#10;&#10;AI-generated content may be incorrect.">
            <a:extLst>
              <a:ext uri="{FF2B5EF4-FFF2-40B4-BE49-F238E27FC236}">
                <a16:creationId xmlns:a16="http://schemas.microsoft.com/office/drawing/2014/main" id="{223EFF28-EEB4-8BC0-41BC-F71AC2BE94AB}"/>
              </a:ext>
            </a:extLst>
          </p:cNvPr>
          <p:cNvPicPr>
            <a:picLocks noChangeAspect="1"/>
          </p:cNvPicPr>
          <p:nvPr/>
        </p:nvPicPr>
        <p:blipFill>
          <a:blip r:embed="rId3"/>
          <a:stretch>
            <a:fillRect/>
          </a:stretch>
        </p:blipFill>
        <p:spPr>
          <a:xfrm>
            <a:off x="475879" y="2619970"/>
            <a:ext cx="2923376" cy="1444134"/>
          </a:xfrm>
          <a:prstGeom prst="rect">
            <a:avLst/>
          </a:prstGeom>
        </p:spPr>
      </p:pic>
      <p:pic>
        <p:nvPicPr>
          <p:cNvPr id="8" name="Picture 7" descr="A graph with a line&#10;&#10;AI-generated content may be incorrect.">
            <a:extLst>
              <a:ext uri="{FF2B5EF4-FFF2-40B4-BE49-F238E27FC236}">
                <a16:creationId xmlns:a16="http://schemas.microsoft.com/office/drawing/2014/main" id="{6DE889C4-A56F-A176-48BD-A2ACD875F7FE}"/>
              </a:ext>
            </a:extLst>
          </p:cNvPr>
          <p:cNvPicPr>
            <a:picLocks noChangeAspect="1"/>
          </p:cNvPicPr>
          <p:nvPr/>
        </p:nvPicPr>
        <p:blipFill>
          <a:blip r:embed="rId4"/>
          <a:stretch>
            <a:fillRect/>
          </a:stretch>
        </p:blipFill>
        <p:spPr>
          <a:xfrm>
            <a:off x="476751" y="4179050"/>
            <a:ext cx="2917621" cy="1444133"/>
          </a:xfrm>
          <a:prstGeom prst="rect">
            <a:avLst/>
          </a:prstGeom>
        </p:spPr>
      </p:pic>
      <p:sp>
        <p:nvSpPr>
          <p:cNvPr id="9" name="TextBox 8">
            <a:extLst>
              <a:ext uri="{FF2B5EF4-FFF2-40B4-BE49-F238E27FC236}">
                <a16:creationId xmlns:a16="http://schemas.microsoft.com/office/drawing/2014/main" id="{2A05BC50-4752-0903-38E3-E7B7FE838FE1}"/>
              </a:ext>
            </a:extLst>
          </p:cNvPr>
          <p:cNvSpPr txBox="1"/>
          <p:nvPr/>
        </p:nvSpPr>
        <p:spPr>
          <a:xfrm>
            <a:off x="4301923" y="1027253"/>
            <a:ext cx="607670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sz="1200"/>
              <a:t>There is a natural daily rhythm</a:t>
            </a:r>
          </a:p>
          <a:p>
            <a:pPr marL="228600" indent="-228600">
              <a:buFont typeface=""/>
              <a:buChar char="•"/>
            </a:pPr>
            <a:r>
              <a:rPr lang="en-US" sz="1200"/>
              <a:t>In Antarctica → this rhythm is missing → must be simulated</a:t>
            </a:r>
          </a:p>
          <a:p>
            <a:pPr marL="228600" indent="-228600">
              <a:buFont typeface=""/>
              <a:buChar char="•"/>
            </a:pPr>
            <a:r>
              <a:rPr lang="en-US" sz="1200">
                <a:ea typeface="+mn-lt"/>
                <a:cs typeface="+mn-lt"/>
              </a:rPr>
              <a:t>The lighting system becomes a </a:t>
            </a:r>
            <a:r>
              <a:rPr lang="en-US" sz="1200" b="1">
                <a:ea typeface="+mn-lt"/>
                <a:cs typeface="+mn-lt"/>
              </a:rPr>
              <a:t>“synthetic circadian clock”</a:t>
            </a:r>
            <a:endParaRPr lang="en-US" sz="1200"/>
          </a:p>
          <a:p>
            <a:pPr algn="ctr"/>
            <a:endParaRPr lang="en-GB" sz="1200"/>
          </a:p>
        </p:txBody>
      </p:sp>
      <p:pic>
        <p:nvPicPr>
          <p:cNvPr id="11" name="Picture 10">
            <a:extLst>
              <a:ext uri="{FF2B5EF4-FFF2-40B4-BE49-F238E27FC236}">
                <a16:creationId xmlns:a16="http://schemas.microsoft.com/office/drawing/2014/main" id="{A1342513-F1B7-9633-FB88-99A746E0072B}"/>
              </a:ext>
            </a:extLst>
          </p:cNvPr>
          <p:cNvPicPr>
            <a:picLocks noChangeAspect="1"/>
          </p:cNvPicPr>
          <p:nvPr/>
        </p:nvPicPr>
        <p:blipFill>
          <a:blip r:embed="rId5"/>
          <a:srcRect l="41" b="5"/>
          <a:stretch>
            <a:fillRect/>
          </a:stretch>
        </p:blipFill>
        <p:spPr>
          <a:xfrm>
            <a:off x="4301923" y="2208068"/>
            <a:ext cx="6769214" cy="3818431"/>
          </a:xfrm>
          <a:prstGeom prst="rect">
            <a:avLst/>
          </a:prstGeom>
        </p:spPr>
      </p:pic>
      <p:sp>
        <p:nvSpPr>
          <p:cNvPr id="10" name="Footer Placeholder 32">
            <a:extLst>
              <a:ext uri="{FF2B5EF4-FFF2-40B4-BE49-F238E27FC236}">
                <a16:creationId xmlns:a16="http://schemas.microsoft.com/office/drawing/2014/main" id="{6FD7D609-AFFA-8BDE-77E1-B620C25CB851}"/>
              </a:ext>
            </a:extLst>
          </p:cNvPr>
          <p:cNvSpPr>
            <a:spLocks noGrp="1"/>
          </p:cNvSpPr>
          <p:nvPr>
            <p:ph type="ftr" sz="quarter" idx="11"/>
          </p:nvPr>
        </p:nvSpPr>
        <p:spPr>
          <a:xfrm>
            <a:off x="7771455" y="6492875"/>
            <a:ext cx="4114800" cy="365125"/>
          </a:xfrm>
        </p:spPr>
        <p:txBody>
          <a:bodyPr/>
          <a:lstStyle/>
          <a:p>
            <a:pPr algn="r"/>
            <a:r>
              <a:rPr lang="en-GB"/>
              <a:t>AR122    1:1 Interactive Architecture Prototypes</a:t>
            </a:r>
          </a:p>
          <a:p>
            <a:pPr algn="r"/>
            <a:endParaRPr lang="en-GB"/>
          </a:p>
        </p:txBody>
      </p:sp>
      <p:sp>
        <p:nvSpPr>
          <p:cNvPr id="13" name="Rectangle 12">
            <a:extLst>
              <a:ext uri="{FF2B5EF4-FFF2-40B4-BE49-F238E27FC236}">
                <a16:creationId xmlns:a16="http://schemas.microsoft.com/office/drawing/2014/main" id="{61E0DC24-F230-D7F7-25BF-6302E20A2BAA}"/>
              </a:ext>
            </a:extLst>
          </p:cNvPr>
          <p:cNvSpPr/>
          <p:nvPr/>
        </p:nvSpPr>
        <p:spPr>
          <a:xfrm>
            <a:off x="123397" y="6265204"/>
            <a:ext cx="1071310" cy="555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15" name="Footer Placeholder 32">
            <a:extLst>
              <a:ext uri="{FF2B5EF4-FFF2-40B4-BE49-F238E27FC236}">
                <a16:creationId xmlns:a16="http://schemas.microsoft.com/office/drawing/2014/main" id="{9A23A23B-E0EA-E3C4-3905-0E3F690668D3}"/>
              </a:ext>
            </a:extLst>
          </p:cNvPr>
          <p:cNvSpPr txBox="1">
            <a:spLocks/>
          </p:cNvSpPr>
          <p:nvPr/>
        </p:nvSpPr>
        <p:spPr>
          <a:xfrm>
            <a:off x="307865" y="6492875"/>
            <a:ext cx="4114800" cy="365125"/>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Group 3</a:t>
            </a:r>
          </a:p>
          <a:p>
            <a:endParaRPr lang="en-GB">
              <a:solidFill>
                <a:srgbClr val="FFFFFF"/>
              </a:solidFill>
            </a:endParaRPr>
          </a:p>
        </p:txBody>
      </p:sp>
      <p:sp>
        <p:nvSpPr>
          <p:cNvPr id="17" name="TextBox 16">
            <a:extLst>
              <a:ext uri="{FF2B5EF4-FFF2-40B4-BE49-F238E27FC236}">
                <a16:creationId xmlns:a16="http://schemas.microsoft.com/office/drawing/2014/main" id="{F2D4576B-7BC7-3752-3646-E44AE9BA39F6}"/>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20 &amp; 21 – Graphs (Hour of day) and Biological clock</a:t>
            </a:r>
            <a:endParaRPr lang="en-US" i="1"/>
          </a:p>
          <a:p>
            <a:endParaRPr lang="en-GB" sz="1200"/>
          </a:p>
        </p:txBody>
      </p:sp>
    </p:spTree>
    <p:extLst>
      <p:ext uri="{BB962C8B-B14F-4D97-AF65-F5344CB8AC3E}">
        <p14:creationId xmlns:p14="http://schemas.microsoft.com/office/powerpoint/2010/main" val="189311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AE5D-48AD-A5CC-DD96-EFE16005E32B}"/>
            </a:ext>
          </a:extLst>
        </p:cNvPr>
        <p:cNvGrpSpPr/>
        <p:nvPr/>
      </p:nvGrpSpPr>
      <p:grpSpPr>
        <a:xfrm>
          <a:off x="0" y="0"/>
          <a:ext cx="0" cy="0"/>
          <a:chOff x="0" y="0"/>
          <a:chExt cx="0" cy="0"/>
        </a:xfrm>
      </p:grpSpPr>
      <p:sp>
        <p:nvSpPr>
          <p:cNvPr id="32" name="Date Placeholder 31">
            <a:extLst>
              <a:ext uri="{FF2B5EF4-FFF2-40B4-BE49-F238E27FC236}">
                <a16:creationId xmlns:a16="http://schemas.microsoft.com/office/drawing/2014/main" id="{1B910FF9-9CEC-F99C-DCB7-1BCD16C7F1E1}"/>
              </a:ext>
            </a:extLst>
          </p:cNvPr>
          <p:cNvSpPr>
            <a:spLocks noGrp="1"/>
          </p:cNvSpPr>
          <p:nvPr>
            <p:ph type="dt" sz="half" idx="10"/>
          </p:nvPr>
        </p:nvSpPr>
        <p:spPr>
          <a:xfrm>
            <a:off x="305745" y="6492875"/>
            <a:ext cx="2743200" cy="365125"/>
          </a:xfrm>
        </p:spPr>
        <p:txBody>
          <a:bodyPr/>
          <a:lstStyle/>
          <a:p>
            <a:r>
              <a:rPr lang="en-GB" sz="1200"/>
              <a:t>Group 3</a:t>
            </a:r>
          </a:p>
        </p:txBody>
      </p:sp>
      <p:sp>
        <p:nvSpPr>
          <p:cNvPr id="33" name="Footer Placeholder 32">
            <a:extLst>
              <a:ext uri="{FF2B5EF4-FFF2-40B4-BE49-F238E27FC236}">
                <a16:creationId xmlns:a16="http://schemas.microsoft.com/office/drawing/2014/main" id="{054656F3-ABC9-010B-E025-BD32C94B7A0D}"/>
              </a:ext>
            </a:extLst>
          </p:cNvPr>
          <p:cNvSpPr>
            <a:spLocks noGrp="1"/>
          </p:cNvSpPr>
          <p:nvPr>
            <p:ph type="ftr" sz="quarter" idx="11"/>
          </p:nvPr>
        </p:nvSpPr>
        <p:spPr>
          <a:xfrm>
            <a:off x="7771455" y="6492875"/>
            <a:ext cx="4114800" cy="365125"/>
          </a:xfrm>
        </p:spPr>
        <p:txBody>
          <a:bodyPr/>
          <a:lstStyle/>
          <a:p>
            <a:pPr algn="r"/>
            <a:r>
              <a:rPr lang="en-GB"/>
              <a:t>AR122    1:1 Interactive Architecture Prototypes</a:t>
            </a:r>
          </a:p>
          <a:p>
            <a:pPr algn="r"/>
            <a:endParaRPr lang="en-GB"/>
          </a:p>
        </p:txBody>
      </p:sp>
      <p:pic>
        <p:nvPicPr>
          <p:cNvPr id="6" name="Picture 5" descr="A snowy mountain with a lot of buildings and a body of water&#10;&#10;AI-generated content may be incorrect.">
            <a:extLst>
              <a:ext uri="{FF2B5EF4-FFF2-40B4-BE49-F238E27FC236}">
                <a16:creationId xmlns:a16="http://schemas.microsoft.com/office/drawing/2014/main" id="{BACDB29B-E7F0-DF83-83FE-A4DC121FD485}"/>
              </a:ext>
            </a:extLst>
          </p:cNvPr>
          <p:cNvPicPr>
            <a:picLocks noChangeAspect="1"/>
          </p:cNvPicPr>
          <p:nvPr/>
        </p:nvPicPr>
        <p:blipFill>
          <a:blip r:embed="rId2"/>
          <a:srcRect l="30156" r="23750" b="-104"/>
          <a:stretch>
            <a:fillRect/>
          </a:stretch>
        </p:blipFill>
        <p:spPr>
          <a:xfrm>
            <a:off x="7989962" y="-1042"/>
            <a:ext cx="4202915" cy="6870660"/>
          </a:xfrm>
          <a:prstGeom prst="rect">
            <a:avLst/>
          </a:prstGeom>
        </p:spPr>
      </p:pic>
      <p:sp>
        <p:nvSpPr>
          <p:cNvPr id="8" name="TextBox 7">
            <a:extLst>
              <a:ext uri="{FF2B5EF4-FFF2-40B4-BE49-F238E27FC236}">
                <a16:creationId xmlns:a16="http://schemas.microsoft.com/office/drawing/2014/main" id="{DD8F4D9E-18FC-D327-87D6-90A55D8D6E4A}"/>
              </a:ext>
            </a:extLst>
          </p:cNvPr>
          <p:cNvSpPr txBox="1"/>
          <p:nvPr/>
        </p:nvSpPr>
        <p:spPr>
          <a:xfrm>
            <a:off x="8138021" y="142801"/>
            <a:ext cx="405778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solidFill>
                  <a:schemeClr val="bg1"/>
                </a:solidFill>
              </a:rPr>
              <a:t>Fig. 18 – Troll Research Station, Norsk </a:t>
            </a:r>
            <a:r>
              <a:rPr lang="en-GB" sz="1200" i="1" err="1">
                <a:solidFill>
                  <a:schemeClr val="bg1"/>
                </a:solidFill>
              </a:rPr>
              <a:t>Polarinstitutt</a:t>
            </a:r>
            <a:endParaRPr lang="en-GB" sz="1200" i="1">
              <a:solidFill>
                <a:schemeClr val="bg1"/>
              </a:solidFill>
            </a:endParaRPr>
          </a:p>
        </p:txBody>
      </p:sp>
      <p:sp>
        <p:nvSpPr>
          <p:cNvPr id="19" name="TextBox 4">
            <a:extLst>
              <a:ext uri="{FF2B5EF4-FFF2-40B4-BE49-F238E27FC236}">
                <a16:creationId xmlns:a16="http://schemas.microsoft.com/office/drawing/2014/main" id="{E3EE4E8B-DC16-0F09-A3E4-96B792F02308}"/>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a:solidFill>
                  <a:schemeClr val="bg1">
                    <a:lumMod val="76000"/>
                  </a:schemeClr>
                </a:solidFill>
                <a:latin typeface="DIN Alternate"/>
                <a:ea typeface="Dotum"/>
              </a:rPr>
              <a:t>4</a:t>
            </a:r>
          </a:p>
        </p:txBody>
      </p:sp>
      <p:sp>
        <p:nvSpPr>
          <p:cNvPr id="5" name="Footer Placeholder 32">
            <a:extLst>
              <a:ext uri="{FF2B5EF4-FFF2-40B4-BE49-F238E27FC236}">
                <a16:creationId xmlns:a16="http://schemas.microsoft.com/office/drawing/2014/main" id="{B2F305CF-6E88-EE02-3507-56440C3FC51C}"/>
              </a:ext>
            </a:extLst>
          </p:cNvPr>
          <p:cNvSpPr txBox="1">
            <a:spLocks/>
          </p:cNvSpPr>
          <p:nvPr/>
        </p:nvSpPr>
        <p:spPr>
          <a:xfrm>
            <a:off x="7767548" y="6498737"/>
            <a:ext cx="4114800" cy="365125"/>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a:solidFill>
                  <a:schemeClr val="bg1"/>
                </a:solidFill>
              </a:rPr>
              <a:t>AR122    1:1 Interactive Architecture Prototypes</a:t>
            </a:r>
          </a:p>
          <a:p>
            <a:pPr algn="r"/>
            <a:endParaRPr lang="en-GB">
              <a:solidFill>
                <a:schemeClr val="bg1"/>
              </a:solidFill>
            </a:endParaRPr>
          </a:p>
        </p:txBody>
      </p:sp>
      <p:sp>
        <p:nvSpPr>
          <p:cNvPr id="10" name="TextBox 9">
            <a:extLst>
              <a:ext uri="{FF2B5EF4-FFF2-40B4-BE49-F238E27FC236}">
                <a16:creationId xmlns:a16="http://schemas.microsoft.com/office/drawing/2014/main" id="{4F9263C2-AB2E-C651-85B3-5917E692F98F}"/>
              </a:ext>
            </a:extLst>
          </p:cNvPr>
          <p:cNvSpPr txBox="1"/>
          <p:nvPr/>
        </p:nvSpPr>
        <p:spPr>
          <a:xfrm>
            <a:off x="422690" y="6022862"/>
            <a:ext cx="485378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19 - Data</a:t>
            </a:r>
            <a:endParaRPr lang="en-US" i="1"/>
          </a:p>
        </p:txBody>
      </p:sp>
      <p:sp>
        <p:nvSpPr>
          <p:cNvPr id="9" name="TextBox 8">
            <a:extLst>
              <a:ext uri="{FF2B5EF4-FFF2-40B4-BE49-F238E27FC236}">
                <a16:creationId xmlns:a16="http://schemas.microsoft.com/office/drawing/2014/main" id="{88758605-E644-D9F7-DD6D-4952E59678FF}"/>
              </a:ext>
            </a:extLst>
          </p:cNvPr>
          <p:cNvSpPr txBox="1"/>
          <p:nvPr/>
        </p:nvSpPr>
        <p:spPr>
          <a:xfrm>
            <a:off x="539028" y="1134785"/>
            <a:ext cx="653839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latin typeface="DIN Alternate"/>
                <a:ea typeface="Dotum"/>
              </a:rPr>
              <a:t>DATA |</a:t>
            </a:r>
            <a:r>
              <a:rPr lang="en-GB" sz="1400">
                <a:latin typeface="Aptos"/>
                <a:ea typeface="Dotum"/>
              </a:rPr>
              <a:t> Key correlations to define rules</a:t>
            </a:r>
            <a:endParaRPr lang="en-US"/>
          </a:p>
        </p:txBody>
      </p:sp>
      <p:sp>
        <p:nvSpPr>
          <p:cNvPr id="12" name="TextBox 11">
            <a:extLst>
              <a:ext uri="{FF2B5EF4-FFF2-40B4-BE49-F238E27FC236}">
                <a16:creationId xmlns:a16="http://schemas.microsoft.com/office/drawing/2014/main" id="{6012B0D8-15A3-0D95-EBAD-C5459E07EE11}"/>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DIN Alternate"/>
                <a:ea typeface="Dotum"/>
              </a:rPr>
              <a:t>LIGHTING | </a:t>
            </a:r>
            <a:r>
              <a:rPr lang="en-GB" sz="2100" b="1" dirty="0">
                <a:latin typeface="DIN Alternate"/>
                <a:ea typeface="Dotum"/>
              </a:rPr>
              <a:t>AI Integration DATA</a:t>
            </a:r>
          </a:p>
        </p:txBody>
      </p:sp>
      <p:pic>
        <p:nvPicPr>
          <p:cNvPr id="2" name="Graphic 1" descr="Clock outline">
            <a:extLst>
              <a:ext uri="{FF2B5EF4-FFF2-40B4-BE49-F238E27FC236}">
                <a16:creationId xmlns:a16="http://schemas.microsoft.com/office/drawing/2014/main" id="{6D327745-358D-0DF0-ADBB-895E27F549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271" y="2213855"/>
            <a:ext cx="316376" cy="326021"/>
          </a:xfrm>
          <a:prstGeom prst="rect">
            <a:avLst/>
          </a:prstGeom>
        </p:spPr>
      </p:pic>
      <p:sp>
        <p:nvSpPr>
          <p:cNvPr id="13" name="TextBox 12">
            <a:extLst>
              <a:ext uri="{FF2B5EF4-FFF2-40B4-BE49-F238E27FC236}">
                <a16:creationId xmlns:a16="http://schemas.microsoft.com/office/drawing/2014/main" id="{AE711A37-60B8-C7DB-EC38-2BE8D0C29681}"/>
              </a:ext>
            </a:extLst>
          </p:cNvPr>
          <p:cNvSpPr txBox="1"/>
          <p:nvPr/>
        </p:nvSpPr>
        <p:spPr>
          <a:xfrm>
            <a:off x="1307742" y="2226373"/>
            <a:ext cx="2294001" cy="307777"/>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Aptos"/>
                <a:ea typeface="Segoe UI"/>
                <a:cs typeface="Segoe UI"/>
              </a:rPr>
              <a:t>​</a:t>
            </a:r>
            <a:r>
              <a:rPr lang="en-GB" sz="1400">
                <a:solidFill>
                  <a:srgbClr val="000000"/>
                </a:solidFill>
                <a:latin typeface="Aptos"/>
                <a:ea typeface="Segoe UI"/>
                <a:cs typeface="Segoe UI"/>
              </a:rPr>
              <a:t>Time stamp</a:t>
            </a:r>
            <a:endParaRPr lang="en-US"/>
          </a:p>
        </p:txBody>
      </p:sp>
      <p:sp>
        <p:nvSpPr>
          <p:cNvPr id="14" name="TextBox 13">
            <a:extLst>
              <a:ext uri="{FF2B5EF4-FFF2-40B4-BE49-F238E27FC236}">
                <a16:creationId xmlns:a16="http://schemas.microsoft.com/office/drawing/2014/main" id="{2C0A50C8-3B02-98FB-8364-6012E149152F}"/>
              </a:ext>
            </a:extLst>
          </p:cNvPr>
          <p:cNvSpPr txBox="1"/>
          <p:nvPr/>
        </p:nvSpPr>
        <p:spPr>
          <a:xfrm>
            <a:off x="1307741" y="3104119"/>
            <a:ext cx="2294001" cy="307777"/>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err="1">
                <a:latin typeface="Aptos"/>
                <a:cs typeface="Segoe UI"/>
              </a:rPr>
              <a:t>Cct</a:t>
            </a:r>
            <a:r>
              <a:rPr lang="en-GB" sz="1400">
                <a:latin typeface="Aptos"/>
                <a:cs typeface="Segoe UI"/>
              </a:rPr>
              <a:t> kelvin</a:t>
            </a:r>
            <a:endParaRPr lang="en-US" err="1"/>
          </a:p>
        </p:txBody>
      </p:sp>
      <p:sp>
        <p:nvSpPr>
          <p:cNvPr id="15" name="TextBox 14">
            <a:extLst>
              <a:ext uri="{FF2B5EF4-FFF2-40B4-BE49-F238E27FC236}">
                <a16:creationId xmlns:a16="http://schemas.microsoft.com/office/drawing/2014/main" id="{DDEE8CA6-28D5-E73E-4A78-EC68B38CAE7B}"/>
              </a:ext>
            </a:extLst>
          </p:cNvPr>
          <p:cNvSpPr txBox="1"/>
          <p:nvPr/>
        </p:nvSpPr>
        <p:spPr>
          <a:xfrm>
            <a:off x="1307742" y="2670069"/>
            <a:ext cx="2294001" cy="307777"/>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Aptos"/>
                <a:ea typeface="Segoe UI"/>
                <a:cs typeface="Segoe UI"/>
              </a:rPr>
              <a:t>​</a:t>
            </a:r>
            <a:r>
              <a:rPr lang="en-GB" sz="1400">
                <a:solidFill>
                  <a:srgbClr val="000000"/>
                </a:solidFill>
                <a:latin typeface="Aptos"/>
                <a:ea typeface="Segoe UI"/>
                <a:cs typeface="Segoe UI"/>
              </a:rPr>
              <a:t>Illuminance lux</a:t>
            </a:r>
            <a:endParaRPr lang="en-US"/>
          </a:p>
        </p:txBody>
      </p:sp>
      <p:sp>
        <p:nvSpPr>
          <p:cNvPr id="18" name="TextBox 17">
            <a:extLst>
              <a:ext uri="{FF2B5EF4-FFF2-40B4-BE49-F238E27FC236}">
                <a16:creationId xmlns:a16="http://schemas.microsoft.com/office/drawing/2014/main" id="{3F7C0771-9231-E414-C20F-768DE8ADE178}"/>
              </a:ext>
            </a:extLst>
          </p:cNvPr>
          <p:cNvSpPr txBox="1"/>
          <p:nvPr/>
        </p:nvSpPr>
        <p:spPr>
          <a:xfrm>
            <a:off x="1307742" y="3518879"/>
            <a:ext cx="2294001" cy="307777"/>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Aptos"/>
                <a:cs typeface="Segoe UI"/>
              </a:rPr>
              <a:t>Outdoor temperature</a:t>
            </a:r>
            <a:endParaRPr lang="en-US"/>
          </a:p>
        </p:txBody>
      </p:sp>
      <p:sp>
        <p:nvSpPr>
          <p:cNvPr id="21" name="TextBox 20">
            <a:extLst>
              <a:ext uri="{FF2B5EF4-FFF2-40B4-BE49-F238E27FC236}">
                <a16:creationId xmlns:a16="http://schemas.microsoft.com/office/drawing/2014/main" id="{3BA15DB5-8A40-6000-4523-C5B1174D97D2}"/>
              </a:ext>
            </a:extLst>
          </p:cNvPr>
          <p:cNvSpPr txBox="1"/>
          <p:nvPr/>
        </p:nvSpPr>
        <p:spPr>
          <a:xfrm>
            <a:off x="5509111" y="3121657"/>
            <a:ext cx="2294001" cy="307777"/>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Aptos"/>
                <a:cs typeface="Segoe UI"/>
              </a:rPr>
              <a:t>Heart rate variability</a:t>
            </a:r>
            <a:endParaRPr lang="en-US"/>
          </a:p>
        </p:txBody>
      </p:sp>
      <p:sp>
        <p:nvSpPr>
          <p:cNvPr id="22" name="TextBox 21">
            <a:extLst>
              <a:ext uri="{FF2B5EF4-FFF2-40B4-BE49-F238E27FC236}">
                <a16:creationId xmlns:a16="http://schemas.microsoft.com/office/drawing/2014/main" id="{8C51C849-D2B1-ECB0-BC64-B6F64FFCC8F4}"/>
              </a:ext>
            </a:extLst>
          </p:cNvPr>
          <p:cNvSpPr txBox="1"/>
          <p:nvPr/>
        </p:nvSpPr>
        <p:spPr>
          <a:xfrm>
            <a:off x="5509110" y="3982962"/>
            <a:ext cx="2294001" cy="307777"/>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Aptos"/>
                <a:cs typeface="Segoe UI"/>
              </a:rPr>
              <a:t>Pupil mm</a:t>
            </a:r>
            <a:endParaRPr lang="en-US"/>
          </a:p>
        </p:txBody>
      </p:sp>
      <p:sp>
        <p:nvSpPr>
          <p:cNvPr id="23" name="TextBox 22">
            <a:extLst>
              <a:ext uri="{FF2B5EF4-FFF2-40B4-BE49-F238E27FC236}">
                <a16:creationId xmlns:a16="http://schemas.microsoft.com/office/drawing/2014/main" id="{9C1F1FE9-8256-14AC-F836-07B4D69FA024}"/>
              </a:ext>
            </a:extLst>
          </p:cNvPr>
          <p:cNvSpPr txBox="1"/>
          <p:nvPr/>
        </p:nvSpPr>
        <p:spPr>
          <a:xfrm>
            <a:off x="5509110" y="3550008"/>
            <a:ext cx="2294001" cy="307777"/>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Aptos"/>
                <a:ea typeface="Segoe UI"/>
                <a:cs typeface="Segoe UI"/>
              </a:rPr>
              <a:t>​</a:t>
            </a:r>
            <a:r>
              <a:rPr lang="en-GB" sz="1400">
                <a:solidFill>
                  <a:srgbClr val="000000"/>
                </a:solidFill>
                <a:latin typeface="Aptos"/>
                <a:ea typeface="Segoe UI"/>
                <a:cs typeface="Segoe UI"/>
              </a:rPr>
              <a:t>Heart rate bpm</a:t>
            </a:r>
            <a:endParaRPr lang="en-US"/>
          </a:p>
        </p:txBody>
      </p:sp>
      <p:pic>
        <p:nvPicPr>
          <p:cNvPr id="25" name="Graphic 24" descr="Sole contorno">
            <a:extLst>
              <a:ext uri="{FF2B5EF4-FFF2-40B4-BE49-F238E27FC236}">
                <a16:creationId xmlns:a16="http://schemas.microsoft.com/office/drawing/2014/main" id="{40E7C10D-3712-9B06-BE0D-132ED49396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2527" y="2619169"/>
            <a:ext cx="346983" cy="326368"/>
          </a:xfrm>
          <a:prstGeom prst="rect">
            <a:avLst/>
          </a:prstGeom>
        </p:spPr>
      </p:pic>
      <p:pic>
        <p:nvPicPr>
          <p:cNvPr id="27" name="Graphic 26" descr="Termometro contorno">
            <a:extLst>
              <a:ext uri="{FF2B5EF4-FFF2-40B4-BE49-F238E27FC236}">
                <a16:creationId xmlns:a16="http://schemas.microsoft.com/office/drawing/2014/main" id="{95AFBA1E-227E-159A-ACB3-3E39387D28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8135" y="3099241"/>
            <a:ext cx="342399" cy="332402"/>
          </a:xfrm>
          <a:prstGeom prst="rect">
            <a:avLst/>
          </a:prstGeom>
        </p:spPr>
      </p:pic>
      <p:pic>
        <p:nvPicPr>
          <p:cNvPr id="28" name="Graphic 27" descr="Termometro contorno">
            <a:extLst>
              <a:ext uri="{FF2B5EF4-FFF2-40B4-BE49-F238E27FC236}">
                <a16:creationId xmlns:a16="http://schemas.microsoft.com/office/drawing/2014/main" id="{13B310D5-1ED3-C011-FAD4-3979BCF5B4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9475" y="3514877"/>
            <a:ext cx="342399" cy="332402"/>
          </a:xfrm>
          <a:prstGeom prst="rect">
            <a:avLst/>
          </a:prstGeom>
        </p:spPr>
      </p:pic>
      <p:pic>
        <p:nvPicPr>
          <p:cNvPr id="29" name="Graphic 28" descr="Heartbeat outline">
            <a:extLst>
              <a:ext uri="{FF2B5EF4-FFF2-40B4-BE49-F238E27FC236}">
                <a16:creationId xmlns:a16="http://schemas.microsoft.com/office/drawing/2014/main" id="{DA082288-6BF6-7733-48C6-32B5BB7E780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43873" y="3119004"/>
            <a:ext cx="342900" cy="299606"/>
          </a:xfrm>
          <a:prstGeom prst="rect">
            <a:avLst/>
          </a:prstGeom>
        </p:spPr>
      </p:pic>
      <p:pic>
        <p:nvPicPr>
          <p:cNvPr id="31" name="Graphic 30" descr="Heartbeat outline">
            <a:extLst>
              <a:ext uri="{FF2B5EF4-FFF2-40B4-BE49-F238E27FC236}">
                <a16:creationId xmlns:a16="http://schemas.microsoft.com/office/drawing/2014/main" id="{DA79A1F0-E746-9C74-7A63-926F939537F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43872" y="3551958"/>
            <a:ext cx="342900" cy="299606"/>
          </a:xfrm>
          <a:prstGeom prst="rect">
            <a:avLst/>
          </a:prstGeom>
        </p:spPr>
      </p:pic>
      <p:pic>
        <p:nvPicPr>
          <p:cNvPr id="37" name="Graphic 36" descr="Eye outline">
            <a:extLst>
              <a:ext uri="{FF2B5EF4-FFF2-40B4-BE49-F238E27FC236}">
                <a16:creationId xmlns:a16="http://schemas.microsoft.com/office/drawing/2014/main" id="{7C952DF3-1E18-B90F-36FC-A3E8D342588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52533" y="3993572"/>
            <a:ext cx="334241" cy="299606"/>
          </a:xfrm>
          <a:prstGeom prst="rect">
            <a:avLst/>
          </a:prstGeom>
        </p:spPr>
      </p:pic>
      <p:sp>
        <p:nvSpPr>
          <p:cNvPr id="38" name="TextBox 37">
            <a:extLst>
              <a:ext uri="{FF2B5EF4-FFF2-40B4-BE49-F238E27FC236}">
                <a16:creationId xmlns:a16="http://schemas.microsoft.com/office/drawing/2014/main" id="{F0F48FAA-4BA6-4386-DDCF-BEE45432EB0B}"/>
              </a:ext>
            </a:extLst>
          </p:cNvPr>
          <p:cNvSpPr txBox="1"/>
          <p:nvPr/>
        </p:nvSpPr>
        <p:spPr>
          <a:xfrm>
            <a:off x="5509110" y="4459212"/>
            <a:ext cx="2294001" cy="307777"/>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Aptos"/>
                <a:cs typeface="Segoe UI"/>
              </a:rPr>
              <a:t>Blink rate per min</a:t>
            </a:r>
            <a:endParaRPr lang="en-US"/>
          </a:p>
        </p:txBody>
      </p:sp>
      <p:pic>
        <p:nvPicPr>
          <p:cNvPr id="39" name="Graphic 38" descr="Eye Scan outline">
            <a:extLst>
              <a:ext uri="{FF2B5EF4-FFF2-40B4-BE49-F238E27FC236}">
                <a16:creationId xmlns:a16="http://schemas.microsoft.com/office/drawing/2014/main" id="{B051B72D-02C6-AC95-3666-AADC026B860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91919" y="4417867"/>
            <a:ext cx="446810" cy="394856"/>
          </a:xfrm>
          <a:prstGeom prst="rect">
            <a:avLst/>
          </a:prstGeom>
        </p:spPr>
      </p:pic>
      <p:sp>
        <p:nvSpPr>
          <p:cNvPr id="40" name="TextBox 39">
            <a:extLst>
              <a:ext uri="{FF2B5EF4-FFF2-40B4-BE49-F238E27FC236}">
                <a16:creationId xmlns:a16="http://schemas.microsoft.com/office/drawing/2014/main" id="{D179EA5C-8C10-13BA-679D-0A385BE35DFD}"/>
              </a:ext>
            </a:extLst>
          </p:cNvPr>
          <p:cNvSpPr txBox="1"/>
          <p:nvPr/>
        </p:nvSpPr>
        <p:spPr>
          <a:xfrm>
            <a:off x="5490083" y="2226373"/>
            <a:ext cx="2294001" cy="307777"/>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Aptos"/>
                <a:cs typeface="Segoe UI"/>
              </a:rPr>
              <a:t>Skin conductance</a:t>
            </a:r>
            <a:endParaRPr lang="en-US"/>
          </a:p>
        </p:txBody>
      </p:sp>
      <p:sp>
        <p:nvSpPr>
          <p:cNvPr id="41" name="TextBox 40">
            <a:extLst>
              <a:ext uri="{FF2B5EF4-FFF2-40B4-BE49-F238E27FC236}">
                <a16:creationId xmlns:a16="http://schemas.microsoft.com/office/drawing/2014/main" id="{40F48677-66DB-49D7-DA57-25AF22992179}"/>
              </a:ext>
            </a:extLst>
          </p:cNvPr>
          <p:cNvSpPr txBox="1"/>
          <p:nvPr/>
        </p:nvSpPr>
        <p:spPr>
          <a:xfrm>
            <a:off x="1307741" y="3950786"/>
            <a:ext cx="2294001" cy="307777"/>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Aptos"/>
                <a:cs typeface="Segoe UI"/>
              </a:rPr>
              <a:t>Total sky cover</a:t>
            </a:r>
            <a:endParaRPr lang="en-US"/>
          </a:p>
        </p:txBody>
      </p:sp>
      <p:sp>
        <p:nvSpPr>
          <p:cNvPr id="46" name="TextBox 45">
            <a:extLst>
              <a:ext uri="{FF2B5EF4-FFF2-40B4-BE49-F238E27FC236}">
                <a16:creationId xmlns:a16="http://schemas.microsoft.com/office/drawing/2014/main" id="{6217A215-4F5B-4B46-E229-055EEED88147}"/>
              </a:ext>
            </a:extLst>
          </p:cNvPr>
          <p:cNvSpPr txBox="1"/>
          <p:nvPr/>
        </p:nvSpPr>
        <p:spPr>
          <a:xfrm>
            <a:off x="5490083" y="2670069"/>
            <a:ext cx="2294001" cy="307777"/>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Aptos"/>
                <a:cs typeface="Segoe UI"/>
              </a:rPr>
              <a:t>Respiratory rate bpm</a:t>
            </a:r>
            <a:endParaRPr lang="en-US"/>
          </a:p>
        </p:txBody>
      </p:sp>
      <p:pic>
        <p:nvPicPr>
          <p:cNvPr id="53" name="Graphic 52" descr="Water outline">
            <a:extLst>
              <a:ext uri="{FF2B5EF4-FFF2-40B4-BE49-F238E27FC236}">
                <a16:creationId xmlns:a16="http://schemas.microsoft.com/office/drawing/2014/main" id="{0057E1C7-FEBF-3054-51B9-3E26ECC0D8E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876799" y="2218459"/>
            <a:ext cx="308265" cy="316924"/>
          </a:xfrm>
          <a:prstGeom prst="rect">
            <a:avLst/>
          </a:prstGeom>
        </p:spPr>
      </p:pic>
      <p:pic>
        <p:nvPicPr>
          <p:cNvPr id="54" name="Graphic 53" descr="Nose outline">
            <a:extLst>
              <a:ext uri="{FF2B5EF4-FFF2-40B4-BE49-F238E27FC236}">
                <a16:creationId xmlns:a16="http://schemas.microsoft.com/office/drawing/2014/main" id="{148A3002-18CA-BE1A-6089-74C2AD7EA06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876800" y="2616777"/>
            <a:ext cx="342900" cy="325583"/>
          </a:xfrm>
          <a:prstGeom prst="rect">
            <a:avLst/>
          </a:prstGeom>
        </p:spPr>
      </p:pic>
      <p:pic>
        <p:nvPicPr>
          <p:cNvPr id="55" name="Graphic 54" descr="Cloud outline">
            <a:extLst>
              <a:ext uri="{FF2B5EF4-FFF2-40B4-BE49-F238E27FC236}">
                <a16:creationId xmlns:a16="http://schemas.microsoft.com/office/drawing/2014/main" id="{CD750010-9443-59B4-0116-36C6724576B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45544" y="3949101"/>
            <a:ext cx="351560" cy="299606"/>
          </a:xfrm>
          <a:prstGeom prst="rect">
            <a:avLst/>
          </a:prstGeom>
        </p:spPr>
      </p:pic>
      <p:sp>
        <p:nvSpPr>
          <p:cNvPr id="3" name="TextBox 2">
            <a:extLst>
              <a:ext uri="{FF2B5EF4-FFF2-40B4-BE49-F238E27FC236}">
                <a16:creationId xmlns:a16="http://schemas.microsoft.com/office/drawing/2014/main" id="{FB4182D5-B175-A98E-24E3-B1811E69E40B}"/>
              </a:ext>
            </a:extLst>
          </p:cNvPr>
          <p:cNvSpPr txBox="1"/>
          <p:nvPr/>
        </p:nvSpPr>
        <p:spPr>
          <a:xfrm>
            <a:off x="4805795" y="1662546"/>
            <a:ext cx="258041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ptos"/>
                <a:ea typeface="Aptos"/>
                <a:cs typeface="Aptos"/>
              </a:rPr>
              <a:t>Variables: Physiological data</a:t>
            </a:r>
            <a:endParaRPr lang="en-US" sz="1400"/>
          </a:p>
        </p:txBody>
      </p:sp>
      <p:sp>
        <p:nvSpPr>
          <p:cNvPr id="4" name="TextBox 3">
            <a:extLst>
              <a:ext uri="{FF2B5EF4-FFF2-40B4-BE49-F238E27FC236}">
                <a16:creationId xmlns:a16="http://schemas.microsoft.com/office/drawing/2014/main" id="{60EBB5AC-C29C-7465-AE46-5C18F79A939B}"/>
              </a:ext>
            </a:extLst>
          </p:cNvPr>
          <p:cNvSpPr txBox="1"/>
          <p:nvPr/>
        </p:nvSpPr>
        <p:spPr>
          <a:xfrm rot="-10800000" flipV="1">
            <a:off x="545523" y="1667254"/>
            <a:ext cx="30566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ptos"/>
                <a:ea typeface="Aptos"/>
                <a:cs typeface="Aptos"/>
              </a:rPr>
              <a:t>Variables: Weather data </a:t>
            </a:r>
            <a:endParaRPr lang="en-US"/>
          </a:p>
        </p:txBody>
      </p:sp>
    </p:spTree>
    <p:extLst>
      <p:ext uri="{BB962C8B-B14F-4D97-AF65-F5344CB8AC3E}">
        <p14:creationId xmlns:p14="http://schemas.microsoft.com/office/powerpoint/2010/main" val="2941844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CCA68-A02A-7C33-035D-09A2D9437471}"/>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301CB52E-709A-81E6-7F28-86AFE31B957E}"/>
              </a:ext>
            </a:extLst>
          </p:cNvPr>
          <p:cNvSpPr>
            <a:spLocks noGrp="1"/>
          </p:cNvSpPr>
          <p:nvPr>
            <p:ph type="dt" sz="half" idx="10"/>
          </p:nvPr>
        </p:nvSpPr>
        <p:spPr/>
        <p:txBody>
          <a:bodyPr/>
          <a:lstStyle/>
          <a:p>
            <a:endParaRPr lang="en-GB" sz="1200"/>
          </a:p>
        </p:txBody>
      </p:sp>
      <p:sp>
        <p:nvSpPr>
          <p:cNvPr id="5" name="TextBox 4">
            <a:extLst>
              <a:ext uri="{FF2B5EF4-FFF2-40B4-BE49-F238E27FC236}">
                <a16:creationId xmlns:a16="http://schemas.microsoft.com/office/drawing/2014/main" id="{3F9C2E3D-A8FB-1710-FAE8-E687AFC3BD62}"/>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DIN Alternate"/>
                <a:ea typeface="Dotum"/>
              </a:rPr>
              <a:t>LIGHTING | </a:t>
            </a:r>
            <a:r>
              <a:rPr lang="en-GB" sz="2100" b="1" dirty="0">
                <a:latin typeface="DIN Alternate"/>
                <a:ea typeface="Dotum"/>
              </a:rPr>
              <a:t>AI Integration Light Approach </a:t>
            </a:r>
          </a:p>
        </p:txBody>
      </p:sp>
      <p:sp>
        <p:nvSpPr>
          <p:cNvPr id="7" name="TextBox 4">
            <a:extLst>
              <a:ext uri="{FF2B5EF4-FFF2-40B4-BE49-F238E27FC236}">
                <a16:creationId xmlns:a16="http://schemas.microsoft.com/office/drawing/2014/main" id="{0F647E87-A4DB-15F0-2580-F3E6E186335A}"/>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a:solidFill>
                  <a:schemeClr val="bg1">
                    <a:lumMod val="76000"/>
                  </a:schemeClr>
                </a:solidFill>
                <a:latin typeface="DIN Alternate"/>
                <a:ea typeface="Dotum"/>
              </a:rPr>
              <a:t>4</a:t>
            </a:r>
          </a:p>
        </p:txBody>
      </p:sp>
      <p:sp>
        <p:nvSpPr>
          <p:cNvPr id="11" name="TextBox 10">
            <a:extLst>
              <a:ext uri="{FF2B5EF4-FFF2-40B4-BE49-F238E27FC236}">
                <a16:creationId xmlns:a16="http://schemas.microsoft.com/office/drawing/2014/main" id="{09FFD34A-5139-BF18-6AAB-5461CECF523F}"/>
              </a:ext>
            </a:extLst>
          </p:cNvPr>
          <p:cNvSpPr txBox="1"/>
          <p:nvPr/>
        </p:nvSpPr>
        <p:spPr>
          <a:xfrm>
            <a:off x="539028" y="1134785"/>
            <a:ext cx="6075412" cy="190247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650"/>
              </a:lnSpc>
            </a:pPr>
            <a:r>
              <a:rPr lang="en-GB" sz="1400">
                <a:latin typeface="DIN Alternate"/>
                <a:ea typeface="Dotum"/>
              </a:rPr>
              <a:t>GOAL | </a:t>
            </a:r>
            <a:r>
              <a:rPr lang="en-GB" sz="1400" b="1">
                <a:latin typeface="DIN Alternate"/>
                <a:ea typeface="Dotum"/>
              </a:rPr>
              <a:t>Developing an adaptive lighting system that combines environmental data and Physiological data</a:t>
            </a:r>
            <a:r>
              <a:rPr lang="en-US" sz="1400" b="1">
                <a:latin typeface="DIN Alternate"/>
                <a:ea typeface="Dotum"/>
              </a:rPr>
              <a:t> </a:t>
            </a:r>
          </a:p>
          <a:p>
            <a:pPr>
              <a:lnSpc>
                <a:spcPts val="1650"/>
              </a:lnSpc>
            </a:pPr>
            <a:endParaRPr lang="en-US" sz="1400" b="1">
              <a:latin typeface="DIN Alternate"/>
              <a:ea typeface="Dotum"/>
            </a:endParaRPr>
          </a:p>
          <a:p>
            <a:pPr>
              <a:lnSpc>
                <a:spcPts val="1650"/>
              </a:lnSpc>
            </a:pPr>
            <a:r>
              <a:rPr lang="en-GB" sz="1400">
                <a:latin typeface="DIN Alternate"/>
                <a:ea typeface="Dotum"/>
              </a:rPr>
              <a:t>GOAL | </a:t>
            </a:r>
            <a:r>
              <a:rPr lang="en-GB" sz="1400" b="1">
                <a:latin typeface="DIN Alternate"/>
                <a:ea typeface="Dotum"/>
              </a:rPr>
              <a:t>Implementing the adaptive lighting system in Grasshopper for real-time dataset driven simulation</a:t>
            </a:r>
            <a:r>
              <a:rPr lang="en-GB" sz="1400">
                <a:latin typeface="DIN Alternate"/>
                <a:ea typeface="Dotum"/>
              </a:rPr>
              <a:t> </a:t>
            </a:r>
            <a:endParaRPr lang="en-US" sz="1400">
              <a:latin typeface="DIN Alternate"/>
              <a:ea typeface="Dotum"/>
            </a:endParaRPr>
          </a:p>
          <a:p>
            <a:pPr>
              <a:lnSpc>
                <a:spcPts val="1650"/>
              </a:lnSpc>
            </a:pPr>
            <a:endParaRPr lang="en-US" sz="1400">
              <a:latin typeface="DIN Alternate"/>
              <a:ea typeface="Dotum"/>
            </a:endParaRPr>
          </a:p>
          <a:p>
            <a:pPr algn="ctr"/>
            <a:endParaRPr lang="en-GB">
              <a:latin typeface="Aptos"/>
              <a:ea typeface="Dotum"/>
            </a:endParaRPr>
          </a:p>
          <a:p>
            <a:endParaRPr lang="en-GB" sz="1400">
              <a:ea typeface="Dotum"/>
            </a:endParaRPr>
          </a:p>
        </p:txBody>
      </p:sp>
      <p:sp>
        <p:nvSpPr>
          <p:cNvPr id="6" name="Footer Placeholder 32">
            <a:extLst>
              <a:ext uri="{FF2B5EF4-FFF2-40B4-BE49-F238E27FC236}">
                <a16:creationId xmlns:a16="http://schemas.microsoft.com/office/drawing/2014/main" id="{08DA1222-B5AF-88D4-525A-A84316B4DA2B}"/>
              </a:ext>
            </a:extLst>
          </p:cNvPr>
          <p:cNvSpPr>
            <a:spLocks noGrp="1"/>
          </p:cNvSpPr>
          <p:nvPr>
            <p:ph type="ftr" sz="quarter" idx="11"/>
          </p:nvPr>
        </p:nvSpPr>
        <p:spPr>
          <a:xfrm>
            <a:off x="7771455" y="6492875"/>
            <a:ext cx="4114800" cy="365125"/>
          </a:xfrm>
        </p:spPr>
        <p:txBody>
          <a:bodyPr/>
          <a:lstStyle/>
          <a:p>
            <a:pPr algn="r"/>
            <a:r>
              <a:rPr lang="en-GB"/>
              <a:t>AR122    1:1 Interactive Architecture Prototypes</a:t>
            </a:r>
          </a:p>
          <a:p>
            <a:pPr algn="r"/>
            <a:endParaRPr lang="en-GB"/>
          </a:p>
        </p:txBody>
      </p:sp>
      <p:sp>
        <p:nvSpPr>
          <p:cNvPr id="9" name="Rectangle 8">
            <a:extLst>
              <a:ext uri="{FF2B5EF4-FFF2-40B4-BE49-F238E27FC236}">
                <a16:creationId xmlns:a16="http://schemas.microsoft.com/office/drawing/2014/main" id="{834528F3-1715-5859-E67B-836042A317BD}"/>
              </a:ext>
            </a:extLst>
          </p:cNvPr>
          <p:cNvSpPr/>
          <p:nvPr/>
        </p:nvSpPr>
        <p:spPr>
          <a:xfrm>
            <a:off x="123397" y="6265204"/>
            <a:ext cx="1071310" cy="555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12" name="Footer Placeholder 32">
            <a:extLst>
              <a:ext uri="{FF2B5EF4-FFF2-40B4-BE49-F238E27FC236}">
                <a16:creationId xmlns:a16="http://schemas.microsoft.com/office/drawing/2014/main" id="{6A7FBC53-D6D2-4669-E6F5-FC8F025CE16A}"/>
              </a:ext>
            </a:extLst>
          </p:cNvPr>
          <p:cNvSpPr txBox="1">
            <a:spLocks/>
          </p:cNvSpPr>
          <p:nvPr/>
        </p:nvSpPr>
        <p:spPr>
          <a:xfrm>
            <a:off x="307865" y="6492875"/>
            <a:ext cx="4114800" cy="365125"/>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Group 3</a:t>
            </a:r>
          </a:p>
          <a:p>
            <a:endParaRPr lang="en-GB">
              <a:solidFill>
                <a:srgbClr val="FFFFFF"/>
              </a:solidFill>
            </a:endParaRPr>
          </a:p>
        </p:txBody>
      </p:sp>
      <p:pic>
        <p:nvPicPr>
          <p:cNvPr id="4" name="Picture 3" descr="A drawing of a eye and arrows&#10;&#10;AI-generated content may be incorrect.">
            <a:extLst>
              <a:ext uri="{FF2B5EF4-FFF2-40B4-BE49-F238E27FC236}">
                <a16:creationId xmlns:a16="http://schemas.microsoft.com/office/drawing/2014/main" id="{7ACB1801-A11B-BB14-AE1C-24DBC7558FED}"/>
              </a:ext>
            </a:extLst>
          </p:cNvPr>
          <p:cNvPicPr>
            <a:picLocks noChangeAspect="1"/>
          </p:cNvPicPr>
          <p:nvPr/>
        </p:nvPicPr>
        <p:blipFill>
          <a:blip r:embed="rId2"/>
          <a:stretch>
            <a:fillRect/>
          </a:stretch>
        </p:blipFill>
        <p:spPr>
          <a:xfrm>
            <a:off x="8623767" y="862853"/>
            <a:ext cx="3514725" cy="4953000"/>
          </a:xfrm>
          <a:prstGeom prst="rect">
            <a:avLst/>
          </a:prstGeom>
        </p:spPr>
      </p:pic>
      <p:sp>
        <p:nvSpPr>
          <p:cNvPr id="10" name="TextBox 9">
            <a:extLst>
              <a:ext uri="{FF2B5EF4-FFF2-40B4-BE49-F238E27FC236}">
                <a16:creationId xmlns:a16="http://schemas.microsoft.com/office/drawing/2014/main" id="{570134FB-9C16-B6E4-96BD-E0B64F976615}"/>
              </a:ext>
            </a:extLst>
          </p:cNvPr>
          <p:cNvSpPr txBox="1"/>
          <p:nvPr/>
        </p:nvSpPr>
        <p:spPr>
          <a:xfrm>
            <a:off x="8624455" y="5888182"/>
            <a:ext cx="60960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GB" sz="1200" i="1" baseline="0">
                <a:solidFill>
                  <a:srgbClr val="000000"/>
                </a:solidFill>
                <a:latin typeface="Aptos"/>
                <a:ea typeface="Segoe UI"/>
                <a:cs typeface="Segoe UI"/>
              </a:rPr>
              <a:t>Fig. </a:t>
            </a:r>
            <a:r>
              <a:rPr lang="en-GB" sz="1200" i="1">
                <a:solidFill>
                  <a:srgbClr val="000000"/>
                </a:solidFill>
                <a:latin typeface="Aptos"/>
                <a:ea typeface="Segoe UI"/>
                <a:cs typeface="Segoe UI"/>
              </a:rPr>
              <a:t>20</a:t>
            </a:r>
            <a:r>
              <a:rPr lang="en-GB" sz="1200" i="1" baseline="0">
                <a:solidFill>
                  <a:srgbClr val="000000"/>
                </a:solidFill>
                <a:latin typeface="Aptos"/>
                <a:ea typeface="Segoe UI"/>
                <a:cs typeface="Segoe UI"/>
              </a:rPr>
              <a:t>– Illustration Lighting Concept</a:t>
            </a:r>
            <a:r>
              <a:rPr lang="en-US" sz="1200">
                <a:latin typeface="Aptos"/>
                <a:ea typeface="Segoe UI"/>
                <a:cs typeface="Segoe UI"/>
              </a:rPr>
              <a:t>​</a:t>
            </a:r>
          </a:p>
          <a:p>
            <a:pPr rtl="0"/>
            <a:r>
              <a:rPr lang="en-GB" sz="1200">
                <a:latin typeface="Aptos"/>
                <a:ea typeface="Segoe UI"/>
                <a:cs typeface="Segoe UI"/>
              </a:rPr>
              <a:t>​</a:t>
            </a:r>
          </a:p>
          <a:p>
            <a:pPr algn="ctr"/>
            <a:endParaRPr lang="en-GB"/>
          </a:p>
        </p:txBody>
      </p:sp>
      <p:pic>
        <p:nvPicPr>
          <p:cNvPr id="14" name="Graphic 11" descr="Clock outline">
            <a:extLst>
              <a:ext uri="{FF2B5EF4-FFF2-40B4-BE49-F238E27FC236}">
                <a16:creationId xmlns:a16="http://schemas.microsoft.com/office/drawing/2014/main" id="{E15A2978-D13C-092C-8D98-1333956BCE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566" y="3807127"/>
            <a:ext cx="316376" cy="326021"/>
          </a:xfrm>
          <a:prstGeom prst="rect">
            <a:avLst/>
          </a:prstGeom>
        </p:spPr>
      </p:pic>
      <p:sp>
        <p:nvSpPr>
          <p:cNvPr id="16" name="TextBox 13">
            <a:extLst>
              <a:ext uri="{FF2B5EF4-FFF2-40B4-BE49-F238E27FC236}">
                <a16:creationId xmlns:a16="http://schemas.microsoft.com/office/drawing/2014/main" id="{DEEB78DA-2FAE-FDC6-9DD3-C4041B807C5C}"/>
              </a:ext>
            </a:extLst>
          </p:cNvPr>
          <p:cNvSpPr txBox="1"/>
          <p:nvPr/>
        </p:nvSpPr>
        <p:spPr>
          <a:xfrm>
            <a:off x="1732037" y="3819645"/>
            <a:ext cx="2294001" cy="307777"/>
          </a:xfrm>
          <a:prstGeom prst="rect">
            <a:avLst/>
          </a:prstGeom>
          <a:noFill/>
          <a:ln>
            <a:solidFill>
              <a:srgbClr val="4472C4"/>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latin typeface="Aptos"/>
                <a:ea typeface="Segoe UI"/>
                <a:cs typeface="Segoe UI"/>
              </a:rPr>
              <a:t>​</a:t>
            </a:r>
            <a:r>
              <a:rPr lang="en-GB" sz="1400">
                <a:solidFill>
                  <a:srgbClr val="000000"/>
                </a:solidFill>
                <a:latin typeface="Aptos"/>
                <a:ea typeface="Segoe UI"/>
                <a:cs typeface="Segoe UI"/>
              </a:rPr>
              <a:t>Time stamp</a:t>
            </a:r>
            <a:endParaRPr lang="en-US"/>
          </a:p>
        </p:txBody>
      </p:sp>
      <p:sp>
        <p:nvSpPr>
          <p:cNvPr id="18" name="TextBox 15">
            <a:extLst>
              <a:ext uri="{FF2B5EF4-FFF2-40B4-BE49-F238E27FC236}">
                <a16:creationId xmlns:a16="http://schemas.microsoft.com/office/drawing/2014/main" id="{C63A4899-CC7D-1AF2-BEE2-2E53A4F833D5}"/>
              </a:ext>
            </a:extLst>
          </p:cNvPr>
          <p:cNvSpPr txBox="1"/>
          <p:nvPr/>
        </p:nvSpPr>
        <p:spPr>
          <a:xfrm>
            <a:off x="1732036" y="4697391"/>
            <a:ext cx="2294001" cy="307777"/>
          </a:xfrm>
          <a:prstGeom prst="rect">
            <a:avLst/>
          </a:prstGeom>
          <a:noFill/>
          <a:ln>
            <a:solidFill>
              <a:srgbClr val="4472C4"/>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err="1">
                <a:latin typeface="Aptos"/>
                <a:cs typeface="Segoe UI"/>
              </a:rPr>
              <a:t>Cct</a:t>
            </a:r>
            <a:r>
              <a:rPr lang="en-GB" sz="1400">
                <a:latin typeface="Aptos"/>
                <a:cs typeface="Segoe UI"/>
              </a:rPr>
              <a:t> kelvin</a:t>
            </a:r>
            <a:endParaRPr lang="en-US" err="1"/>
          </a:p>
        </p:txBody>
      </p:sp>
      <p:sp>
        <p:nvSpPr>
          <p:cNvPr id="20" name="TextBox 17">
            <a:extLst>
              <a:ext uri="{FF2B5EF4-FFF2-40B4-BE49-F238E27FC236}">
                <a16:creationId xmlns:a16="http://schemas.microsoft.com/office/drawing/2014/main" id="{EB6DC6A5-0078-0675-5CCE-DA7BF99F73AC}"/>
              </a:ext>
            </a:extLst>
          </p:cNvPr>
          <p:cNvSpPr txBox="1"/>
          <p:nvPr/>
        </p:nvSpPr>
        <p:spPr>
          <a:xfrm>
            <a:off x="1732037" y="4263341"/>
            <a:ext cx="2294001" cy="307777"/>
          </a:xfrm>
          <a:prstGeom prst="rect">
            <a:avLst/>
          </a:prstGeom>
          <a:noFill/>
          <a:ln>
            <a:solidFill>
              <a:srgbClr val="4472C4"/>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latin typeface="Aptos"/>
                <a:ea typeface="Segoe UI"/>
                <a:cs typeface="Segoe UI"/>
              </a:rPr>
              <a:t>​</a:t>
            </a:r>
            <a:r>
              <a:rPr lang="en-GB" sz="1400">
                <a:solidFill>
                  <a:srgbClr val="000000"/>
                </a:solidFill>
                <a:latin typeface="Aptos"/>
                <a:ea typeface="Segoe UI"/>
                <a:cs typeface="Segoe UI"/>
              </a:rPr>
              <a:t>Illuminance lux</a:t>
            </a:r>
            <a:endParaRPr lang="en-US"/>
          </a:p>
        </p:txBody>
      </p:sp>
      <p:pic>
        <p:nvPicPr>
          <p:cNvPr id="22" name="Graphic 19" descr="Sole contorno">
            <a:extLst>
              <a:ext uri="{FF2B5EF4-FFF2-40B4-BE49-F238E27FC236}">
                <a16:creationId xmlns:a16="http://schemas.microsoft.com/office/drawing/2014/main" id="{3DDEA6E0-4C2C-C851-20BC-A3D4C6BD79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6822" y="4212441"/>
            <a:ext cx="346983" cy="326368"/>
          </a:xfrm>
          <a:prstGeom prst="rect">
            <a:avLst/>
          </a:prstGeom>
        </p:spPr>
      </p:pic>
      <p:pic>
        <p:nvPicPr>
          <p:cNvPr id="24" name="Graphic 21" descr="Termometro contorno">
            <a:extLst>
              <a:ext uri="{FF2B5EF4-FFF2-40B4-BE49-F238E27FC236}">
                <a16:creationId xmlns:a16="http://schemas.microsoft.com/office/drawing/2014/main" id="{12A18E29-C1F9-5EF8-0A71-B07E2EC393E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2430" y="4692513"/>
            <a:ext cx="342399" cy="332402"/>
          </a:xfrm>
          <a:prstGeom prst="rect">
            <a:avLst/>
          </a:prstGeom>
        </p:spPr>
      </p:pic>
      <p:sp>
        <p:nvSpPr>
          <p:cNvPr id="26" name="TextBox 25">
            <a:extLst>
              <a:ext uri="{FF2B5EF4-FFF2-40B4-BE49-F238E27FC236}">
                <a16:creationId xmlns:a16="http://schemas.microsoft.com/office/drawing/2014/main" id="{9DFD5339-521C-1026-2DAE-F585FC2FB342}"/>
              </a:ext>
            </a:extLst>
          </p:cNvPr>
          <p:cNvSpPr txBox="1"/>
          <p:nvPr/>
        </p:nvSpPr>
        <p:spPr>
          <a:xfrm>
            <a:off x="894421" y="2556967"/>
            <a:ext cx="271029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ptos"/>
                <a:ea typeface="Segoe UI"/>
                <a:cs typeface="Segoe UI"/>
              </a:rPr>
              <a:t>​</a:t>
            </a:r>
            <a:r>
              <a:rPr lang="en-US" sz="1100" b="1" baseline="0">
                <a:solidFill>
                  <a:srgbClr val="000000"/>
                </a:solidFill>
                <a:latin typeface="Aptos"/>
                <a:ea typeface="Segoe UI"/>
                <a:cs typeface="Segoe UI"/>
              </a:rPr>
              <a:t>Result: </a:t>
            </a:r>
            <a:r>
              <a:rPr lang="en-US" sz="1100">
                <a:latin typeface="Aptos"/>
                <a:ea typeface="Segoe UI"/>
                <a:cs typeface="Segoe UI"/>
              </a:rPr>
              <a:t>​</a:t>
            </a:r>
            <a:endParaRPr lang="en-US">
              <a:solidFill>
                <a:srgbClr val="000000"/>
              </a:solidFill>
              <a:latin typeface="Aptos"/>
              <a:ea typeface="Segoe UI"/>
              <a:cs typeface="Arial"/>
            </a:endParaRPr>
          </a:p>
          <a:p>
            <a:r>
              <a:rPr lang="en-US" sz="1100" baseline="0">
                <a:solidFill>
                  <a:srgbClr val="000000"/>
                </a:solidFill>
                <a:latin typeface="Aptos"/>
                <a:ea typeface="Arial"/>
                <a:cs typeface="Arial"/>
              </a:rPr>
              <a:t>Heart rate prediction using:</a:t>
            </a:r>
            <a:r>
              <a:rPr lang="en-US" sz="1100">
                <a:latin typeface="Aptos"/>
                <a:ea typeface="Arial"/>
                <a:cs typeface="Arial"/>
              </a:rPr>
              <a:t>​</a:t>
            </a:r>
            <a:endParaRPr lang="en-US"/>
          </a:p>
          <a:p>
            <a:pPr marL="628650" lvl="1" indent="-171450" rtl="0">
              <a:buFont typeface="Courier New,monospace"/>
              <a:buChar char="o"/>
            </a:pPr>
            <a:r>
              <a:rPr lang="en-US" sz="1100" baseline="0">
                <a:solidFill>
                  <a:srgbClr val="000000"/>
                </a:solidFill>
                <a:latin typeface="Aptos"/>
                <a:ea typeface="Arial"/>
                <a:cs typeface="Arial"/>
              </a:rPr>
              <a:t>Lux</a:t>
            </a:r>
            <a:r>
              <a:rPr lang="en-US" sz="1100">
                <a:latin typeface="Aptos"/>
                <a:ea typeface="Arial"/>
                <a:cs typeface="Arial"/>
              </a:rPr>
              <a:t>​</a:t>
            </a:r>
          </a:p>
          <a:p>
            <a:pPr marL="628650" lvl="1" indent="-171450" rtl="0">
              <a:buFont typeface="Courier New,monospace"/>
              <a:buChar char="o"/>
            </a:pPr>
            <a:r>
              <a:rPr lang="en-US" sz="1100" baseline="0" err="1">
                <a:solidFill>
                  <a:srgbClr val="000000"/>
                </a:solidFill>
                <a:latin typeface="Aptos"/>
                <a:ea typeface="Arial"/>
                <a:cs typeface="Arial"/>
              </a:rPr>
              <a:t>Cct_kelvin</a:t>
            </a:r>
            <a:r>
              <a:rPr lang="en-US" sz="1100">
                <a:latin typeface="Aptos"/>
                <a:ea typeface="Arial"/>
                <a:cs typeface="Arial"/>
              </a:rPr>
              <a:t>​</a:t>
            </a:r>
          </a:p>
          <a:p>
            <a:pPr marL="628650" lvl="1" indent="-171450" rtl="0">
              <a:buFont typeface="Courier New,monospace"/>
              <a:buChar char="o"/>
            </a:pPr>
            <a:r>
              <a:rPr lang="en-US" sz="1100" baseline="0">
                <a:solidFill>
                  <a:srgbClr val="000000"/>
                </a:solidFill>
                <a:latin typeface="Aptos"/>
                <a:ea typeface="Arial"/>
                <a:cs typeface="Arial"/>
              </a:rPr>
              <a:t>Time</a:t>
            </a:r>
            <a:r>
              <a:rPr lang="en-US" sz="1100">
                <a:latin typeface="Aptos"/>
                <a:ea typeface="Arial"/>
                <a:cs typeface="Arial"/>
              </a:rPr>
              <a:t>​</a:t>
            </a:r>
          </a:p>
        </p:txBody>
      </p:sp>
      <p:sp>
        <p:nvSpPr>
          <p:cNvPr id="28" name="TextBox 27">
            <a:extLst>
              <a:ext uri="{FF2B5EF4-FFF2-40B4-BE49-F238E27FC236}">
                <a16:creationId xmlns:a16="http://schemas.microsoft.com/office/drawing/2014/main" id="{9D5B0A31-B865-B16E-16C3-54ABC774ED68}"/>
              </a:ext>
            </a:extLst>
          </p:cNvPr>
          <p:cNvSpPr txBox="1"/>
          <p:nvPr/>
        </p:nvSpPr>
        <p:spPr>
          <a:xfrm>
            <a:off x="5734852" y="2556966"/>
            <a:ext cx="271029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ea typeface="+mn-lt"/>
                <a:cs typeface="+mn-lt"/>
              </a:rPr>
              <a:t>Next phase:</a:t>
            </a:r>
            <a:endParaRPr lang="en-US">
              <a:ea typeface="+mn-lt"/>
              <a:cs typeface="+mn-lt"/>
            </a:endParaRPr>
          </a:p>
          <a:p>
            <a:r>
              <a:rPr lang="en-US" sz="1100">
                <a:ea typeface="+mn-lt"/>
                <a:cs typeface="+mn-lt"/>
              </a:rPr>
              <a:t>Heart rate should be used as:</a:t>
            </a:r>
            <a:endParaRPr lang="en-US"/>
          </a:p>
          <a:p>
            <a:pPr marL="171450" indent="-171450">
              <a:buFont typeface="Courier New"/>
              <a:buChar char="o"/>
            </a:pPr>
            <a:r>
              <a:rPr lang="en-US" sz="1100">
                <a:ea typeface="+mn-lt"/>
                <a:cs typeface="+mn-lt"/>
              </a:rPr>
              <a:t>Input signal (real-time feedback)</a:t>
            </a:r>
            <a:endParaRPr lang="en-US"/>
          </a:p>
          <a:p>
            <a:endParaRPr lang="en-US" sz="1100">
              <a:latin typeface="-webkit-standard"/>
              <a:ea typeface="Arial"/>
              <a:cs typeface="Arial"/>
            </a:endParaRPr>
          </a:p>
        </p:txBody>
      </p:sp>
      <p:sp>
        <p:nvSpPr>
          <p:cNvPr id="30" name="TextBox 29">
            <a:extLst>
              <a:ext uri="{FF2B5EF4-FFF2-40B4-BE49-F238E27FC236}">
                <a16:creationId xmlns:a16="http://schemas.microsoft.com/office/drawing/2014/main" id="{38DADDE3-DF07-3105-DACF-91DF75BDA6CD}"/>
              </a:ext>
            </a:extLst>
          </p:cNvPr>
          <p:cNvSpPr txBox="1"/>
          <p:nvPr/>
        </p:nvSpPr>
        <p:spPr>
          <a:xfrm>
            <a:off x="6440444" y="3827213"/>
            <a:ext cx="2294001" cy="307777"/>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Aptos"/>
                <a:cs typeface="Segoe UI"/>
              </a:rPr>
              <a:t>Heart rate variability</a:t>
            </a:r>
            <a:endParaRPr lang="en-US"/>
          </a:p>
        </p:txBody>
      </p:sp>
      <p:sp>
        <p:nvSpPr>
          <p:cNvPr id="32" name="TextBox 31">
            <a:extLst>
              <a:ext uri="{FF2B5EF4-FFF2-40B4-BE49-F238E27FC236}">
                <a16:creationId xmlns:a16="http://schemas.microsoft.com/office/drawing/2014/main" id="{6FF320A1-7504-6009-87C7-286AD2FCFC66}"/>
              </a:ext>
            </a:extLst>
          </p:cNvPr>
          <p:cNvSpPr txBox="1"/>
          <p:nvPr/>
        </p:nvSpPr>
        <p:spPr>
          <a:xfrm>
            <a:off x="6440443" y="4255564"/>
            <a:ext cx="2294001" cy="307777"/>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Aptos"/>
                <a:ea typeface="Segoe UI"/>
                <a:cs typeface="Segoe UI"/>
              </a:rPr>
              <a:t>​</a:t>
            </a:r>
            <a:r>
              <a:rPr lang="en-GB" sz="1400">
                <a:solidFill>
                  <a:srgbClr val="000000"/>
                </a:solidFill>
                <a:latin typeface="Aptos"/>
                <a:ea typeface="Segoe UI"/>
                <a:cs typeface="Segoe UI"/>
              </a:rPr>
              <a:t>Heart rate bpm</a:t>
            </a:r>
            <a:endParaRPr lang="en-US"/>
          </a:p>
        </p:txBody>
      </p:sp>
      <p:pic>
        <p:nvPicPr>
          <p:cNvPr id="34" name="Graphic 33" descr="Heartbeat outline">
            <a:extLst>
              <a:ext uri="{FF2B5EF4-FFF2-40B4-BE49-F238E27FC236}">
                <a16:creationId xmlns:a16="http://schemas.microsoft.com/office/drawing/2014/main" id="{A0647B41-17DD-ABE1-E04C-76D73ADAA0A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75206" y="3824560"/>
            <a:ext cx="342900" cy="299606"/>
          </a:xfrm>
          <a:prstGeom prst="rect">
            <a:avLst/>
          </a:prstGeom>
        </p:spPr>
      </p:pic>
      <p:pic>
        <p:nvPicPr>
          <p:cNvPr id="36" name="Graphic 35" descr="Heartbeat outline">
            <a:extLst>
              <a:ext uri="{FF2B5EF4-FFF2-40B4-BE49-F238E27FC236}">
                <a16:creationId xmlns:a16="http://schemas.microsoft.com/office/drawing/2014/main" id="{0D18B918-A1C0-4A1F-602F-37634FFCB2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75205" y="4257514"/>
            <a:ext cx="342900" cy="299606"/>
          </a:xfrm>
          <a:prstGeom prst="rect">
            <a:avLst/>
          </a:prstGeom>
        </p:spPr>
      </p:pic>
    </p:spTree>
    <p:extLst>
      <p:ext uri="{BB962C8B-B14F-4D97-AF65-F5344CB8AC3E}">
        <p14:creationId xmlns:p14="http://schemas.microsoft.com/office/powerpoint/2010/main" val="23694984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6D568-CDAF-4F72-26B0-B690E270C485}"/>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6CCFC890-EA84-7943-8620-A6E5DA4019A7}"/>
              </a:ext>
            </a:extLst>
          </p:cNvPr>
          <p:cNvSpPr>
            <a:spLocks noGrp="1"/>
          </p:cNvSpPr>
          <p:nvPr>
            <p:ph type="dt" sz="half" idx="10"/>
          </p:nvPr>
        </p:nvSpPr>
        <p:spPr/>
        <p:txBody>
          <a:bodyPr/>
          <a:lstStyle/>
          <a:p>
            <a:endParaRPr lang="en-GB" sz="1200"/>
          </a:p>
        </p:txBody>
      </p:sp>
      <p:sp>
        <p:nvSpPr>
          <p:cNvPr id="5" name="TextBox 4">
            <a:extLst>
              <a:ext uri="{FF2B5EF4-FFF2-40B4-BE49-F238E27FC236}">
                <a16:creationId xmlns:a16="http://schemas.microsoft.com/office/drawing/2014/main" id="{1BA23A03-602A-0581-3D6C-DB786E758B2E}"/>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DIN Alternate"/>
                <a:ea typeface="Dotum"/>
              </a:rPr>
              <a:t>LIGHTING | </a:t>
            </a:r>
            <a:r>
              <a:rPr lang="en-GB" sz="2100" b="1" dirty="0">
                <a:latin typeface="DIN Alternate"/>
                <a:ea typeface="Dotum"/>
              </a:rPr>
              <a:t>AI Integration DATA</a:t>
            </a:r>
          </a:p>
        </p:txBody>
      </p:sp>
      <p:sp>
        <p:nvSpPr>
          <p:cNvPr id="7" name="TextBox 4">
            <a:extLst>
              <a:ext uri="{FF2B5EF4-FFF2-40B4-BE49-F238E27FC236}">
                <a16:creationId xmlns:a16="http://schemas.microsoft.com/office/drawing/2014/main" id="{07FDBE0A-15A4-BEAC-DA91-3DB7F5C86868}"/>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chemeClr val="bg1">
                    <a:lumMod val="76000"/>
                  </a:schemeClr>
                </a:solidFill>
                <a:latin typeface="DIN Alternate"/>
                <a:ea typeface="Dotum"/>
              </a:rPr>
              <a:t>4</a:t>
            </a:r>
            <a:endParaRPr lang="en-US" dirty="0"/>
          </a:p>
        </p:txBody>
      </p:sp>
      <p:sp>
        <p:nvSpPr>
          <p:cNvPr id="13" name="TextBox 12">
            <a:extLst>
              <a:ext uri="{FF2B5EF4-FFF2-40B4-BE49-F238E27FC236}">
                <a16:creationId xmlns:a16="http://schemas.microsoft.com/office/drawing/2014/main" id="{F2E2D9D2-1790-0B8D-270A-9D610879C685}"/>
              </a:ext>
            </a:extLst>
          </p:cNvPr>
          <p:cNvSpPr txBox="1"/>
          <p:nvPr/>
        </p:nvSpPr>
        <p:spPr>
          <a:xfrm>
            <a:off x="848591" y="865909"/>
            <a:ext cx="75247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Aptos"/>
                <a:cs typeface="Courier New"/>
              </a:rPr>
              <a:t>Key findings: Illuminance &gt; Pupil size</a:t>
            </a:r>
            <a:endParaRPr lang="en-US"/>
          </a:p>
        </p:txBody>
      </p:sp>
      <p:sp>
        <p:nvSpPr>
          <p:cNvPr id="6" name="TextBox 5">
            <a:extLst>
              <a:ext uri="{FF2B5EF4-FFF2-40B4-BE49-F238E27FC236}">
                <a16:creationId xmlns:a16="http://schemas.microsoft.com/office/drawing/2014/main" id="{ED1BB7E3-A5F7-D981-0DFB-A445A08F0825}"/>
              </a:ext>
            </a:extLst>
          </p:cNvPr>
          <p:cNvSpPr txBox="1"/>
          <p:nvPr/>
        </p:nvSpPr>
        <p:spPr>
          <a:xfrm>
            <a:off x="8373339" y="917864"/>
            <a:ext cx="3576206" cy="57400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rgbClr val="1F1F1F"/>
                </a:solidFill>
                <a:ea typeface="+mn-lt"/>
                <a:cs typeface="+mn-lt"/>
              </a:rPr>
              <a:t>Relevance to 'Indoor lighting can simulate real-world daylight conditions:</a:t>
            </a:r>
            <a:endParaRPr lang="en-US">
              <a:solidFill>
                <a:srgbClr val="000000"/>
              </a:solidFill>
              <a:ea typeface="+mn-lt"/>
              <a:cs typeface="+mn-lt"/>
            </a:endParaRPr>
          </a:p>
          <a:p>
            <a:r>
              <a:rPr lang="en-US" sz="1100">
                <a:solidFill>
                  <a:srgbClr val="000000"/>
                </a:solidFill>
                <a:ea typeface="+mn-lt"/>
                <a:cs typeface="+mn-lt"/>
              </a:rPr>
              <a:t>The analysis examined the </a:t>
            </a:r>
            <a:r>
              <a:rPr lang="en-US" sz="1100" b="1">
                <a:solidFill>
                  <a:srgbClr val="000000"/>
                </a:solidFill>
                <a:ea typeface="+mn-lt"/>
                <a:cs typeface="+mn-lt"/>
              </a:rPr>
              <a:t>relationship between illuminance (lux) and pupil size</a:t>
            </a:r>
            <a:r>
              <a:rPr lang="en-US" sz="1100">
                <a:solidFill>
                  <a:srgbClr val="000000"/>
                </a:solidFill>
                <a:ea typeface="+mn-lt"/>
                <a:cs typeface="+mn-lt"/>
              </a:rPr>
              <a:t> using a scatter plot and correlation calculation. </a:t>
            </a:r>
            <a:endParaRPr lang="en-US">
              <a:solidFill>
                <a:srgbClr val="000000"/>
              </a:solidFill>
              <a:ea typeface="+mn-lt"/>
              <a:cs typeface="+mn-lt"/>
            </a:endParaRPr>
          </a:p>
          <a:p>
            <a:endParaRPr lang="en-US" sz="1100">
              <a:solidFill>
                <a:srgbClr val="000000"/>
              </a:solidFill>
              <a:ea typeface="+mn-lt"/>
              <a:cs typeface="+mn-lt"/>
            </a:endParaRPr>
          </a:p>
          <a:p>
            <a:r>
              <a:rPr lang="en-US" sz="1100">
                <a:solidFill>
                  <a:srgbClr val="000000"/>
                </a:solidFill>
                <a:ea typeface="+mn-lt"/>
                <a:cs typeface="+mn-lt"/>
              </a:rPr>
              <a:t>The result showed an extremely strong negative correlation of -0.9852, indicating an almost perfect inverse relationship: </a:t>
            </a:r>
            <a:r>
              <a:rPr lang="en-US" sz="1100" b="1">
                <a:solidFill>
                  <a:srgbClr val="000000"/>
                </a:solidFill>
                <a:ea typeface="+mn-lt"/>
                <a:cs typeface="+mn-lt"/>
              </a:rPr>
              <a:t>as light intensity increases, pupil size decreases very predictably, and in lower light conditions, pupils dilate. </a:t>
            </a:r>
            <a:endParaRPr lang="en-US" b="1">
              <a:solidFill>
                <a:srgbClr val="000000"/>
              </a:solidFill>
              <a:ea typeface="+mn-lt"/>
              <a:cs typeface="+mn-lt"/>
            </a:endParaRPr>
          </a:p>
          <a:p>
            <a:endParaRPr lang="en-US" sz="1100">
              <a:solidFill>
                <a:srgbClr val="000000"/>
              </a:solidFill>
              <a:ea typeface="+mn-lt"/>
              <a:cs typeface="+mn-lt"/>
            </a:endParaRPr>
          </a:p>
          <a:p>
            <a:r>
              <a:rPr lang="en-US" sz="1100">
                <a:solidFill>
                  <a:srgbClr val="000000"/>
                </a:solidFill>
                <a:ea typeface="+mn-lt"/>
                <a:cs typeface="+mn-lt"/>
              </a:rPr>
              <a:t>The scatter plot would reflect this with data points tightly aligned along a downward slope, confirming the consistency of this response.</a:t>
            </a:r>
            <a:endParaRPr lang="en-US">
              <a:solidFill>
                <a:srgbClr val="000000"/>
              </a:solidFill>
              <a:ea typeface="+mn-lt"/>
              <a:cs typeface="+mn-lt"/>
            </a:endParaRPr>
          </a:p>
          <a:p>
            <a:endParaRPr lang="en-US" sz="1100">
              <a:solidFill>
                <a:srgbClr val="000000"/>
              </a:solidFill>
              <a:ea typeface="+mn-lt"/>
              <a:cs typeface="+mn-lt"/>
            </a:endParaRPr>
          </a:p>
          <a:p>
            <a:r>
              <a:rPr lang="en-US" sz="1100">
                <a:solidFill>
                  <a:srgbClr val="000000"/>
                </a:solidFill>
                <a:ea typeface="+mn-lt"/>
                <a:cs typeface="+mn-lt"/>
              </a:rPr>
              <a:t> This aligns directly with a fundamental physiological mechanism, where </a:t>
            </a:r>
            <a:r>
              <a:rPr lang="en-US" sz="1100" b="1">
                <a:solidFill>
                  <a:srgbClr val="000000"/>
                </a:solidFill>
                <a:ea typeface="+mn-lt"/>
                <a:cs typeface="+mn-lt"/>
              </a:rPr>
              <a:t>the eye automatically adjusts pupil size to regulate light intake. </a:t>
            </a:r>
            <a:endParaRPr lang="en-US" b="1">
              <a:solidFill>
                <a:srgbClr val="000000"/>
              </a:solidFill>
              <a:ea typeface="+mn-lt"/>
              <a:cs typeface="+mn-lt"/>
            </a:endParaRPr>
          </a:p>
          <a:p>
            <a:endParaRPr lang="en-US" sz="1100">
              <a:solidFill>
                <a:srgbClr val="000000"/>
              </a:solidFill>
              <a:ea typeface="+mn-lt"/>
              <a:cs typeface="+mn-lt"/>
            </a:endParaRPr>
          </a:p>
          <a:p>
            <a:r>
              <a:rPr lang="en-US" sz="1100">
                <a:solidFill>
                  <a:srgbClr val="000000"/>
                </a:solidFill>
                <a:ea typeface="+mn-lt"/>
                <a:cs typeface="+mn-lt"/>
              </a:rPr>
              <a:t>The finding is highly significant for indoor lighting design, as it demonstrates that </a:t>
            </a:r>
            <a:r>
              <a:rPr lang="en-US" sz="1100" b="1">
                <a:solidFill>
                  <a:srgbClr val="000000"/>
                </a:solidFill>
                <a:ea typeface="+mn-lt"/>
                <a:cs typeface="+mn-lt"/>
              </a:rPr>
              <a:t>controlling illuminance can reliably influence this core visual response. </a:t>
            </a:r>
            <a:endParaRPr lang="en-US" b="1">
              <a:solidFill>
                <a:srgbClr val="000000"/>
              </a:solidFill>
              <a:ea typeface="+mn-lt"/>
              <a:cs typeface="+mn-lt"/>
            </a:endParaRPr>
          </a:p>
          <a:p>
            <a:endParaRPr lang="en-US" sz="1600" b="1">
              <a:solidFill>
                <a:srgbClr val="000000"/>
              </a:solidFill>
              <a:ea typeface="+mn-lt"/>
              <a:cs typeface="+mn-lt"/>
            </a:endParaRPr>
          </a:p>
          <a:p>
            <a:r>
              <a:rPr lang="en-US" sz="1600" b="1">
                <a:solidFill>
                  <a:srgbClr val="000000"/>
                </a:solidFill>
                <a:ea typeface="+mn-lt"/>
                <a:cs typeface="+mn-lt"/>
              </a:rPr>
              <a:t>Lighting systems that accurately replicate natural daylight levels can evoke natural pupil behavior, making environments feel more comfortable and realistic.</a:t>
            </a:r>
          </a:p>
          <a:p>
            <a:endParaRPr lang="en-US"/>
          </a:p>
        </p:txBody>
      </p:sp>
      <p:pic>
        <p:nvPicPr>
          <p:cNvPr id="9" name="Picture 8" descr="A graph of blue dots&#10;&#10;AI-generated content may be incorrect.">
            <a:extLst>
              <a:ext uri="{FF2B5EF4-FFF2-40B4-BE49-F238E27FC236}">
                <a16:creationId xmlns:a16="http://schemas.microsoft.com/office/drawing/2014/main" id="{DA0967E7-0F2B-0A19-DC59-865AFD5C4FB3}"/>
              </a:ext>
            </a:extLst>
          </p:cNvPr>
          <p:cNvPicPr>
            <a:picLocks noChangeAspect="1"/>
          </p:cNvPicPr>
          <p:nvPr/>
        </p:nvPicPr>
        <p:blipFill>
          <a:blip r:embed="rId2"/>
          <a:srcRect l="272" t="1008" r="-120" b="1008"/>
          <a:stretch>
            <a:fillRect/>
          </a:stretch>
        </p:blipFill>
        <p:spPr>
          <a:xfrm>
            <a:off x="489177" y="1254125"/>
            <a:ext cx="7179776" cy="4206754"/>
          </a:xfrm>
          <a:prstGeom prst="rect">
            <a:avLst/>
          </a:prstGeom>
        </p:spPr>
      </p:pic>
      <p:sp>
        <p:nvSpPr>
          <p:cNvPr id="8" name="Footer Placeholder 32">
            <a:extLst>
              <a:ext uri="{FF2B5EF4-FFF2-40B4-BE49-F238E27FC236}">
                <a16:creationId xmlns:a16="http://schemas.microsoft.com/office/drawing/2014/main" id="{5C741BA2-69D4-3C20-0A60-B10758269C82}"/>
              </a:ext>
            </a:extLst>
          </p:cNvPr>
          <p:cNvSpPr>
            <a:spLocks noGrp="1"/>
          </p:cNvSpPr>
          <p:nvPr>
            <p:ph type="ftr" sz="quarter" idx="11"/>
          </p:nvPr>
        </p:nvSpPr>
        <p:spPr>
          <a:xfrm>
            <a:off x="7771455" y="6492875"/>
            <a:ext cx="4114800" cy="365125"/>
          </a:xfrm>
        </p:spPr>
        <p:txBody>
          <a:bodyPr/>
          <a:lstStyle/>
          <a:p>
            <a:pPr algn="r"/>
            <a:r>
              <a:rPr lang="en-GB"/>
              <a:t>AR122    1:1 Interactive Architecture Prototypes</a:t>
            </a:r>
          </a:p>
          <a:p>
            <a:pPr algn="r"/>
            <a:endParaRPr lang="en-GB"/>
          </a:p>
        </p:txBody>
      </p:sp>
      <p:sp>
        <p:nvSpPr>
          <p:cNvPr id="11" name="Rectangle 10">
            <a:extLst>
              <a:ext uri="{FF2B5EF4-FFF2-40B4-BE49-F238E27FC236}">
                <a16:creationId xmlns:a16="http://schemas.microsoft.com/office/drawing/2014/main" id="{86AB107C-B82A-D21E-D83E-D395F2113F3B}"/>
              </a:ext>
            </a:extLst>
          </p:cNvPr>
          <p:cNvSpPr/>
          <p:nvPr/>
        </p:nvSpPr>
        <p:spPr>
          <a:xfrm>
            <a:off x="123397" y="6265204"/>
            <a:ext cx="1071310" cy="555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14" name="Footer Placeholder 32">
            <a:extLst>
              <a:ext uri="{FF2B5EF4-FFF2-40B4-BE49-F238E27FC236}">
                <a16:creationId xmlns:a16="http://schemas.microsoft.com/office/drawing/2014/main" id="{0B2B5A3A-92A7-B067-DD37-B70E38115B8A}"/>
              </a:ext>
            </a:extLst>
          </p:cNvPr>
          <p:cNvSpPr txBox="1">
            <a:spLocks/>
          </p:cNvSpPr>
          <p:nvPr/>
        </p:nvSpPr>
        <p:spPr>
          <a:xfrm>
            <a:off x="307865" y="6492875"/>
            <a:ext cx="4114800" cy="365125"/>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Group 3</a:t>
            </a:r>
          </a:p>
          <a:p>
            <a:endParaRPr lang="en-GB">
              <a:solidFill>
                <a:srgbClr val="FFFFFF"/>
              </a:solidFill>
            </a:endParaRPr>
          </a:p>
        </p:txBody>
      </p:sp>
      <p:sp>
        <p:nvSpPr>
          <p:cNvPr id="16" name="TextBox 15">
            <a:extLst>
              <a:ext uri="{FF2B5EF4-FFF2-40B4-BE49-F238E27FC236}">
                <a16:creationId xmlns:a16="http://schemas.microsoft.com/office/drawing/2014/main" id="{3BE5EFF4-ED9C-7BE1-AF16-C023CFE4227D}"/>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24 – Graph (</a:t>
            </a:r>
            <a:r>
              <a:rPr lang="en-GB" sz="1200" i="1" err="1"/>
              <a:t>Illuminace</a:t>
            </a:r>
            <a:r>
              <a:rPr lang="en-GB" sz="1200" i="1"/>
              <a:t>/Pupil Size)</a:t>
            </a:r>
            <a:endParaRPr lang="en-US" i="1"/>
          </a:p>
          <a:p>
            <a:endParaRPr lang="en-GB" sz="1200"/>
          </a:p>
        </p:txBody>
      </p:sp>
    </p:spTree>
    <p:extLst>
      <p:ext uri="{BB962C8B-B14F-4D97-AF65-F5344CB8AC3E}">
        <p14:creationId xmlns:p14="http://schemas.microsoft.com/office/powerpoint/2010/main" val="141161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447A8-2D03-8EFF-518A-D9469F1B7D86}"/>
            </a:ext>
          </a:extLst>
        </p:cNvPr>
        <p:cNvGrpSpPr/>
        <p:nvPr/>
      </p:nvGrpSpPr>
      <p:grpSpPr>
        <a:xfrm>
          <a:off x="0" y="0"/>
          <a:ext cx="0" cy="0"/>
          <a:chOff x="0" y="0"/>
          <a:chExt cx="0" cy="0"/>
        </a:xfrm>
      </p:grpSpPr>
      <p:pic>
        <p:nvPicPr>
          <p:cNvPr id="4" name="Picture 3" descr="A graph with red dots&#10;&#10;AI-generated content may be incorrect.">
            <a:extLst>
              <a:ext uri="{FF2B5EF4-FFF2-40B4-BE49-F238E27FC236}">
                <a16:creationId xmlns:a16="http://schemas.microsoft.com/office/drawing/2014/main" id="{0EA08C72-0110-959D-F23E-7CD7F15D7B5D}"/>
              </a:ext>
            </a:extLst>
          </p:cNvPr>
          <p:cNvPicPr>
            <a:picLocks noChangeAspect="1"/>
          </p:cNvPicPr>
          <p:nvPr/>
        </p:nvPicPr>
        <p:blipFill>
          <a:blip r:embed="rId2"/>
          <a:stretch>
            <a:fillRect/>
          </a:stretch>
        </p:blipFill>
        <p:spPr>
          <a:xfrm>
            <a:off x="312593" y="1140402"/>
            <a:ext cx="7349838" cy="4386697"/>
          </a:xfrm>
          <a:prstGeom prst="rect">
            <a:avLst/>
          </a:prstGeom>
        </p:spPr>
      </p:pic>
      <p:sp>
        <p:nvSpPr>
          <p:cNvPr id="2" name="Date Placeholder 1">
            <a:extLst>
              <a:ext uri="{FF2B5EF4-FFF2-40B4-BE49-F238E27FC236}">
                <a16:creationId xmlns:a16="http://schemas.microsoft.com/office/drawing/2014/main" id="{64211AEC-D676-C37E-C67B-85B3D0C0691B}"/>
              </a:ext>
            </a:extLst>
          </p:cNvPr>
          <p:cNvSpPr>
            <a:spLocks noGrp="1"/>
          </p:cNvSpPr>
          <p:nvPr>
            <p:ph type="dt" sz="half" idx="10"/>
          </p:nvPr>
        </p:nvSpPr>
        <p:spPr/>
        <p:txBody>
          <a:bodyPr/>
          <a:lstStyle/>
          <a:p>
            <a:endParaRPr lang="en-GB" sz="1200"/>
          </a:p>
        </p:txBody>
      </p:sp>
      <p:sp>
        <p:nvSpPr>
          <p:cNvPr id="5" name="TextBox 4">
            <a:extLst>
              <a:ext uri="{FF2B5EF4-FFF2-40B4-BE49-F238E27FC236}">
                <a16:creationId xmlns:a16="http://schemas.microsoft.com/office/drawing/2014/main" id="{06302A0F-ECDB-9F46-5A67-73260CDCA19F}"/>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DIN Alternate"/>
                <a:ea typeface="Dotum"/>
              </a:rPr>
              <a:t>LIGHTING | </a:t>
            </a:r>
            <a:r>
              <a:rPr lang="en-GB" sz="2100" b="1" dirty="0">
                <a:latin typeface="DIN Alternate"/>
                <a:ea typeface="Dotum"/>
              </a:rPr>
              <a:t>AI Integration DATA</a:t>
            </a:r>
          </a:p>
        </p:txBody>
      </p:sp>
      <p:sp>
        <p:nvSpPr>
          <p:cNvPr id="7" name="TextBox 4">
            <a:extLst>
              <a:ext uri="{FF2B5EF4-FFF2-40B4-BE49-F238E27FC236}">
                <a16:creationId xmlns:a16="http://schemas.microsoft.com/office/drawing/2014/main" id="{6248DAA4-86F4-7396-E780-23AFD49B811B}"/>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chemeClr val="bg1">
                    <a:lumMod val="76000"/>
                  </a:schemeClr>
                </a:solidFill>
                <a:latin typeface="DIN Alternate"/>
                <a:ea typeface="Dotum"/>
              </a:rPr>
              <a:t>4</a:t>
            </a:r>
            <a:endParaRPr lang="en-US" dirty="0"/>
          </a:p>
        </p:txBody>
      </p:sp>
      <p:sp>
        <p:nvSpPr>
          <p:cNvPr id="13" name="TextBox 12">
            <a:extLst>
              <a:ext uri="{FF2B5EF4-FFF2-40B4-BE49-F238E27FC236}">
                <a16:creationId xmlns:a16="http://schemas.microsoft.com/office/drawing/2014/main" id="{C6A91C82-E85D-8BDC-E763-261754E370EE}"/>
              </a:ext>
            </a:extLst>
          </p:cNvPr>
          <p:cNvSpPr txBox="1"/>
          <p:nvPr/>
        </p:nvSpPr>
        <p:spPr>
          <a:xfrm>
            <a:off x="848591" y="865909"/>
            <a:ext cx="75247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Aptos"/>
                <a:cs typeface="Courier New"/>
              </a:rPr>
              <a:t>Key findings: Illuminance &gt; Blink rate</a:t>
            </a:r>
            <a:endParaRPr lang="en-US"/>
          </a:p>
        </p:txBody>
      </p:sp>
      <p:sp>
        <p:nvSpPr>
          <p:cNvPr id="6" name="TextBox 5">
            <a:extLst>
              <a:ext uri="{FF2B5EF4-FFF2-40B4-BE49-F238E27FC236}">
                <a16:creationId xmlns:a16="http://schemas.microsoft.com/office/drawing/2014/main" id="{23B02B08-3D24-7AEE-AA35-93139D84EE37}"/>
              </a:ext>
            </a:extLst>
          </p:cNvPr>
          <p:cNvSpPr txBox="1"/>
          <p:nvPr/>
        </p:nvSpPr>
        <p:spPr>
          <a:xfrm>
            <a:off x="8373339" y="917864"/>
            <a:ext cx="3576206" cy="61401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rgbClr val="1F1F1F"/>
                </a:solidFill>
                <a:ea typeface="+mn-lt"/>
                <a:cs typeface="+mn-lt"/>
              </a:rPr>
              <a:t>Relevance to 'Indoor lighting can simulate real-world daylight conditions:</a:t>
            </a:r>
            <a:endParaRPr lang="en-US" sz="1100">
              <a:solidFill>
                <a:srgbClr val="1F1F1F"/>
              </a:solidFill>
              <a:ea typeface="+mn-lt"/>
              <a:cs typeface="+mn-lt"/>
            </a:endParaRPr>
          </a:p>
          <a:p>
            <a:r>
              <a:rPr lang="en-US" sz="1100">
                <a:solidFill>
                  <a:srgbClr val="1F1F1F"/>
                </a:solidFill>
                <a:ea typeface="+mn-lt"/>
                <a:cs typeface="+mn-lt"/>
              </a:rPr>
              <a:t>The analysis explored the relationship between </a:t>
            </a:r>
            <a:r>
              <a:rPr lang="en-US" sz="1100" b="1">
                <a:solidFill>
                  <a:srgbClr val="1F1F1F"/>
                </a:solidFill>
                <a:ea typeface="+mn-lt"/>
                <a:cs typeface="+mn-lt"/>
              </a:rPr>
              <a:t>illuminance (lux) and blink rate</a:t>
            </a:r>
            <a:r>
              <a:rPr lang="en-US" sz="1100">
                <a:solidFill>
                  <a:srgbClr val="1F1F1F"/>
                </a:solidFill>
                <a:ea typeface="+mn-lt"/>
                <a:cs typeface="+mn-lt"/>
              </a:rPr>
              <a:t> using a scatter plot and correlation calculation. </a:t>
            </a:r>
          </a:p>
          <a:p>
            <a:endParaRPr lang="en-US" sz="1100">
              <a:solidFill>
                <a:srgbClr val="1F1F1F"/>
              </a:solidFill>
              <a:ea typeface="+mn-lt"/>
              <a:cs typeface="+mn-lt"/>
            </a:endParaRPr>
          </a:p>
          <a:p>
            <a:r>
              <a:rPr lang="en-US" sz="1100">
                <a:solidFill>
                  <a:srgbClr val="1F1F1F"/>
                </a:solidFill>
                <a:ea typeface="+mn-lt"/>
                <a:cs typeface="+mn-lt"/>
              </a:rPr>
              <a:t>The result showed a very strong negative correlation of -0.9131, meaning that as light levels increase, blink rate significantly decreases, and in dimmer conditions, blink rate increases. </a:t>
            </a:r>
          </a:p>
          <a:p>
            <a:endParaRPr lang="en-US" sz="1100">
              <a:solidFill>
                <a:srgbClr val="1F1F1F"/>
              </a:solidFill>
              <a:ea typeface="+mn-lt"/>
              <a:cs typeface="+mn-lt"/>
            </a:endParaRPr>
          </a:p>
          <a:p>
            <a:r>
              <a:rPr lang="en-US" sz="1100">
                <a:solidFill>
                  <a:srgbClr val="1F1F1F"/>
                </a:solidFill>
                <a:ea typeface="+mn-lt"/>
                <a:cs typeface="+mn-lt"/>
              </a:rPr>
              <a:t>Visually, the scatter plot would display a clear downward trend, with data points closely following this pattern, confirming the strength of the relationship. </a:t>
            </a:r>
          </a:p>
          <a:p>
            <a:endParaRPr lang="en-US" sz="1100">
              <a:solidFill>
                <a:srgbClr val="1F1F1F"/>
              </a:solidFill>
              <a:ea typeface="+mn-lt"/>
              <a:cs typeface="+mn-lt"/>
            </a:endParaRPr>
          </a:p>
          <a:p>
            <a:r>
              <a:rPr lang="en-US" sz="1100">
                <a:solidFill>
                  <a:srgbClr val="1F1F1F"/>
                </a:solidFill>
                <a:ea typeface="+mn-lt"/>
                <a:cs typeface="+mn-lt"/>
              </a:rPr>
              <a:t>This reflects a meaningful physiological response: </a:t>
            </a:r>
            <a:r>
              <a:rPr lang="en-US" sz="1100" b="1">
                <a:solidFill>
                  <a:srgbClr val="1F1F1F"/>
                </a:solidFill>
                <a:ea typeface="+mn-lt"/>
                <a:cs typeface="+mn-lt"/>
              </a:rPr>
              <a:t>in brighter environments, the eyes appear more comfortable and require fewer blinks, </a:t>
            </a:r>
            <a:r>
              <a:rPr lang="en-US" sz="1100">
                <a:solidFill>
                  <a:srgbClr val="1F1F1F"/>
                </a:solidFill>
                <a:ea typeface="+mn-lt"/>
                <a:cs typeface="+mn-lt"/>
              </a:rPr>
              <a:t>while in </a:t>
            </a:r>
            <a:r>
              <a:rPr lang="en-US" sz="1100" b="1">
                <a:solidFill>
                  <a:srgbClr val="1F1F1F"/>
                </a:solidFill>
                <a:ea typeface="+mn-lt"/>
                <a:cs typeface="+mn-lt"/>
              </a:rPr>
              <a:t>lower light conditions, increased blinking may indicate strain or an effort to maintain visual clarity. </a:t>
            </a:r>
          </a:p>
          <a:p>
            <a:endParaRPr lang="en-US" sz="1600" b="1">
              <a:solidFill>
                <a:srgbClr val="1F1F1F"/>
              </a:solidFill>
              <a:ea typeface="+mn-lt"/>
              <a:cs typeface="+mn-lt"/>
            </a:endParaRPr>
          </a:p>
          <a:p>
            <a:r>
              <a:rPr lang="en-US" sz="1600" b="1">
                <a:solidFill>
                  <a:srgbClr val="1F1F1F"/>
                </a:solidFill>
                <a:ea typeface="+mn-lt"/>
                <a:cs typeface="+mn-lt"/>
              </a:rPr>
              <a:t>These findings suggest that well-designed lighting that mimics natural daylight can promote visual comfort, while poor lighting conditions may lead to fatigue, making blink rate a useful objective indicator of lighting quality.</a:t>
            </a:r>
            <a:endParaRPr lang="en-US" sz="1600" b="1"/>
          </a:p>
          <a:p>
            <a:endParaRPr lang="en-US"/>
          </a:p>
        </p:txBody>
      </p:sp>
      <p:sp>
        <p:nvSpPr>
          <p:cNvPr id="9" name="Footer Placeholder 32">
            <a:extLst>
              <a:ext uri="{FF2B5EF4-FFF2-40B4-BE49-F238E27FC236}">
                <a16:creationId xmlns:a16="http://schemas.microsoft.com/office/drawing/2014/main" id="{60F4C1AC-0CC4-F94D-5291-29887C70162D}"/>
              </a:ext>
            </a:extLst>
          </p:cNvPr>
          <p:cNvSpPr>
            <a:spLocks noGrp="1"/>
          </p:cNvSpPr>
          <p:nvPr>
            <p:ph type="ftr" sz="quarter" idx="11"/>
          </p:nvPr>
        </p:nvSpPr>
        <p:spPr>
          <a:xfrm>
            <a:off x="7771455" y="6492875"/>
            <a:ext cx="4114800" cy="365125"/>
          </a:xfrm>
        </p:spPr>
        <p:txBody>
          <a:bodyPr/>
          <a:lstStyle/>
          <a:p>
            <a:pPr algn="r"/>
            <a:r>
              <a:rPr lang="en-GB"/>
              <a:t>AR122    1:1 Interactive Architecture Prototypes</a:t>
            </a:r>
          </a:p>
          <a:p>
            <a:pPr algn="r"/>
            <a:endParaRPr lang="en-GB"/>
          </a:p>
        </p:txBody>
      </p:sp>
      <p:sp>
        <p:nvSpPr>
          <p:cNvPr id="11" name="Rectangle 10">
            <a:extLst>
              <a:ext uri="{FF2B5EF4-FFF2-40B4-BE49-F238E27FC236}">
                <a16:creationId xmlns:a16="http://schemas.microsoft.com/office/drawing/2014/main" id="{DFC3318C-8312-FE7A-4716-09778C9A9F29}"/>
              </a:ext>
            </a:extLst>
          </p:cNvPr>
          <p:cNvSpPr/>
          <p:nvPr/>
        </p:nvSpPr>
        <p:spPr>
          <a:xfrm>
            <a:off x="123397" y="6265204"/>
            <a:ext cx="1071310" cy="555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14" name="Footer Placeholder 32">
            <a:extLst>
              <a:ext uri="{FF2B5EF4-FFF2-40B4-BE49-F238E27FC236}">
                <a16:creationId xmlns:a16="http://schemas.microsoft.com/office/drawing/2014/main" id="{CDCCFEE4-F5C4-B59C-4EA5-48CE12228A2C}"/>
              </a:ext>
            </a:extLst>
          </p:cNvPr>
          <p:cNvSpPr txBox="1">
            <a:spLocks/>
          </p:cNvSpPr>
          <p:nvPr/>
        </p:nvSpPr>
        <p:spPr>
          <a:xfrm>
            <a:off x="307865" y="6492875"/>
            <a:ext cx="4114800" cy="365125"/>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Group 3</a:t>
            </a:r>
          </a:p>
          <a:p>
            <a:endParaRPr lang="en-GB">
              <a:solidFill>
                <a:srgbClr val="FFFFFF"/>
              </a:solidFill>
            </a:endParaRPr>
          </a:p>
        </p:txBody>
      </p:sp>
      <p:sp>
        <p:nvSpPr>
          <p:cNvPr id="17" name="TextBox 16">
            <a:extLst>
              <a:ext uri="{FF2B5EF4-FFF2-40B4-BE49-F238E27FC236}">
                <a16:creationId xmlns:a16="http://schemas.microsoft.com/office/drawing/2014/main" id="{8669CAB7-FA0D-32CF-0AED-30290B993277}"/>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25 – Graph (</a:t>
            </a:r>
            <a:r>
              <a:rPr lang="en-GB" sz="1200" i="1" err="1"/>
              <a:t>Illuminace</a:t>
            </a:r>
            <a:r>
              <a:rPr lang="en-GB" sz="1200" i="1"/>
              <a:t>/Blink rate)</a:t>
            </a:r>
            <a:endParaRPr lang="en-US" i="1"/>
          </a:p>
          <a:p>
            <a:endParaRPr lang="en-GB" sz="1200"/>
          </a:p>
        </p:txBody>
      </p:sp>
    </p:spTree>
    <p:extLst>
      <p:ext uri="{BB962C8B-B14F-4D97-AF65-F5344CB8AC3E}">
        <p14:creationId xmlns:p14="http://schemas.microsoft.com/office/powerpoint/2010/main" val="4237637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3139D-4871-3466-167C-52D1433CD1FB}"/>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D224411E-BE8F-8640-CCA5-A690D5C05C07}"/>
              </a:ext>
            </a:extLst>
          </p:cNvPr>
          <p:cNvSpPr>
            <a:spLocks noGrp="1"/>
          </p:cNvSpPr>
          <p:nvPr>
            <p:ph type="dt" sz="half" idx="10"/>
          </p:nvPr>
        </p:nvSpPr>
        <p:spPr/>
        <p:txBody>
          <a:bodyPr/>
          <a:lstStyle/>
          <a:p>
            <a:endParaRPr lang="en-GB" sz="1200"/>
          </a:p>
        </p:txBody>
      </p:sp>
      <p:sp>
        <p:nvSpPr>
          <p:cNvPr id="5" name="TextBox 4">
            <a:extLst>
              <a:ext uri="{FF2B5EF4-FFF2-40B4-BE49-F238E27FC236}">
                <a16:creationId xmlns:a16="http://schemas.microsoft.com/office/drawing/2014/main" id="{D4F92C9C-EBE9-8EE3-59D0-1C1ED0FF9F41}"/>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DIN Alternate"/>
                <a:ea typeface="Dotum"/>
              </a:rPr>
              <a:t>LIGHTING | </a:t>
            </a:r>
            <a:r>
              <a:rPr lang="en-GB" sz="2100" b="1" dirty="0">
                <a:latin typeface="DIN Alternate"/>
                <a:ea typeface="Dotum"/>
              </a:rPr>
              <a:t>AI Integration DATA</a:t>
            </a:r>
          </a:p>
        </p:txBody>
      </p:sp>
      <p:sp>
        <p:nvSpPr>
          <p:cNvPr id="7" name="TextBox 4">
            <a:extLst>
              <a:ext uri="{FF2B5EF4-FFF2-40B4-BE49-F238E27FC236}">
                <a16:creationId xmlns:a16="http://schemas.microsoft.com/office/drawing/2014/main" id="{B7F80533-B00D-54E9-FE08-0420075AA6D9}"/>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chemeClr val="bg1">
                    <a:lumMod val="76000"/>
                  </a:schemeClr>
                </a:solidFill>
                <a:latin typeface="DIN Alternate"/>
                <a:ea typeface="Dotum"/>
              </a:rPr>
              <a:t>4</a:t>
            </a:r>
            <a:endParaRPr lang="en-US" dirty="0"/>
          </a:p>
        </p:txBody>
      </p:sp>
      <p:sp>
        <p:nvSpPr>
          <p:cNvPr id="13" name="TextBox 12">
            <a:extLst>
              <a:ext uri="{FF2B5EF4-FFF2-40B4-BE49-F238E27FC236}">
                <a16:creationId xmlns:a16="http://schemas.microsoft.com/office/drawing/2014/main" id="{CCBC7348-E1E9-604F-E866-095D1E2C80AD}"/>
              </a:ext>
            </a:extLst>
          </p:cNvPr>
          <p:cNvSpPr txBox="1"/>
          <p:nvPr/>
        </p:nvSpPr>
        <p:spPr>
          <a:xfrm>
            <a:off x="848591" y="865909"/>
            <a:ext cx="75247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Aptos"/>
                <a:cs typeface="Courier New"/>
              </a:rPr>
              <a:t>Key findings: Illuminance &gt; Blink rate</a:t>
            </a:r>
            <a:endParaRPr lang="en-US"/>
          </a:p>
        </p:txBody>
      </p:sp>
      <p:sp>
        <p:nvSpPr>
          <p:cNvPr id="6" name="TextBox 5">
            <a:extLst>
              <a:ext uri="{FF2B5EF4-FFF2-40B4-BE49-F238E27FC236}">
                <a16:creationId xmlns:a16="http://schemas.microsoft.com/office/drawing/2014/main" id="{12A80F56-1CE0-629D-D463-D651CCCB0F4C}"/>
              </a:ext>
            </a:extLst>
          </p:cNvPr>
          <p:cNvSpPr txBox="1"/>
          <p:nvPr/>
        </p:nvSpPr>
        <p:spPr>
          <a:xfrm>
            <a:off x="8373339" y="917864"/>
            <a:ext cx="3576206" cy="43858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rgbClr val="000000"/>
                </a:solidFill>
                <a:ea typeface="+mn-lt"/>
                <a:cs typeface="+mn-lt"/>
              </a:rPr>
              <a:t>Median Blink Rate per minute by CCT Label trends:</a:t>
            </a:r>
            <a:endParaRPr lang="en-US" sz="1200">
              <a:solidFill>
                <a:srgbClr val="000000"/>
              </a:solidFill>
              <a:ea typeface="+mn-lt"/>
              <a:cs typeface="+mn-lt"/>
            </a:endParaRPr>
          </a:p>
          <a:p>
            <a:endParaRPr lang="en-US" sz="1200">
              <a:solidFill>
                <a:srgbClr val="1F1F1F"/>
              </a:solidFill>
              <a:ea typeface="+mn-lt"/>
              <a:cs typeface="+mn-lt"/>
            </a:endParaRPr>
          </a:p>
          <a:p>
            <a:pPr marL="285750" indent="-285750">
              <a:buFont typeface="Arial"/>
              <a:buChar char="•"/>
            </a:pPr>
            <a:r>
              <a:rPr lang="en-US" sz="1200">
                <a:solidFill>
                  <a:srgbClr val="000000"/>
                </a:solidFill>
                <a:ea typeface="+mn-lt"/>
                <a:cs typeface="+mn-lt"/>
              </a:rPr>
              <a:t>The </a:t>
            </a:r>
            <a:r>
              <a:rPr lang="en-US" sz="1200" b="1">
                <a:solidFill>
                  <a:srgbClr val="000000"/>
                </a:solidFill>
                <a:ea typeface="+mn-lt"/>
                <a:cs typeface="+mn-lt"/>
              </a:rPr>
              <a:t>warm</a:t>
            </a:r>
            <a:r>
              <a:rPr lang="en-US" sz="1200">
                <a:solidFill>
                  <a:srgbClr val="000000"/>
                </a:solidFill>
                <a:ea typeface="+mn-lt"/>
                <a:cs typeface="+mn-lt"/>
              </a:rPr>
              <a:t> CCT label has the </a:t>
            </a:r>
            <a:r>
              <a:rPr lang="en-US" sz="1200" b="1">
                <a:solidFill>
                  <a:srgbClr val="000000"/>
                </a:solidFill>
                <a:ea typeface="+mn-lt"/>
                <a:cs typeface="+mn-lt"/>
              </a:rPr>
              <a:t>highest median blink rate</a:t>
            </a:r>
            <a:r>
              <a:rPr lang="en-US" sz="1200">
                <a:solidFill>
                  <a:srgbClr val="000000"/>
                </a:solidFill>
                <a:ea typeface="+mn-lt"/>
                <a:cs typeface="+mn-lt"/>
              </a:rPr>
              <a:t> at </a:t>
            </a:r>
            <a:r>
              <a:rPr lang="en-US" sz="1200" b="1">
                <a:solidFill>
                  <a:srgbClr val="000000"/>
                </a:solidFill>
                <a:ea typeface="+mn-lt"/>
                <a:cs typeface="+mn-lt"/>
              </a:rPr>
              <a:t>18.60</a:t>
            </a:r>
            <a:r>
              <a:rPr lang="en-US" sz="1200">
                <a:solidFill>
                  <a:srgbClr val="000000"/>
                </a:solidFill>
                <a:ea typeface="+mn-lt"/>
                <a:cs typeface="+mn-lt"/>
              </a:rPr>
              <a:t> blinks per minute.</a:t>
            </a:r>
          </a:p>
          <a:p>
            <a:pPr marL="285750" indent="-285750">
              <a:buFont typeface="Arial"/>
              <a:buChar char="•"/>
            </a:pPr>
            <a:r>
              <a:rPr lang="en-US" sz="1200">
                <a:solidFill>
                  <a:srgbClr val="000000"/>
                </a:solidFill>
                <a:ea typeface="+mn-lt"/>
                <a:cs typeface="+mn-lt"/>
              </a:rPr>
              <a:t>The </a:t>
            </a:r>
            <a:r>
              <a:rPr lang="en-US" sz="1200" b="1">
                <a:solidFill>
                  <a:srgbClr val="000000"/>
                </a:solidFill>
                <a:ea typeface="+mn-lt"/>
                <a:cs typeface="+mn-lt"/>
              </a:rPr>
              <a:t>daylight</a:t>
            </a:r>
            <a:r>
              <a:rPr lang="en-US" sz="1200">
                <a:solidFill>
                  <a:srgbClr val="000000"/>
                </a:solidFill>
                <a:ea typeface="+mn-lt"/>
                <a:cs typeface="+mn-lt"/>
              </a:rPr>
              <a:t> CCT label has the </a:t>
            </a:r>
            <a:r>
              <a:rPr lang="en-US" sz="1200" b="1">
                <a:solidFill>
                  <a:srgbClr val="000000"/>
                </a:solidFill>
                <a:ea typeface="+mn-lt"/>
                <a:cs typeface="+mn-lt"/>
              </a:rPr>
              <a:t>lowest median blink rate</a:t>
            </a:r>
            <a:r>
              <a:rPr lang="en-US" sz="1200">
                <a:solidFill>
                  <a:srgbClr val="000000"/>
                </a:solidFill>
                <a:ea typeface="+mn-lt"/>
                <a:cs typeface="+mn-lt"/>
              </a:rPr>
              <a:t> at </a:t>
            </a:r>
            <a:r>
              <a:rPr lang="en-US" sz="1200" b="1">
                <a:solidFill>
                  <a:srgbClr val="000000"/>
                </a:solidFill>
                <a:ea typeface="+mn-lt"/>
                <a:cs typeface="+mn-lt"/>
              </a:rPr>
              <a:t>9.60</a:t>
            </a:r>
            <a:r>
              <a:rPr lang="en-US" sz="1200">
                <a:solidFill>
                  <a:srgbClr val="000000"/>
                </a:solidFill>
                <a:ea typeface="+mn-lt"/>
                <a:cs typeface="+mn-lt"/>
              </a:rPr>
              <a:t> blinks per minute.</a:t>
            </a:r>
          </a:p>
          <a:p>
            <a:endParaRPr lang="en-US" sz="1200">
              <a:solidFill>
                <a:srgbClr val="000000"/>
              </a:solidFill>
              <a:ea typeface="+mn-lt"/>
              <a:cs typeface="+mn-lt"/>
            </a:endParaRPr>
          </a:p>
          <a:p>
            <a:r>
              <a:rPr lang="en-US" sz="1200" b="1">
                <a:solidFill>
                  <a:srgbClr val="000000"/>
                </a:solidFill>
                <a:ea typeface="+mn-lt"/>
                <a:cs typeface="+mn-lt"/>
              </a:rPr>
              <a:t>This suggests that blink rates tend to be higher in warmer color temperatures and significantly lower in daylight conditions</a:t>
            </a:r>
            <a:r>
              <a:rPr lang="en-US" sz="1200">
                <a:solidFill>
                  <a:srgbClr val="000000"/>
                </a:solidFill>
                <a:ea typeface="+mn-lt"/>
                <a:cs typeface="+mn-lt"/>
              </a:rPr>
              <a:t>. </a:t>
            </a:r>
            <a:endParaRPr lang="en-US">
              <a:solidFill>
                <a:srgbClr val="000000"/>
              </a:solidFill>
              <a:ea typeface="+mn-lt"/>
              <a:cs typeface="+mn-lt"/>
            </a:endParaRPr>
          </a:p>
          <a:p>
            <a:endParaRPr lang="en-US" sz="1200">
              <a:solidFill>
                <a:srgbClr val="000000"/>
              </a:solidFill>
              <a:ea typeface="+mn-lt"/>
              <a:cs typeface="+mn-lt"/>
            </a:endParaRPr>
          </a:p>
          <a:p>
            <a:r>
              <a:rPr lang="en-US" sz="1600" b="1">
                <a:solidFill>
                  <a:srgbClr val="000000"/>
                </a:solidFill>
                <a:ea typeface="+mn-lt"/>
                <a:cs typeface="+mn-lt"/>
              </a:rPr>
              <a:t>This could be interpreted as a potential indicator of visual comfort or strain, where warmer lights might lead to more frequent blinking, while daylight, being a natural and typically optimal lighting condition, results in fewer blinks.</a:t>
            </a:r>
            <a:endParaRPr lang="en-US" sz="1600" b="1"/>
          </a:p>
          <a:p>
            <a:pPr algn="ctr"/>
            <a:endParaRPr lang="en-GB" sz="1200">
              <a:solidFill>
                <a:srgbClr val="1F1F1F"/>
              </a:solidFill>
            </a:endParaRPr>
          </a:p>
          <a:p>
            <a:endParaRPr lang="en-US" sz="1100" b="1">
              <a:solidFill>
                <a:srgbClr val="1F1F1F"/>
              </a:solidFill>
            </a:endParaRPr>
          </a:p>
        </p:txBody>
      </p:sp>
      <p:sp>
        <p:nvSpPr>
          <p:cNvPr id="9" name="Footer Placeholder 32">
            <a:extLst>
              <a:ext uri="{FF2B5EF4-FFF2-40B4-BE49-F238E27FC236}">
                <a16:creationId xmlns:a16="http://schemas.microsoft.com/office/drawing/2014/main" id="{8AFDDB1B-12AE-F3BA-A86F-F0E610AF4AFE}"/>
              </a:ext>
            </a:extLst>
          </p:cNvPr>
          <p:cNvSpPr>
            <a:spLocks noGrp="1"/>
          </p:cNvSpPr>
          <p:nvPr>
            <p:ph type="ftr" sz="quarter" idx="11"/>
          </p:nvPr>
        </p:nvSpPr>
        <p:spPr>
          <a:xfrm>
            <a:off x="7771455" y="6492875"/>
            <a:ext cx="4114800" cy="365125"/>
          </a:xfrm>
        </p:spPr>
        <p:txBody>
          <a:bodyPr/>
          <a:lstStyle/>
          <a:p>
            <a:pPr algn="r"/>
            <a:r>
              <a:rPr lang="en-GB"/>
              <a:t>AR122    1:1 Interactive Architecture Prototypes</a:t>
            </a:r>
          </a:p>
          <a:p>
            <a:pPr algn="r"/>
            <a:endParaRPr lang="en-GB"/>
          </a:p>
        </p:txBody>
      </p:sp>
      <p:sp>
        <p:nvSpPr>
          <p:cNvPr id="11" name="Rectangle 10">
            <a:extLst>
              <a:ext uri="{FF2B5EF4-FFF2-40B4-BE49-F238E27FC236}">
                <a16:creationId xmlns:a16="http://schemas.microsoft.com/office/drawing/2014/main" id="{0815F437-C184-AC51-B504-14B831E95BFD}"/>
              </a:ext>
            </a:extLst>
          </p:cNvPr>
          <p:cNvSpPr/>
          <p:nvPr/>
        </p:nvSpPr>
        <p:spPr>
          <a:xfrm>
            <a:off x="123397" y="6265204"/>
            <a:ext cx="1071310" cy="555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14" name="Footer Placeholder 32">
            <a:extLst>
              <a:ext uri="{FF2B5EF4-FFF2-40B4-BE49-F238E27FC236}">
                <a16:creationId xmlns:a16="http://schemas.microsoft.com/office/drawing/2014/main" id="{69A67D35-251E-025C-CEFA-6DD6C3BB43CF}"/>
              </a:ext>
            </a:extLst>
          </p:cNvPr>
          <p:cNvSpPr txBox="1">
            <a:spLocks/>
          </p:cNvSpPr>
          <p:nvPr/>
        </p:nvSpPr>
        <p:spPr>
          <a:xfrm>
            <a:off x="307865" y="6492875"/>
            <a:ext cx="4114800" cy="365125"/>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Group 3</a:t>
            </a:r>
          </a:p>
          <a:p>
            <a:endParaRPr lang="en-GB">
              <a:solidFill>
                <a:srgbClr val="FFFFFF"/>
              </a:solidFill>
            </a:endParaRPr>
          </a:p>
        </p:txBody>
      </p:sp>
      <p:sp>
        <p:nvSpPr>
          <p:cNvPr id="17" name="TextBox 16">
            <a:extLst>
              <a:ext uri="{FF2B5EF4-FFF2-40B4-BE49-F238E27FC236}">
                <a16:creationId xmlns:a16="http://schemas.microsoft.com/office/drawing/2014/main" id="{85CE9B44-D4CA-1C52-A43A-665B54C2EC0A}"/>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25 – Graph (</a:t>
            </a:r>
            <a:r>
              <a:rPr lang="en-GB" sz="1200" i="1" err="1"/>
              <a:t>Illuminace</a:t>
            </a:r>
            <a:r>
              <a:rPr lang="en-GB" sz="1200" i="1"/>
              <a:t>/Blink rate)</a:t>
            </a:r>
            <a:endParaRPr lang="en-US" i="1"/>
          </a:p>
          <a:p>
            <a:endParaRPr lang="en-GB" sz="1200"/>
          </a:p>
        </p:txBody>
      </p:sp>
      <p:pic>
        <p:nvPicPr>
          <p:cNvPr id="8" name="Picture 7" descr="A screenshot of a computer&#10;&#10;AI-generated content may be incorrect.">
            <a:extLst>
              <a:ext uri="{FF2B5EF4-FFF2-40B4-BE49-F238E27FC236}">
                <a16:creationId xmlns:a16="http://schemas.microsoft.com/office/drawing/2014/main" id="{DD3DF7AC-DDD8-CC8A-9306-6CFB961E5EFA}"/>
              </a:ext>
            </a:extLst>
          </p:cNvPr>
          <p:cNvPicPr>
            <a:picLocks noChangeAspect="1"/>
          </p:cNvPicPr>
          <p:nvPr/>
        </p:nvPicPr>
        <p:blipFill>
          <a:blip r:embed="rId2"/>
          <a:srcRect l="6263" t="35545" r="72484" b="47636"/>
          <a:stretch>
            <a:fillRect/>
          </a:stretch>
        </p:blipFill>
        <p:spPr>
          <a:xfrm>
            <a:off x="306338" y="2827887"/>
            <a:ext cx="6523630" cy="2911952"/>
          </a:xfrm>
          <a:prstGeom prst="rect">
            <a:avLst/>
          </a:prstGeom>
        </p:spPr>
      </p:pic>
    </p:spTree>
    <p:extLst>
      <p:ext uri="{BB962C8B-B14F-4D97-AF65-F5344CB8AC3E}">
        <p14:creationId xmlns:p14="http://schemas.microsoft.com/office/powerpoint/2010/main" val="28348715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78769-7F19-96AC-470D-BA458243D2F6}"/>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9F3A6C5E-0BF6-D5AD-81DF-F367B4DAC369}"/>
              </a:ext>
            </a:extLst>
          </p:cNvPr>
          <p:cNvSpPr>
            <a:spLocks noGrp="1"/>
          </p:cNvSpPr>
          <p:nvPr>
            <p:ph type="dt" sz="half" idx="10"/>
          </p:nvPr>
        </p:nvSpPr>
        <p:spPr/>
        <p:txBody>
          <a:bodyPr/>
          <a:lstStyle/>
          <a:p>
            <a:endParaRPr lang="en-GB" sz="1200"/>
          </a:p>
        </p:txBody>
      </p:sp>
      <p:sp>
        <p:nvSpPr>
          <p:cNvPr id="5" name="TextBox 4">
            <a:extLst>
              <a:ext uri="{FF2B5EF4-FFF2-40B4-BE49-F238E27FC236}">
                <a16:creationId xmlns:a16="http://schemas.microsoft.com/office/drawing/2014/main" id="{D601C082-1D35-B189-CC18-7E8C2B057293}"/>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DIN Alternate"/>
                <a:ea typeface="Dotum"/>
              </a:rPr>
              <a:t>LIGHTING | </a:t>
            </a:r>
            <a:r>
              <a:rPr lang="en-GB" sz="2100" b="1" dirty="0">
                <a:latin typeface="DIN Alternate"/>
                <a:ea typeface="Dotum"/>
              </a:rPr>
              <a:t>AI Integration DATA</a:t>
            </a:r>
          </a:p>
        </p:txBody>
      </p:sp>
      <p:sp>
        <p:nvSpPr>
          <p:cNvPr id="7" name="TextBox 4">
            <a:extLst>
              <a:ext uri="{FF2B5EF4-FFF2-40B4-BE49-F238E27FC236}">
                <a16:creationId xmlns:a16="http://schemas.microsoft.com/office/drawing/2014/main" id="{1D74793D-3ECA-C95C-1AE7-BA8B41A77237}"/>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chemeClr val="bg1">
                    <a:lumMod val="76000"/>
                  </a:schemeClr>
                </a:solidFill>
                <a:latin typeface="DIN Alternate"/>
                <a:ea typeface="Dotum"/>
              </a:rPr>
              <a:t>4</a:t>
            </a:r>
            <a:endParaRPr lang="en-US" dirty="0"/>
          </a:p>
        </p:txBody>
      </p:sp>
      <p:sp>
        <p:nvSpPr>
          <p:cNvPr id="11" name="TextBox 10">
            <a:extLst>
              <a:ext uri="{FF2B5EF4-FFF2-40B4-BE49-F238E27FC236}">
                <a16:creationId xmlns:a16="http://schemas.microsoft.com/office/drawing/2014/main" id="{A4256A74-D7A0-1854-F045-BFB536EC368B}"/>
              </a:ext>
            </a:extLst>
          </p:cNvPr>
          <p:cNvSpPr txBox="1"/>
          <p:nvPr/>
        </p:nvSpPr>
        <p:spPr>
          <a:xfrm>
            <a:off x="850755" y="1134785"/>
            <a:ext cx="9737659" cy="104676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650"/>
              </a:lnSpc>
            </a:pPr>
            <a:r>
              <a:rPr lang="en-GB" sz="1400">
                <a:latin typeface="DIN Alternate"/>
                <a:ea typeface="Dotum"/>
              </a:rPr>
              <a:t>DATA | Dataset combining</a:t>
            </a:r>
            <a:endParaRPr lang="en-US" sz="1400" b="1">
              <a:latin typeface="DIN Alternate"/>
              <a:ea typeface="Dotum"/>
            </a:endParaRPr>
          </a:p>
          <a:p>
            <a:pPr>
              <a:lnSpc>
                <a:spcPts val="1650"/>
              </a:lnSpc>
            </a:pPr>
            <a:endParaRPr lang="en-US" sz="1400">
              <a:latin typeface="DIN Alternate"/>
              <a:ea typeface="Dotum"/>
            </a:endParaRPr>
          </a:p>
          <a:p>
            <a:pPr algn="ctr"/>
            <a:endParaRPr lang="en-GB">
              <a:latin typeface="Aptos"/>
              <a:ea typeface="Dotum"/>
            </a:endParaRPr>
          </a:p>
          <a:p>
            <a:endParaRPr lang="en-GB" sz="1400">
              <a:ea typeface="Dotum"/>
            </a:endParaRPr>
          </a:p>
        </p:txBody>
      </p:sp>
      <p:pic>
        <p:nvPicPr>
          <p:cNvPr id="6" name="Picture 5" descr="A graph of red and purple dots&#10;&#10;AI-generated content may be incorrect.">
            <a:extLst>
              <a:ext uri="{FF2B5EF4-FFF2-40B4-BE49-F238E27FC236}">
                <a16:creationId xmlns:a16="http://schemas.microsoft.com/office/drawing/2014/main" id="{F0282828-2763-7A5A-197B-7E4CC955BCBE}"/>
              </a:ext>
            </a:extLst>
          </p:cNvPr>
          <p:cNvPicPr>
            <a:picLocks noChangeAspect="1"/>
          </p:cNvPicPr>
          <p:nvPr/>
        </p:nvPicPr>
        <p:blipFill>
          <a:blip r:embed="rId2"/>
          <a:stretch>
            <a:fillRect/>
          </a:stretch>
        </p:blipFill>
        <p:spPr>
          <a:xfrm>
            <a:off x="4711377" y="2961141"/>
            <a:ext cx="2923854" cy="2293520"/>
          </a:xfrm>
          <a:prstGeom prst="rect">
            <a:avLst/>
          </a:prstGeom>
        </p:spPr>
      </p:pic>
      <p:pic>
        <p:nvPicPr>
          <p:cNvPr id="9" name="Picture 8" descr="A graph of red and purple dots&#10;&#10;AI-generated content may be incorrect.">
            <a:extLst>
              <a:ext uri="{FF2B5EF4-FFF2-40B4-BE49-F238E27FC236}">
                <a16:creationId xmlns:a16="http://schemas.microsoft.com/office/drawing/2014/main" id="{31EB11B7-1CF1-4C1C-2F9E-E05EBC58B971}"/>
              </a:ext>
            </a:extLst>
          </p:cNvPr>
          <p:cNvPicPr>
            <a:picLocks noChangeAspect="1"/>
          </p:cNvPicPr>
          <p:nvPr/>
        </p:nvPicPr>
        <p:blipFill>
          <a:blip r:embed="rId3"/>
          <a:stretch>
            <a:fillRect/>
          </a:stretch>
        </p:blipFill>
        <p:spPr>
          <a:xfrm>
            <a:off x="932570" y="2963512"/>
            <a:ext cx="2900109" cy="2290081"/>
          </a:xfrm>
          <a:prstGeom prst="rect">
            <a:avLst/>
          </a:prstGeom>
        </p:spPr>
      </p:pic>
      <p:sp>
        <p:nvSpPr>
          <p:cNvPr id="10" name="TextBox 9">
            <a:extLst>
              <a:ext uri="{FF2B5EF4-FFF2-40B4-BE49-F238E27FC236}">
                <a16:creationId xmlns:a16="http://schemas.microsoft.com/office/drawing/2014/main" id="{A4FB237A-77E9-9E09-2CA1-54E0CC2A38EE}"/>
              </a:ext>
            </a:extLst>
          </p:cNvPr>
          <p:cNvSpPr txBox="1"/>
          <p:nvPr/>
        </p:nvSpPr>
        <p:spPr>
          <a:xfrm>
            <a:off x="848591" y="1463386"/>
            <a:ext cx="5784273" cy="20749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425"/>
              </a:lnSpc>
            </a:pPr>
            <a:r>
              <a:rPr lang="en-US" sz="1200" b="1" baseline="0">
                <a:solidFill>
                  <a:srgbClr val="000000"/>
                </a:solidFill>
                <a:latin typeface="Aptos"/>
                <a:ea typeface="Segoe UI"/>
                <a:cs typeface="Segoe UI"/>
              </a:rPr>
              <a:t>High Correlation Between Illuminance and CCT Kelvin</a:t>
            </a:r>
            <a:r>
              <a:rPr lang="en-US" sz="1200" baseline="0">
                <a:solidFill>
                  <a:srgbClr val="000000"/>
                </a:solidFill>
                <a:latin typeface="Aptos"/>
                <a:ea typeface="Segoe UI"/>
                <a:cs typeface="Segoe UI"/>
              </a:rPr>
              <a:t>: These two environmental factors tend to change together. </a:t>
            </a:r>
            <a:r>
              <a:rPr lang="en-US" sz="1200">
                <a:solidFill>
                  <a:srgbClr val="000000"/>
                </a:solidFill>
                <a:latin typeface="Aptos"/>
                <a:ea typeface="Segoe UI"/>
                <a:cs typeface="Segoe UI"/>
              </a:rPr>
              <a:t>Both are influenced by timestamp. </a:t>
            </a:r>
            <a:endParaRPr lang="en-US" sz="1200">
              <a:latin typeface="Aptos"/>
              <a:ea typeface="Segoe UI"/>
              <a:cs typeface="Segoe UI"/>
            </a:endParaRPr>
          </a:p>
          <a:p>
            <a:pPr>
              <a:lnSpc>
                <a:spcPts val="1425"/>
              </a:lnSpc>
            </a:pPr>
            <a:endParaRPr lang="en-US" sz="1200">
              <a:solidFill>
                <a:srgbClr val="000000"/>
              </a:solidFill>
              <a:latin typeface="Aptos"/>
              <a:ea typeface="Segoe UI"/>
              <a:cs typeface="Segoe UI"/>
            </a:endParaRPr>
          </a:p>
          <a:p>
            <a:pPr rtl="0">
              <a:lnSpc>
                <a:spcPts val="1275"/>
              </a:lnSpc>
            </a:pPr>
            <a:r>
              <a:rPr lang="en-US" sz="1200" baseline="0">
                <a:solidFill>
                  <a:srgbClr val="000000"/>
                </a:solidFill>
                <a:latin typeface="Aptos"/>
                <a:ea typeface="Segoe UI"/>
                <a:cs typeface="Segoe UI"/>
              </a:rPr>
              <a:t>The correlation between Illuminance (lux) and CCT (Kelvin) is: 0.9498</a:t>
            </a:r>
            <a:r>
              <a:rPr lang="en-US" sz="1200">
                <a:latin typeface="Aptos"/>
                <a:ea typeface="Segoe UI"/>
                <a:cs typeface="Segoe UI"/>
              </a:rPr>
              <a:t>​</a:t>
            </a:r>
          </a:p>
          <a:p>
            <a:pPr rtl="0">
              <a:lnSpc>
                <a:spcPts val="1275"/>
              </a:lnSpc>
            </a:pPr>
            <a:r>
              <a:rPr lang="en-US" sz="1100">
                <a:latin typeface="Aptos"/>
                <a:ea typeface="Segoe UI"/>
                <a:cs typeface="Segoe UI"/>
              </a:rPr>
              <a:t>​</a:t>
            </a:r>
          </a:p>
          <a:p>
            <a:pPr rtl="0">
              <a:lnSpc>
                <a:spcPts val="1275"/>
              </a:lnSpc>
            </a:pPr>
            <a:r>
              <a:rPr lang="en-US" sz="1100" b="1" baseline="0">
                <a:solidFill>
                  <a:srgbClr val="000000"/>
                </a:solidFill>
                <a:latin typeface="Aptos"/>
                <a:ea typeface="Segoe UI"/>
                <a:cs typeface="Segoe UI"/>
              </a:rPr>
              <a:t>Direct Relationship</a:t>
            </a:r>
            <a:r>
              <a:rPr lang="en-US" sz="1100" baseline="0">
                <a:solidFill>
                  <a:srgbClr val="000000"/>
                </a:solidFill>
                <a:latin typeface="Aptos"/>
                <a:ea typeface="Segoe UI"/>
                <a:cs typeface="Segoe UI"/>
              </a:rPr>
              <a:t>: There is a clear trend where as the correlated color temperature (CCT) increases, the illuminance (brightness) also tends to increase. This indicates that, 'cooler' light (higher Kelvin) is generally associated with brighter conditions.</a:t>
            </a:r>
            <a:r>
              <a:rPr lang="en-US" sz="1100">
                <a:latin typeface="Aptos"/>
                <a:ea typeface="Segoe UI"/>
                <a:cs typeface="Segoe UI"/>
              </a:rPr>
              <a:t>​</a:t>
            </a:r>
          </a:p>
          <a:p>
            <a:pPr rtl="0">
              <a:lnSpc>
                <a:spcPts val="1275"/>
              </a:lnSpc>
            </a:pPr>
            <a:r>
              <a:rPr lang="en-US" sz="1100">
                <a:latin typeface="Aptos"/>
                <a:ea typeface="Segoe UI"/>
                <a:cs typeface="Segoe UI"/>
              </a:rPr>
              <a:t>​</a:t>
            </a:r>
          </a:p>
          <a:p>
            <a:pPr rtl="0">
              <a:lnSpc>
                <a:spcPts val="1275"/>
              </a:lnSpc>
            </a:pPr>
            <a:r>
              <a:rPr lang="en-US" sz="1100">
                <a:latin typeface="Aptos"/>
                <a:ea typeface="Segoe UI"/>
                <a:cs typeface="Segoe UI"/>
              </a:rPr>
              <a:t>​</a:t>
            </a:r>
          </a:p>
          <a:p>
            <a:pPr algn="ctr"/>
            <a:endParaRPr lang="en-GB"/>
          </a:p>
        </p:txBody>
      </p:sp>
      <p:pic>
        <p:nvPicPr>
          <p:cNvPr id="13" name="Picture 12" descr="A graph with blue dots&#10;&#10;AI-generated content may be incorrect.">
            <a:extLst>
              <a:ext uri="{FF2B5EF4-FFF2-40B4-BE49-F238E27FC236}">
                <a16:creationId xmlns:a16="http://schemas.microsoft.com/office/drawing/2014/main" id="{35256A3C-6A51-6AEB-5E55-A39BB9F25184}"/>
              </a:ext>
            </a:extLst>
          </p:cNvPr>
          <p:cNvPicPr>
            <a:picLocks noChangeAspect="1"/>
          </p:cNvPicPr>
          <p:nvPr/>
        </p:nvPicPr>
        <p:blipFill>
          <a:blip r:embed="rId4"/>
          <a:stretch>
            <a:fillRect/>
          </a:stretch>
        </p:blipFill>
        <p:spPr>
          <a:xfrm>
            <a:off x="8498323" y="2963039"/>
            <a:ext cx="2915375" cy="2289014"/>
          </a:xfrm>
          <a:prstGeom prst="rect">
            <a:avLst/>
          </a:prstGeom>
        </p:spPr>
      </p:pic>
      <p:pic>
        <p:nvPicPr>
          <p:cNvPr id="15" name="Picture 14" descr="A screenshot of a computer&#10;&#10;AI-generated content may be incorrect.">
            <a:extLst>
              <a:ext uri="{FF2B5EF4-FFF2-40B4-BE49-F238E27FC236}">
                <a16:creationId xmlns:a16="http://schemas.microsoft.com/office/drawing/2014/main" id="{5B739208-9E32-A3A2-7AAD-0128D61B2253}"/>
              </a:ext>
            </a:extLst>
          </p:cNvPr>
          <p:cNvPicPr>
            <a:picLocks noChangeAspect="1"/>
          </p:cNvPicPr>
          <p:nvPr/>
        </p:nvPicPr>
        <p:blipFill>
          <a:blip r:embed="rId5"/>
          <a:srcRect l="7333" t="76842" r="52556" b="16105"/>
          <a:stretch>
            <a:fillRect/>
          </a:stretch>
        </p:blipFill>
        <p:spPr>
          <a:xfrm>
            <a:off x="982327" y="5378831"/>
            <a:ext cx="4655513" cy="383912"/>
          </a:xfrm>
          <a:prstGeom prst="rect">
            <a:avLst/>
          </a:prstGeom>
        </p:spPr>
      </p:pic>
      <p:sp>
        <p:nvSpPr>
          <p:cNvPr id="8" name="Footer Placeholder 32">
            <a:extLst>
              <a:ext uri="{FF2B5EF4-FFF2-40B4-BE49-F238E27FC236}">
                <a16:creationId xmlns:a16="http://schemas.microsoft.com/office/drawing/2014/main" id="{27C9EC97-3125-1893-FA09-4919F3E2CA92}"/>
              </a:ext>
            </a:extLst>
          </p:cNvPr>
          <p:cNvSpPr>
            <a:spLocks noGrp="1"/>
          </p:cNvSpPr>
          <p:nvPr>
            <p:ph type="ftr" sz="quarter" idx="11"/>
          </p:nvPr>
        </p:nvSpPr>
        <p:spPr>
          <a:xfrm>
            <a:off x="7771455" y="6492875"/>
            <a:ext cx="4114800" cy="365125"/>
          </a:xfrm>
        </p:spPr>
        <p:txBody>
          <a:bodyPr/>
          <a:lstStyle/>
          <a:p>
            <a:pPr algn="r"/>
            <a:r>
              <a:rPr lang="en-GB"/>
              <a:t>AR122    1:1 Interactive Architecture Prototypes</a:t>
            </a:r>
          </a:p>
          <a:p>
            <a:pPr algn="r"/>
            <a:endParaRPr lang="en-GB"/>
          </a:p>
        </p:txBody>
      </p:sp>
      <p:sp>
        <p:nvSpPr>
          <p:cNvPr id="14" name="Rectangle 13">
            <a:extLst>
              <a:ext uri="{FF2B5EF4-FFF2-40B4-BE49-F238E27FC236}">
                <a16:creationId xmlns:a16="http://schemas.microsoft.com/office/drawing/2014/main" id="{8822B541-30DB-86B0-83D2-546029C3A37F}"/>
              </a:ext>
            </a:extLst>
          </p:cNvPr>
          <p:cNvSpPr/>
          <p:nvPr/>
        </p:nvSpPr>
        <p:spPr>
          <a:xfrm>
            <a:off x="123397" y="6265204"/>
            <a:ext cx="1071310" cy="555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17" name="Footer Placeholder 32">
            <a:extLst>
              <a:ext uri="{FF2B5EF4-FFF2-40B4-BE49-F238E27FC236}">
                <a16:creationId xmlns:a16="http://schemas.microsoft.com/office/drawing/2014/main" id="{393928F2-48DF-8B0C-67E4-BF485FF98C3E}"/>
              </a:ext>
            </a:extLst>
          </p:cNvPr>
          <p:cNvSpPr txBox="1">
            <a:spLocks/>
          </p:cNvSpPr>
          <p:nvPr/>
        </p:nvSpPr>
        <p:spPr>
          <a:xfrm>
            <a:off x="307865" y="6492875"/>
            <a:ext cx="4114800" cy="365125"/>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Group 3</a:t>
            </a:r>
          </a:p>
          <a:p>
            <a:endParaRPr lang="en-GB">
              <a:solidFill>
                <a:srgbClr val="FFFFFF"/>
              </a:solidFill>
            </a:endParaRPr>
          </a:p>
        </p:txBody>
      </p:sp>
      <p:sp>
        <p:nvSpPr>
          <p:cNvPr id="19" name="TextBox 18">
            <a:extLst>
              <a:ext uri="{FF2B5EF4-FFF2-40B4-BE49-F238E27FC236}">
                <a16:creationId xmlns:a16="http://schemas.microsoft.com/office/drawing/2014/main" id="{7121484E-3356-5AD7-7B19-C1C616DE5120}"/>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26 – Graphs (Combined Data Sets)</a:t>
            </a:r>
          </a:p>
          <a:p>
            <a:endParaRPr lang="en-GB" sz="1200"/>
          </a:p>
        </p:txBody>
      </p:sp>
    </p:spTree>
    <p:extLst>
      <p:ext uri="{BB962C8B-B14F-4D97-AF65-F5344CB8AC3E}">
        <p14:creationId xmlns:p14="http://schemas.microsoft.com/office/powerpoint/2010/main" val="26748351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86F69-EAE8-0D5C-D8B7-226ACF79E0A8}"/>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0980EE48-5E57-B5D2-91BB-18CA619AC467}"/>
              </a:ext>
            </a:extLst>
          </p:cNvPr>
          <p:cNvSpPr>
            <a:spLocks noGrp="1"/>
          </p:cNvSpPr>
          <p:nvPr>
            <p:ph type="dt" sz="half" idx="10"/>
          </p:nvPr>
        </p:nvSpPr>
        <p:spPr/>
        <p:txBody>
          <a:bodyPr/>
          <a:lstStyle/>
          <a:p>
            <a:endParaRPr lang="en-GB" sz="1200"/>
          </a:p>
        </p:txBody>
      </p:sp>
      <p:sp>
        <p:nvSpPr>
          <p:cNvPr id="5" name="TextBox 4">
            <a:extLst>
              <a:ext uri="{FF2B5EF4-FFF2-40B4-BE49-F238E27FC236}">
                <a16:creationId xmlns:a16="http://schemas.microsoft.com/office/drawing/2014/main" id="{CF404B10-6FE9-7766-EAC5-190A2FD6047D}"/>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DIN Alternate"/>
                <a:ea typeface="Dotum"/>
              </a:rPr>
              <a:t>LIGHTING | </a:t>
            </a:r>
            <a:r>
              <a:rPr lang="en-GB" sz="2100" b="1" dirty="0">
                <a:latin typeface="DIN Alternate"/>
                <a:ea typeface="Dotum"/>
              </a:rPr>
              <a:t>AI Integration DATA</a:t>
            </a:r>
          </a:p>
        </p:txBody>
      </p:sp>
      <p:sp>
        <p:nvSpPr>
          <p:cNvPr id="7" name="TextBox 4">
            <a:extLst>
              <a:ext uri="{FF2B5EF4-FFF2-40B4-BE49-F238E27FC236}">
                <a16:creationId xmlns:a16="http://schemas.microsoft.com/office/drawing/2014/main" id="{63B3A942-1981-BDBE-EDD2-85AFF1C8AE97}"/>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chemeClr val="bg1">
                    <a:lumMod val="76000"/>
                  </a:schemeClr>
                </a:solidFill>
                <a:latin typeface="DIN Alternate"/>
                <a:ea typeface="Dotum"/>
              </a:rPr>
              <a:t>4</a:t>
            </a:r>
            <a:endParaRPr lang="en-US" dirty="0"/>
          </a:p>
        </p:txBody>
      </p:sp>
      <p:pic>
        <p:nvPicPr>
          <p:cNvPr id="11" name="Picture 10" descr="A graph showing a heart rate&#10;&#10;AI-generated content may be incorrect.">
            <a:extLst>
              <a:ext uri="{FF2B5EF4-FFF2-40B4-BE49-F238E27FC236}">
                <a16:creationId xmlns:a16="http://schemas.microsoft.com/office/drawing/2014/main" id="{8BE495DE-D630-5E41-2019-F35526F7213B}"/>
              </a:ext>
            </a:extLst>
          </p:cNvPr>
          <p:cNvPicPr>
            <a:picLocks noChangeAspect="1"/>
          </p:cNvPicPr>
          <p:nvPr/>
        </p:nvPicPr>
        <p:blipFill>
          <a:blip r:embed="rId2"/>
          <a:stretch>
            <a:fillRect/>
          </a:stretch>
        </p:blipFill>
        <p:spPr>
          <a:xfrm>
            <a:off x="961706" y="2801601"/>
            <a:ext cx="6453212" cy="2974950"/>
          </a:xfrm>
          <a:prstGeom prst="rect">
            <a:avLst/>
          </a:prstGeom>
        </p:spPr>
      </p:pic>
      <p:sp>
        <p:nvSpPr>
          <p:cNvPr id="13" name="TextBox 12">
            <a:extLst>
              <a:ext uri="{FF2B5EF4-FFF2-40B4-BE49-F238E27FC236}">
                <a16:creationId xmlns:a16="http://schemas.microsoft.com/office/drawing/2014/main" id="{78566D35-F3EE-341E-819B-73335C20F68A}"/>
              </a:ext>
            </a:extLst>
          </p:cNvPr>
          <p:cNvSpPr txBox="1"/>
          <p:nvPr/>
        </p:nvSpPr>
        <p:spPr>
          <a:xfrm>
            <a:off x="848591" y="865909"/>
            <a:ext cx="752475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Aptos"/>
                <a:ea typeface="Courier New"/>
                <a:cs typeface="Courier New"/>
              </a:rPr>
              <a:t>Heart Rate (bpm) and 'Illuminance (lux) vs Timestamp:</a:t>
            </a:r>
            <a:endParaRPr lang="en-US" sz="1200">
              <a:latin typeface="Aptos"/>
              <a:ea typeface="Courier New"/>
              <a:cs typeface="Courier New"/>
            </a:endParaRPr>
          </a:p>
          <a:p>
            <a:pPr marL="171450" indent="-171450">
              <a:buFont typeface="Calibri"/>
              <a:buChar char="-"/>
            </a:pPr>
            <a:r>
              <a:rPr lang="en-US" sz="1200" b="1">
                <a:latin typeface="Aptos"/>
                <a:ea typeface="Courier New"/>
                <a:cs typeface="Courier New"/>
              </a:rPr>
              <a:t>Temporal Variations:</a:t>
            </a:r>
            <a:r>
              <a:rPr lang="en-US" sz="1200">
                <a:latin typeface="Aptos"/>
                <a:ea typeface="Courier New"/>
                <a:cs typeface="Courier New"/>
              </a:rPr>
              <a:t> Both heart rate and illuminance clearly vary over the depicted time period. There are discernible patterns, suggesting daily or periodic cycles.</a:t>
            </a:r>
          </a:p>
          <a:p>
            <a:pPr marL="171450" indent="-171450">
              <a:buFont typeface="Calibri"/>
              <a:buChar char="-"/>
            </a:pPr>
            <a:r>
              <a:rPr lang="en-US" sz="1200" b="1">
                <a:latin typeface="Aptos"/>
                <a:ea typeface="Courier New"/>
                <a:cs typeface="Courier New"/>
              </a:rPr>
              <a:t>Illuminance Cycle:</a:t>
            </a:r>
            <a:r>
              <a:rPr lang="en-US" sz="1200">
                <a:latin typeface="Aptos"/>
                <a:ea typeface="Courier New"/>
                <a:cs typeface="Courier New"/>
              </a:rPr>
              <a:t> Illuminance, shows fluctuations that likely correspond to a daily light cycle, with higher values during the day and lower values during the night.</a:t>
            </a:r>
          </a:p>
          <a:p>
            <a:pPr marL="171450" indent="-171450">
              <a:buFont typeface="Calibri"/>
              <a:buChar char="-"/>
            </a:pPr>
            <a:r>
              <a:rPr lang="en-US" sz="1200" b="1">
                <a:latin typeface="Aptos"/>
                <a:ea typeface="Courier New"/>
                <a:cs typeface="Courier New"/>
              </a:rPr>
              <a:t>Heart Rate Trends</a:t>
            </a:r>
            <a:r>
              <a:rPr lang="en-US" sz="1200">
                <a:latin typeface="Aptos"/>
                <a:ea typeface="Courier New"/>
                <a:cs typeface="Courier New"/>
              </a:rPr>
              <a:t>: The heart rate also exhibits changes over time, potentially indicating periods of higher or lower activity corresponding to different times of the day.</a:t>
            </a:r>
          </a:p>
          <a:p>
            <a:pPr marL="171450" indent="-171450">
              <a:buFont typeface="Calibri"/>
              <a:buChar char="-"/>
            </a:pPr>
            <a:r>
              <a:rPr lang="en-US" sz="1200" b="1">
                <a:latin typeface="Aptos"/>
                <a:ea typeface="Courier New"/>
                <a:cs typeface="Courier New"/>
              </a:rPr>
              <a:t>Co-occurrence: </a:t>
            </a:r>
            <a:r>
              <a:rPr lang="en-US" sz="1200">
                <a:latin typeface="Aptos"/>
                <a:ea typeface="Courier New"/>
                <a:cs typeface="Courier New"/>
              </a:rPr>
              <a:t>We can visually identify if peaks or troughs in heart rate tend to align with peaks or troughs in illuminance. For example, a general trend might show higher heart rates during periods of higher illuminance, possibly reflecting daytime activity levels.</a:t>
            </a:r>
          </a:p>
        </p:txBody>
      </p:sp>
      <p:sp>
        <p:nvSpPr>
          <p:cNvPr id="6" name="Footer Placeholder 32">
            <a:extLst>
              <a:ext uri="{FF2B5EF4-FFF2-40B4-BE49-F238E27FC236}">
                <a16:creationId xmlns:a16="http://schemas.microsoft.com/office/drawing/2014/main" id="{120D7CA2-099C-7633-43AD-FCACC099211E}"/>
              </a:ext>
            </a:extLst>
          </p:cNvPr>
          <p:cNvSpPr>
            <a:spLocks noGrp="1"/>
          </p:cNvSpPr>
          <p:nvPr>
            <p:ph type="ftr" sz="quarter" idx="11"/>
          </p:nvPr>
        </p:nvSpPr>
        <p:spPr>
          <a:xfrm>
            <a:off x="7771455" y="6492875"/>
            <a:ext cx="4114800" cy="365125"/>
          </a:xfrm>
        </p:spPr>
        <p:txBody>
          <a:bodyPr/>
          <a:lstStyle/>
          <a:p>
            <a:pPr algn="r"/>
            <a:r>
              <a:rPr lang="en-GB"/>
              <a:t>AR122    1:1 Interactive Architecture Prototypes</a:t>
            </a:r>
          </a:p>
          <a:p>
            <a:pPr algn="r"/>
            <a:endParaRPr lang="en-GB"/>
          </a:p>
        </p:txBody>
      </p:sp>
      <p:sp>
        <p:nvSpPr>
          <p:cNvPr id="9" name="Rectangle 8">
            <a:extLst>
              <a:ext uri="{FF2B5EF4-FFF2-40B4-BE49-F238E27FC236}">
                <a16:creationId xmlns:a16="http://schemas.microsoft.com/office/drawing/2014/main" id="{80CF1392-CC58-0CE1-1CFF-D6DD5B3C14E7}"/>
              </a:ext>
            </a:extLst>
          </p:cNvPr>
          <p:cNvSpPr/>
          <p:nvPr/>
        </p:nvSpPr>
        <p:spPr>
          <a:xfrm>
            <a:off x="123397" y="6265204"/>
            <a:ext cx="1071310" cy="555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12" name="Footer Placeholder 32">
            <a:extLst>
              <a:ext uri="{FF2B5EF4-FFF2-40B4-BE49-F238E27FC236}">
                <a16:creationId xmlns:a16="http://schemas.microsoft.com/office/drawing/2014/main" id="{004B3845-0ECB-132A-9825-CD50730E2401}"/>
              </a:ext>
            </a:extLst>
          </p:cNvPr>
          <p:cNvSpPr txBox="1">
            <a:spLocks/>
          </p:cNvSpPr>
          <p:nvPr/>
        </p:nvSpPr>
        <p:spPr>
          <a:xfrm>
            <a:off x="307865" y="6492875"/>
            <a:ext cx="4114800" cy="365125"/>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Group 3</a:t>
            </a:r>
          </a:p>
          <a:p>
            <a:endParaRPr lang="en-GB">
              <a:solidFill>
                <a:srgbClr val="FFFFFF"/>
              </a:solidFill>
            </a:endParaRPr>
          </a:p>
        </p:txBody>
      </p:sp>
      <p:sp>
        <p:nvSpPr>
          <p:cNvPr id="15" name="TextBox 14">
            <a:extLst>
              <a:ext uri="{FF2B5EF4-FFF2-40B4-BE49-F238E27FC236}">
                <a16:creationId xmlns:a16="http://schemas.microsoft.com/office/drawing/2014/main" id="{7229518F-3F94-9D7F-997F-E5AF153248AA}"/>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27 – Graph (Heart Rate/Illuminance)</a:t>
            </a:r>
          </a:p>
          <a:p>
            <a:endParaRPr lang="en-GB" sz="1200"/>
          </a:p>
        </p:txBody>
      </p:sp>
    </p:spTree>
    <p:extLst>
      <p:ext uri="{BB962C8B-B14F-4D97-AF65-F5344CB8AC3E}">
        <p14:creationId xmlns:p14="http://schemas.microsoft.com/office/powerpoint/2010/main" val="3314837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81AA3-C243-B7AF-F170-91840CBB6691}"/>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CD61D811-C823-913A-3A64-2B0CC0B1ECBA}"/>
              </a:ext>
            </a:extLst>
          </p:cNvPr>
          <p:cNvSpPr>
            <a:spLocks noGrp="1"/>
          </p:cNvSpPr>
          <p:nvPr>
            <p:ph type="dt" sz="half" idx="10"/>
          </p:nvPr>
        </p:nvSpPr>
        <p:spPr/>
        <p:txBody>
          <a:bodyPr/>
          <a:lstStyle/>
          <a:p>
            <a:endParaRPr lang="en-GB" sz="1200"/>
          </a:p>
        </p:txBody>
      </p:sp>
      <p:sp>
        <p:nvSpPr>
          <p:cNvPr id="5" name="TextBox 4">
            <a:extLst>
              <a:ext uri="{FF2B5EF4-FFF2-40B4-BE49-F238E27FC236}">
                <a16:creationId xmlns:a16="http://schemas.microsoft.com/office/drawing/2014/main" id="{7D076DCF-330A-3034-BAE0-AF809CE51175}"/>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DIN Alternate"/>
                <a:ea typeface="Dotum"/>
              </a:rPr>
              <a:t>LIGHTING | </a:t>
            </a:r>
            <a:r>
              <a:rPr lang="en-GB" sz="2100" b="1" dirty="0">
                <a:latin typeface="DIN Alternate"/>
                <a:ea typeface="Dotum"/>
              </a:rPr>
              <a:t>AI Integration DATA</a:t>
            </a:r>
          </a:p>
        </p:txBody>
      </p:sp>
      <p:sp>
        <p:nvSpPr>
          <p:cNvPr id="7" name="TextBox 4">
            <a:extLst>
              <a:ext uri="{FF2B5EF4-FFF2-40B4-BE49-F238E27FC236}">
                <a16:creationId xmlns:a16="http://schemas.microsoft.com/office/drawing/2014/main" id="{AA02C7BC-2166-CC75-A908-120E37CEF68B}"/>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chemeClr val="bg1">
                    <a:lumMod val="76000"/>
                  </a:schemeClr>
                </a:solidFill>
                <a:latin typeface="DIN Alternate"/>
                <a:ea typeface="Dotum"/>
              </a:rPr>
              <a:t>4</a:t>
            </a:r>
            <a:endParaRPr lang="en-US" dirty="0"/>
          </a:p>
        </p:txBody>
      </p:sp>
      <p:sp>
        <p:nvSpPr>
          <p:cNvPr id="11" name="TextBox 10">
            <a:extLst>
              <a:ext uri="{FF2B5EF4-FFF2-40B4-BE49-F238E27FC236}">
                <a16:creationId xmlns:a16="http://schemas.microsoft.com/office/drawing/2014/main" id="{A7008257-0E21-A05F-410E-18AB41D4C933}"/>
              </a:ext>
            </a:extLst>
          </p:cNvPr>
          <p:cNvSpPr txBox="1"/>
          <p:nvPr/>
        </p:nvSpPr>
        <p:spPr>
          <a:xfrm>
            <a:off x="5125967" y="924259"/>
            <a:ext cx="5406295" cy="10520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1100" b="1" baseline="0">
                <a:solidFill>
                  <a:srgbClr val="000000"/>
                </a:solidFill>
                <a:latin typeface="Aptos"/>
                <a:ea typeface="Segoe UI"/>
                <a:cs typeface="Segoe UI"/>
              </a:rPr>
              <a:t>HRV (</a:t>
            </a:r>
            <a:r>
              <a:rPr lang="en-US" sz="1100" b="1" baseline="0" err="1">
                <a:solidFill>
                  <a:srgbClr val="000000"/>
                </a:solidFill>
                <a:latin typeface="Aptos"/>
                <a:ea typeface="Segoe UI"/>
                <a:cs typeface="Segoe UI"/>
              </a:rPr>
              <a:t>hrv_rmssd_ms</a:t>
            </a:r>
            <a:r>
              <a:rPr lang="en-US" sz="1100" b="1" baseline="0">
                <a:solidFill>
                  <a:srgbClr val="000000"/>
                </a:solidFill>
                <a:latin typeface="Aptos"/>
                <a:ea typeface="Segoe UI"/>
                <a:cs typeface="Segoe UI"/>
              </a:rPr>
              <a:t>)</a:t>
            </a:r>
            <a:r>
              <a:rPr lang="en-US" sz="1100" baseline="0">
                <a:solidFill>
                  <a:srgbClr val="000000"/>
                </a:solidFill>
                <a:latin typeface="Aptos"/>
                <a:ea typeface="Segoe UI"/>
                <a:cs typeface="Segoe UI"/>
              </a:rPr>
              <a:t>:</a:t>
            </a:r>
            <a:r>
              <a:rPr lang="en-US" sz="1100">
                <a:latin typeface="Aptos"/>
                <a:ea typeface="Segoe UI"/>
                <a:cs typeface="Segoe UI"/>
              </a:rPr>
              <a:t>​</a:t>
            </a:r>
          </a:p>
          <a:p>
            <a:pPr rtl="0"/>
            <a:r>
              <a:rPr lang="en-US" sz="1100" baseline="0">
                <a:solidFill>
                  <a:srgbClr val="000000"/>
                </a:solidFill>
                <a:latin typeface="Aptos"/>
                <a:ea typeface="Segoe UI"/>
                <a:cs typeface="Segoe UI"/>
              </a:rPr>
              <a:t>The  median HRV changes across different CCT labels. For instance, if 'daylight' CCT shows a higher median HRV compared to 'warm' CCT, it might suggest a more relaxed or </a:t>
            </a:r>
            <a:r>
              <a:rPr lang="en-US" sz="1100" b="1" baseline="0">
                <a:solidFill>
                  <a:srgbClr val="000000"/>
                </a:solidFill>
                <a:latin typeface="Aptos"/>
                <a:ea typeface="Segoe UI"/>
                <a:cs typeface="Segoe UI"/>
              </a:rPr>
              <a:t>less stressed state in brighter, cooler light.</a:t>
            </a:r>
          </a:p>
          <a:p>
            <a:pPr algn="ctr"/>
            <a:endParaRPr lang="en-GB"/>
          </a:p>
        </p:txBody>
      </p:sp>
      <p:sp>
        <p:nvSpPr>
          <p:cNvPr id="13" name="TextBox 12">
            <a:extLst>
              <a:ext uri="{FF2B5EF4-FFF2-40B4-BE49-F238E27FC236}">
                <a16:creationId xmlns:a16="http://schemas.microsoft.com/office/drawing/2014/main" id="{6664340F-35E5-47D2-6EF5-3F12F3DF003D}"/>
              </a:ext>
            </a:extLst>
          </p:cNvPr>
          <p:cNvSpPr txBox="1"/>
          <p:nvPr/>
        </p:nvSpPr>
        <p:spPr>
          <a:xfrm>
            <a:off x="5125156" y="2520245"/>
            <a:ext cx="4842934" cy="15542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1100">
                <a:latin typeface="Aptos"/>
                <a:ea typeface="Segoe UI"/>
                <a:cs typeface="Segoe UI"/>
              </a:rPr>
              <a:t>​</a:t>
            </a:r>
          </a:p>
          <a:p>
            <a:pPr rtl="0"/>
            <a:r>
              <a:rPr lang="en-US" sz="1100">
                <a:latin typeface="Aptos"/>
                <a:ea typeface="Segoe UI"/>
                <a:cs typeface="Segoe UI"/>
              </a:rPr>
              <a:t>​</a:t>
            </a:r>
          </a:p>
          <a:p>
            <a:r>
              <a:rPr lang="en-US" sz="1100" b="1" baseline="0">
                <a:solidFill>
                  <a:srgbClr val="000000"/>
                </a:solidFill>
                <a:latin typeface="Aptos"/>
                <a:ea typeface="Segoe UI"/>
                <a:cs typeface="Segoe UI"/>
              </a:rPr>
              <a:t>Heart Rate (</a:t>
            </a:r>
            <a:r>
              <a:rPr lang="en-US" sz="1100" b="1" baseline="0" err="1">
                <a:solidFill>
                  <a:srgbClr val="000000"/>
                </a:solidFill>
                <a:latin typeface="Aptos"/>
                <a:ea typeface="Segoe UI"/>
                <a:cs typeface="Segoe UI"/>
              </a:rPr>
              <a:t>heart_rate_bpm</a:t>
            </a:r>
            <a:r>
              <a:rPr lang="en-US" sz="1100" b="1" baseline="0">
                <a:solidFill>
                  <a:srgbClr val="000000"/>
                </a:solidFill>
                <a:latin typeface="Aptos"/>
                <a:ea typeface="Segoe UI"/>
                <a:cs typeface="Segoe UI"/>
              </a:rPr>
              <a:t>)</a:t>
            </a:r>
            <a:r>
              <a:rPr lang="en-US" sz="1100" baseline="0">
                <a:solidFill>
                  <a:srgbClr val="000000"/>
                </a:solidFill>
                <a:latin typeface="Aptos"/>
                <a:ea typeface="Segoe UI"/>
                <a:cs typeface="Segoe UI"/>
              </a:rPr>
              <a:t>:</a:t>
            </a:r>
            <a:r>
              <a:rPr lang="en-US" sz="1100">
                <a:latin typeface="Aptos"/>
                <a:ea typeface="Segoe UI"/>
                <a:cs typeface="Segoe UI"/>
              </a:rPr>
              <a:t>​</a:t>
            </a:r>
            <a:endParaRPr lang="en-US" sz="1100">
              <a:solidFill>
                <a:srgbClr val="000000"/>
              </a:solidFill>
              <a:latin typeface="Aptos"/>
              <a:ea typeface="Segoe UI"/>
              <a:cs typeface="Segoe UI"/>
            </a:endParaRPr>
          </a:p>
          <a:p>
            <a:r>
              <a:rPr lang="en-US" sz="1100" baseline="0">
                <a:solidFill>
                  <a:srgbClr val="000000"/>
                </a:solidFill>
                <a:latin typeface="Aptos"/>
                <a:ea typeface="Arial"/>
                <a:cs typeface="Arial"/>
              </a:rPr>
              <a:t>Examine the median heart rate for each CCT label. Higher heart rates in specific CCT conditions could indicate increased physiological arousal or activity under those lighting conditions. Conversely, </a:t>
            </a:r>
            <a:r>
              <a:rPr lang="en-US" sz="1100" b="1" baseline="0">
                <a:solidFill>
                  <a:srgbClr val="000000"/>
                </a:solidFill>
                <a:latin typeface="Aptos"/>
                <a:ea typeface="Arial"/>
                <a:cs typeface="Arial"/>
              </a:rPr>
              <a:t>lower heart rates might suggest relaxation or reduced activity.</a:t>
            </a:r>
            <a:endParaRPr lang="en-US" b="1"/>
          </a:p>
          <a:p>
            <a:pPr algn="ctr"/>
            <a:endParaRPr lang="en-GB"/>
          </a:p>
        </p:txBody>
      </p:sp>
      <p:pic>
        <p:nvPicPr>
          <p:cNvPr id="16" name="Picture 15">
            <a:extLst>
              <a:ext uri="{FF2B5EF4-FFF2-40B4-BE49-F238E27FC236}">
                <a16:creationId xmlns:a16="http://schemas.microsoft.com/office/drawing/2014/main" id="{8CF747AE-419D-45D7-A802-71EA0D8609DC}"/>
              </a:ext>
            </a:extLst>
          </p:cNvPr>
          <p:cNvPicPr>
            <a:picLocks noChangeAspect="1"/>
          </p:cNvPicPr>
          <p:nvPr/>
        </p:nvPicPr>
        <p:blipFill>
          <a:blip r:embed="rId2"/>
          <a:srcRect r="-127" b="49812"/>
          <a:stretch>
            <a:fillRect/>
          </a:stretch>
        </p:blipFill>
        <p:spPr>
          <a:xfrm>
            <a:off x="843873" y="864492"/>
            <a:ext cx="3356315" cy="5129719"/>
          </a:xfrm>
          <a:prstGeom prst="rect">
            <a:avLst/>
          </a:prstGeom>
        </p:spPr>
      </p:pic>
      <p:sp>
        <p:nvSpPr>
          <p:cNvPr id="17" name="TextBox 16">
            <a:extLst>
              <a:ext uri="{FF2B5EF4-FFF2-40B4-BE49-F238E27FC236}">
                <a16:creationId xmlns:a16="http://schemas.microsoft.com/office/drawing/2014/main" id="{6777B33A-6FA6-BBCB-5F6F-D42E803BBDD5}"/>
              </a:ext>
            </a:extLst>
          </p:cNvPr>
          <p:cNvSpPr txBox="1"/>
          <p:nvPr/>
        </p:nvSpPr>
        <p:spPr>
          <a:xfrm>
            <a:off x="5113867" y="4332111"/>
            <a:ext cx="6096000"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1100">
                <a:latin typeface="Aptos"/>
                <a:ea typeface="Segoe UI"/>
                <a:cs typeface="Segoe UI"/>
              </a:rPr>
              <a:t>​</a:t>
            </a:r>
          </a:p>
          <a:p>
            <a:pPr marL="742950" lvl="1" indent="-285750" rtl="0">
              <a:buFont typeface="Arial,Sans-Serif"/>
              <a:buChar char="•"/>
            </a:pPr>
            <a:endParaRPr lang="en-US">
              <a:latin typeface="Arial"/>
              <a:ea typeface="Arial"/>
              <a:cs typeface="Arial"/>
            </a:endParaRPr>
          </a:p>
          <a:p>
            <a:r>
              <a:rPr lang="en-US" sz="1100" b="1" baseline="0">
                <a:solidFill>
                  <a:srgbClr val="000000"/>
                </a:solidFill>
                <a:latin typeface="Aptos"/>
                <a:ea typeface="Arial"/>
                <a:cs typeface="Arial"/>
              </a:rPr>
              <a:t>Pupil Size (</a:t>
            </a:r>
            <a:r>
              <a:rPr lang="en-US" sz="1100" b="1" baseline="0" err="1">
                <a:solidFill>
                  <a:srgbClr val="000000"/>
                </a:solidFill>
                <a:latin typeface="Aptos"/>
                <a:ea typeface="Arial"/>
                <a:cs typeface="Arial"/>
              </a:rPr>
              <a:t>pupil_mm</a:t>
            </a:r>
            <a:r>
              <a:rPr lang="en-US" sz="1100" b="1" baseline="0">
                <a:solidFill>
                  <a:srgbClr val="000000"/>
                </a:solidFill>
                <a:latin typeface="Aptos"/>
                <a:ea typeface="Arial"/>
                <a:cs typeface="Arial"/>
              </a:rPr>
              <a:t>)</a:t>
            </a:r>
            <a:r>
              <a:rPr lang="en-US" sz="1100" baseline="0">
                <a:solidFill>
                  <a:srgbClr val="000000"/>
                </a:solidFill>
                <a:latin typeface="Aptos"/>
                <a:ea typeface="Arial"/>
                <a:cs typeface="Arial"/>
              </a:rPr>
              <a:t>:</a:t>
            </a:r>
            <a:r>
              <a:rPr lang="en-US" sz="1100">
                <a:latin typeface="Aptos"/>
                <a:ea typeface="Arial"/>
                <a:cs typeface="Arial"/>
              </a:rPr>
              <a:t>​</a:t>
            </a:r>
            <a:endParaRPr lang="en-US" sz="1100">
              <a:solidFill>
                <a:srgbClr val="000000"/>
              </a:solidFill>
              <a:latin typeface="Aptos"/>
              <a:ea typeface="Arial"/>
              <a:cs typeface="Arial"/>
            </a:endParaRPr>
          </a:p>
          <a:p>
            <a:r>
              <a:rPr lang="en-US" sz="1100" baseline="0">
                <a:solidFill>
                  <a:srgbClr val="000000"/>
                </a:solidFill>
                <a:latin typeface="Aptos"/>
                <a:ea typeface="Arial"/>
                <a:cs typeface="Arial"/>
              </a:rPr>
              <a:t>Pupil size is directly related to light levels. In general, we'd expect pupils to be smaller (constricted) in brighter light conditions (which often correlates with higher CCT, like 'daylight') and larger (dilated) in dimmer conditions.</a:t>
            </a:r>
            <a:r>
              <a:rPr lang="en-US" sz="1100">
                <a:solidFill>
                  <a:srgbClr val="000000"/>
                </a:solidFill>
                <a:latin typeface="Aptos"/>
                <a:ea typeface="Arial"/>
                <a:cs typeface="Arial"/>
              </a:rPr>
              <a:t> We could still observe</a:t>
            </a:r>
            <a:r>
              <a:rPr lang="en-US" sz="1100" baseline="0">
                <a:solidFill>
                  <a:srgbClr val="000000"/>
                </a:solidFill>
                <a:latin typeface="Aptos"/>
                <a:ea typeface="Arial"/>
                <a:cs typeface="Arial"/>
              </a:rPr>
              <a:t> if this expected physiological response is evident across the CCT labels.</a:t>
            </a:r>
            <a:endParaRPr lang="en-US"/>
          </a:p>
          <a:p>
            <a:pPr algn="ctr"/>
            <a:endParaRPr lang="en-GB"/>
          </a:p>
        </p:txBody>
      </p:sp>
      <p:sp>
        <p:nvSpPr>
          <p:cNvPr id="6" name="Footer Placeholder 32">
            <a:extLst>
              <a:ext uri="{FF2B5EF4-FFF2-40B4-BE49-F238E27FC236}">
                <a16:creationId xmlns:a16="http://schemas.microsoft.com/office/drawing/2014/main" id="{9EF8265C-7209-49B3-ED65-ADE19B0DB36A}"/>
              </a:ext>
            </a:extLst>
          </p:cNvPr>
          <p:cNvSpPr>
            <a:spLocks noGrp="1"/>
          </p:cNvSpPr>
          <p:nvPr>
            <p:ph type="ftr" sz="quarter" idx="11"/>
          </p:nvPr>
        </p:nvSpPr>
        <p:spPr>
          <a:xfrm>
            <a:off x="7771455" y="6492875"/>
            <a:ext cx="4114800" cy="365125"/>
          </a:xfrm>
        </p:spPr>
        <p:txBody>
          <a:bodyPr/>
          <a:lstStyle/>
          <a:p>
            <a:pPr algn="r"/>
            <a:r>
              <a:rPr lang="en-GB"/>
              <a:t>AR122    1:1 Interactive Architecture Prototypes</a:t>
            </a:r>
          </a:p>
          <a:p>
            <a:pPr algn="r"/>
            <a:endParaRPr lang="en-GB"/>
          </a:p>
        </p:txBody>
      </p:sp>
      <p:sp>
        <p:nvSpPr>
          <p:cNvPr id="9" name="Rectangle 8">
            <a:extLst>
              <a:ext uri="{FF2B5EF4-FFF2-40B4-BE49-F238E27FC236}">
                <a16:creationId xmlns:a16="http://schemas.microsoft.com/office/drawing/2014/main" id="{53E89365-B064-CC2B-3C35-A3F0418C6751}"/>
              </a:ext>
            </a:extLst>
          </p:cNvPr>
          <p:cNvSpPr/>
          <p:nvPr/>
        </p:nvSpPr>
        <p:spPr>
          <a:xfrm>
            <a:off x="123397" y="6265204"/>
            <a:ext cx="1071310" cy="555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12" name="Footer Placeholder 32">
            <a:extLst>
              <a:ext uri="{FF2B5EF4-FFF2-40B4-BE49-F238E27FC236}">
                <a16:creationId xmlns:a16="http://schemas.microsoft.com/office/drawing/2014/main" id="{611884D2-E2DF-9579-E302-DE345F8B0EBB}"/>
              </a:ext>
            </a:extLst>
          </p:cNvPr>
          <p:cNvSpPr txBox="1">
            <a:spLocks/>
          </p:cNvSpPr>
          <p:nvPr/>
        </p:nvSpPr>
        <p:spPr>
          <a:xfrm>
            <a:off x="307865" y="6492875"/>
            <a:ext cx="4114800" cy="365125"/>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Group 3</a:t>
            </a:r>
          </a:p>
          <a:p>
            <a:endParaRPr lang="en-GB">
              <a:solidFill>
                <a:srgbClr val="FFFFFF"/>
              </a:solidFill>
            </a:endParaRPr>
          </a:p>
        </p:txBody>
      </p:sp>
      <p:sp>
        <p:nvSpPr>
          <p:cNvPr id="15" name="TextBox 14">
            <a:extLst>
              <a:ext uri="{FF2B5EF4-FFF2-40B4-BE49-F238E27FC236}">
                <a16:creationId xmlns:a16="http://schemas.microsoft.com/office/drawing/2014/main" id="{00430653-C512-2CE5-FAB6-897138DA70F2}"/>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29 – Findings</a:t>
            </a:r>
          </a:p>
          <a:p>
            <a:endParaRPr lang="en-GB" sz="1200"/>
          </a:p>
        </p:txBody>
      </p:sp>
    </p:spTree>
    <p:extLst>
      <p:ext uri="{BB962C8B-B14F-4D97-AF65-F5344CB8AC3E}">
        <p14:creationId xmlns:p14="http://schemas.microsoft.com/office/powerpoint/2010/main" val="5435018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FD9E0-F7E2-FCCE-A87F-DFBBCC6BCD3D}"/>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F6C27216-6BEC-BEC1-F443-371FE9393D63}"/>
              </a:ext>
            </a:extLst>
          </p:cNvPr>
          <p:cNvSpPr>
            <a:spLocks noGrp="1"/>
          </p:cNvSpPr>
          <p:nvPr>
            <p:ph type="dt" sz="half" idx="10"/>
          </p:nvPr>
        </p:nvSpPr>
        <p:spPr/>
        <p:txBody>
          <a:bodyPr/>
          <a:lstStyle/>
          <a:p>
            <a:endParaRPr lang="en-GB" sz="1200"/>
          </a:p>
        </p:txBody>
      </p:sp>
      <p:sp>
        <p:nvSpPr>
          <p:cNvPr id="5" name="TextBox 4">
            <a:extLst>
              <a:ext uri="{FF2B5EF4-FFF2-40B4-BE49-F238E27FC236}">
                <a16:creationId xmlns:a16="http://schemas.microsoft.com/office/drawing/2014/main" id="{12A1DC85-720C-75F1-34FB-8A724E1C20A6}"/>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DIN Alternate"/>
                <a:ea typeface="Dotum"/>
              </a:rPr>
              <a:t>LIGHTING | </a:t>
            </a:r>
            <a:r>
              <a:rPr lang="en-GB" sz="2100" b="1" dirty="0">
                <a:latin typeface="DIN Alternate"/>
                <a:ea typeface="Dotum"/>
              </a:rPr>
              <a:t>AI Integration DATA</a:t>
            </a:r>
          </a:p>
        </p:txBody>
      </p:sp>
      <p:sp>
        <p:nvSpPr>
          <p:cNvPr id="7" name="TextBox 4">
            <a:extLst>
              <a:ext uri="{FF2B5EF4-FFF2-40B4-BE49-F238E27FC236}">
                <a16:creationId xmlns:a16="http://schemas.microsoft.com/office/drawing/2014/main" id="{9E30E76B-EE6E-9103-BA42-C1FF493E92DB}"/>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chemeClr val="bg1">
                    <a:lumMod val="76000"/>
                  </a:schemeClr>
                </a:solidFill>
                <a:latin typeface="DIN Alternate"/>
                <a:ea typeface="Dotum"/>
              </a:rPr>
              <a:t>4</a:t>
            </a:r>
            <a:endParaRPr lang="en-US" dirty="0"/>
          </a:p>
        </p:txBody>
      </p:sp>
      <p:sp>
        <p:nvSpPr>
          <p:cNvPr id="9" name="TextBox 8">
            <a:extLst>
              <a:ext uri="{FF2B5EF4-FFF2-40B4-BE49-F238E27FC236}">
                <a16:creationId xmlns:a16="http://schemas.microsoft.com/office/drawing/2014/main" id="{C724955B-67E3-C3FE-895F-BD7FC60D1679}"/>
              </a:ext>
            </a:extLst>
          </p:cNvPr>
          <p:cNvSpPr txBox="1"/>
          <p:nvPr/>
        </p:nvSpPr>
        <p:spPr>
          <a:xfrm>
            <a:off x="5317216" y="7123789"/>
            <a:ext cx="4326699" cy="3431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a:ea typeface="+mn-lt"/>
              <a:cs typeface="+mn-lt"/>
            </a:endParaRPr>
          </a:p>
          <a:p>
            <a:pPr marL="742950" lvl="1" indent="-285750">
              <a:buFont typeface="Arial"/>
              <a:buChar char="•"/>
            </a:pPr>
            <a:endParaRPr lang="en-US" sz="1100">
              <a:ea typeface="+mn-lt"/>
              <a:cs typeface="+mn-lt"/>
            </a:endParaRPr>
          </a:p>
          <a:p>
            <a:pPr marL="742950" lvl="1" indent="-285750">
              <a:buFont typeface="Arial"/>
              <a:buChar char="•"/>
            </a:pPr>
            <a:endParaRPr lang="en-US" sz="1100"/>
          </a:p>
          <a:p>
            <a:pPr lvl="1"/>
            <a:r>
              <a:rPr lang="en-US" sz="1100" b="1">
                <a:ea typeface="+mn-lt"/>
                <a:cs typeface="+mn-lt"/>
              </a:rPr>
              <a:t>General Observations to Look For Across All Plots</a:t>
            </a:r>
            <a:r>
              <a:rPr lang="en-US" sz="1100">
                <a:ea typeface="+mn-lt"/>
                <a:cs typeface="+mn-lt"/>
              </a:rPr>
              <a:t>:</a:t>
            </a:r>
            <a:endParaRPr lang="en-US"/>
          </a:p>
          <a:p>
            <a:pPr marL="285750" indent="-285750">
              <a:buFont typeface="Arial"/>
              <a:buChar char="•"/>
            </a:pPr>
            <a:r>
              <a:rPr lang="en-US" sz="1100" b="1">
                <a:ea typeface="+mn-lt"/>
                <a:cs typeface="+mn-lt"/>
              </a:rPr>
              <a:t>Shift in Medians</a:t>
            </a:r>
            <a:r>
              <a:rPr lang="en-US" sz="1100">
                <a:ea typeface="+mn-lt"/>
                <a:cs typeface="+mn-lt"/>
              </a:rPr>
              <a:t>: Are the medians generally shifting upwards or downwards as CCT labels change from 'warm' to 'daylight' (or vice-versa)? This suggests a direct relationship.</a:t>
            </a:r>
            <a:endParaRPr lang="en-US"/>
          </a:p>
          <a:p>
            <a:pPr marL="285750" indent="-285750">
              <a:buFont typeface="Arial"/>
              <a:buChar char="•"/>
            </a:pPr>
            <a:r>
              <a:rPr lang="en-US" sz="1100" b="1">
                <a:ea typeface="+mn-lt"/>
                <a:cs typeface="+mn-lt"/>
              </a:rPr>
              <a:t>Variability</a:t>
            </a:r>
            <a:r>
              <a:rPr lang="en-US" sz="1100">
                <a:ea typeface="+mn-lt"/>
                <a:cs typeface="+mn-lt"/>
              </a:rPr>
              <a:t>: Do some CCT labels show a much wider spread (taller boxes and longer whiskers) in physiological responses than others? This indicates more individual variation under those specific lighting conditions.</a:t>
            </a:r>
            <a:endParaRPr lang="en-US"/>
          </a:p>
          <a:p>
            <a:pPr marL="285750" indent="-285750">
              <a:buFont typeface="Arial"/>
              <a:buChar char="•"/>
            </a:pPr>
            <a:r>
              <a:rPr lang="en-US" sz="1100" b="1">
                <a:ea typeface="+mn-lt"/>
                <a:cs typeface="+mn-lt"/>
              </a:rPr>
              <a:t>Outliers</a:t>
            </a:r>
            <a:r>
              <a:rPr lang="en-US" sz="1100">
                <a:ea typeface="+mn-lt"/>
                <a:cs typeface="+mn-lt"/>
              </a:rPr>
              <a:t>: Are there a significant number of outliers for certain CCT labels? This might point to unusual individual responses or specific events occurring under those conditions.</a:t>
            </a:r>
            <a:endParaRPr lang="en-US"/>
          </a:p>
          <a:p>
            <a:r>
              <a:rPr lang="en-US" sz="1100">
                <a:ea typeface="+mn-lt"/>
                <a:cs typeface="+mn-lt"/>
              </a:rPr>
              <a:t>By comparing these distributions, you can gain insights into how different light color temperatures might be influencing various physiological responses in your dataset.</a:t>
            </a:r>
            <a:endParaRPr lang="en-US"/>
          </a:p>
          <a:p>
            <a:endParaRPr lang="en-US" sz="1200"/>
          </a:p>
          <a:p>
            <a:pPr algn="ctr"/>
            <a:endParaRPr lang="en-GB"/>
          </a:p>
        </p:txBody>
      </p:sp>
      <p:sp>
        <p:nvSpPr>
          <p:cNvPr id="11" name="TextBox 10">
            <a:extLst>
              <a:ext uri="{FF2B5EF4-FFF2-40B4-BE49-F238E27FC236}">
                <a16:creationId xmlns:a16="http://schemas.microsoft.com/office/drawing/2014/main" id="{C4F5C3A6-9D03-F4BE-D1C0-06DE8E78A617}"/>
              </a:ext>
            </a:extLst>
          </p:cNvPr>
          <p:cNvSpPr txBox="1"/>
          <p:nvPr/>
        </p:nvSpPr>
        <p:spPr>
          <a:xfrm>
            <a:off x="5125967" y="924259"/>
            <a:ext cx="540629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Arial,Sans-Serif"/>
              <a:buChar char="•"/>
            </a:pPr>
            <a:endParaRPr lang="en-US" sz="1100">
              <a:latin typeface="Aptos"/>
              <a:ea typeface="Segoe UI"/>
              <a:cs typeface="Segoe UI"/>
            </a:endParaRPr>
          </a:p>
          <a:p>
            <a:r>
              <a:rPr lang="en-US" sz="1100" b="1">
                <a:solidFill>
                  <a:srgbClr val="000000"/>
                </a:solidFill>
                <a:latin typeface="Aptos"/>
                <a:ea typeface="Segoe UI"/>
                <a:cs typeface="Segoe UI"/>
              </a:rPr>
              <a:t>Blink Rate </a:t>
            </a:r>
            <a:r>
              <a:rPr lang="en-US" sz="1100" b="1" baseline="0">
                <a:solidFill>
                  <a:srgbClr val="000000"/>
                </a:solidFill>
                <a:latin typeface="Aptos"/>
                <a:ea typeface="Segoe UI"/>
                <a:cs typeface="Segoe UI"/>
              </a:rPr>
              <a:t>(</a:t>
            </a:r>
            <a:r>
              <a:rPr lang="en-US" sz="1100" b="1" err="1">
                <a:solidFill>
                  <a:srgbClr val="000000"/>
                </a:solidFill>
                <a:latin typeface="Aptos"/>
                <a:ea typeface="Segoe UI"/>
                <a:cs typeface="Segoe UI"/>
              </a:rPr>
              <a:t>blink_rate</a:t>
            </a:r>
            <a:r>
              <a:rPr lang="en-US" sz="1100" b="1" baseline="0" err="1">
                <a:solidFill>
                  <a:srgbClr val="000000"/>
                </a:solidFill>
                <a:latin typeface="Aptos"/>
                <a:ea typeface="Segoe UI"/>
                <a:cs typeface="Segoe UI"/>
              </a:rPr>
              <a:t>_</a:t>
            </a:r>
            <a:r>
              <a:rPr lang="en-US" sz="1100" b="1" err="1">
                <a:solidFill>
                  <a:srgbClr val="000000"/>
                </a:solidFill>
                <a:latin typeface="Aptos"/>
                <a:ea typeface="Segoe UI"/>
                <a:cs typeface="Segoe UI"/>
              </a:rPr>
              <a:t>per</a:t>
            </a:r>
            <a:r>
              <a:rPr lang="en-US" sz="1100" b="1" baseline="0" err="1">
                <a:solidFill>
                  <a:srgbClr val="000000"/>
                </a:solidFill>
                <a:latin typeface="Aptos"/>
                <a:ea typeface="Segoe UI"/>
                <a:cs typeface="Segoe UI"/>
              </a:rPr>
              <a:t>_</a:t>
            </a:r>
            <a:r>
              <a:rPr lang="en-US" sz="1100" b="1" err="1">
                <a:solidFill>
                  <a:srgbClr val="000000"/>
                </a:solidFill>
                <a:latin typeface="Aptos"/>
                <a:ea typeface="Segoe UI"/>
                <a:cs typeface="Segoe UI"/>
              </a:rPr>
              <a:t>min</a:t>
            </a:r>
            <a:r>
              <a:rPr lang="en-US" sz="1100" b="1" baseline="0">
                <a:solidFill>
                  <a:srgbClr val="000000"/>
                </a:solidFill>
                <a:latin typeface="Aptos"/>
                <a:ea typeface="Segoe UI"/>
                <a:cs typeface="Segoe UI"/>
              </a:rPr>
              <a:t>)</a:t>
            </a:r>
            <a:r>
              <a:rPr lang="en-US" sz="1100" baseline="0">
                <a:solidFill>
                  <a:srgbClr val="000000"/>
                </a:solidFill>
                <a:latin typeface="Aptos"/>
                <a:ea typeface="Segoe UI"/>
                <a:cs typeface="Segoe UI"/>
              </a:rPr>
              <a:t>:</a:t>
            </a:r>
            <a:endParaRPr lang="en-US" sz="1100">
              <a:solidFill>
                <a:srgbClr val="000000"/>
              </a:solidFill>
              <a:latin typeface="Aptos"/>
              <a:ea typeface="Segoe UI"/>
              <a:cs typeface="Segoe UI"/>
            </a:endParaRPr>
          </a:p>
          <a:p>
            <a:r>
              <a:rPr lang="en-US" sz="1100">
                <a:solidFill>
                  <a:srgbClr val="000000"/>
                </a:solidFill>
                <a:latin typeface="Aptos"/>
                <a:ea typeface="Segoe UI"/>
                <a:cs typeface="Segoe UI"/>
              </a:rPr>
              <a:t>Changes in blink rate can be an indicator of visual comfort or fatigue</a:t>
            </a:r>
            <a:r>
              <a:rPr lang="en-US" sz="1100" baseline="0">
                <a:solidFill>
                  <a:srgbClr val="000000"/>
                </a:solidFill>
                <a:latin typeface="Aptos"/>
                <a:ea typeface="Segoe UI"/>
                <a:cs typeface="Segoe UI"/>
              </a:rPr>
              <a:t>. For </a:t>
            </a:r>
            <a:r>
              <a:rPr lang="en-US" sz="1100">
                <a:solidFill>
                  <a:srgbClr val="000000"/>
                </a:solidFill>
                <a:latin typeface="Aptos"/>
                <a:ea typeface="Segoe UI"/>
                <a:cs typeface="Segoe UI"/>
              </a:rPr>
              <a:t>example</a:t>
            </a:r>
            <a:r>
              <a:rPr lang="en-US" sz="1100" baseline="0">
                <a:solidFill>
                  <a:srgbClr val="000000"/>
                </a:solidFill>
                <a:latin typeface="Aptos"/>
                <a:ea typeface="Segoe UI"/>
                <a:cs typeface="Segoe UI"/>
              </a:rPr>
              <a:t>, </a:t>
            </a:r>
            <a:r>
              <a:rPr lang="en-US" sz="1100">
                <a:solidFill>
                  <a:srgbClr val="000000"/>
                </a:solidFill>
                <a:latin typeface="Aptos"/>
                <a:ea typeface="Segoe UI"/>
                <a:cs typeface="Segoe UI"/>
              </a:rPr>
              <a:t>very high or very low blink rates under specific </a:t>
            </a:r>
            <a:r>
              <a:rPr lang="en-US" sz="1100" baseline="0">
                <a:solidFill>
                  <a:srgbClr val="000000"/>
                </a:solidFill>
                <a:latin typeface="Aptos"/>
                <a:ea typeface="Segoe UI"/>
                <a:cs typeface="Segoe UI"/>
              </a:rPr>
              <a:t>CCT </a:t>
            </a:r>
            <a:r>
              <a:rPr lang="en-US" sz="1100">
                <a:solidFill>
                  <a:srgbClr val="000000"/>
                </a:solidFill>
                <a:latin typeface="Aptos"/>
                <a:ea typeface="Segoe UI"/>
                <a:cs typeface="Segoe UI"/>
              </a:rPr>
              <a:t>conditions could </a:t>
            </a:r>
            <a:r>
              <a:rPr lang="en-US" sz="1100" baseline="0">
                <a:solidFill>
                  <a:srgbClr val="000000"/>
                </a:solidFill>
                <a:latin typeface="Aptos"/>
                <a:ea typeface="Segoe UI"/>
                <a:cs typeface="Segoe UI"/>
              </a:rPr>
              <a:t>suggest</a:t>
            </a:r>
            <a:r>
              <a:rPr lang="en-US" sz="1100">
                <a:solidFill>
                  <a:srgbClr val="000000"/>
                </a:solidFill>
                <a:latin typeface="Aptos"/>
                <a:ea typeface="Segoe UI"/>
                <a:cs typeface="Segoe UI"/>
              </a:rPr>
              <a:t> discomfort</a:t>
            </a:r>
            <a:r>
              <a:rPr lang="en-US" sz="1100" baseline="0">
                <a:solidFill>
                  <a:srgbClr val="000000"/>
                </a:solidFill>
                <a:latin typeface="Aptos"/>
                <a:ea typeface="Segoe UI"/>
                <a:cs typeface="Segoe UI"/>
              </a:rPr>
              <a:t> or </a:t>
            </a:r>
            <a:r>
              <a:rPr lang="en-US" sz="1100">
                <a:solidFill>
                  <a:srgbClr val="000000"/>
                </a:solidFill>
                <a:latin typeface="Aptos"/>
                <a:ea typeface="Segoe UI"/>
                <a:cs typeface="Segoe UI"/>
              </a:rPr>
              <a:t>focused attention</a:t>
            </a:r>
            <a:r>
              <a:rPr lang="en-US" sz="1100" baseline="0">
                <a:solidFill>
                  <a:srgbClr val="000000"/>
                </a:solidFill>
                <a:latin typeface="Aptos"/>
                <a:ea typeface="Segoe UI"/>
                <a:cs typeface="Segoe UI"/>
              </a:rPr>
              <a:t>, </a:t>
            </a:r>
            <a:r>
              <a:rPr lang="en-US" sz="1100">
                <a:solidFill>
                  <a:srgbClr val="000000"/>
                </a:solidFill>
                <a:latin typeface="Aptos"/>
                <a:ea typeface="Segoe UI"/>
                <a:cs typeface="Segoe UI"/>
              </a:rPr>
              <a:t>respectively. Look for CCT labels that have notably higher or lower median blink rates</a:t>
            </a:r>
            <a:r>
              <a:rPr lang="en-US" sz="1100" baseline="0">
                <a:solidFill>
                  <a:srgbClr val="000000"/>
                </a:solidFill>
                <a:latin typeface="Aptos"/>
                <a:ea typeface="Segoe UI"/>
                <a:cs typeface="Segoe UI"/>
              </a:rPr>
              <a:t>.</a:t>
            </a:r>
            <a:endParaRPr lang="en-US" sz="1100"/>
          </a:p>
          <a:p>
            <a:pPr algn="ctr"/>
            <a:endParaRPr lang="en-GB"/>
          </a:p>
        </p:txBody>
      </p:sp>
      <p:sp>
        <p:nvSpPr>
          <p:cNvPr id="13" name="TextBox 12">
            <a:extLst>
              <a:ext uri="{FF2B5EF4-FFF2-40B4-BE49-F238E27FC236}">
                <a16:creationId xmlns:a16="http://schemas.microsoft.com/office/drawing/2014/main" id="{9D5FC584-AEAB-8281-33FF-8270F0CF0D8F}"/>
              </a:ext>
            </a:extLst>
          </p:cNvPr>
          <p:cNvSpPr txBox="1"/>
          <p:nvPr/>
        </p:nvSpPr>
        <p:spPr>
          <a:xfrm>
            <a:off x="5125156" y="2520245"/>
            <a:ext cx="4842934"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1100">
                <a:latin typeface="Aptos"/>
                <a:ea typeface="Segoe UI"/>
                <a:cs typeface="Segoe UI"/>
              </a:rPr>
              <a:t>​</a:t>
            </a:r>
          </a:p>
          <a:p>
            <a:r>
              <a:rPr lang="en-US" sz="1100" b="1">
                <a:solidFill>
                  <a:srgbClr val="000000"/>
                </a:solidFill>
                <a:latin typeface="Aptos"/>
                <a:ea typeface="Segoe UI"/>
                <a:cs typeface="Segoe UI"/>
              </a:rPr>
              <a:t>Skin Conductance </a:t>
            </a:r>
            <a:r>
              <a:rPr lang="en-US" sz="1100" b="1" baseline="0">
                <a:solidFill>
                  <a:srgbClr val="000000"/>
                </a:solidFill>
                <a:latin typeface="Aptos"/>
                <a:ea typeface="Segoe UI"/>
                <a:cs typeface="Segoe UI"/>
              </a:rPr>
              <a:t>(</a:t>
            </a:r>
            <a:r>
              <a:rPr lang="en-US" sz="1100" b="1" err="1">
                <a:solidFill>
                  <a:srgbClr val="000000"/>
                </a:solidFill>
                <a:latin typeface="Aptos"/>
                <a:ea typeface="Segoe UI"/>
                <a:cs typeface="Segoe UI"/>
              </a:rPr>
              <a:t>skin</a:t>
            </a:r>
            <a:r>
              <a:rPr lang="en-US" sz="1100" b="1" baseline="0" err="1">
                <a:solidFill>
                  <a:srgbClr val="000000"/>
                </a:solidFill>
                <a:latin typeface="Aptos"/>
                <a:ea typeface="Segoe UI"/>
                <a:cs typeface="Segoe UI"/>
              </a:rPr>
              <a:t>_</a:t>
            </a:r>
            <a:r>
              <a:rPr lang="en-US" sz="1100" b="1" err="1">
                <a:solidFill>
                  <a:srgbClr val="000000"/>
                </a:solidFill>
                <a:latin typeface="Aptos"/>
                <a:ea typeface="Segoe UI"/>
                <a:cs typeface="Segoe UI"/>
              </a:rPr>
              <a:t>conductance</a:t>
            </a:r>
            <a:r>
              <a:rPr lang="en-US" sz="1100" b="1" baseline="0" err="1">
                <a:solidFill>
                  <a:srgbClr val="000000"/>
                </a:solidFill>
                <a:latin typeface="Aptos"/>
                <a:ea typeface="Segoe UI"/>
                <a:cs typeface="Segoe UI"/>
              </a:rPr>
              <a:t>_</a:t>
            </a:r>
            <a:r>
              <a:rPr lang="en-US" sz="1100" b="1" err="1">
                <a:solidFill>
                  <a:srgbClr val="000000"/>
                </a:solidFill>
                <a:latin typeface="Aptos"/>
                <a:ea typeface="Segoe UI"/>
                <a:cs typeface="Segoe UI"/>
              </a:rPr>
              <a:t>uS</a:t>
            </a:r>
            <a:r>
              <a:rPr lang="en-US" sz="1100" b="1" baseline="0">
                <a:solidFill>
                  <a:srgbClr val="000000"/>
                </a:solidFill>
                <a:latin typeface="Aptos"/>
                <a:ea typeface="Segoe UI"/>
                <a:cs typeface="Segoe UI"/>
              </a:rPr>
              <a:t>)</a:t>
            </a:r>
            <a:r>
              <a:rPr lang="en-US" sz="1100" baseline="0">
                <a:solidFill>
                  <a:srgbClr val="000000"/>
                </a:solidFill>
                <a:latin typeface="Aptos"/>
                <a:ea typeface="Segoe UI"/>
                <a:cs typeface="Segoe UI"/>
              </a:rPr>
              <a:t>:</a:t>
            </a:r>
            <a:endParaRPr lang="en-US">
              <a:solidFill>
                <a:srgbClr val="000000"/>
              </a:solidFill>
              <a:latin typeface="Aptos"/>
              <a:ea typeface="Segoe UI"/>
              <a:cs typeface="Arial"/>
            </a:endParaRPr>
          </a:p>
          <a:p>
            <a:r>
              <a:rPr lang="en-US" sz="1100">
                <a:solidFill>
                  <a:srgbClr val="000000"/>
                </a:solidFill>
                <a:latin typeface="Aptos"/>
                <a:ea typeface="Arial"/>
                <a:cs typeface="Arial"/>
              </a:rPr>
              <a:t>Skin conductance is a measure often associated with emotional arousal or stress</a:t>
            </a:r>
            <a:r>
              <a:rPr lang="en-US" sz="1100" baseline="0">
                <a:solidFill>
                  <a:srgbClr val="000000"/>
                </a:solidFill>
                <a:latin typeface="Aptos"/>
                <a:ea typeface="Arial"/>
                <a:cs typeface="Arial"/>
              </a:rPr>
              <a:t>.</a:t>
            </a:r>
            <a:r>
              <a:rPr lang="en-US" sz="1100">
                <a:solidFill>
                  <a:srgbClr val="000000"/>
                </a:solidFill>
                <a:latin typeface="Aptos"/>
                <a:ea typeface="Arial"/>
                <a:cs typeface="Arial"/>
              </a:rPr>
              <a:t> If there are noticeable differences </a:t>
            </a:r>
            <a:r>
              <a:rPr lang="en-US" sz="1100" baseline="0">
                <a:solidFill>
                  <a:srgbClr val="000000"/>
                </a:solidFill>
                <a:latin typeface="Aptos"/>
                <a:ea typeface="Arial"/>
                <a:cs typeface="Arial"/>
              </a:rPr>
              <a:t>in </a:t>
            </a:r>
            <a:r>
              <a:rPr lang="en-US" sz="1100">
                <a:solidFill>
                  <a:srgbClr val="000000"/>
                </a:solidFill>
                <a:latin typeface="Aptos"/>
                <a:ea typeface="Arial"/>
                <a:cs typeface="Arial"/>
              </a:rPr>
              <a:t>median skin conductance across </a:t>
            </a:r>
            <a:r>
              <a:rPr lang="en-US" sz="1100" baseline="0">
                <a:solidFill>
                  <a:srgbClr val="000000"/>
                </a:solidFill>
                <a:latin typeface="Aptos"/>
                <a:ea typeface="Arial"/>
                <a:cs typeface="Arial"/>
              </a:rPr>
              <a:t>CCT</a:t>
            </a:r>
            <a:r>
              <a:rPr lang="en-US" sz="1100">
                <a:solidFill>
                  <a:srgbClr val="000000"/>
                </a:solidFill>
                <a:latin typeface="Aptos"/>
                <a:ea typeface="Arial"/>
                <a:cs typeface="Arial"/>
              </a:rPr>
              <a:t> labels, it</a:t>
            </a:r>
            <a:r>
              <a:rPr lang="en-US" sz="1100" baseline="0">
                <a:solidFill>
                  <a:srgbClr val="000000"/>
                </a:solidFill>
                <a:latin typeface="Aptos"/>
                <a:ea typeface="Arial"/>
                <a:cs typeface="Arial"/>
              </a:rPr>
              <a:t> could</a:t>
            </a:r>
            <a:r>
              <a:rPr lang="en-US" sz="1100">
                <a:solidFill>
                  <a:srgbClr val="000000"/>
                </a:solidFill>
                <a:latin typeface="Aptos"/>
                <a:ea typeface="Arial"/>
                <a:cs typeface="Arial"/>
              </a:rPr>
              <a:t> point to varying levels of </a:t>
            </a:r>
            <a:r>
              <a:rPr lang="en-US" sz="1100" baseline="0">
                <a:solidFill>
                  <a:srgbClr val="000000"/>
                </a:solidFill>
                <a:latin typeface="Aptos"/>
                <a:ea typeface="Arial"/>
                <a:cs typeface="Arial"/>
              </a:rPr>
              <a:t>physiological</a:t>
            </a:r>
            <a:r>
              <a:rPr lang="en-US" sz="1100">
                <a:solidFill>
                  <a:srgbClr val="000000"/>
                </a:solidFill>
                <a:latin typeface="Aptos"/>
                <a:ea typeface="Arial"/>
                <a:cs typeface="Arial"/>
              </a:rPr>
              <a:t> </a:t>
            </a:r>
            <a:r>
              <a:rPr lang="en-US" sz="1100" baseline="0">
                <a:solidFill>
                  <a:srgbClr val="000000"/>
                </a:solidFill>
                <a:latin typeface="Aptos"/>
                <a:ea typeface="Arial"/>
                <a:cs typeface="Arial"/>
              </a:rPr>
              <a:t>arousal </a:t>
            </a:r>
            <a:r>
              <a:rPr lang="en-US" sz="1100">
                <a:solidFill>
                  <a:srgbClr val="000000"/>
                </a:solidFill>
                <a:latin typeface="Aptos"/>
                <a:ea typeface="Arial"/>
                <a:cs typeface="Arial"/>
              </a:rPr>
              <a:t>induced by different light color temperatures</a:t>
            </a:r>
            <a:r>
              <a:rPr lang="en-US" sz="1100" baseline="0">
                <a:solidFill>
                  <a:srgbClr val="000000"/>
                </a:solidFill>
                <a:latin typeface="Aptos"/>
                <a:ea typeface="Arial"/>
                <a:cs typeface="Arial"/>
              </a:rPr>
              <a:t>.</a:t>
            </a:r>
            <a:endParaRPr lang="en-US"/>
          </a:p>
          <a:p>
            <a:pPr algn="ctr"/>
            <a:endParaRPr lang="en-GB"/>
          </a:p>
        </p:txBody>
      </p:sp>
      <p:pic>
        <p:nvPicPr>
          <p:cNvPr id="16" name="Picture 15">
            <a:extLst>
              <a:ext uri="{FF2B5EF4-FFF2-40B4-BE49-F238E27FC236}">
                <a16:creationId xmlns:a16="http://schemas.microsoft.com/office/drawing/2014/main" id="{B5257E78-C8E7-F76C-9CE0-8F04E45166CE}"/>
              </a:ext>
            </a:extLst>
          </p:cNvPr>
          <p:cNvPicPr>
            <a:picLocks noChangeAspect="1"/>
          </p:cNvPicPr>
          <p:nvPr/>
        </p:nvPicPr>
        <p:blipFill>
          <a:blip r:embed="rId2"/>
          <a:srcRect l="-589" t="49804" r="442" b="-576"/>
          <a:stretch>
            <a:fillRect/>
          </a:stretch>
        </p:blipFill>
        <p:spPr>
          <a:xfrm>
            <a:off x="846413" y="980850"/>
            <a:ext cx="3369118" cy="5153006"/>
          </a:xfrm>
          <a:prstGeom prst="rect">
            <a:avLst/>
          </a:prstGeom>
        </p:spPr>
      </p:pic>
      <p:sp>
        <p:nvSpPr>
          <p:cNvPr id="4" name="TextBox 3">
            <a:extLst>
              <a:ext uri="{FF2B5EF4-FFF2-40B4-BE49-F238E27FC236}">
                <a16:creationId xmlns:a16="http://schemas.microsoft.com/office/drawing/2014/main" id="{A5AA2C95-9770-B880-826D-505C456D4876}"/>
              </a:ext>
            </a:extLst>
          </p:cNvPr>
          <p:cNvSpPr txBox="1"/>
          <p:nvPr/>
        </p:nvSpPr>
        <p:spPr>
          <a:xfrm>
            <a:off x="5046133" y="4411133"/>
            <a:ext cx="60960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rtl="0">
              <a:buFont typeface="Arial,Sans-Serif"/>
              <a:buChar char="•"/>
            </a:pPr>
            <a:endParaRPr lang="en-US">
              <a:latin typeface="Arial"/>
              <a:ea typeface="Arial"/>
              <a:cs typeface="Arial"/>
            </a:endParaRPr>
          </a:p>
          <a:p>
            <a:r>
              <a:rPr lang="en-US" sz="1100" b="1" baseline="0">
                <a:solidFill>
                  <a:srgbClr val="000000"/>
                </a:solidFill>
                <a:latin typeface="Aptos"/>
                <a:ea typeface="Arial"/>
                <a:cs typeface="Arial"/>
              </a:rPr>
              <a:t>Respiratory Rate (</a:t>
            </a:r>
            <a:r>
              <a:rPr lang="en-US" sz="1100" b="1" baseline="0" err="1">
                <a:solidFill>
                  <a:srgbClr val="000000"/>
                </a:solidFill>
                <a:latin typeface="Aptos"/>
                <a:ea typeface="Arial"/>
                <a:cs typeface="Arial"/>
              </a:rPr>
              <a:t>respiratory_rate_bpm</a:t>
            </a:r>
            <a:r>
              <a:rPr lang="en-US" sz="1100" b="1" baseline="0">
                <a:solidFill>
                  <a:srgbClr val="000000"/>
                </a:solidFill>
                <a:latin typeface="Aptos"/>
                <a:ea typeface="Arial"/>
                <a:cs typeface="Arial"/>
              </a:rPr>
              <a:t>)</a:t>
            </a:r>
            <a:r>
              <a:rPr lang="en-US" sz="1100" baseline="0">
                <a:solidFill>
                  <a:srgbClr val="000000"/>
                </a:solidFill>
                <a:latin typeface="Aptos"/>
                <a:ea typeface="Arial"/>
                <a:cs typeface="Arial"/>
              </a:rPr>
              <a:t>:</a:t>
            </a:r>
            <a:endParaRPr lang="en-US" sz="1100">
              <a:latin typeface="Aptos"/>
              <a:ea typeface="Arial"/>
              <a:cs typeface="Arial"/>
            </a:endParaRPr>
          </a:p>
          <a:p>
            <a:pPr lvl="0"/>
            <a:r>
              <a:rPr lang="en-US" sz="1100">
                <a:latin typeface="Aptos"/>
                <a:ea typeface="Arial"/>
                <a:cs typeface="Arial"/>
              </a:rPr>
              <a:t>​</a:t>
            </a:r>
            <a:r>
              <a:rPr lang="en-US" sz="1100" baseline="0">
                <a:solidFill>
                  <a:srgbClr val="000000"/>
                </a:solidFill>
                <a:latin typeface="Aptos"/>
                <a:ea typeface="Arial"/>
                <a:cs typeface="Arial"/>
              </a:rPr>
              <a:t>Respiratory rate can also be influenced by physiological state. Observe if the median respiratory rate shows any consistent patterns </a:t>
            </a:r>
            <a:r>
              <a:rPr lang="en-US" sz="1100" b="1" baseline="0">
                <a:solidFill>
                  <a:srgbClr val="000000"/>
                </a:solidFill>
                <a:latin typeface="Aptos"/>
                <a:ea typeface="Arial"/>
                <a:cs typeface="Arial"/>
              </a:rPr>
              <a:t>(e.g., higher or lower) in response to different CCT labels, which might correlate with states of alertness or relaxation.</a:t>
            </a:r>
            <a:endParaRPr lang="en-US" b="1"/>
          </a:p>
          <a:p>
            <a:pPr algn="ctr"/>
            <a:endParaRPr lang="en-GB"/>
          </a:p>
        </p:txBody>
      </p:sp>
      <p:sp>
        <p:nvSpPr>
          <p:cNvPr id="8" name="Footer Placeholder 32">
            <a:extLst>
              <a:ext uri="{FF2B5EF4-FFF2-40B4-BE49-F238E27FC236}">
                <a16:creationId xmlns:a16="http://schemas.microsoft.com/office/drawing/2014/main" id="{7F291481-5BDC-B76A-26C1-C6125B1DC8FC}"/>
              </a:ext>
            </a:extLst>
          </p:cNvPr>
          <p:cNvSpPr>
            <a:spLocks noGrp="1"/>
          </p:cNvSpPr>
          <p:nvPr>
            <p:ph type="ftr" sz="quarter" idx="11"/>
          </p:nvPr>
        </p:nvSpPr>
        <p:spPr>
          <a:xfrm>
            <a:off x="7771455" y="6492875"/>
            <a:ext cx="4114800" cy="365125"/>
          </a:xfrm>
        </p:spPr>
        <p:txBody>
          <a:bodyPr/>
          <a:lstStyle/>
          <a:p>
            <a:pPr algn="r"/>
            <a:r>
              <a:rPr lang="en-GB"/>
              <a:t>AR122    1:1 Interactive Architecture Prototypes</a:t>
            </a:r>
          </a:p>
          <a:p>
            <a:pPr algn="r"/>
            <a:endParaRPr lang="en-GB"/>
          </a:p>
        </p:txBody>
      </p:sp>
      <p:sp>
        <p:nvSpPr>
          <p:cNvPr id="12" name="Rectangle 11">
            <a:extLst>
              <a:ext uri="{FF2B5EF4-FFF2-40B4-BE49-F238E27FC236}">
                <a16:creationId xmlns:a16="http://schemas.microsoft.com/office/drawing/2014/main" id="{01335F1E-7A8B-4F2F-92C3-D2A6D3E6D355}"/>
              </a:ext>
            </a:extLst>
          </p:cNvPr>
          <p:cNvSpPr/>
          <p:nvPr/>
        </p:nvSpPr>
        <p:spPr>
          <a:xfrm>
            <a:off x="123397" y="6265204"/>
            <a:ext cx="1071310" cy="555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15" name="Footer Placeholder 32">
            <a:extLst>
              <a:ext uri="{FF2B5EF4-FFF2-40B4-BE49-F238E27FC236}">
                <a16:creationId xmlns:a16="http://schemas.microsoft.com/office/drawing/2014/main" id="{D27F6D70-C333-7E65-F3CA-9F5C1C05BE2A}"/>
              </a:ext>
            </a:extLst>
          </p:cNvPr>
          <p:cNvSpPr txBox="1">
            <a:spLocks/>
          </p:cNvSpPr>
          <p:nvPr/>
        </p:nvSpPr>
        <p:spPr>
          <a:xfrm>
            <a:off x="307865" y="6492875"/>
            <a:ext cx="4114800" cy="365125"/>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Group 3</a:t>
            </a:r>
          </a:p>
          <a:p>
            <a:endParaRPr lang="en-GB">
              <a:solidFill>
                <a:srgbClr val="FFFFFF"/>
              </a:solidFill>
            </a:endParaRPr>
          </a:p>
        </p:txBody>
      </p:sp>
      <p:sp>
        <p:nvSpPr>
          <p:cNvPr id="18" name="TextBox 17">
            <a:extLst>
              <a:ext uri="{FF2B5EF4-FFF2-40B4-BE49-F238E27FC236}">
                <a16:creationId xmlns:a16="http://schemas.microsoft.com/office/drawing/2014/main" id="{3385ADCC-2F8C-E8A6-A47D-897E74351D60}"/>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30 – Findings</a:t>
            </a:r>
          </a:p>
          <a:p>
            <a:endParaRPr lang="en-GB" sz="1200"/>
          </a:p>
        </p:txBody>
      </p:sp>
    </p:spTree>
    <p:extLst>
      <p:ext uri="{BB962C8B-B14F-4D97-AF65-F5344CB8AC3E}">
        <p14:creationId xmlns:p14="http://schemas.microsoft.com/office/powerpoint/2010/main" val="1625019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AADCC-FEAF-DBB6-A821-6995CB7FC574}"/>
            </a:ext>
          </a:extLst>
        </p:cNvPr>
        <p:cNvGrpSpPr/>
        <p:nvPr/>
      </p:nvGrpSpPr>
      <p:grpSpPr>
        <a:xfrm>
          <a:off x="0" y="0"/>
          <a:ext cx="0" cy="0"/>
          <a:chOff x="0" y="0"/>
          <a:chExt cx="0" cy="0"/>
        </a:xfrm>
      </p:grpSpPr>
      <p:sp>
        <p:nvSpPr>
          <p:cNvPr id="32" name="Date Placeholder 31">
            <a:extLst>
              <a:ext uri="{FF2B5EF4-FFF2-40B4-BE49-F238E27FC236}">
                <a16:creationId xmlns:a16="http://schemas.microsoft.com/office/drawing/2014/main" id="{744014A2-07A8-2D59-9DE5-316713FC78C4}"/>
              </a:ext>
            </a:extLst>
          </p:cNvPr>
          <p:cNvSpPr>
            <a:spLocks noGrp="1"/>
          </p:cNvSpPr>
          <p:nvPr>
            <p:ph type="dt" sz="half" idx="10"/>
          </p:nvPr>
        </p:nvSpPr>
        <p:spPr>
          <a:xfrm>
            <a:off x="305745" y="6492875"/>
            <a:ext cx="2743200" cy="365125"/>
          </a:xfrm>
        </p:spPr>
        <p:txBody>
          <a:bodyPr/>
          <a:lstStyle/>
          <a:p>
            <a:r>
              <a:rPr lang="en-GB" sz="1200"/>
              <a:t>Group 3</a:t>
            </a:r>
          </a:p>
        </p:txBody>
      </p:sp>
      <p:sp>
        <p:nvSpPr>
          <p:cNvPr id="33" name="Footer Placeholder 32">
            <a:extLst>
              <a:ext uri="{FF2B5EF4-FFF2-40B4-BE49-F238E27FC236}">
                <a16:creationId xmlns:a16="http://schemas.microsoft.com/office/drawing/2014/main" id="{C9BE23DE-7FFC-C442-EF48-51BB2A21D262}"/>
              </a:ext>
            </a:extLst>
          </p:cNvPr>
          <p:cNvSpPr>
            <a:spLocks noGrp="1"/>
          </p:cNvSpPr>
          <p:nvPr>
            <p:ph type="ftr" sz="quarter" idx="11"/>
          </p:nvPr>
        </p:nvSpPr>
        <p:spPr>
          <a:xfrm>
            <a:off x="7771455" y="6492875"/>
            <a:ext cx="4114800" cy="365125"/>
          </a:xfrm>
        </p:spPr>
        <p:txBody>
          <a:bodyPr/>
          <a:lstStyle/>
          <a:p>
            <a:pPr algn="r"/>
            <a:r>
              <a:rPr lang="en-GB"/>
              <a:t>AR122    1:1 Interactive Architecture Prototypes</a:t>
            </a:r>
          </a:p>
          <a:p>
            <a:pPr algn="r"/>
            <a:endParaRPr lang="en-GB"/>
          </a:p>
        </p:txBody>
      </p:sp>
      <p:sp>
        <p:nvSpPr>
          <p:cNvPr id="4" name="TextBox 4">
            <a:extLst>
              <a:ext uri="{FF2B5EF4-FFF2-40B4-BE49-F238E27FC236}">
                <a16:creationId xmlns:a16="http://schemas.microsoft.com/office/drawing/2014/main" id="{E0B54690-29D1-24E3-426F-EA6F4280B258}"/>
              </a:ext>
            </a:extLst>
          </p:cNvPr>
          <p:cNvSpPr txBox="1"/>
          <p:nvPr/>
        </p:nvSpPr>
        <p:spPr>
          <a:xfrm>
            <a:off x="423885" y="345300"/>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chemeClr val="bg1">
                    <a:lumMod val="76000"/>
                  </a:schemeClr>
                </a:solidFill>
                <a:latin typeface="DIN Alternate"/>
                <a:ea typeface="Dotum"/>
              </a:rPr>
              <a:t>0</a:t>
            </a:r>
          </a:p>
        </p:txBody>
      </p:sp>
      <p:sp>
        <p:nvSpPr>
          <p:cNvPr id="7" name="TextBox 4">
            <a:extLst>
              <a:ext uri="{FF2B5EF4-FFF2-40B4-BE49-F238E27FC236}">
                <a16:creationId xmlns:a16="http://schemas.microsoft.com/office/drawing/2014/main" id="{59093C01-9B7C-BAD7-BFC9-601B5EC64508}"/>
              </a:ext>
            </a:extLst>
          </p:cNvPr>
          <p:cNvSpPr txBox="1"/>
          <p:nvPr/>
        </p:nvSpPr>
        <p:spPr>
          <a:xfrm>
            <a:off x="829329" y="461683"/>
            <a:ext cx="7183857" cy="369332"/>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DIN Alternate"/>
                <a:ea typeface="Dotum"/>
              </a:rPr>
              <a:t>VORONOI | </a:t>
            </a:r>
            <a:r>
              <a:rPr lang="en-GB" b="1">
                <a:latin typeface="DIN Alternate"/>
                <a:ea typeface="Dotum"/>
              </a:rPr>
              <a:t>KEY CONTROLS</a:t>
            </a:r>
            <a:endParaRPr lang="en-GB" sz="2100" b="1">
              <a:latin typeface="DIN Alternate"/>
              <a:ea typeface="Dotum"/>
            </a:endParaRPr>
          </a:p>
        </p:txBody>
      </p:sp>
      <p:sp>
        <p:nvSpPr>
          <p:cNvPr id="12" name="TextBox 11">
            <a:extLst>
              <a:ext uri="{FF2B5EF4-FFF2-40B4-BE49-F238E27FC236}">
                <a16:creationId xmlns:a16="http://schemas.microsoft.com/office/drawing/2014/main" id="{F97D57C7-0F53-85BE-A7F9-C3FCD354E718}"/>
              </a:ext>
            </a:extLst>
          </p:cNvPr>
          <p:cNvSpPr txBox="1"/>
          <p:nvPr/>
        </p:nvSpPr>
        <p:spPr>
          <a:xfrm>
            <a:off x="426292" y="1021450"/>
            <a:ext cx="217942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Aptos"/>
                <a:ea typeface="Arial"/>
                <a:cs typeface="Arial"/>
              </a:rPr>
              <a:t>1) Point Count</a:t>
            </a:r>
            <a:endParaRPr lang="en-US"/>
          </a:p>
        </p:txBody>
      </p:sp>
      <p:sp>
        <p:nvSpPr>
          <p:cNvPr id="22" name="TextBox 21">
            <a:extLst>
              <a:ext uri="{FF2B5EF4-FFF2-40B4-BE49-F238E27FC236}">
                <a16:creationId xmlns:a16="http://schemas.microsoft.com/office/drawing/2014/main" id="{E277DCA1-DD7C-30BE-EE46-9401C77E24DE}"/>
              </a:ext>
            </a:extLst>
          </p:cNvPr>
          <p:cNvSpPr txBox="1"/>
          <p:nvPr/>
        </p:nvSpPr>
        <p:spPr>
          <a:xfrm>
            <a:off x="6196910" y="1021450"/>
            <a:ext cx="217942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Aptos"/>
                <a:ea typeface="Arial"/>
                <a:cs typeface="Arial"/>
              </a:rPr>
              <a:t>2) Point distribution</a:t>
            </a:r>
            <a:endParaRPr lang="en-US"/>
          </a:p>
        </p:txBody>
      </p:sp>
      <p:sp>
        <p:nvSpPr>
          <p:cNvPr id="23" name="TextBox 22">
            <a:extLst>
              <a:ext uri="{FF2B5EF4-FFF2-40B4-BE49-F238E27FC236}">
                <a16:creationId xmlns:a16="http://schemas.microsoft.com/office/drawing/2014/main" id="{8ED10B0C-CACB-20A4-0849-351C786827F0}"/>
              </a:ext>
            </a:extLst>
          </p:cNvPr>
          <p:cNvSpPr txBox="1"/>
          <p:nvPr/>
        </p:nvSpPr>
        <p:spPr>
          <a:xfrm>
            <a:off x="447607" y="3669799"/>
            <a:ext cx="217942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Aptos"/>
                <a:ea typeface="Arial"/>
                <a:cs typeface="Arial"/>
              </a:rPr>
              <a:t>3) Boundary shape</a:t>
            </a:r>
            <a:endParaRPr lang="en-US"/>
          </a:p>
        </p:txBody>
      </p:sp>
      <p:sp>
        <p:nvSpPr>
          <p:cNvPr id="24" name="TextBox 23">
            <a:extLst>
              <a:ext uri="{FF2B5EF4-FFF2-40B4-BE49-F238E27FC236}">
                <a16:creationId xmlns:a16="http://schemas.microsoft.com/office/drawing/2014/main" id="{F888A730-9C42-E9BF-78D8-A2DCA3578E39}"/>
              </a:ext>
            </a:extLst>
          </p:cNvPr>
          <p:cNvSpPr txBox="1"/>
          <p:nvPr/>
        </p:nvSpPr>
        <p:spPr>
          <a:xfrm>
            <a:off x="6199574" y="3669800"/>
            <a:ext cx="217942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Aptos"/>
                <a:ea typeface="Arial"/>
                <a:cs typeface="Arial"/>
              </a:rPr>
              <a:t>4) Cell thickness</a:t>
            </a:r>
            <a:endParaRPr lang="en-US"/>
          </a:p>
        </p:txBody>
      </p:sp>
      <p:sp>
        <p:nvSpPr>
          <p:cNvPr id="29" name="TextBox 28">
            <a:extLst>
              <a:ext uri="{FF2B5EF4-FFF2-40B4-BE49-F238E27FC236}">
                <a16:creationId xmlns:a16="http://schemas.microsoft.com/office/drawing/2014/main" id="{41F10802-D156-AB4B-79FA-CEA8A32C7EC1}"/>
              </a:ext>
            </a:extLst>
          </p:cNvPr>
          <p:cNvSpPr txBox="1"/>
          <p:nvPr/>
        </p:nvSpPr>
        <p:spPr>
          <a:xfrm>
            <a:off x="6194912" y="2918456"/>
            <a:ext cx="463194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ptos"/>
                <a:cs typeface="Arial"/>
              </a:rPr>
              <a:t>Even spacing --&gt; uniform pattern</a:t>
            </a:r>
            <a:endParaRPr lang="en-US">
              <a:latin typeface="Aptos"/>
              <a:cs typeface="Arial"/>
            </a:endParaRPr>
          </a:p>
          <a:p>
            <a:r>
              <a:rPr lang="en-US" sz="1200">
                <a:latin typeface="Aptos"/>
                <a:cs typeface="Arial"/>
              </a:rPr>
              <a:t>Clustered/attractor --&gt; gradients (dense --&gt; sparse area)</a:t>
            </a:r>
            <a:endParaRPr lang="en-US"/>
          </a:p>
        </p:txBody>
      </p:sp>
      <p:sp>
        <p:nvSpPr>
          <p:cNvPr id="30" name="TextBox 29">
            <a:extLst>
              <a:ext uri="{FF2B5EF4-FFF2-40B4-BE49-F238E27FC236}">
                <a16:creationId xmlns:a16="http://schemas.microsoft.com/office/drawing/2014/main" id="{44B838AE-2BE5-8D06-5101-CA664BA1F303}"/>
              </a:ext>
            </a:extLst>
          </p:cNvPr>
          <p:cNvSpPr txBox="1"/>
          <p:nvPr/>
        </p:nvSpPr>
        <p:spPr>
          <a:xfrm>
            <a:off x="413637" y="5556148"/>
            <a:ext cx="31945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ptos"/>
                <a:cs typeface="Arial"/>
              </a:rPr>
              <a:t>Changes overall form</a:t>
            </a:r>
          </a:p>
          <a:p>
            <a:r>
              <a:rPr lang="en-US" sz="1200">
                <a:latin typeface="Aptos"/>
                <a:cs typeface="Arial"/>
              </a:rPr>
              <a:t>Visually: same pattern adapts to any outline</a:t>
            </a:r>
            <a:br>
              <a:rPr lang="en-US" sz="1200">
                <a:latin typeface="Aptos"/>
                <a:cs typeface="Arial"/>
              </a:rPr>
            </a:br>
            <a:endParaRPr lang="en-US" sz="1200"/>
          </a:p>
        </p:txBody>
      </p:sp>
      <p:sp>
        <p:nvSpPr>
          <p:cNvPr id="31" name="TextBox 30">
            <a:extLst>
              <a:ext uri="{FF2B5EF4-FFF2-40B4-BE49-F238E27FC236}">
                <a16:creationId xmlns:a16="http://schemas.microsoft.com/office/drawing/2014/main" id="{D9EDEEC3-36EF-5363-A6F2-3B590BD720E9}"/>
              </a:ext>
            </a:extLst>
          </p:cNvPr>
          <p:cNvSpPr txBox="1"/>
          <p:nvPr/>
        </p:nvSpPr>
        <p:spPr>
          <a:xfrm>
            <a:off x="441612" y="2915125"/>
            <a:ext cx="379634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ptos"/>
                <a:cs typeface="Arial"/>
              </a:rPr>
              <a:t>Fewer points --&gt; larger, simpler cells</a:t>
            </a:r>
          </a:p>
          <a:p>
            <a:r>
              <a:rPr lang="en-US" sz="1200">
                <a:latin typeface="Aptos"/>
                <a:cs typeface="Arial"/>
              </a:rPr>
              <a:t>More points --&gt; smaller, denser cells</a:t>
            </a:r>
          </a:p>
          <a:p>
            <a:br>
              <a:rPr lang="en-US" sz="1200">
                <a:latin typeface="Aptos"/>
                <a:cs typeface="Arial"/>
              </a:rPr>
            </a:br>
            <a:endParaRPr lang="en-US" sz="1200">
              <a:cs typeface="Arial"/>
            </a:endParaRPr>
          </a:p>
        </p:txBody>
      </p:sp>
      <p:sp>
        <p:nvSpPr>
          <p:cNvPr id="34" name="TextBox 33">
            <a:extLst>
              <a:ext uri="{FF2B5EF4-FFF2-40B4-BE49-F238E27FC236}">
                <a16:creationId xmlns:a16="http://schemas.microsoft.com/office/drawing/2014/main" id="{7910EA4C-6199-069C-67EB-BA063EE30016}"/>
              </a:ext>
            </a:extLst>
          </p:cNvPr>
          <p:cNvSpPr txBox="1"/>
          <p:nvPr/>
        </p:nvSpPr>
        <p:spPr>
          <a:xfrm>
            <a:off x="6195578" y="5556147"/>
            <a:ext cx="453669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ptos"/>
                <a:cs typeface="Arial"/>
              </a:rPr>
              <a:t>Controls depth and weight</a:t>
            </a:r>
            <a:endParaRPr lang="en-US">
              <a:latin typeface="Aptos"/>
              <a:cs typeface="Arial"/>
            </a:endParaRPr>
          </a:p>
          <a:p>
            <a:r>
              <a:rPr lang="en-US" sz="1200">
                <a:latin typeface="Aptos"/>
                <a:cs typeface="Arial"/>
              </a:rPr>
              <a:t>Visually:  thin = light/graphic,  thick = structural/solid</a:t>
            </a:r>
            <a:endParaRPr lang="en-US"/>
          </a:p>
        </p:txBody>
      </p:sp>
      <p:pic>
        <p:nvPicPr>
          <p:cNvPr id="5" name="Picture 4">
            <a:extLst>
              <a:ext uri="{FF2B5EF4-FFF2-40B4-BE49-F238E27FC236}">
                <a16:creationId xmlns:a16="http://schemas.microsoft.com/office/drawing/2014/main" id="{94894AE8-14FD-3433-F0A7-82123B5A9680}"/>
              </a:ext>
            </a:extLst>
          </p:cNvPr>
          <p:cNvPicPr>
            <a:picLocks noChangeAspect="1"/>
          </p:cNvPicPr>
          <p:nvPr/>
        </p:nvPicPr>
        <p:blipFill>
          <a:blip r:embed="rId3"/>
          <a:stretch>
            <a:fillRect/>
          </a:stretch>
        </p:blipFill>
        <p:spPr>
          <a:xfrm>
            <a:off x="448108" y="1297998"/>
            <a:ext cx="3134591" cy="1499754"/>
          </a:xfrm>
          <a:prstGeom prst="rect">
            <a:avLst/>
          </a:prstGeom>
        </p:spPr>
      </p:pic>
      <p:pic>
        <p:nvPicPr>
          <p:cNvPr id="8" name="Picture 7">
            <a:extLst>
              <a:ext uri="{FF2B5EF4-FFF2-40B4-BE49-F238E27FC236}">
                <a16:creationId xmlns:a16="http://schemas.microsoft.com/office/drawing/2014/main" id="{E925317D-003F-B1B3-5696-A42654157D8C}"/>
              </a:ext>
            </a:extLst>
          </p:cNvPr>
          <p:cNvPicPr>
            <a:picLocks noChangeAspect="1"/>
          </p:cNvPicPr>
          <p:nvPr/>
        </p:nvPicPr>
        <p:blipFill>
          <a:blip r:embed="rId4"/>
          <a:stretch>
            <a:fillRect/>
          </a:stretch>
        </p:blipFill>
        <p:spPr>
          <a:xfrm>
            <a:off x="6194714" y="1338262"/>
            <a:ext cx="3097357" cy="1458191"/>
          </a:xfrm>
          <a:prstGeom prst="rect">
            <a:avLst/>
          </a:prstGeom>
        </p:spPr>
      </p:pic>
      <p:pic>
        <p:nvPicPr>
          <p:cNvPr id="11" name="Picture 10">
            <a:extLst>
              <a:ext uri="{FF2B5EF4-FFF2-40B4-BE49-F238E27FC236}">
                <a16:creationId xmlns:a16="http://schemas.microsoft.com/office/drawing/2014/main" id="{F9EE3937-3B76-1A7A-2976-1617E53D417A}"/>
              </a:ext>
            </a:extLst>
          </p:cNvPr>
          <p:cNvPicPr>
            <a:picLocks noChangeAspect="1"/>
          </p:cNvPicPr>
          <p:nvPr/>
        </p:nvPicPr>
        <p:blipFill>
          <a:blip r:embed="rId5"/>
          <a:stretch>
            <a:fillRect/>
          </a:stretch>
        </p:blipFill>
        <p:spPr>
          <a:xfrm>
            <a:off x="446809" y="4018252"/>
            <a:ext cx="2925041" cy="1458191"/>
          </a:xfrm>
          <a:prstGeom prst="rect">
            <a:avLst/>
          </a:prstGeom>
        </p:spPr>
      </p:pic>
      <p:pic>
        <p:nvPicPr>
          <p:cNvPr id="16" name="Picture 15">
            <a:extLst>
              <a:ext uri="{FF2B5EF4-FFF2-40B4-BE49-F238E27FC236}">
                <a16:creationId xmlns:a16="http://schemas.microsoft.com/office/drawing/2014/main" id="{3DA0F44C-1537-0722-2BBE-7AF33D065B13}"/>
              </a:ext>
            </a:extLst>
          </p:cNvPr>
          <p:cNvPicPr>
            <a:picLocks noChangeAspect="1"/>
          </p:cNvPicPr>
          <p:nvPr/>
        </p:nvPicPr>
        <p:blipFill>
          <a:blip r:embed="rId6"/>
          <a:stretch>
            <a:fillRect/>
          </a:stretch>
        </p:blipFill>
        <p:spPr>
          <a:xfrm>
            <a:off x="6152284" y="3957638"/>
            <a:ext cx="1472046" cy="1458191"/>
          </a:xfrm>
          <a:prstGeom prst="rect">
            <a:avLst/>
          </a:prstGeom>
        </p:spPr>
      </p:pic>
      <p:pic>
        <p:nvPicPr>
          <p:cNvPr id="21" name="Picture 20">
            <a:extLst>
              <a:ext uri="{FF2B5EF4-FFF2-40B4-BE49-F238E27FC236}">
                <a16:creationId xmlns:a16="http://schemas.microsoft.com/office/drawing/2014/main" id="{117138AB-51A2-071A-A700-CD9FB889C516}"/>
              </a:ext>
            </a:extLst>
          </p:cNvPr>
          <p:cNvPicPr>
            <a:picLocks noChangeAspect="1"/>
          </p:cNvPicPr>
          <p:nvPr/>
        </p:nvPicPr>
        <p:blipFill>
          <a:blip r:embed="rId7"/>
          <a:stretch>
            <a:fillRect/>
          </a:stretch>
        </p:blipFill>
        <p:spPr>
          <a:xfrm>
            <a:off x="7819159" y="3944216"/>
            <a:ext cx="1472046" cy="1472046"/>
          </a:xfrm>
          <a:prstGeom prst="rect">
            <a:avLst/>
          </a:prstGeom>
        </p:spPr>
      </p:pic>
      <p:sp>
        <p:nvSpPr>
          <p:cNvPr id="6" name="Rectangle 5">
            <a:extLst>
              <a:ext uri="{FF2B5EF4-FFF2-40B4-BE49-F238E27FC236}">
                <a16:creationId xmlns:a16="http://schemas.microsoft.com/office/drawing/2014/main" id="{F98C81E8-8137-14C7-65F8-FB7FD864A513}"/>
              </a:ext>
            </a:extLst>
          </p:cNvPr>
          <p:cNvSpPr/>
          <p:nvPr/>
        </p:nvSpPr>
        <p:spPr>
          <a:xfrm>
            <a:off x="123397" y="6265204"/>
            <a:ext cx="1071310" cy="555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3" name="Footer Placeholder 32">
            <a:extLst>
              <a:ext uri="{FF2B5EF4-FFF2-40B4-BE49-F238E27FC236}">
                <a16:creationId xmlns:a16="http://schemas.microsoft.com/office/drawing/2014/main" id="{2F32E628-3E54-30EC-2835-C0A6531BA179}"/>
              </a:ext>
            </a:extLst>
          </p:cNvPr>
          <p:cNvSpPr txBox="1">
            <a:spLocks/>
          </p:cNvSpPr>
          <p:nvPr/>
        </p:nvSpPr>
        <p:spPr>
          <a:xfrm>
            <a:off x="307865" y="6492875"/>
            <a:ext cx="4114800" cy="365125"/>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Group 3</a:t>
            </a:r>
          </a:p>
          <a:p>
            <a:endParaRPr lang="en-GB">
              <a:solidFill>
                <a:srgbClr val="FFFFFF"/>
              </a:solidFill>
            </a:endParaRPr>
          </a:p>
        </p:txBody>
      </p:sp>
    </p:spTree>
    <p:extLst>
      <p:ext uri="{BB962C8B-B14F-4D97-AF65-F5344CB8AC3E}">
        <p14:creationId xmlns:p14="http://schemas.microsoft.com/office/powerpoint/2010/main" val="2903433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D8621-DFE9-F54D-1CAB-5E42E3C87C1B}"/>
            </a:ext>
          </a:extLst>
        </p:cNvPr>
        <p:cNvGrpSpPr/>
        <p:nvPr/>
      </p:nvGrpSpPr>
      <p:grpSpPr>
        <a:xfrm>
          <a:off x="0" y="0"/>
          <a:ext cx="0" cy="0"/>
          <a:chOff x="0" y="0"/>
          <a:chExt cx="0" cy="0"/>
        </a:xfrm>
      </p:grpSpPr>
      <p:pic>
        <p:nvPicPr>
          <p:cNvPr id="8" name="Picture 7" descr="A screenshot of a graph&#10;&#10;AI-generated content may be incorrect.">
            <a:extLst>
              <a:ext uri="{FF2B5EF4-FFF2-40B4-BE49-F238E27FC236}">
                <a16:creationId xmlns:a16="http://schemas.microsoft.com/office/drawing/2014/main" id="{48031B3F-F265-BD23-5C04-86210FC7E3D6}"/>
              </a:ext>
            </a:extLst>
          </p:cNvPr>
          <p:cNvPicPr>
            <a:picLocks noChangeAspect="1"/>
          </p:cNvPicPr>
          <p:nvPr/>
        </p:nvPicPr>
        <p:blipFill>
          <a:blip r:embed="rId2"/>
          <a:srcRect r="-127" b="49812"/>
          <a:stretch>
            <a:fillRect/>
          </a:stretch>
        </p:blipFill>
        <p:spPr>
          <a:xfrm>
            <a:off x="4676896" y="938017"/>
            <a:ext cx="3444547" cy="5262068"/>
          </a:xfrm>
          <a:prstGeom prst="rect">
            <a:avLst/>
          </a:prstGeom>
        </p:spPr>
      </p:pic>
      <p:pic>
        <p:nvPicPr>
          <p:cNvPr id="14" name="Picture 13">
            <a:extLst>
              <a:ext uri="{FF2B5EF4-FFF2-40B4-BE49-F238E27FC236}">
                <a16:creationId xmlns:a16="http://schemas.microsoft.com/office/drawing/2014/main" id="{804597A2-690C-4C37-8D6D-085EFA5DC6AE}"/>
              </a:ext>
            </a:extLst>
          </p:cNvPr>
          <p:cNvPicPr>
            <a:picLocks noChangeAspect="1"/>
          </p:cNvPicPr>
          <p:nvPr/>
        </p:nvPicPr>
        <p:blipFill>
          <a:blip r:embed="rId2"/>
          <a:srcRect l="-589" t="49804" r="442" b="-576"/>
          <a:stretch>
            <a:fillRect/>
          </a:stretch>
        </p:blipFill>
        <p:spPr>
          <a:xfrm>
            <a:off x="8185676" y="938814"/>
            <a:ext cx="3485425" cy="5325460"/>
          </a:xfrm>
          <a:prstGeom prst="rect">
            <a:avLst/>
          </a:prstGeom>
        </p:spPr>
      </p:pic>
      <p:sp>
        <p:nvSpPr>
          <p:cNvPr id="2" name="Date Placeholder 1">
            <a:extLst>
              <a:ext uri="{FF2B5EF4-FFF2-40B4-BE49-F238E27FC236}">
                <a16:creationId xmlns:a16="http://schemas.microsoft.com/office/drawing/2014/main" id="{62FEC0B3-9981-A10C-46CE-BA20DBF25016}"/>
              </a:ext>
            </a:extLst>
          </p:cNvPr>
          <p:cNvSpPr>
            <a:spLocks noGrp="1"/>
          </p:cNvSpPr>
          <p:nvPr>
            <p:ph type="dt" sz="half" idx="10"/>
          </p:nvPr>
        </p:nvSpPr>
        <p:spPr/>
        <p:txBody>
          <a:bodyPr/>
          <a:lstStyle/>
          <a:p>
            <a:endParaRPr lang="en-GB" sz="1200"/>
          </a:p>
        </p:txBody>
      </p:sp>
      <p:sp>
        <p:nvSpPr>
          <p:cNvPr id="5" name="TextBox 4">
            <a:extLst>
              <a:ext uri="{FF2B5EF4-FFF2-40B4-BE49-F238E27FC236}">
                <a16:creationId xmlns:a16="http://schemas.microsoft.com/office/drawing/2014/main" id="{42EC2593-E93B-60BA-3AAC-8B9FA526A5A8}"/>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DIN Alternate"/>
                <a:ea typeface="Dotum"/>
              </a:rPr>
              <a:t>LIGHTING | </a:t>
            </a:r>
            <a:r>
              <a:rPr lang="en-GB" sz="2100" b="1" dirty="0">
                <a:latin typeface="DIN Alternate"/>
                <a:ea typeface="Dotum"/>
              </a:rPr>
              <a:t>AI Integration DATA</a:t>
            </a:r>
          </a:p>
        </p:txBody>
      </p:sp>
      <p:sp>
        <p:nvSpPr>
          <p:cNvPr id="7" name="TextBox 4">
            <a:extLst>
              <a:ext uri="{FF2B5EF4-FFF2-40B4-BE49-F238E27FC236}">
                <a16:creationId xmlns:a16="http://schemas.microsoft.com/office/drawing/2014/main" id="{E9CEDD98-159B-DBF5-4E2F-229E2349DCEE}"/>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chemeClr val="bg1">
                    <a:lumMod val="76000"/>
                  </a:schemeClr>
                </a:solidFill>
                <a:latin typeface="DIN Alternate"/>
                <a:ea typeface="Dotum"/>
              </a:rPr>
              <a:t>4</a:t>
            </a:r>
            <a:endParaRPr lang="en-US" dirty="0"/>
          </a:p>
        </p:txBody>
      </p:sp>
      <p:sp>
        <p:nvSpPr>
          <p:cNvPr id="9" name="TextBox 8">
            <a:extLst>
              <a:ext uri="{FF2B5EF4-FFF2-40B4-BE49-F238E27FC236}">
                <a16:creationId xmlns:a16="http://schemas.microsoft.com/office/drawing/2014/main" id="{81F6C1D2-D20D-715D-A8D9-BEF0E6A1D40D}"/>
              </a:ext>
            </a:extLst>
          </p:cNvPr>
          <p:cNvSpPr txBox="1"/>
          <p:nvPr/>
        </p:nvSpPr>
        <p:spPr>
          <a:xfrm>
            <a:off x="581379" y="1023036"/>
            <a:ext cx="3406655" cy="46935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ea typeface="+mn-lt"/>
                <a:cs typeface="+mn-lt"/>
              </a:rPr>
              <a:t>General Observations to Look For Across All Plots</a:t>
            </a:r>
            <a:r>
              <a:rPr lang="en-US" sz="1100">
                <a:ea typeface="+mn-lt"/>
                <a:cs typeface="+mn-lt"/>
              </a:rPr>
              <a:t>:</a:t>
            </a:r>
            <a:endParaRPr lang="en-US"/>
          </a:p>
          <a:p>
            <a:pPr marL="285750" indent="-285750">
              <a:buFont typeface="Arial"/>
              <a:buChar char="•"/>
            </a:pPr>
            <a:r>
              <a:rPr lang="en-US" sz="1100" b="1">
                <a:ea typeface="+mn-lt"/>
                <a:cs typeface="+mn-lt"/>
              </a:rPr>
              <a:t>Shift in Medians</a:t>
            </a:r>
            <a:r>
              <a:rPr lang="en-US" sz="1100">
                <a:ea typeface="+mn-lt"/>
                <a:cs typeface="+mn-lt"/>
              </a:rPr>
              <a:t>: Are the medians generally shifting upwards or downwards as CCT labels change from 'warm' to 'daylight' (or vice-versa)? </a:t>
            </a:r>
            <a:r>
              <a:rPr lang="en-US" sz="1100" b="1" i="1">
                <a:ea typeface="+mn-lt"/>
                <a:cs typeface="+mn-lt"/>
              </a:rPr>
              <a:t>This suggests a direct relationship.</a:t>
            </a:r>
            <a:endParaRPr lang="en-US" b="1" i="1"/>
          </a:p>
          <a:p>
            <a:endParaRPr lang="en-US" sz="1100" b="1" i="1">
              <a:ea typeface="+mn-lt"/>
              <a:cs typeface="+mn-lt"/>
            </a:endParaRPr>
          </a:p>
          <a:p>
            <a:pPr marL="285750" indent="-285750">
              <a:buFont typeface="Arial"/>
              <a:buChar char="•"/>
            </a:pPr>
            <a:r>
              <a:rPr lang="en-US" sz="1100" b="1">
                <a:ea typeface="+mn-lt"/>
                <a:cs typeface="+mn-lt"/>
              </a:rPr>
              <a:t>Variability</a:t>
            </a:r>
            <a:r>
              <a:rPr lang="en-US" sz="1100">
                <a:ea typeface="+mn-lt"/>
                <a:cs typeface="+mn-lt"/>
              </a:rPr>
              <a:t>: some CCT labels show a much wider spread (taller boxes and longer whiskers) in physiological responses than others. This indicates</a:t>
            </a:r>
            <a:r>
              <a:rPr lang="en-US" sz="1100" b="1">
                <a:ea typeface="+mn-lt"/>
                <a:cs typeface="+mn-lt"/>
              </a:rPr>
              <a:t> more individual variation under those specific lighting conditions.</a:t>
            </a:r>
            <a:endParaRPr lang="en-US" b="1"/>
          </a:p>
          <a:p>
            <a:endParaRPr lang="en-US" sz="1100">
              <a:ea typeface="+mn-lt"/>
              <a:cs typeface="+mn-lt"/>
            </a:endParaRPr>
          </a:p>
          <a:p>
            <a:pPr marL="285750" indent="-285750">
              <a:buFont typeface="Arial"/>
              <a:buChar char="•"/>
            </a:pPr>
            <a:r>
              <a:rPr lang="en-US" sz="1100" b="1">
                <a:ea typeface="+mn-lt"/>
                <a:cs typeface="+mn-lt"/>
              </a:rPr>
              <a:t>Outliers</a:t>
            </a:r>
            <a:r>
              <a:rPr lang="en-US" sz="1100">
                <a:ea typeface="+mn-lt"/>
                <a:cs typeface="+mn-lt"/>
              </a:rPr>
              <a:t>: Are there a significant number of outliers for certain CCT labels? This might point to </a:t>
            </a:r>
            <a:r>
              <a:rPr lang="en-US" sz="1100" b="1">
                <a:ea typeface="+mn-lt"/>
                <a:cs typeface="+mn-lt"/>
              </a:rPr>
              <a:t>unusual individual responses or specific events occurring under those conditions.</a:t>
            </a:r>
            <a:endParaRPr lang="en-US" b="1"/>
          </a:p>
          <a:p>
            <a:pPr marL="285750" indent="-285750">
              <a:buFont typeface="Arial"/>
              <a:buChar char="•"/>
            </a:pPr>
            <a:endParaRPr lang="en-US" sz="1100">
              <a:ea typeface="+mn-lt"/>
              <a:cs typeface="+mn-lt"/>
            </a:endParaRPr>
          </a:p>
          <a:p>
            <a:r>
              <a:rPr lang="en-US" sz="1600" b="1">
                <a:ea typeface="+mn-lt"/>
                <a:cs typeface="+mn-lt"/>
              </a:rPr>
              <a:t>By comparing these distributions, we can gain insights into how different light color temperatures might be influencing various physiological responses.</a:t>
            </a:r>
            <a:endParaRPr lang="en-US" sz="1600" b="1"/>
          </a:p>
          <a:p>
            <a:endParaRPr lang="en-US" sz="1600" b="1"/>
          </a:p>
          <a:p>
            <a:pPr algn="ctr"/>
            <a:endParaRPr lang="en-GB" sz="1600" b="1"/>
          </a:p>
        </p:txBody>
      </p:sp>
      <p:sp>
        <p:nvSpPr>
          <p:cNvPr id="6" name="Footer Placeholder 32">
            <a:extLst>
              <a:ext uri="{FF2B5EF4-FFF2-40B4-BE49-F238E27FC236}">
                <a16:creationId xmlns:a16="http://schemas.microsoft.com/office/drawing/2014/main" id="{60633F43-DBE8-E6C7-0F8F-E0B901DCEDD7}"/>
              </a:ext>
            </a:extLst>
          </p:cNvPr>
          <p:cNvSpPr txBox="1">
            <a:spLocks/>
          </p:cNvSpPr>
          <p:nvPr/>
        </p:nvSpPr>
        <p:spPr>
          <a:xfrm>
            <a:off x="7771455" y="6492875"/>
            <a:ext cx="4114800" cy="365125"/>
          </a:xfrm>
          <a:prstGeom prst="rect">
            <a:avLst/>
          </a:prstGeom>
        </p:spPr>
        <p:txBody>
          <a:bodyPr/>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a:t>AR122    1:1 Interactive Architecture Prototypes</a:t>
            </a:r>
          </a:p>
          <a:p>
            <a:pPr algn="r"/>
            <a:endParaRPr lang="en-GB"/>
          </a:p>
        </p:txBody>
      </p:sp>
      <p:sp>
        <p:nvSpPr>
          <p:cNvPr id="11" name="Rectangle 10">
            <a:extLst>
              <a:ext uri="{FF2B5EF4-FFF2-40B4-BE49-F238E27FC236}">
                <a16:creationId xmlns:a16="http://schemas.microsoft.com/office/drawing/2014/main" id="{AAB8133B-A143-2283-9ED8-7F4DF15AC379}"/>
              </a:ext>
            </a:extLst>
          </p:cNvPr>
          <p:cNvSpPr/>
          <p:nvPr/>
        </p:nvSpPr>
        <p:spPr>
          <a:xfrm>
            <a:off x="123397" y="6265204"/>
            <a:ext cx="1071310" cy="555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13" name="Footer Placeholder 32">
            <a:extLst>
              <a:ext uri="{FF2B5EF4-FFF2-40B4-BE49-F238E27FC236}">
                <a16:creationId xmlns:a16="http://schemas.microsoft.com/office/drawing/2014/main" id="{62F7B7FF-B851-CAB7-6BA5-5E2ABA4456F7}"/>
              </a:ext>
            </a:extLst>
          </p:cNvPr>
          <p:cNvSpPr txBox="1">
            <a:spLocks/>
          </p:cNvSpPr>
          <p:nvPr/>
        </p:nvSpPr>
        <p:spPr>
          <a:xfrm>
            <a:off x="307865" y="6492875"/>
            <a:ext cx="4114800" cy="365125"/>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Group 3</a:t>
            </a:r>
          </a:p>
          <a:p>
            <a:endParaRPr lang="en-GB">
              <a:solidFill>
                <a:srgbClr val="FFFFFF"/>
              </a:solidFill>
            </a:endParaRPr>
          </a:p>
        </p:txBody>
      </p:sp>
      <p:sp>
        <p:nvSpPr>
          <p:cNvPr id="16" name="TextBox 15">
            <a:extLst>
              <a:ext uri="{FF2B5EF4-FFF2-40B4-BE49-F238E27FC236}">
                <a16:creationId xmlns:a16="http://schemas.microsoft.com/office/drawing/2014/main" id="{D277C953-4B10-9023-E1B0-B4BF9DE36346}"/>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29, 30 – Findings</a:t>
            </a:r>
          </a:p>
          <a:p>
            <a:endParaRPr lang="en-GB" sz="1200"/>
          </a:p>
        </p:txBody>
      </p:sp>
    </p:spTree>
    <p:extLst>
      <p:ext uri="{BB962C8B-B14F-4D97-AF65-F5344CB8AC3E}">
        <p14:creationId xmlns:p14="http://schemas.microsoft.com/office/powerpoint/2010/main" val="23154772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C2B81-AED7-3A69-2193-0C74BCD77DC3}"/>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A40664C0-C957-F656-4DBA-68BF7F449109}"/>
              </a:ext>
            </a:extLst>
          </p:cNvPr>
          <p:cNvSpPr>
            <a:spLocks noGrp="1"/>
          </p:cNvSpPr>
          <p:nvPr>
            <p:ph type="dt" sz="half" idx="10"/>
          </p:nvPr>
        </p:nvSpPr>
        <p:spPr/>
        <p:txBody>
          <a:bodyPr/>
          <a:lstStyle/>
          <a:p>
            <a:endParaRPr lang="en-GB" sz="1200"/>
          </a:p>
        </p:txBody>
      </p:sp>
      <p:sp>
        <p:nvSpPr>
          <p:cNvPr id="5" name="TextBox 4">
            <a:extLst>
              <a:ext uri="{FF2B5EF4-FFF2-40B4-BE49-F238E27FC236}">
                <a16:creationId xmlns:a16="http://schemas.microsoft.com/office/drawing/2014/main" id="{2C96212A-C215-7057-F3FF-BB44B81B2880}"/>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DIN Alternate"/>
                <a:ea typeface="Dotum"/>
              </a:rPr>
              <a:t>LIGHTING | </a:t>
            </a:r>
            <a:r>
              <a:rPr lang="en-GB" sz="2100" b="1" dirty="0">
                <a:latin typeface="DIN Alternate"/>
                <a:ea typeface="Dotum"/>
              </a:rPr>
              <a:t>AI Integration DATA</a:t>
            </a:r>
          </a:p>
        </p:txBody>
      </p:sp>
      <p:sp>
        <p:nvSpPr>
          <p:cNvPr id="7" name="TextBox 4">
            <a:extLst>
              <a:ext uri="{FF2B5EF4-FFF2-40B4-BE49-F238E27FC236}">
                <a16:creationId xmlns:a16="http://schemas.microsoft.com/office/drawing/2014/main" id="{1D9BDF53-C4B3-0997-69D4-3C3B29BEFB70}"/>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chemeClr val="bg1">
                    <a:lumMod val="76000"/>
                  </a:schemeClr>
                </a:solidFill>
                <a:latin typeface="DIN Alternate"/>
                <a:ea typeface="Dotum"/>
              </a:rPr>
              <a:t>4</a:t>
            </a:r>
            <a:endParaRPr lang="en-US" dirty="0"/>
          </a:p>
        </p:txBody>
      </p:sp>
      <p:sp>
        <p:nvSpPr>
          <p:cNvPr id="6" name="TextBox 5">
            <a:extLst>
              <a:ext uri="{FF2B5EF4-FFF2-40B4-BE49-F238E27FC236}">
                <a16:creationId xmlns:a16="http://schemas.microsoft.com/office/drawing/2014/main" id="{B5352069-C8B2-EB16-5889-7582AB825D7B}"/>
              </a:ext>
            </a:extLst>
          </p:cNvPr>
          <p:cNvSpPr txBox="1"/>
          <p:nvPr/>
        </p:nvSpPr>
        <p:spPr>
          <a:xfrm>
            <a:off x="848591" y="865909"/>
            <a:ext cx="752475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Aptos"/>
                <a:cs typeface="Courier New"/>
              </a:rPr>
              <a:t>Environmental relationships</a:t>
            </a:r>
            <a:endParaRPr lang="en-US"/>
          </a:p>
          <a:p>
            <a:endParaRPr lang="en-US" sz="1200" b="1">
              <a:latin typeface="Aptos"/>
              <a:ea typeface="Courier New"/>
              <a:cs typeface="Courier New"/>
            </a:endParaRPr>
          </a:p>
          <a:p>
            <a:pPr marL="171450" indent="-171450">
              <a:buFont typeface="Calibri"/>
              <a:buChar char="-"/>
            </a:pPr>
            <a:endParaRPr lang="en-US" sz="1200">
              <a:latin typeface="Aptos"/>
              <a:ea typeface="Courier New"/>
              <a:cs typeface="Courier New"/>
            </a:endParaRPr>
          </a:p>
        </p:txBody>
      </p:sp>
      <p:sp>
        <p:nvSpPr>
          <p:cNvPr id="4" name="TextBox 4">
            <a:extLst>
              <a:ext uri="{FF2B5EF4-FFF2-40B4-BE49-F238E27FC236}">
                <a16:creationId xmlns:a16="http://schemas.microsoft.com/office/drawing/2014/main" id="{F7EA5504-F884-1A75-18C7-CEC776F3DD92}"/>
              </a:ext>
            </a:extLst>
          </p:cNvPr>
          <p:cNvSpPr txBox="1"/>
          <p:nvPr/>
        </p:nvSpPr>
        <p:spPr>
          <a:xfrm>
            <a:off x="8373339" y="1143000"/>
            <a:ext cx="3576206" cy="37702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a:solidFill>
                  <a:srgbClr val="1F1F1F"/>
                </a:solidFill>
                <a:ea typeface="+mn-lt"/>
                <a:cs typeface="+mn-lt"/>
              </a:rPr>
              <a:t>Context for 'Indoor lighting can simulate real-world daylight conditions:</a:t>
            </a:r>
            <a:endParaRPr lang="en-US">
              <a:solidFill>
                <a:srgbClr val="000000"/>
              </a:solidFill>
              <a:ea typeface="+mn-lt"/>
              <a:cs typeface="+mn-lt"/>
            </a:endParaRPr>
          </a:p>
          <a:p>
            <a:r>
              <a:rPr lang="en-US" sz="1100">
                <a:solidFill>
                  <a:srgbClr val="1F1F1F"/>
                </a:solidFill>
                <a:ea typeface="+mn-lt"/>
                <a:cs typeface="+mn-lt"/>
              </a:rPr>
              <a:t>Global Horizontal Radiation is a measure of incoming solar radiation, which directly contributes to natural daylight. </a:t>
            </a:r>
            <a:endParaRPr lang="en-US">
              <a:solidFill>
                <a:srgbClr val="000000"/>
              </a:solidFill>
              <a:ea typeface="+mn-lt"/>
              <a:cs typeface="+mn-lt"/>
            </a:endParaRPr>
          </a:p>
          <a:p>
            <a:endParaRPr lang="en-US" sz="1100">
              <a:solidFill>
                <a:srgbClr val="1F1F1F"/>
              </a:solidFill>
              <a:ea typeface="+mn-lt"/>
              <a:cs typeface="+mn-lt"/>
            </a:endParaRPr>
          </a:p>
          <a:p>
            <a:r>
              <a:rPr lang="en-US" sz="1100">
                <a:solidFill>
                  <a:srgbClr val="1F1F1F"/>
                </a:solidFill>
                <a:ea typeface="+mn-lt"/>
                <a:cs typeface="+mn-lt"/>
              </a:rPr>
              <a:t>The moderate correlation suggests that while natural radiation is a factor,</a:t>
            </a:r>
            <a:r>
              <a:rPr lang="en-US" sz="1100" b="1">
                <a:solidFill>
                  <a:srgbClr val="1F1F1F"/>
                </a:solidFill>
                <a:ea typeface="+mn-lt"/>
                <a:cs typeface="+mn-lt"/>
              </a:rPr>
              <a:t> illuminance is not solely determined by this external radiation</a:t>
            </a:r>
            <a:r>
              <a:rPr lang="en-US" sz="1100">
                <a:solidFill>
                  <a:srgbClr val="1F1F1F"/>
                </a:solidFill>
                <a:ea typeface="+mn-lt"/>
                <a:cs typeface="+mn-lt"/>
              </a:rPr>
              <a:t>. </a:t>
            </a:r>
            <a:endParaRPr lang="en-US" b="1">
              <a:solidFill>
                <a:srgbClr val="000000"/>
              </a:solidFill>
              <a:ea typeface="+mn-lt"/>
              <a:cs typeface="+mn-lt"/>
            </a:endParaRPr>
          </a:p>
          <a:p>
            <a:endParaRPr lang="en-US" sz="1600" b="1">
              <a:solidFill>
                <a:srgbClr val="1F1F1F"/>
              </a:solidFill>
              <a:ea typeface="+mn-lt"/>
              <a:cs typeface="+mn-lt"/>
            </a:endParaRPr>
          </a:p>
          <a:p>
            <a:r>
              <a:rPr lang="en-US" sz="1600" b="1">
                <a:solidFill>
                  <a:srgbClr val="1F1F1F"/>
                </a:solidFill>
                <a:ea typeface="+mn-lt"/>
                <a:cs typeface="+mn-lt"/>
              </a:rPr>
              <a:t>Controlled indoor lighting could potentially mimic or complement natural conditions, as the natural input itself isn't the sole driver of the observed illuminance levels.</a:t>
            </a:r>
            <a:endParaRPr lang="en-US" sz="1600" b="1">
              <a:solidFill>
                <a:srgbClr val="000000"/>
              </a:solidFill>
              <a:ea typeface="+mn-lt"/>
              <a:cs typeface="+mn-lt"/>
            </a:endParaRPr>
          </a:p>
          <a:p>
            <a:endParaRPr lang="en-US" sz="1100">
              <a:solidFill>
                <a:srgbClr val="1F1F1F"/>
              </a:solidFill>
              <a:ea typeface="+mn-lt"/>
              <a:cs typeface="+mn-lt"/>
            </a:endParaRPr>
          </a:p>
          <a:p>
            <a:r>
              <a:rPr lang="en-US" sz="1100">
                <a:solidFill>
                  <a:srgbClr val="1F1F1F"/>
                </a:solidFill>
                <a:ea typeface="+mn-lt"/>
                <a:cs typeface="+mn-lt"/>
              </a:rPr>
              <a:t> We need to look at other factors like </a:t>
            </a:r>
            <a:r>
              <a:rPr lang="en-US" sz="1100" err="1">
                <a:solidFill>
                  <a:srgbClr val="1F1F1F"/>
                </a:solidFill>
                <a:latin typeface="Consolas"/>
                <a:ea typeface="+mn-lt"/>
                <a:cs typeface="+mn-lt"/>
              </a:rPr>
              <a:t>total_sky_cover</a:t>
            </a:r>
            <a:r>
              <a:rPr lang="en-US" sz="1100">
                <a:solidFill>
                  <a:srgbClr val="1F1F1F"/>
                </a:solidFill>
                <a:ea typeface="+mn-lt"/>
                <a:cs typeface="+mn-lt"/>
              </a:rPr>
              <a:t> or the actual indoor lighting control to fully understand the simulation aspect.</a:t>
            </a:r>
            <a:endParaRPr lang="en-US"/>
          </a:p>
        </p:txBody>
      </p:sp>
      <p:pic>
        <p:nvPicPr>
          <p:cNvPr id="9" name="Picture 8" descr="A graph of orange dots&#10;&#10;AI-generated content may be incorrect.">
            <a:extLst>
              <a:ext uri="{FF2B5EF4-FFF2-40B4-BE49-F238E27FC236}">
                <a16:creationId xmlns:a16="http://schemas.microsoft.com/office/drawing/2014/main" id="{38210916-C4B0-FA2D-26F4-4CB108F70D31}"/>
              </a:ext>
            </a:extLst>
          </p:cNvPr>
          <p:cNvPicPr>
            <a:picLocks noChangeAspect="1"/>
          </p:cNvPicPr>
          <p:nvPr/>
        </p:nvPicPr>
        <p:blipFill>
          <a:blip r:embed="rId2"/>
          <a:stretch>
            <a:fillRect/>
          </a:stretch>
        </p:blipFill>
        <p:spPr>
          <a:xfrm>
            <a:off x="130319" y="1138671"/>
            <a:ext cx="7982816" cy="4753841"/>
          </a:xfrm>
          <a:prstGeom prst="rect">
            <a:avLst/>
          </a:prstGeom>
        </p:spPr>
      </p:pic>
      <p:sp>
        <p:nvSpPr>
          <p:cNvPr id="10" name="Footer Placeholder 32">
            <a:extLst>
              <a:ext uri="{FF2B5EF4-FFF2-40B4-BE49-F238E27FC236}">
                <a16:creationId xmlns:a16="http://schemas.microsoft.com/office/drawing/2014/main" id="{84B2819E-F474-1DD6-AEE8-731A6756819F}"/>
              </a:ext>
            </a:extLst>
          </p:cNvPr>
          <p:cNvSpPr>
            <a:spLocks noGrp="1"/>
          </p:cNvSpPr>
          <p:nvPr>
            <p:ph type="ftr" sz="quarter" idx="11"/>
          </p:nvPr>
        </p:nvSpPr>
        <p:spPr>
          <a:xfrm>
            <a:off x="7771455" y="6492875"/>
            <a:ext cx="4114800" cy="365125"/>
          </a:xfrm>
        </p:spPr>
        <p:txBody>
          <a:bodyPr/>
          <a:lstStyle/>
          <a:p>
            <a:pPr algn="r"/>
            <a:r>
              <a:rPr lang="en-GB"/>
              <a:t>AR122    1:1 Interactive Architecture Prototypes</a:t>
            </a:r>
          </a:p>
          <a:p>
            <a:pPr algn="r"/>
            <a:endParaRPr lang="en-GB"/>
          </a:p>
        </p:txBody>
      </p:sp>
      <p:sp>
        <p:nvSpPr>
          <p:cNvPr id="12" name="Rectangle 11">
            <a:extLst>
              <a:ext uri="{FF2B5EF4-FFF2-40B4-BE49-F238E27FC236}">
                <a16:creationId xmlns:a16="http://schemas.microsoft.com/office/drawing/2014/main" id="{6895A6EF-8B73-05F4-F8E8-5E791CC27182}"/>
              </a:ext>
            </a:extLst>
          </p:cNvPr>
          <p:cNvSpPr/>
          <p:nvPr/>
        </p:nvSpPr>
        <p:spPr>
          <a:xfrm>
            <a:off x="123397" y="6265204"/>
            <a:ext cx="1071310" cy="555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14" name="Footer Placeholder 32">
            <a:extLst>
              <a:ext uri="{FF2B5EF4-FFF2-40B4-BE49-F238E27FC236}">
                <a16:creationId xmlns:a16="http://schemas.microsoft.com/office/drawing/2014/main" id="{15784E69-9BA8-859E-D4C9-1C86402FD1F1}"/>
              </a:ext>
            </a:extLst>
          </p:cNvPr>
          <p:cNvSpPr txBox="1">
            <a:spLocks/>
          </p:cNvSpPr>
          <p:nvPr/>
        </p:nvSpPr>
        <p:spPr>
          <a:xfrm>
            <a:off x="307865" y="6492875"/>
            <a:ext cx="4114800" cy="365125"/>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Group 3</a:t>
            </a:r>
          </a:p>
          <a:p>
            <a:endParaRPr lang="en-GB">
              <a:solidFill>
                <a:srgbClr val="FFFFFF"/>
              </a:solidFill>
            </a:endParaRPr>
          </a:p>
        </p:txBody>
      </p:sp>
      <p:sp>
        <p:nvSpPr>
          <p:cNvPr id="16" name="TextBox 15">
            <a:extLst>
              <a:ext uri="{FF2B5EF4-FFF2-40B4-BE49-F238E27FC236}">
                <a16:creationId xmlns:a16="http://schemas.microsoft.com/office/drawing/2014/main" id="{274A587D-5A88-E02A-09E5-CA255A82C3FC}"/>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29 – Distribution (GHR/Illuminance)</a:t>
            </a:r>
          </a:p>
          <a:p>
            <a:endParaRPr lang="en-GB" sz="1200"/>
          </a:p>
        </p:txBody>
      </p:sp>
    </p:spTree>
    <p:extLst>
      <p:ext uri="{BB962C8B-B14F-4D97-AF65-F5344CB8AC3E}">
        <p14:creationId xmlns:p14="http://schemas.microsoft.com/office/powerpoint/2010/main" val="26853397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0C0E6-ABBF-F321-E88C-AC2425A2D05B}"/>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6A487B42-9E48-F9C4-AA65-3A356EB09247}"/>
              </a:ext>
            </a:extLst>
          </p:cNvPr>
          <p:cNvSpPr>
            <a:spLocks noGrp="1"/>
          </p:cNvSpPr>
          <p:nvPr>
            <p:ph type="dt" sz="half" idx="10"/>
          </p:nvPr>
        </p:nvSpPr>
        <p:spPr/>
        <p:txBody>
          <a:bodyPr/>
          <a:lstStyle/>
          <a:p>
            <a:endParaRPr lang="en-GB" sz="1200"/>
          </a:p>
        </p:txBody>
      </p:sp>
      <p:sp>
        <p:nvSpPr>
          <p:cNvPr id="6" name="TextBox 5">
            <a:extLst>
              <a:ext uri="{FF2B5EF4-FFF2-40B4-BE49-F238E27FC236}">
                <a16:creationId xmlns:a16="http://schemas.microsoft.com/office/drawing/2014/main" id="{3448AE04-1FBB-E371-C7B0-F0CB55CF8247}"/>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DIN Alternate"/>
                <a:ea typeface="Dotum"/>
              </a:rPr>
              <a:t>LIGHTING | </a:t>
            </a:r>
            <a:r>
              <a:rPr lang="en-GB" sz="2100" b="1" dirty="0">
                <a:latin typeface="DIN Alternate"/>
                <a:ea typeface="Dotum"/>
              </a:rPr>
              <a:t>AI Integration DATA</a:t>
            </a:r>
          </a:p>
        </p:txBody>
      </p:sp>
      <p:sp>
        <p:nvSpPr>
          <p:cNvPr id="8" name="TextBox 4">
            <a:extLst>
              <a:ext uri="{FF2B5EF4-FFF2-40B4-BE49-F238E27FC236}">
                <a16:creationId xmlns:a16="http://schemas.microsoft.com/office/drawing/2014/main" id="{DBB07670-15EC-DCE9-D59A-FC00505F1AD2}"/>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chemeClr val="bg1">
                    <a:lumMod val="76000"/>
                  </a:schemeClr>
                </a:solidFill>
                <a:latin typeface="DIN Alternate"/>
                <a:ea typeface="Dotum"/>
              </a:rPr>
              <a:t>4</a:t>
            </a:r>
            <a:endParaRPr lang="en-US" dirty="0"/>
          </a:p>
        </p:txBody>
      </p:sp>
      <p:sp>
        <p:nvSpPr>
          <p:cNvPr id="5" name="TextBox 4">
            <a:extLst>
              <a:ext uri="{FF2B5EF4-FFF2-40B4-BE49-F238E27FC236}">
                <a16:creationId xmlns:a16="http://schemas.microsoft.com/office/drawing/2014/main" id="{51BD60AB-DEDD-EDB3-7A8D-536DA01FD088}"/>
              </a:ext>
            </a:extLst>
          </p:cNvPr>
          <p:cNvSpPr txBox="1"/>
          <p:nvPr/>
        </p:nvSpPr>
        <p:spPr>
          <a:xfrm>
            <a:off x="8373339" y="917864"/>
            <a:ext cx="3576206"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rgbClr val="1F1F1F"/>
                </a:solidFill>
                <a:ea typeface="+mn-lt"/>
                <a:cs typeface="+mn-lt"/>
              </a:rPr>
              <a:t>Relevance to 'Indoor lighting can simulate real-world daylight conditions:</a:t>
            </a:r>
            <a:endParaRPr lang="en-US">
              <a:solidFill>
                <a:srgbClr val="000000"/>
              </a:solidFill>
              <a:ea typeface="+mn-lt"/>
              <a:cs typeface="+mn-lt"/>
            </a:endParaRPr>
          </a:p>
          <a:p>
            <a:r>
              <a:rPr lang="en-US" sz="1100">
                <a:solidFill>
                  <a:srgbClr val="000000"/>
                </a:solidFill>
                <a:ea typeface="+mn-lt"/>
                <a:cs typeface="+mn-lt"/>
              </a:rPr>
              <a:t>The analysis examined the relationship </a:t>
            </a:r>
            <a:r>
              <a:rPr lang="en-US" sz="1100" b="1">
                <a:solidFill>
                  <a:srgbClr val="000000"/>
                </a:solidFill>
                <a:ea typeface="+mn-lt"/>
                <a:cs typeface="+mn-lt"/>
              </a:rPr>
              <a:t>between total sky cover and illuminance</a:t>
            </a:r>
            <a:r>
              <a:rPr lang="en-US" sz="1100">
                <a:solidFill>
                  <a:srgbClr val="000000"/>
                </a:solidFill>
                <a:ea typeface="+mn-lt"/>
                <a:cs typeface="+mn-lt"/>
              </a:rPr>
              <a:t> using a box plot and correlation calculation. </a:t>
            </a:r>
            <a:endParaRPr lang="en-US">
              <a:solidFill>
                <a:srgbClr val="000000"/>
              </a:solidFill>
              <a:ea typeface="+mn-lt"/>
              <a:cs typeface="+mn-lt"/>
            </a:endParaRPr>
          </a:p>
          <a:p>
            <a:endParaRPr lang="en-US" sz="1100">
              <a:solidFill>
                <a:srgbClr val="000000"/>
              </a:solidFill>
              <a:ea typeface="+mn-lt"/>
              <a:cs typeface="+mn-lt"/>
            </a:endParaRPr>
          </a:p>
          <a:p>
            <a:r>
              <a:rPr lang="en-US" sz="1100">
                <a:solidFill>
                  <a:srgbClr val="000000"/>
                </a:solidFill>
                <a:ea typeface="+mn-lt"/>
                <a:cs typeface="+mn-lt"/>
              </a:rPr>
              <a:t>The box plot showed that as </a:t>
            </a:r>
            <a:r>
              <a:rPr lang="en-US" sz="1100" b="1">
                <a:solidFill>
                  <a:srgbClr val="000000"/>
                </a:solidFill>
                <a:ea typeface="+mn-lt"/>
                <a:cs typeface="+mn-lt"/>
              </a:rPr>
              <a:t>sky cover increases, illuminance generally decreases, with higher light levels under clearer skies and lower lev</a:t>
            </a:r>
            <a:r>
              <a:rPr lang="en-US" sz="1100">
                <a:solidFill>
                  <a:srgbClr val="000000"/>
                </a:solidFill>
                <a:ea typeface="+mn-lt"/>
                <a:cs typeface="+mn-lt"/>
              </a:rPr>
              <a:t>els under cloudier conditions. </a:t>
            </a:r>
            <a:endParaRPr lang="en-US">
              <a:solidFill>
                <a:srgbClr val="000000"/>
              </a:solidFill>
              <a:ea typeface="+mn-lt"/>
              <a:cs typeface="+mn-lt"/>
            </a:endParaRPr>
          </a:p>
          <a:p>
            <a:endParaRPr lang="en-US" sz="1100">
              <a:solidFill>
                <a:srgbClr val="000000"/>
              </a:solidFill>
              <a:ea typeface="+mn-lt"/>
              <a:cs typeface="+mn-lt"/>
            </a:endParaRPr>
          </a:p>
          <a:p>
            <a:r>
              <a:rPr lang="en-US" sz="1100">
                <a:solidFill>
                  <a:srgbClr val="000000"/>
                </a:solidFill>
                <a:ea typeface="+mn-lt"/>
                <a:cs typeface="+mn-lt"/>
              </a:rPr>
              <a:t>The calculated correlation of -0.2296 indicates a weak to moderate negative relationship, meaning that while more clouds tend to reduce light, the effect is not very strong. </a:t>
            </a:r>
            <a:endParaRPr lang="en-US">
              <a:solidFill>
                <a:srgbClr val="000000"/>
              </a:solidFill>
              <a:ea typeface="+mn-lt"/>
              <a:cs typeface="+mn-lt"/>
            </a:endParaRPr>
          </a:p>
          <a:p>
            <a:endParaRPr lang="en-US" sz="1100">
              <a:solidFill>
                <a:srgbClr val="000000"/>
              </a:solidFill>
              <a:ea typeface="+mn-lt"/>
              <a:cs typeface="+mn-lt"/>
            </a:endParaRPr>
          </a:p>
          <a:p>
            <a:r>
              <a:rPr lang="en-US" sz="1100" b="1">
                <a:solidFill>
                  <a:srgbClr val="000000"/>
                </a:solidFill>
                <a:ea typeface="+mn-lt"/>
                <a:cs typeface="+mn-lt"/>
              </a:rPr>
              <a:t>This suggests that other factors—such as time of day, sun angle, or artificial lighting—also significantly influence illuminance. </a:t>
            </a:r>
            <a:endParaRPr lang="en-US" b="1">
              <a:solidFill>
                <a:srgbClr val="000000"/>
              </a:solidFill>
              <a:ea typeface="+mn-lt"/>
              <a:cs typeface="+mn-lt"/>
            </a:endParaRPr>
          </a:p>
          <a:p>
            <a:endParaRPr lang="en-US" sz="1100">
              <a:solidFill>
                <a:srgbClr val="000000"/>
              </a:solidFill>
              <a:ea typeface="+mn-lt"/>
              <a:cs typeface="+mn-lt"/>
            </a:endParaRPr>
          </a:p>
          <a:p>
            <a:r>
              <a:rPr lang="en-US" sz="1100">
                <a:solidFill>
                  <a:srgbClr val="000000"/>
                </a:solidFill>
                <a:ea typeface="+mn-lt"/>
                <a:cs typeface="+mn-lt"/>
              </a:rPr>
              <a:t>As a result, the findings support the idea that indoor lighting can be designed to simulate daylight conditions, since natural light alone does not fully determine the observed illuminance levels.</a:t>
            </a:r>
            <a:endParaRPr lang="en-US">
              <a:solidFill>
                <a:srgbClr val="000000"/>
              </a:solidFill>
              <a:ea typeface="+mn-lt"/>
              <a:cs typeface="+mn-lt"/>
            </a:endParaRPr>
          </a:p>
          <a:p>
            <a:endParaRPr lang="en-US" sz="1100" b="1"/>
          </a:p>
          <a:p>
            <a:r>
              <a:rPr lang="en-US" sz="1600" b="1"/>
              <a:t>This can be translated in </a:t>
            </a:r>
            <a:r>
              <a:rPr lang="en-US" sz="1600" b="1">
                <a:ea typeface="+mn-lt"/>
                <a:cs typeface="+mn-lt"/>
              </a:rPr>
              <a:t>Lighting panels that mimic:</a:t>
            </a:r>
          </a:p>
          <a:p>
            <a:pPr marL="285750" indent="-285750">
              <a:buFont typeface="Arial"/>
              <a:buChar char="•"/>
            </a:pPr>
            <a:r>
              <a:rPr lang="en-US" sz="1600" b="1">
                <a:ea typeface="+mn-lt"/>
                <a:cs typeface="+mn-lt"/>
              </a:rPr>
              <a:t>diffuse sky</a:t>
            </a:r>
            <a:endParaRPr lang="en-US" sz="1600" b="1"/>
          </a:p>
          <a:p>
            <a:pPr marL="285750" indent="-285750">
              <a:buFont typeface="Arial"/>
              <a:buChar char="•"/>
            </a:pPr>
            <a:r>
              <a:rPr lang="en-US" sz="1600" b="1">
                <a:ea typeface="+mn-lt"/>
                <a:cs typeface="+mn-lt"/>
              </a:rPr>
              <a:t>direct sun</a:t>
            </a:r>
            <a:endParaRPr lang="en-US" sz="1600" b="1"/>
          </a:p>
          <a:p>
            <a:pPr marL="285750" indent="-285750">
              <a:buFont typeface="Arial"/>
              <a:buChar char="•"/>
            </a:pPr>
            <a:r>
              <a:rPr lang="en-US" sz="1600" b="1">
                <a:ea typeface="+mn-lt"/>
                <a:cs typeface="+mn-lt"/>
              </a:rPr>
              <a:t>overcast conditions</a:t>
            </a:r>
            <a:endParaRPr lang="en-US" sz="1600" b="1"/>
          </a:p>
          <a:p>
            <a:endParaRPr lang="en-US" sz="1100"/>
          </a:p>
          <a:p>
            <a:endParaRPr lang="en-US"/>
          </a:p>
        </p:txBody>
      </p:sp>
      <p:pic>
        <p:nvPicPr>
          <p:cNvPr id="4" name="Picture 3" descr="A graph of blue and white boxes&#10;&#10;AI-generated content may be incorrect.">
            <a:extLst>
              <a:ext uri="{FF2B5EF4-FFF2-40B4-BE49-F238E27FC236}">
                <a16:creationId xmlns:a16="http://schemas.microsoft.com/office/drawing/2014/main" id="{A6FA8069-1FE8-449E-D7BD-41925C4BBE1C}"/>
              </a:ext>
            </a:extLst>
          </p:cNvPr>
          <p:cNvPicPr>
            <a:picLocks noChangeAspect="1"/>
          </p:cNvPicPr>
          <p:nvPr/>
        </p:nvPicPr>
        <p:blipFill>
          <a:blip r:embed="rId2"/>
          <a:stretch>
            <a:fillRect/>
          </a:stretch>
        </p:blipFill>
        <p:spPr>
          <a:xfrm>
            <a:off x="190933" y="1320511"/>
            <a:ext cx="7151544" cy="4225637"/>
          </a:xfrm>
          <a:prstGeom prst="rect">
            <a:avLst/>
          </a:prstGeom>
        </p:spPr>
      </p:pic>
      <p:sp>
        <p:nvSpPr>
          <p:cNvPr id="9" name="Footer Placeholder 32">
            <a:extLst>
              <a:ext uri="{FF2B5EF4-FFF2-40B4-BE49-F238E27FC236}">
                <a16:creationId xmlns:a16="http://schemas.microsoft.com/office/drawing/2014/main" id="{2F6F0179-6693-2D59-BC86-01DD42895C66}"/>
              </a:ext>
            </a:extLst>
          </p:cNvPr>
          <p:cNvSpPr>
            <a:spLocks noGrp="1"/>
          </p:cNvSpPr>
          <p:nvPr>
            <p:ph type="ftr" sz="quarter" idx="11"/>
          </p:nvPr>
        </p:nvSpPr>
        <p:spPr>
          <a:xfrm>
            <a:off x="7771455" y="6492875"/>
            <a:ext cx="4114800" cy="365125"/>
          </a:xfrm>
        </p:spPr>
        <p:txBody>
          <a:bodyPr/>
          <a:lstStyle/>
          <a:p>
            <a:pPr algn="r"/>
            <a:r>
              <a:rPr lang="en-GB"/>
              <a:t>AR122    1:1 Interactive Architecture Prototypes</a:t>
            </a:r>
          </a:p>
          <a:p>
            <a:pPr algn="r"/>
            <a:endParaRPr lang="en-GB"/>
          </a:p>
        </p:txBody>
      </p:sp>
      <p:sp>
        <p:nvSpPr>
          <p:cNvPr id="11" name="Rectangle 10">
            <a:extLst>
              <a:ext uri="{FF2B5EF4-FFF2-40B4-BE49-F238E27FC236}">
                <a16:creationId xmlns:a16="http://schemas.microsoft.com/office/drawing/2014/main" id="{A3151BCD-CB33-FD55-7A86-9B40B6B84621}"/>
              </a:ext>
            </a:extLst>
          </p:cNvPr>
          <p:cNvSpPr/>
          <p:nvPr/>
        </p:nvSpPr>
        <p:spPr>
          <a:xfrm>
            <a:off x="123397" y="6265204"/>
            <a:ext cx="1071310" cy="555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13" name="Footer Placeholder 32">
            <a:extLst>
              <a:ext uri="{FF2B5EF4-FFF2-40B4-BE49-F238E27FC236}">
                <a16:creationId xmlns:a16="http://schemas.microsoft.com/office/drawing/2014/main" id="{FFBAA24C-AC2E-B1E9-A6DD-3712B9C9EFD1}"/>
              </a:ext>
            </a:extLst>
          </p:cNvPr>
          <p:cNvSpPr txBox="1">
            <a:spLocks/>
          </p:cNvSpPr>
          <p:nvPr/>
        </p:nvSpPr>
        <p:spPr>
          <a:xfrm>
            <a:off x="307865" y="6492875"/>
            <a:ext cx="4114800" cy="365125"/>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Group 3</a:t>
            </a:r>
          </a:p>
          <a:p>
            <a:endParaRPr lang="en-GB">
              <a:solidFill>
                <a:srgbClr val="FFFFFF"/>
              </a:solidFill>
            </a:endParaRPr>
          </a:p>
        </p:txBody>
      </p:sp>
      <p:sp>
        <p:nvSpPr>
          <p:cNvPr id="15" name="TextBox 14">
            <a:extLst>
              <a:ext uri="{FF2B5EF4-FFF2-40B4-BE49-F238E27FC236}">
                <a16:creationId xmlns:a16="http://schemas.microsoft.com/office/drawing/2014/main" id="{C6CBE914-A8C0-D393-A76B-24744F30A88C}"/>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30 – Distribution (Illuminance/Sky Cover)</a:t>
            </a:r>
          </a:p>
          <a:p>
            <a:endParaRPr lang="en-GB" sz="1200"/>
          </a:p>
        </p:txBody>
      </p:sp>
    </p:spTree>
    <p:extLst>
      <p:ext uri="{BB962C8B-B14F-4D97-AF65-F5344CB8AC3E}">
        <p14:creationId xmlns:p14="http://schemas.microsoft.com/office/powerpoint/2010/main" val="1092126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C3CEB-178C-0733-95F8-5C05FF0C4019}"/>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B044426D-6301-CC36-093F-C93004AB835E}"/>
              </a:ext>
            </a:extLst>
          </p:cNvPr>
          <p:cNvSpPr>
            <a:spLocks noGrp="1"/>
          </p:cNvSpPr>
          <p:nvPr>
            <p:ph type="dt" sz="half" idx="10"/>
          </p:nvPr>
        </p:nvSpPr>
        <p:spPr/>
        <p:txBody>
          <a:bodyPr/>
          <a:lstStyle/>
          <a:p>
            <a:endParaRPr lang="en-GB" sz="1200"/>
          </a:p>
        </p:txBody>
      </p:sp>
      <p:sp>
        <p:nvSpPr>
          <p:cNvPr id="6" name="TextBox 5">
            <a:extLst>
              <a:ext uri="{FF2B5EF4-FFF2-40B4-BE49-F238E27FC236}">
                <a16:creationId xmlns:a16="http://schemas.microsoft.com/office/drawing/2014/main" id="{CCED4517-A3F3-B8E9-718A-C16554439ED5}"/>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DIN Alternate"/>
                <a:ea typeface="Dotum"/>
              </a:rPr>
              <a:t>LIGHTING | </a:t>
            </a:r>
            <a:r>
              <a:rPr lang="en-GB" sz="2100" b="1" dirty="0">
                <a:latin typeface="DIN Alternate"/>
                <a:ea typeface="Dotum"/>
              </a:rPr>
              <a:t>AI Integration DESIGN</a:t>
            </a:r>
          </a:p>
        </p:txBody>
      </p:sp>
      <p:sp>
        <p:nvSpPr>
          <p:cNvPr id="8" name="TextBox 4">
            <a:extLst>
              <a:ext uri="{FF2B5EF4-FFF2-40B4-BE49-F238E27FC236}">
                <a16:creationId xmlns:a16="http://schemas.microsoft.com/office/drawing/2014/main" id="{48193A81-EB03-3499-59BA-6E1CFDE8DF02}"/>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a:solidFill>
                  <a:schemeClr val="bg1">
                    <a:lumMod val="76000"/>
                  </a:schemeClr>
                </a:solidFill>
                <a:latin typeface="DIN Alternate"/>
                <a:ea typeface="Dotum"/>
              </a:rPr>
              <a:t>4</a:t>
            </a:r>
          </a:p>
        </p:txBody>
      </p:sp>
      <p:sp>
        <p:nvSpPr>
          <p:cNvPr id="9" name="TextBox 8">
            <a:extLst>
              <a:ext uri="{FF2B5EF4-FFF2-40B4-BE49-F238E27FC236}">
                <a16:creationId xmlns:a16="http://schemas.microsoft.com/office/drawing/2014/main" id="{691A213D-C1AB-C68C-41A5-4FB4098E82FE}"/>
              </a:ext>
            </a:extLst>
          </p:cNvPr>
          <p:cNvSpPr txBox="1"/>
          <p:nvPr/>
        </p:nvSpPr>
        <p:spPr>
          <a:xfrm>
            <a:off x="891886" y="865909"/>
            <a:ext cx="6537615" cy="27238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Aptos"/>
                <a:ea typeface="Courier New"/>
                <a:cs typeface="Courier New"/>
              </a:rPr>
              <a:t>General conclusions:</a:t>
            </a:r>
            <a:endParaRPr lang="en-US" sz="1200">
              <a:latin typeface="Aptos"/>
              <a:ea typeface="Courier New"/>
              <a:cs typeface="Courier New"/>
            </a:endParaRPr>
          </a:p>
          <a:p>
            <a:pPr marL="171450" indent="-171450">
              <a:buFont typeface="Calibri"/>
              <a:buChar char="-"/>
            </a:pPr>
            <a:r>
              <a:rPr lang="en-US" sz="1200">
                <a:ea typeface="+mn-lt"/>
                <a:cs typeface="+mn-lt"/>
              </a:rPr>
              <a:t>Artificial lighting systems can operate independently while still referencing environmental conditions.</a:t>
            </a:r>
            <a:endParaRPr lang="en-US" sz="1200" b="1">
              <a:latin typeface="Aptos"/>
              <a:ea typeface="Courier New"/>
              <a:cs typeface="Courier New"/>
            </a:endParaRPr>
          </a:p>
          <a:p>
            <a:pPr marL="171450" indent="-171450">
              <a:buFont typeface="Calibri"/>
              <a:buChar char="-"/>
            </a:pPr>
            <a:r>
              <a:rPr lang="en-US" sz="1200">
                <a:ea typeface="+mn-lt"/>
                <a:cs typeface="+mn-lt"/>
              </a:rPr>
              <a:t>Physiological signals can be interpreted into behavioral or emotional states that drive lighting adaptation.</a:t>
            </a:r>
            <a:endParaRPr lang="en-US" sz="1200">
              <a:latin typeface="Aptos"/>
              <a:ea typeface="Courier New"/>
              <a:cs typeface="Courier New"/>
            </a:endParaRPr>
          </a:p>
          <a:p>
            <a:pPr marL="171450" indent="-171450">
              <a:buFont typeface="Calibri"/>
              <a:buChar char="-"/>
            </a:pPr>
            <a:r>
              <a:rPr lang="en-US" sz="1100">
                <a:latin typeface="Aptos"/>
                <a:ea typeface="Courier New"/>
                <a:cs typeface="Courier New"/>
              </a:rPr>
              <a:t>You can define </a:t>
            </a:r>
            <a:r>
              <a:rPr lang="en-US" sz="1100" b="1">
                <a:latin typeface="Aptos"/>
                <a:ea typeface="Courier New"/>
                <a:cs typeface="Courier New"/>
              </a:rPr>
              <a:t>user states, </a:t>
            </a:r>
            <a:r>
              <a:rPr lang="en-US" sz="1100">
                <a:latin typeface="Aptos"/>
                <a:ea typeface="Courier New"/>
                <a:cs typeface="Courier New"/>
              </a:rPr>
              <a:t>based on different values.</a:t>
            </a:r>
          </a:p>
          <a:p>
            <a:pPr marL="171450" indent="-171450">
              <a:buFont typeface="Calibri"/>
              <a:buChar char="-"/>
            </a:pPr>
            <a:r>
              <a:rPr lang="en-US" sz="1100">
                <a:ea typeface="+mn-lt"/>
                <a:cs typeface="+mn-lt"/>
              </a:rPr>
              <a:t>Lighting and time alone are insufficient to fully predict complex physiological states.</a:t>
            </a:r>
            <a:endParaRPr lang="en-US" sz="1100" b="1">
              <a:latin typeface="Aptos"/>
              <a:ea typeface="Courier New"/>
              <a:cs typeface="Courier New"/>
            </a:endParaRPr>
          </a:p>
          <a:p>
            <a:pPr marL="171450" indent="-171450">
              <a:buFont typeface="Calibri,Sans-Serif"/>
              <a:buChar char="-"/>
            </a:pPr>
            <a:r>
              <a:rPr lang="en-US" sz="1100">
                <a:latin typeface="Aptos"/>
                <a:ea typeface="Courier New"/>
                <a:cs typeface="Courier New"/>
              </a:rPr>
              <a:t>Light intensity affects activation of increasing </a:t>
            </a:r>
            <a:r>
              <a:rPr lang="en-US" sz="1100" err="1">
                <a:latin typeface="Aptos"/>
                <a:ea typeface="Courier New"/>
                <a:cs typeface="Courier New"/>
              </a:rPr>
              <a:t>HeartRate</a:t>
            </a:r>
            <a:r>
              <a:rPr lang="en-US" sz="1100">
                <a:latin typeface="Aptos"/>
                <a:ea typeface="Courier New"/>
                <a:cs typeface="Courier New"/>
              </a:rPr>
              <a:t> and Heart Rate Variability</a:t>
            </a:r>
          </a:p>
          <a:p>
            <a:pPr marL="171450" indent="-171450">
              <a:buFont typeface="Calibri,Sans-Serif"/>
              <a:buChar char="-"/>
            </a:pPr>
            <a:r>
              <a:rPr lang="en-US" sz="1100">
                <a:latin typeface="Aptos"/>
                <a:ea typeface="Courier New"/>
                <a:cs typeface="Courier New"/>
              </a:rPr>
              <a:t>Light Temperatures affect alertness and calmness</a:t>
            </a:r>
          </a:p>
          <a:p>
            <a:pPr marL="171450" indent="-171450">
              <a:buFont typeface="Calibri,Sans-Serif"/>
              <a:buChar char="-"/>
            </a:pPr>
            <a:r>
              <a:rPr lang="en-US" sz="1100">
                <a:latin typeface="Aptos"/>
                <a:ea typeface="Courier New"/>
                <a:cs typeface="Courier New"/>
              </a:rPr>
              <a:t>Indoor lighting can simulate </a:t>
            </a:r>
            <a:r>
              <a:rPr lang="en-US" sz="1100" b="1">
                <a:latin typeface="Aptos"/>
                <a:ea typeface="Courier New"/>
                <a:cs typeface="Courier New"/>
              </a:rPr>
              <a:t>real-world daylight conditions</a:t>
            </a:r>
            <a:endParaRPr lang="en-US" sz="1100">
              <a:latin typeface="Aptos"/>
              <a:ea typeface="Courier New"/>
              <a:cs typeface="Courier New"/>
            </a:endParaRPr>
          </a:p>
          <a:p>
            <a:pPr marL="171450" indent="-171450">
              <a:buFont typeface="Calibri,Sans-Serif"/>
              <a:buChar char="-"/>
            </a:pPr>
            <a:r>
              <a:rPr lang="en-US" sz="1100">
                <a:latin typeface="Aptos"/>
                <a:ea typeface="Courier New"/>
                <a:cs typeface="Courier New"/>
              </a:rPr>
              <a:t>Lighting + time → physiological response</a:t>
            </a:r>
          </a:p>
          <a:p>
            <a:pPr marL="171450" indent="-171450">
              <a:buFont typeface="Calibri,Sans-Serif"/>
              <a:buChar char="-"/>
            </a:pPr>
            <a:r>
              <a:rPr lang="en-US" sz="1100">
                <a:latin typeface="Aptos"/>
                <a:ea typeface="Courier New"/>
                <a:cs typeface="Courier New"/>
              </a:rPr>
              <a:t>Light intensity and color temperature produce highly predictable visual physiological responses. These are reliable control variables for adaptive lighting </a:t>
            </a:r>
          </a:p>
          <a:p>
            <a:pPr marL="171450" indent="-171450">
              <a:buFont typeface="Calibri"/>
              <a:buChar char="-"/>
            </a:pPr>
            <a:endParaRPr lang="en-US" sz="1100">
              <a:latin typeface="Aptos"/>
              <a:ea typeface="Courier New"/>
              <a:cs typeface="Courier New"/>
            </a:endParaRPr>
          </a:p>
          <a:p>
            <a:endParaRPr lang="en-US" sz="1200">
              <a:latin typeface="Aptos"/>
              <a:ea typeface="Courier New"/>
              <a:cs typeface="Courier New"/>
            </a:endParaRPr>
          </a:p>
        </p:txBody>
      </p:sp>
      <p:sp>
        <p:nvSpPr>
          <p:cNvPr id="17" name="Footer Placeholder 32">
            <a:extLst>
              <a:ext uri="{FF2B5EF4-FFF2-40B4-BE49-F238E27FC236}">
                <a16:creationId xmlns:a16="http://schemas.microsoft.com/office/drawing/2014/main" id="{64834857-2FB8-0205-89D3-8B24C1DD17A7}"/>
              </a:ext>
            </a:extLst>
          </p:cNvPr>
          <p:cNvSpPr>
            <a:spLocks noGrp="1"/>
          </p:cNvSpPr>
          <p:nvPr>
            <p:ph type="ftr" sz="quarter" idx="11"/>
          </p:nvPr>
        </p:nvSpPr>
        <p:spPr>
          <a:xfrm>
            <a:off x="7771455" y="6492875"/>
            <a:ext cx="4114800" cy="365125"/>
          </a:xfrm>
        </p:spPr>
        <p:txBody>
          <a:bodyPr/>
          <a:lstStyle/>
          <a:p>
            <a:pPr algn="r"/>
            <a:r>
              <a:rPr lang="en-GB"/>
              <a:t>AR122    1:1 Interactive Architecture Prototypes</a:t>
            </a:r>
          </a:p>
          <a:p>
            <a:pPr algn="r"/>
            <a:endParaRPr lang="en-GB"/>
          </a:p>
        </p:txBody>
      </p:sp>
      <p:sp>
        <p:nvSpPr>
          <p:cNvPr id="21" name="Rectangle 20">
            <a:extLst>
              <a:ext uri="{FF2B5EF4-FFF2-40B4-BE49-F238E27FC236}">
                <a16:creationId xmlns:a16="http://schemas.microsoft.com/office/drawing/2014/main" id="{79D62AF3-B65E-D222-8BB2-57493693E889}"/>
              </a:ext>
            </a:extLst>
          </p:cNvPr>
          <p:cNvSpPr/>
          <p:nvPr/>
        </p:nvSpPr>
        <p:spPr>
          <a:xfrm>
            <a:off x="123397" y="6265204"/>
            <a:ext cx="1071310" cy="555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24" name="Footer Placeholder 32">
            <a:extLst>
              <a:ext uri="{FF2B5EF4-FFF2-40B4-BE49-F238E27FC236}">
                <a16:creationId xmlns:a16="http://schemas.microsoft.com/office/drawing/2014/main" id="{D223446C-4D9E-F05A-2D20-26BB9FB89208}"/>
              </a:ext>
            </a:extLst>
          </p:cNvPr>
          <p:cNvSpPr txBox="1">
            <a:spLocks/>
          </p:cNvSpPr>
          <p:nvPr/>
        </p:nvSpPr>
        <p:spPr>
          <a:xfrm>
            <a:off x="307865" y="6492875"/>
            <a:ext cx="4114800" cy="365125"/>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Group 3</a:t>
            </a:r>
          </a:p>
          <a:p>
            <a:endParaRPr lang="en-GB">
              <a:solidFill>
                <a:srgbClr val="FFFFFF"/>
              </a:solidFill>
            </a:endParaRPr>
          </a:p>
        </p:txBody>
      </p:sp>
      <p:sp>
        <p:nvSpPr>
          <p:cNvPr id="26" name="TextBox 25">
            <a:extLst>
              <a:ext uri="{FF2B5EF4-FFF2-40B4-BE49-F238E27FC236}">
                <a16:creationId xmlns:a16="http://schemas.microsoft.com/office/drawing/2014/main" id="{A17D0061-9633-09DA-A341-F9536EEA641E}"/>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19 - Data</a:t>
            </a:r>
            <a:endParaRPr lang="en-US" i="1"/>
          </a:p>
          <a:p>
            <a:endParaRPr lang="en-GB" sz="1200"/>
          </a:p>
        </p:txBody>
      </p:sp>
      <p:pic>
        <p:nvPicPr>
          <p:cNvPr id="3" name="Picture 2" descr="A drawing of a eye and arrows&#10;&#10;AI-generated content may be incorrect.">
            <a:extLst>
              <a:ext uri="{FF2B5EF4-FFF2-40B4-BE49-F238E27FC236}">
                <a16:creationId xmlns:a16="http://schemas.microsoft.com/office/drawing/2014/main" id="{7D116C2E-5AF5-405F-DF07-D2648A5BF5F6}"/>
              </a:ext>
            </a:extLst>
          </p:cNvPr>
          <p:cNvPicPr>
            <a:picLocks noChangeAspect="1"/>
          </p:cNvPicPr>
          <p:nvPr/>
        </p:nvPicPr>
        <p:blipFill>
          <a:blip r:embed="rId2"/>
          <a:stretch>
            <a:fillRect/>
          </a:stretch>
        </p:blipFill>
        <p:spPr>
          <a:xfrm>
            <a:off x="8623767" y="862853"/>
            <a:ext cx="3514725" cy="4953000"/>
          </a:xfrm>
          <a:prstGeom prst="rect">
            <a:avLst/>
          </a:prstGeom>
        </p:spPr>
      </p:pic>
      <p:sp>
        <p:nvSpPr>
          <p:cNvPr id="19" name="TextBox 18">
            <a:extLst>
              <a:ext uri="{FF2B5EF4-FFF2-40B4-BE49-F238E27FC236}">
                <a16:creationId xmlns:a16="http://schemas.microsoft.com/office/drawing/2014/main" id="{4B0D8B7A-AA5D-1295-31DD-52D1BFB9E8F4}"/>
              </a:ext>
            </a:extLst>
          </p:cNvPr>
          <p:cNvSpPr txBox="1"/>
          <p:nvPr/>
        </p:nvSpPr>
        <p:spPr>
          <a:xfrm>
            <a:off x="8624455" y="5888182"/>
            <a:ext cx="60960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GB" sz="1200" i="1" baseline="0">
                <a:solidFill>
                  <a:srgbClr val="000000"/>
                </a:solidFill>
                <a:latin typeface="Aptos"/>
                <a:ea typeface="Segoe UI"/>
                <a:cs typeface="Segoe UI"/>
              </a:rPr>
              <a:t>Fig. </a:t>
            </a:r>
            <a:r>
              <a:rPr lang="en-GB" sz="1200" i="1">
                <a:solidFill>
                  <a:srgbClr val="000000"/>
                </a:solidFill>
                <a:latin typeface="Aptos"/>
                <a:ea typeface="Segoe UI"/>
                <a:cs typeface="Segoe UI"/>
              </a:rPr>
              <a:t>20</a:t>
            </a:r>
            <a:r>
              <a:rPr lang="en-GB" sz="1200" i="1" baseline="0">
                <a:solidFill>
                  <a:srgbClr val="000000"/>
                </a:solidFill>
                <a:latin typeface="Aptos"/>
                <a:ea typeface="Segoe UI"/>
                <a:cs typeface="Segoe UI"/>
              </a:rPr>
              <a:t>– Illustration Lighting Concept</a:t>
            </a:r>
            <a:r>
              <a:rPr lang="en-US" sz="1200">
                <a:latin typeface="Aptos"/>
                <a:ea typeface="Segoe UI"/>
                <a:cs typeface="Segoe UI"/>
              </a:rPr>
              <a:t>​</a:t>
            </a:r>
          </a:p>
          <a:p>
            <a:pPr rtl="0"/>
            <a:r>
              <a:rPr lang="en-GB" sz="1200">
                <a:latin typeface="Aptos"/>
                <a:ea typeface="Segoe UI"/>
                <a:cs typeface="Segoe UI"/>
              </a:rPr>
              <a:t>​</a:t>
            </a:r>
          </a:p>
          <a:p>
            <a:pPr algn="ctr"/>
            <a:endParaRPr lang="en-GB"/>
          </a:p>
        </p:txBody>
      </p:sp>
      <p:pic>
        <p:nvPicPr>
          <p:cNvPr id="25" name="Graphic 11" descr="Clock outline">
            <a:extLst>
              <a:ext uri="{FF2B5EF4-FFF2-40B4-BE49-F238E27FC236}">
                <a16:creationId xmlns:a16="http://schemas.microsoft.com/office/drawing/2014/main" id="{6EB2CFDF-370C-3212-52E7-5E8043AD72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0589" y="4638400"/>
            <a:ext cx="316376" cy="326021"/>
          </a:xfrm>
          <a:prstGeom prst="rect">
            <a:avLst/>
          </a:prstGeom>
        </p:spPr>
      </p:pic>
      <p:sp>
        <p:nvSpPr>
          <p:cNvPr id="28" name="TextBox 13">
            <a:extLst>
              <a:ext uri="{FF2B5EF4-FFF2-40B4-BE49-F238E27FC236}">
                <a16:creationId xmlns:a16="http://schemas.microsoft.com/office/drawing/2014/main" id="{5F4F1FA8-7B1D-62DE-8B56-9E18FB1DED75}"/>
              </a:ext>
            </a:extLst>
          </p:cNvPr>
          <p:cNvSpPr txBox="1"/>
          <p:nvPr/>
        </p:nvSpPr>
        <p:spPr>
          <a:xfrm>
            <a:off x="1706060" y="4650918"/>
            <a:ext cx="2294001" cy="307777"/>
          </a:xfrm>
          <a:prstGeom prst="rect">
            <a:avLst/>
          </a:prstGeom>
          <a:noFill/>
          <a:ln>
            <a:solidFill>
              <a:srgbClr val="4472C4"/>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latin typeface="Aptos"/>
                <a:ea typeface="Segoe UI"/>
                <a:cs typeface="Segoe UI"/>
              </a:rPr>
              <a:t>​</a:t>
            </a:r>
            <a:r>
              <a:rPr lang="en-GB" sz="1400">
                <a:solidFill>
                  <a:srgbClr val="000000"/>
                </a:solidFill>
                <a:latin typeface="Aptos"/>
                <a:ea typeface="Segoe UI"/>
                <a:cs typeface="Segoe UI"/>
              </a:rPr>
              <a:t>Time stamp</a:t>
            </a:r>
            <a:endParaRPr lang="en-US"/>
          </a:p>
        </p:txBody>
      </p:sp>
      <p:sp>
        <p:nvSpPr>
          <p:cNvPr id="30" name="TextBox 15">
            <a:extLst>
              <a:ext uri="{FF2B5EF4-FFF2-40B4-BE49-F238E27FC236}">
                <a16:creationId xmlns:a16="http://schemas.microsoft.com/office/drawing/2014/main" id="{A00461DF-CC57-D90E-3113-3E3256636F2F}"/>
              </a:ext>
            </a:extLst>
          </p:cNvPr>
          <p:cNvSpPr txBox="1"/>
          <p:nvPr/>
        </p:nvSpPr>
        <p:spPr>
          <a:xfrm>
            <a:off x="1706059" y="5528664"/>
            <a:ext cx="2294001" cy="307777"/>
          </a:xfrm>
          <a:prstGeom prst="rect">
            <a:avLst/>
          </a:prstGeom>
          <a:noFill/>
          <a:ln>
            <a:solidFill>
              <a:srgbClr val="4472C4"/>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err="1">
                <a:latin typeface="Aptos"/>
                <a:cs typeface="Segoe UI"/>
              </a:rPr>
              <a:t>Cct</a:t>
            </a:r>
            <a:r>
              <a:rPr lang="en-GB" sz="1400">
                <a:latin typeface="Aptos"/>
                <a:cs typeface="Segoe UI"/>
              </a:rPr>
              <a:t> kelvin</a:t>
            </a:r>
            <a:endParaRPr lang="en-US" err="1"/>
          </a:p>
        </p:txBody>
      </p:sp>
      <p:sp>
        <p:nvSpPr>
          <p:cNvPr id="32" name="TextBox 17">
            <a:extLst>
              <a:ext uri="{FF2B5EF4-FFF2-40B4-BE49-F238E27FC236}">
                <a16:creationId xmlns:a16="http://schemas.microsoft.com/office/drawing/2014/main" id="{F5094968-39E0-35A5-3092-13EF13DD0527}"/>
              </a:ext>
            </a:extLst>
          </p:cNvPr>
          <p:cNvSpPr txBox="1"/>
          <p:nvPr/>
        </p:nvSpPr>
        <p:spPr>
          <a:xfrm>
            <a:off x="1706060" y="5094614"/>
            <a:ext cx="2294001" cy="307777"/>
          </a:xfrm>
          <a:prstGeom prst="rect">
            <a:avLst/>
          </a:prstGeom>
          <a:noFill/>
          <a:ln>
            <a:solidFill>
              <a:srgbClr val="4472C4"/>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latin typeface="Aptos"/>
                <a:ea typeface="Segoe UI"/>
                <a:cs typeface="Segoe UI"/>
              </a:rPr>
              <a:t>​</a:t>
            </a:r>
            <a:r>
              <a:rPr lang="en-GB" sz="1400">
                <a:solidFill>
                  <a:srgbClr val="000000"/>
                </a:solidFill>
                <a:latin typeface="Aptos"/>
                <a:ea typeface="Segoe UI"/>
                <a:cs typeface="Segoe UI"/>
              </a:rPr>
              <a:t>Illuminance lux</a:t>
            </a:r>
            <a:endParaRPr lang="en-US"/>
          </a:p>
        </p:txBody>
      </p:sp>
      <p:pic>
        <p:nvPicPr>
          <p:cNvPr id="34" name="Graphic 19" descr="Sole contorno">
            <a:extLst>
              <a:ext uri="{FF2B5EF4-FFF2-40B4-BE49-F238E27FC236}">
                <a16:creationId xmlns:a16="http://schemas.microsoft.com/office/drawing/2014/main" id="{B95B56C7-60AF-C4C0-18BA-AF7C586016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0845" y="5043714"/>
            <a:ext cx="346983" cy="326368"/>
          </a:xfrm>
          <a:prstGeom prst="rect">
            <a:avLst/>
          </a:prstGeom>
        </p:spPr>
      </p:pic>
      <p:pic>
        <p:nvPicPr>
          <p:cNvPr id="36" name="Graphic 21" descr="Termometro contorno">
            <a:extLst>
              <a:ext uri="{FF2B5EF4-FFF2-40B4-BE49-F238E27FC236}">
                <a16:creationId xmlns:a16="http://schemas.microsoft.com/office/drawing/2014/main" id="{2F5C7504-3F04-A20F-527B-E729350B11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6453" y="5523786"/>
            <a:ext cx="342399" cy="332402"/>
          </a:xfrm>
          <a:prstGeom prst="rect">
            <a:avLst/>
          </a:prstGeom>
        </p:spPr>
      </p:pic>
      <p:sp>
        <p:nvSpPr>
          <p:cNvPr id="38" name="TextBox 37">
            <a:extLst>
              <a:ext uri="{FF2B5EF4-FFF2-40B4-BE49-F238E27FC236}">
                <a16:creationId xmlns:a16="http://schemas.microsoft.com/office/drawing/2014/main" id="{5F80F650-4D4A-2E01-4330-25678BF18093}"/>
              </a:ext>
            </a:extLst>
          </p:cNvPr>
          <p:cNvSpPr txBox="1"/>
          <p:nvPr/>
        </p:nvSpPr>
        <p:spPr>
          <a:xfrm>
            <a:off x="868444" y="3388240"/>
            <a:ext cx="271029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ptos"/>
                <a:ea typeface="Segoe UI"/>
                <a:cs typeface="Segoe UI"/>
              </a:rPr>
              <a:t>​</a:t>
            </a:r>
            <a:r>
              <a:rPr lang="en-US" sz="1100" b="1" baseline="0">
                <a:solidFill>
                  <a:srgbClr val="000000"/>
                </a:solidFill>
                <a:latin typeface="Aptos"/>
                <a:ea typeface="Segoe UI"/>
                <a:cs typeface="Segoe UI"/>
              </a:rPr>
              <a:t>Result: </a:t>
            </a:r>
            <a:r>
              <a:rPr lang="en-US" sz="1100">
                <a:latin typeface="Aptos"/>
                <a:ea typeface="Segoe UI"/>
                <a:cs typeface="Segoe UI"/>
              </a:rPr>
              <a:t>​</a:t>
            </a:r>
            <a:endParaRPr lang="en-US">
              <a:solidFill>
                <a:srgbClr val="000000"/>
              </a:solidFill>
              <a:latin typeface="Aptos"/>
              <a:ea typeface="Segoe UI"/>
              <a:cs typeface="Arial"/>
            </a:endParaRPr>
          </a:p>
          <a:p>
            <a:r>
              <a:rPr lang="en-US" sz="1100" baseline="0">
                <a:solidFill>
                  <a:srgbClr val="000000"/>
                </a:solidFill>
                <a:latin typeface="Aptos"/>
                <a:ea typeface="Arial"/>
                <a:cs typeface="Arial"/>
              </a:rPr>
              <a:t>Heart rate prediction using:</a:t>
            </a:r>
            <a:r>
              <a:rPr lang="en-US" sz="1100">
                <a:latin typeface="Aptos"/>
                <a:ea typeface="Arial"/>
                <a:cs typeface="Arial"/>
              </a:rPr>
              <a:t>​</a:t>
            </a:r>
            <a:endParaRPr lang="en-US"/>
          </a:p>
          <a:p>
            <a:pPr marL="628650" lvl="1" indent="-171450" rtl="0">
              <a:buFont typeface="Courier New,monospace"/>
              <a:buChar char="o"/>
            </a:pPr>
            <a:r>
              <a:rPr lang="en-US" sz="1100" baseline="0">
                <a:solidFill>
                  <a:srgbClr val="000000"/>
                </a:solidFill>
                <a:latin typeface="Aptos"/>
                <a:ea typeface="Arial"/>
                <a:cs typeface="Arial"/>
              </a:rPr>
              <a:t>Lux</a:t>
            </a:r>
            <a:r>
              <a:rPr lang="en-US" sz="1100">
                <a:latin typeface="Aptos"/>
                <a:ea typeface="Arial"/>
                <a:cs typeface="Arial"/>
              </a:rPr>
              <a:t>​</a:t>
            </a:r>
          </a:p>
          <a:p>
            <a:pPr marL="628650" lvl="1" indent="-171450" rtl="0">
              <a:buFont typeface="Courier New,monospace"/>
              <a:buChar char="o"/>
            </a:pPr>
            <a:r>
              <a:rPr lang="en-US" sz="1100" baseline="0" err="1">
                <a:solidFill>
                  <a:srgbClr val="000000"/>
                </a:solidFill>
                <a:latin typeface="Aptos"/>
                <a:ea typeface="Arial"/>
                <a:cs typeface="Arial"/>
              </a:rPr>
              <a:t>Cct_kelvin</a:t>
            </a:r>
            <a:r>
              <a:rPr lang="en-US" sz="1100">
                <a:latin typeface="Aptos"/>
                <a:ea typeface="Arial"/>
                <a:cs typeface="Arial"/>
              </a:rPr>
              <a:t>​</a:t>
            </a:r>
          </a:p>
          <a:p>
            <a:pPr marL="628650" lvl="1" indent="-171450" rtl="0">
              <a:buFont typeface="Courier New,monospace"/>
              <a:buChar char="o"/>
            </a:pPr>
            <a:r>
              <a:rPr lang="en-US" sz="1100" baseline="0">
                <a:solidFill>
                  <a:srgbClr val="000000"/>
                </a:solidFill>
                <a:latin typeface="Aptos"/>
                <a:ea typeface="Arial"/>
                <a:cs typeface="Arial"/>
              </a:rPr>
              <a:t>Time</a:t>
            </a:r>
            <a:r>
              <a:rPr lang="en-US" sz="1100">
                <a:latin typeface="Aptos"/>
                <a:ea typeface="Arial"/>
                <a:cs typeface="Arial"/>
              </a:rPr>
              <a:t>​</a:t>
            </a:r>
          </a:p>
        </p:txBody>
      </p:sp>
      <p:sp>
        <p:nvSpPr>
          <p:cNvPr id="40" name="TextBox 39">
            <a:extLst>
              <a:ext uri="{FF2B5EF4-FFF2-40B4-BE49-F238E27FC236}">
                <a16:creationId xmlns:a16="http://schemas.microsoft.com/office/drawing/2014/main" id="{F9CCBA38-958B-8AF9-1C7C-D5DED6A83C04}"/>
              </a:ext>
            </a:extLst>
          </p:cNvPr>
          <p:cNvSpPr txBox="1"/>
          <p:nvPr/>
        </p:nvSpPr>
        <p:spPr>
          <a:xfrm>
            <a:off x="5708875" y="3388239"/>
            <a:ext cx="271029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ea typeface="+mn-lt"/>
                <a:cs typeface="+mn-lt"/>
              </a:rPr>
              <a:t>Next phase:</a:t>
            </a:r>
            <a:endParaRPr lang="en-US">
              <a:ea typeface="+mn-lt"/>
              <a:cs typeface="+mn-lt"/>
            </a:endParaRPr>
          </a:p>
          <a:p>
            <a:r>
              <a:rPr lang="en-US" sz="1100">
                <a:ea typeface="+mn-lt"/>
                <a:cs typeface="+mn-lt"/>
              </a:rPr>
              <a:t>Heart rate should be used as:</a:t>
            </a:r>
            <a:endParaRPr lang="en-US"/>
          </a:p>
          <a:p>
            <a:pPr marL="171450" indent="-171450">
              <a:buFont typeface="Courier New"/>
              <a:buChar char="o"/>
            </a:pPr>
            <a:r>
              <a:rPr lang="en-US" sz="1100">
                <a:ea typeface="+mn-lt"/>
                <a:cs typeface="+mn-lt"/>
              </a:rPr>
              <a:t>Input signal (real-time feedback)</a:t>
            </a:r>
            <a:endParaRPr lang="en-US"/>
          </a:p>
          <a:p>
            <a:endParaRPr lang="en-US" sz="1100">
              <a:latin typeface="-webkit-standard"/>
              <a:ea typeface="Arial"/>
              <a:cs typeface="Arial"/>
            </a:endParaRPr>
          </a:p>
        </p:txBody>
      </p:sp>
      <p:sp>
        <p:nvSpPr>
          <p:cNvPr id="42" name="TextBox 41">
            <a:extLst>
              <a:ext uri="{FF2B5EF4-FFF2-40B4-BE49-F238E27FC236}">
                <a16:creationId xmlns:a16="http://schemas.microsoft.com/office/drawing/2014/main" id="{9287CE14-9D6C-94BC-3344-D76C478C6DF3}"/>
              </a:ext>
            </a:extLst>
          </p:cNvPr>
          <p:cNvSpPr txBox="1"/>
          <p:nvPr/>
        </p:nvSpPr>
        <p:spPr>
          <a:xfrm>
            <a:off x="6414467" y="4658486"/>
            <a:ext cx="2294001" cy="307777"/>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Aptos"/>
                <a:cs typeface="Segoe UI"/>
              </a:rPr>
              <a:t>Heart rate variability</a:t>
            </a:r>
            <a:endParaRPr lang="en-US"/>
          </a:p>
        </p:txBody>
      </p:sp>
      <p:sp>
        <p:nvSpPr>
          <p:cNvPr id="44" name="TextBox 43">
            <a:extLst>
              <a:ext uri="{FF2B5EF4-FFF2-40B4-BE49-F238E27FC236}">
                <a16:creationId xmlns:a16="http://schemas.microsoft.com/office/drawing/2014/main" id="{3C21E98C-742F-234E-4ADE-076695796F07}"/>
              </a:ext>
            </a:extLst>
          </p:cNvPr>
          <p:cNvSpPr txBox="1"/>
          <p:nvPr/>
        </p:nvSpPr>
        <p:spPr>
          <a:xfrm>
            <a:off x="6414466" y="5086837"/>
            <a:ext cx="2294001" cy="307777"/>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Aptos"/>
                <a:ea typeface="Segoe UI"/>
                <a:cs typeface="Segoe UI"/>
              </a:rPr>
              <a:t>​</a:t>
            </a:r>
            <a:r>
              <a:rPr lang="en-GB" sz="1400">
                <a:solidFill>
                  <a:srgbClr val="000000"/>
                </a:solidFill>
                <a:latin typeface="Aptos"/>
                <a:ea typeface="Segoe UI"/>
                <a:cs typeface="Segoe UI"/>
              </a:rPr>
              <a:t>Heart rate bpm</a:t>
            </a:r>
            <a:endParaRPr lang="en-US"/>
          </a:p>
        </p:txBody>
      </p:sp>
      <p:pic>
        <p:nvPicPr>
          <p:cNvPr id="46" name="Graphic 45" descr="Heartbeat outline">
            <a:extLst>
              <a:ext uri="{FF2B5EF4-FFF2-40B4-BE49-F238E27FC236}">
                <a16:creationId xmlns:a16="http://schemas.microsoft.com/office/drawing/2014/main" id="{D723D986-7BE6-EEBA-A7BC-C369F78636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49229" y="4655833"/>
            <a:ext cx="342900" cy="299606"/>
          </a:xfrm>
          <a:prstGeom prst="rect">
            <a:avLst/>
          </a:prstGeom>
        </p:spPr>
      </p:pic>
      <p:pic>
        <p:nvPicPr>
          <p:cNvPr id="48" name="Graphic 47" descr="Heartbeat outline">
            <a:extLst>
              <a:ext uri="{FF2B5EF4-FFF2-40B4-BE49-F238E27FC236}">
                <a16:creationId xmlns:a16="http://schemas.microsoft.com/office/drawing/2014/main" id="{3A221C7B-4565-164F-C301-1B02CD7A869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49228" y="5088787"/>
            <a:ext cx="342900" cy="299606"/>
          </a:xfrm>
          <a:prstGeom prst="rect">
            <a:avLst/>
          </a:prstGeom>
        </p:spPr>
      </p:pic>
    </p:spTree>
    <p:extLst>
      <p:ext uri="{BB962C8B-B14F-4D97-AF65-F5344CB8AC3E}">
        <p14:creationId xmlns:p14="http://schemas.microsoft.com/office/powerpoint/2010/main" val="25341789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97B6D6-15E5-C28B-7546-E43362BCA0C9}"/>
              </a:ext>
            </a:extLst>
          </p:cNvPr>
          <p:cNvSpPr>
            <a:spLocks noGrp="1"/>
          </p:cNvSpPr>
          <p:nvPr>
            <p:ph type="dt" sz="half" idx="10"/>
          </p:nvPr>
        </p:nvSpPr>
        <p:spPr/>
        <p:txBody>
          <a:bodyPr/>
          <a:lstStyle/>
          <a:p>
            <a:endParaRPr lang="en-GB" sz="1200"/>
          </a:p>
        </p:txBody>
      </p:sp>
      <p:pic>
        <p:nvPicPr>
          <p:cNvPr id="4" name="Picture 3">
            <a:extLst>
              <a:ext uri="{FF2B5EF4-FFF2-40B4-BE49-F238E27FC236}">
                <a16:creationId xmlns:a16="http://schemas.microsoft.com/office/drawing/2014/main" id="{F171B841-CBCD-C557-35DC-46BF18EC12D7}"/>
              </a:ext>
            </a:extLst>
          </p:cNvPr>
          <p:cNvPicPr>
            <a:picLocks noChangeAspect="1"/>
          </p:cNvPicPr>
          <p:nvPr/>
        </p:nvPicPr>
        <p:blipFill>
          <a:blip r:embed="rId2"/>
          <a:stretch>
            <a:fillRect/>
          </a:stretch>
        </p:blipFill>
        <p:spPr>
          <a:xfrm>
            <a:off x="962526" y="3094131"/>
            <a:ext cx="10647948" cy="2848928"/>
          </a:xfrm>
          <a:prstGeom prst="rect">
            <a:avLst/>
          </a:prstGeom>
        </p:spPr>
      </p:pic>
      <p:sp>
        <p:nvSpPr>
          <p:cNvPr id="6" name="TextBox 5">
            <a:extLst>
              <a:ext uri="{FF2B5EF4-FFF2-40B4-BE49-F238E27FC236}">
                <a16:creationId xmlns:a16="http://schemas.microsoft.com/office/drawing/2014/main" id="{F089FA59-31CE-196E-DD7E-EBA5E13C7971}"/>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DIN Alternate"/>
                <a:ea typeface="Dotum"/>
              </a:rPr>
              <a:t>LIGHTING | </a:t>
            </a:r>
            <a:r>
              <a:rPr lang="en-GB" sz="2100" b="1" dirty="0">
                <a:latin typeface="DIN Alternate"/>
                <a:ea typeface="Dotum"/>
              </a:rPr>
              <a:t>AI Integration DESIGN</a:t>
            </a:r>
          </a:p>
        </p:txBody>
      </p:sp>
      <p:sp>
        <p:nvSpPr>
          <p:cNvPr id="8" name="TextBox 4">
            <a:extLst>
              <a:ext uri="{FF2B5EF4-FFF2-40B4-BE49-F238E27FC236}">
                <a16:creationId xmlns:a16="http://schemas.microsoft.com/office/drawing/2014/main" id="{EF7AA7DE-9CE7-F96B-7BC6-0762DECBB866}"/>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chemeClr val="bg1">
                    <a:lumMod val="76000"/>
                  </a:schemeClr>
                </a:solidFill>
                <a:latin typeface="DIN Alternate"/>
                <a:ea typeface="Dotum"/>
              </a:rPr>
              <a:t>4</a:t>
            </a:r>
          </a:p>
        </p:txBody>
      </p:sp>
      <p:sp>
        <p:nvSpPr>
          <p:cNvPr id="5" name="TextBox 4">
            <a:extLst>
              <a:ext uri="{FF2B5EF4-FFF2-40B4-BE49-F238E27FC236}">
                <a16:creationId xmlns:a16="http://schemas.microsoft.com/office/drawing/2014/main" id="{6C8FD69A-410E-3A9B-6DFC-2384EC846E6B}"/>
              </a:ext>
            </a:extLst>
          </p:cNvPr>
          <p:cNvSpPr txBox="1"/>
          <p:nvPr/>
        </p:nvSpPr>
        <p:spPr>
          <a:xfrm>
            <a:off x="805296" y="917864"/>
            <a:ext cx="11265476"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We classified physiological data into three user states:</a:t>
            </a:r>
            <a:endParaRPr lang="en-US"/>
          </a:p>
          <a:p>
            <a:pPr marL="171450" indent="-171450">
              <a:buFont typeface="Calibri"/>
              <a:buChar char="-"/>
            </a:pPr>
            <a:r>
              <a:rPr lang="en-US" sz="1200" b="1"/>
              <a:t>Calm</a:t>
            </a:r>
            <a:r>
              <a:rPr lang="en-US" sz="1200"/>
              <a:t>: defined by </a:t>
            </a:r>
            <a:r>
              <a:rPr lang="en-US" sz="1200" b="1"/>
              <a:t>low heart rate, high HRV</a:t>
            </a:r>
            <a:r>
              <a:rPr lang="en-US" sz="1200"/>
              <a:t>, and </a:t>
            </a:r>
            <a:r>
              <a:rPr lang="en-US" sz="1200" b="1"/>
              <a:t>decreased skin conductance and breathing rate</a:t>
            </a:r>
            <a:r>
              <a:rPr lang="en-US" sz="1200"/>
              <a:t>,</a:t>
            </a:r>
          </a:p>
          <a:p>
            <a:pPr marL="171450" indent="-171450">
              <a:buFont typeface="Calibri"/>
              <a:buChar char="-"/>
            </a:pPr>
            <a:r>
              <a:rPr lang="en-US" sz="1200" b="1"/>
              <a:t>Focused</a:t>
            </a:r>
            <a:r>
              <a:rPr lang="en-US" sz="1200"/>
              <a:t>: defined by </a:t>
            </a:r>
            <a:r>
              <a:rPr lang="en-US" sz="1200" b="1"/>
              <a:t>moderate </a:t>
            </a:r>
            <a:r>
              <a:rPr lang="en-US" sz="1200"/>
              <a:t>state</a:t>
            </a:r>
            <a:endParaRPr lang="en-US"/>
          </a:p>
          <a:p>
            <a:pPr marL="171450" indent="-171450">
              <a:buFont typeface="Calibri"/>
              <a:buChar char="-"/>
            </a:pPr>
            <a:r>
              <a:rPr lang="en-US" sz="1200" b="1"/>
              <a:t>Stressed</a:t>
            </a:r>
            <a:r>
              <a:rPr lang="en-US" sz="1200"/>
              <a:t>: defined by </a:t>
            </a:r>
            <a:r>
              <a:rPr lang="en-US" sz="1200" b="1"/>
              <a:t>high heart rate</a:t>
            </a:r>
            <a:r>
              <a:rPr lang="en-US" sz="1200"/>
              <a:t>, l</a:t>
            </a:r>
            <a:r>
              <a:rPr lang="en-US" sz="1200" b="1"/>
              <a:t>ow HRV, and elevated skin conductance and breathing rate,</a:t>
            </a:r>
            <a:endParaRPr lang="en-US" b="1"/>
          </a:p>
          <a:p>
            <a:endParaRPr lang="en-US" sz="1200"/>
          </a:p>
          <a:p>
            <a:r>
              <a:rPr lang="en-US" sz="1200"/>
              <a:t>The results show that most instances are “focused,” followed by “stressed” and then “calm.” Three scatter plots (heart rate vs HRV, skin conductance, and respiratory rate) visually confirm expected physiological patterns:</a:t>
            </a:r>
            <a:endParaRPr lang="en-US"/>
          </a:p>
          <a:p>
            <a:endParaRPr lang="en-US" sz="1200"/>
          </a:p>
          <a:p>
            <a:pPr marL="171450" indent="-171450">
              <a:buFont typeface="Calibri"/>
              <a:buChar char="-"/>
            </a:pPr>
            <a:r>
              <a:rPr lang="en-US" sz="1200"/>
              <a:t>Calm states clustered at low arousal levels</a:t>
            </a:r>
            <a:endParaRPr lang="en-US"/>
          </a:p>
          <a:p>
            <a:pPr marL="171450" indent="-171450">
              <a:buFont typeface="Calibri"/>
              <a:buChar char="-"/>
            </a:pPr>
            <a:r>
              <a:rPr lang="en-US" sz="1200"/>
              <a:t>Focused states in between, illustrating how these signals change together across different conditions.</a:t>
            </a:r>
          </a:p>
          <a:p>
            <a:pPr marL="171450" indent="-171450">
              <a:buFont typeface="Calibri"/>
              <a:buChar char="-"/>
            </a:pPr>
            <a:r>
              <a:rPr lang="en-US" sz="1200"/>
              <a:t>Stressed states at high arousal</a:t>
            </a:r>
            <a:endParaRPr lang="en-US"/>
          </a:p>
        </p:txBody>
      </p:sp>
      <p:sp>
        <p:nvSpPr>
          <p:cNvPr id="9" name="Footer Placeholder 32">
            <a:extLst>
              <a:ext uri="{FF2B5EF4-FFF2-40B4-BE49-F238E27FC236}">
                <a16:creationId xmlns:a16="http://schemas.microsoft.com/office/drawing/2014/main" id="{C086F7B1-C146-3475-B4C5-A0CD9AA729B5}"/>
              </a:ext>
            </a:extLst>
          </p:cNvPr>
          <p:cNvSpPr>
            <a:spLocks noGrp="1"/>
          </p:cNvSpPr>
          <p:nvPr>
            <p:ph type="ftr" sz="quarter" idx="11"/>
          </p:nvPr>
        </p:nvSpPr>
        <p:spPr>
          <a:xfrm>
            <a:off x="7771455" y="6492875"/>
            <a:ext cx="4114800" cy="365125"/>
          </a:xfrm>
        </p:spPr>
        <p:txBody>
          <a:bodyPr/>
          <a:lstStyle/>
          <a:p>
            <a:pPr algn="r"/>
            <a:r>
              <a:rPr lang="en-GB"/>
              <a:t>AR122    1:1 Interactive Architecture Prototypes</a:t>
            </a:r>
          </a:p>
          <a:p>
            <a:pPr algn="r"/>
            <a:endParaRPr lang="en-GB"/>
          </a:p>
        </p:txBody>
      </p:sp>
      <p:sp>
        <p:nvSpPr>
          <p:cNvPr id="11" name="Rectangle 10">
            <a:extLst>
              <a:ext uri="{FF2B5EF4-FFF2-40B4-BE49-F238E27FC236}">
                <a16:creationId xmlns:a16="http://schemas.microsoft.com/office/drawing/2014/main" id="{46B95D01-5A47-771F-0749-EB7599AEDD6C}"/>
              </a:ext>
            </a:extLst>
          </p:cNvPr>
          <p:cNvSpPr/>
          <p:nvPr/>
        </p:nvSpPr>
        <p:spPr>
          <a:xfrm>
            <a:off x="123397" y="6265204"/>
            <a:ext cx="1071310" cy="555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13" name="Footer Placeholder 32">
            <a:extLst>
              <a:ext uri="{FF2B5EF4-FFF2-40B4-BE49-F238E27FC236}">
                <a16:creationId xmlns:a16="http://schemas.microsoft.com/office/drawing/2014/main" id="{5221A7C5-49F7-9319-44F2-B49C51F02BF1}"/>
              </a:ext>
            </a:extLst>
          </p:cNvPr>
          <p:cNvSpPr txBox="1">
            <a:spLocks/>
          </p:cNvSpPr>
          <p:nvPr/>
        </p:nvSpPr>
        <p:spPr>
          <a:xfrm>
            <a:off x="307865" y="6492875"/>
            <a:ext cx="4114800" cy="365125"/>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Group 3</a:t>
            </a:r>
          </a:p>
          <a:p>
            <a:endParaRPr lang="en-GB">
              <a:solidFill>
                <a:srgbClr val="FFFFFF"/>
              </a:solidFill>
            </a:endParaRPr>
          </a:p>
        </p:txBody>
      </p:sp>
      <p:sp>
        <p:nvSpPr>
          <p:cNvPr id="15" name="TextBox 14">
            <a:extLst>
              <a:ext uri="{FF2B5EF4-FFF2-40B4-BE49-F238E27FC236}">
                <a16:creationId xmlns:a16="http://schemas.microsoft.com/office/drawing/2014/main" id="{C59E6446-3032-F180-1808-0761A40AA6B0}"/>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30 – Physiological Relationship by User State</a:t>
            </a:r>
          </a:p>
          <a:p>
            <a:endParaRPr lang="en-GB" sz="1200"/>
          </a:p>
        </p:txBody>
      </p:sp>
    </p:spTree>
    <p:extLst>
      <p:ext uri="{BB962C8B-B14F-4D97-AF65-F5344CB8AC3E}">
        <p14:creationId xmlns:p14="http://schemas.microsoft.com/office/powerpoint/2010/main" val="13162468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51206-A3CA-BE56-139A-6BC3D7002F35}"/>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89279DAD-8CB1-FCED-06F5-2F56367BA79D}"/>
              </a:ext>
            </a:extLst>
          </p:cNvPr>
          <p:cNvSpPr>
            <a:spLocks noGrp="1"/>
          </p:cNvSpPr>
          <p:nvPr>
            <p:ph type="dt" sz="half" idx="10"/>
          </p:nvPr>
        </p:nvSpPr>
        <p:spPr/>
        <p:txBody>
          <a:bodyPr/>
          <a:lstStyle/>
          <a:p>
            <a:endParaRPr lang="en-GB" sz="1200"/>
          </a:p>
        </p:txBody>
      </p:sp>
      <p:sp>
        <p:nvSpPr>
          <p:cNvPr id="5" name="TextBox 4">
            <a:extLst>
              <a:ext uri="{FF2B5EF4-FFF2-40B4-BE49-F238E27FC236}">
                <a16:creationId xmlns:a16="http://schemas.microsoft.com/office/drawing/2014/main" id="{327B7734-EB87-0B1E-7D27-B0AE9FF4001E}"/>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DIN Alternate"/>
                <a:ea typeface="Dotum"/>
              </a:rPr>
              <a:t>LIGHTING | </a:t>
            </a:r>
            <a:r>
              <a:rPr lang="en-GB" sz="2100" b="1" dirty="0">
                <a:latin typeface="DIN Alternate"/>
                <a:ea typeface="Dotum"/>
              </a:rPr>
              <a:t>AI Integration Design</a:t>
            </a:r>
          </a:p>
        </p:txBody>
      </p:sp>
      <p:sp>
        <p:nvSpPr>
          <p:cNvPr id="7" name="TextBox 4">
            <a:extLst>
              <a:ext uri="{FF2B5EF4-FFF2-40B4-BE49-F238E27FC236}">
                <a16:creationId xmlns:a16="http://schemas.microsoft.com/office/drawing/2014/main" id="{D5D5C28B-2B9A-AED1-20E6-627877B02A42}"/>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a:solidFill>
                  <a:schemeClr val="bg1">
                    <a:lumMod val="76000"/>
                  </a:schemeClr>
                </a:solidFill>
                <a:latin typeface="DIN Alternate"/>
                <a:ea typeface="Dotum"/>
              </a:rPr>
              <a:t>4</a:t>
            </a:r>
          </a:p>
        </p:txBody>
      </p:sp>
      <p:pic>
        <p:nvPicPr>
          <p:cNvPr id="16" name="Picture 15" descr="A close up of a white and orange rectangle&#10;&#10;AI-generated content may be incorrect.">
            <a:extLst>
              <a:ext uri="{FF2B5EF4-FFF2-40B4-BE49-F238E27FC236}">
                <a16:creationId xmlns:a16="http://schemas.microsoft.com/office/drawing/2014/main" id="{43CE742D-1CA2-EB3F-618F-BA9EB0A4A615}"/>
              </a:ext>
            </a:extLst>
          </p:cNvPr>
          <p:cNvPicPr>
            <a:picLocks noChangeAspect="1"/>
          </p:cNvPicPr>
          <p:nvPr/>
        </p:nvPicPr>
        <p:blipFill>
          <a:blip r:embed="rId2"/>
          <a:stretch>
            <a:fillRect/>
          </a:stretch>
        </p:blipFill>
        <p:spPr>
          <a:xfrm>
            <a:off x="554182" y="1111327"/>
            <a:ext cx="8415698" cy="4199917"/>
          </a:xfrm>
          <a:prstGeom prst="rect">
            <a:avLst/>
          </a:prstGeom>
        </p:spPr>
      </p:pic>
      <p:pic>
        <p:nvPicPr>
          <p:cNvPr id="18" name="Picture 17">
            <a:extLst>
              <a:ext uri="{FF2B5EF4-FFF2-40B4-BE49-F238E27FC236}">
                <a16:creationId xmlns:a16="http://schemas.microsoft.com/office/drawing/2014/main" id="{7D98AE1B-2A09-9BCA-1058-AE58D29420FE}"/>
              </a:ext>
            </a:extLst>
          </p:cNvPr>
          <p:cNvPicPr>
            <a:picLocks noChangeAspect="1"/>
          </p:cNvPicPr>
          <p:nvPr/>
        </p:nvPicPr>
        <p:blipFill>
          <a:blip r:embed="rId3"/>
          <a:stretch>
            <a:fillRect/>
          </a:stretch>
        </p:blipFill>
        <p:spPr>
          <a:xfrm>
            <a:off x="4130386" y="4412425"/>
            <a:ext cx="2169721" cy="2179617"/>
          </a:xfrm>
          <a:prstGeom prst="rect">
            <a:avLst/>
          </a:prstGeom>
        </p:spPr>
      </p:pic>
      <p:sp>
        <p:nvSpPr>
          <p:cNvPr id="22" name="TextBox 21">
            <a:extLst>
              <a:ext uri="{FF2B5EF4-FFF2-40B4-BE49-F238E27FC236}">
                <a16:creationId xmlns:a16="http://schemas.microsoft.com/office/drawing/2014/main" id="{AA4C6043-E802-C372-7FBF-C4A2FD94E42A}"/>
              </a:ext>
            </a:extLst>
          </p:cNvPr>
          <p:cNvSpPr txBox="1"/>
          <p:nvPr/>
        </p:nvSpPr>
        <p:spPr>
          <a:xfrm>
            <a:off x="4917613" y="1878318"/>
            <a:ext cx="186623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Evening</a:t>
            </a:r>
          </a:p>
          <a:p>
            <a:r>
              <a:rPr lang="en-US" sz="2400"/>
              <a:t>Warm Amber</a:t>
            </a:r>
          </a:p>
          <a:p>
            <a:r>
              <a:rPr lang="en-US" sz="1200" i="1"/>
              <a:t>Relaxation​</a:t>
            </a:r>
          </a:p>
          <a:p>
            <a:endParaRPr lang="en-US" sz="1200" b="1"/>
          </a:p>
        </p:txBody>
      </p:sp>
      <p:sp>
        <p:nvSpPr>
          <p:cNvPr id="25" name="TextBox 24">
            <a:extLst>
              <a:ext uri="{FF2B5EF4-FFF2-40B4-BE49-F238E27FC236}">
                <a16:creationId xmlns:a16="http://schemas.microsoft.com/office/drawing/2014/main" id="{6AAF97FE-31E6-895E-7662-24EAB1B5C419}"/>
              </a:ext>
            </a:extLst>
          </p:cNvPr>
          <p:cNvSpPr txBox="1"/>
          <p:nvPr/>
        </p:nvSpPr>
        <p:spPr>
          <a:xfrm>
            <a:off x="551300" y="1878318"/>
            <a:ext cx="189592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Morning</a:t>
            </a:r>
          </a:p>
          <a:p>
            <a:r>
              <a:rPr lang="en-US" sz="2400"/>
              <a:t>Bright Blue</a:t>
            </a:r>
          </a:p>
          <a:p>
            <a:r>
              <a:rPr lang="en-US" sz="1200" i="1" err="1"/>
              <a:t>enritched</a:t>
            </a:r>
            <a:r>
              <a:rPr lang="en-US" sz="1200" i="1"/>
              <a:t> light for alertness</a:t>
            </a:r>
          </a:p>
          <a:p>
            <a:endParaRPr lang="en-US" sz="1200" b="1"/>
          </a:p>
        </p:txBody>
      </p:sp>
      <p:sp>
        <p:nvSpPr>
          <p:cNvPr id="27" name="TextBox 26">
            <a:extLst>
              <a:ext uri="{FF2B5EF4-FFF2-40B4-BE49-F238E27FC236}">
                <a16:creationId xmlns:a16="http://schemas.microsoft.com/office/drawing/2014/main" id="{5045CE60-D755-49D6-7198-D9D9113A6449}"/>
              </a:ext>
            </a:extLst>
          </p:cNvPr>
          <p:cNvSpPr txBox="1"/>
          <p:nvPr/>
        </p:nvSpPr>
        <p:spPr>
          <a:xfrm>
            <a:off x="2734707" y="1878318"/>
            <a:ext cx="187612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Day</a:t>
            </a:r>
          </a:p>
          <a:p>
            <a:r>
              <a:rPr lang="en-US" sz="2400"/>
              <a:t>Bright White</a:t>
            </a:r>
          </a:p>
          <a:p>
            <a:r>
              <a:rPr lang="en-US" sz="1200" i="1"/>
              <a:t>Concentration​</a:t>
            </a:r>
          </a:p>
          <a:p>
            <a:endParaRPr lang="en-US" sz="1200" b="1"/>
          </a:p>
        </p:txBody>
      </p:sp>
      <p:sp>
        <p:nvSpPr>
          <p:cNvPr id="28" name="TextBox 27">
            <a:extLst>
              <a:ext uri="{FF2B5EF4-FFF2-40B4-BE49-F238E27FC236}">
                <a16:creationId xmlns:a16="http://schemas.microsoft.com/office/drawing/2014/main" id="{ED7A566C-67E2-4CD0-F94A-273469D5CB37}"/>
              </a:ext>
            </a:extLst>
          </p:cNvPr>
          <p:cNvSpPr txBox="1"/>
          <p:nvPr/>
        </p:nvSpPr>
        <p:spPr>
          <a:xfrm>
            <a:off x="7061433" y="1878317"/>
            <a:ext cx="200252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Night</a:t>
            </a:r>
            <a:endParaRPr lang="en-US"/>
          </a:p>
          <a:p>
            <a:r>
              <a:rPr lang="en-US" sz="2400"/>
              <a:t>Dimmed blue</a:t>
            </a:r>
          </a:p>
          <a:p>
            <a:r>
              <a:rPr lang="en-US" sz="1200" i="1"/>
              <a:t>Sleep</a:t>
            </a:r>
            <a:endParaRPr lang="en-US"/>
          </a:p>
          <a:p>
            <a:endParaRPr lang="en-US" sz="1200" b="1"/>
          </a:p>
        </p:txBody>
      </p:sp>
      <p:sp>
        <p:nvSpPr>
          <p:cNvPr id="6" name="Footer Placeholder 32">
            <a:extLst>
              <a:ext uri="{FF2B5EF4-FFF2-40B4-BE49-F238E27FC236}">
                <a16:creationId xmlns:a16="http://schemas.microsoft.com/office/drawing/2014/main" id="{40BE8961-E659-0E02-2B02-A4350D4E6CD5}"/>
              </a:ext>
            </a:extLst>
          </p:cNvPr>
          <p:cNvSpPr>
            <a:spLocks noGrp="1"/>
          </p:cNvSpPr>
          <p:nvPr>
            <p:ph type="ftr" sz="quarter" idx="11"/>
          </p:nvPr>
        </p:nvSpPr>
        <p:spPr>
          <a:xfrm>
            <a:off x="7771455" y="6492875"/>
            <a:ext cx="4114800" cy="365125"/>
          </a:xfrm>
        </p:spPr>
        <p:txBody>
          <a:bodyPr/>
          <a:lstStyle/>
          <a:p>
            <a:pPr algn="r"/>
            <a:r>
              <a:rPr lang="en-GB"/>
              <a:t>AR122    1:1 Interactive Architecture Prototypes</a:t>
            </a:r>
          </a:p>
          <a:p>
            <a:pPr algn="r"/>
            <a:endParaRPr lang="en-GB"/>
          </a:p>
        </p:txBody>
      </p:sp>
      <p:sp>
        <p:nvSpPr>
          <p:cNvPr id="9" name="Rectangle 8">
            <a:extLst>
              <a:ext uri="{FF2B5EF4-FFF2-40B4-BE49-F238E27FC236}">
                <a16:creationId xmlns:a16="http://schemas.microsoft.com/office/drawing/2014/main" id="{4B333568-6BDF-1040-E5EE-2153C09B2A1E}"/>
              </a:ext>
            </a:extLst>
          </p:cNvPr>
          <p:cNvSpPr/>
          <p:nvPr/>
        </p:nvSpPr>
        <p:spPr>
          <a:xfrm>
            <a:off x="123397" y="6265204"/>
            <a:ext cx="1071310" cy="555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v</a:t>
            </a:r>
          </a:p>
        </p:txBody>
      </p:sp>
      <p:sp>
        <p:nvSpPr>
          <p:cNvPr id="11" name="Footer Placeholder 32">
            <a:extLst>
              <a:ext uri="{FF2B5EF4-FFF2-40B4-BE49-F238E27FC236}">
                <a16:creationId xmlns:a16="http://schemas.microsoft.com/office/drawing/2014/main" id="{F372F9BC-7C15-24D4-1BBE-DBCF00AF210F}"/>
              </a:ext>
            </a:extLst>
          </p:cNvPr>
          <p:cNvSpPr txBox="1">
            <a:spLocks/>
          </p:cNvSpPr>
          <p:nvPr/>
        </p:nvSpPr>
        <p:spPr>
          <a:xfrm>
            <a:off x="307865" y="6492875"/>
            <a:ext cx="4114800" cy="365125"/>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Group 3</a:t>
            </a:r>
          </a:p>
          <a:p>
            <a:endParaRPr lang="en-GB">
              <a:solidFill>
                <a:srgbClr val="FFFFFF"/>
              </a:solidFill>
            </a:endParaRPr>
          </a:p>
        </p:txBody>
      </p:sp>
      <p:sp>
        <p:nvSpPr>
          <p:cNvPr id="13" name="TextBox 12">
            <a:extLst>
              <a:ext uri="{FF2B5EF4-FFF2-40B4-BE49-F238E27FC236}">
                <a16:creationId xmlns:a16="http://schemas.microsoft.com/office/drawing/2014/main" id="{A16B3FF8-14B7-5633-B690-AAF917CDF38C}"/>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21 – Day cycle</a:t>
            </a:r>
            <a:endParaRPr lang="en-US" i="1"/>
          </a:p>
          <a:p>
            <a:endParaRPr lang="en-GB" sz="1200"/>
          </a:p>
        </p:txBody>
      </p:sp>
      <p:pic>
        <p:nvPicPr>
          <p:cNvPr id="23" name="Picture 22" descr="A drawing of a eye and arrows&#10;&#10;AI-generated content may be incorrect.">
            <a:extLst>
              <a:ext uri="{FF2B5EF4-FFF2-40B4-BE49-F238E27FC236}">
                <a16:creationId xmlns:a16="http://schemas.microsoft.com/office/drawing/2014/main" id="{EF89BB26-949F-9547-4C91-580E5E7731A6}"/>
              </a:ext>
            </a:extLst>
          </p:cNvPr>
          <p:cNvPicPr>
            <a:picLocks noChangeAspect="1"/>
          </p:cNvPicPr>
          <p:nvPr/>
        </p:nvPicPr>
        <p:blipFill>
          <a:blip r:embed="rId4"/>
          <a:srcRect l="12954" r="15752" b="-230"/>
          <a:stretch>
            <a:fillRect/>
          </a:stretch>
        </p:blipFill>
        <p:spPr>
          <a:xfrm>
            <a:off x="9530449" y="1111327"/>
            <a:ext cx="2182569" cy="4210305"/>
          </a:xfrm>
          <a:prstGeom prst="rect">
            <a:avLst/>
          </a:prstGeom>
        </p:spPr>
      </p:pic>
    </p:spTree>
    <p:extLst>
      <p:ext uri="{BB962C8B-B14F-4D97-AF65-F5344CB8AC3E}">
        <p14:creationId xmlns:p14="http://schemas.microsoft.com/office/powerpoint/2010/main" val="15897651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B4938-BE4F-6E5A-43E6-A32D0B1740F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B0789DE-AD68-35A5-6B1C-331FDC4C1764}"/>
              </a:ext>
            </a:extLst>
          </p:cNvPr>
          <p:cNvPicPr>
            <a:picLocks noChangeAspect="1"/>
          </p:cNvPicPr>
          <p:nvPr/>
        </p:nvPicPr>
        <p:blipFill>
          <a:blip r:embed="rId2"/>
          <a:srcRect l="976" t="1059" r="676" b="1815"/>
          <a:stretch>
            <a:fillRect/>
          </a:stretch>
        </p:blipFill>
        <p:spPr>
          <a:xfrm>
            <a:off x="1649197" y="417889"/>
            <a:ext cx="8894854" cy="4353154"/>
          </a:xfrm>
          <a:prstGeom prst="rect">
            <a:avLst/>
          </a:prstGeom>
        </p:spPr>
      </p:pic>
      <p:sp>
        <p:nvSpPr>
          <p:cNvPr id="32" name="Date Placeholder 31">
            <a:extLst>
              <a:ext uri="{FF2B5EF4-FFF2-40B4-BE49-F238E27FC236}">
                <a16:creationId xmlns:a16="http://schemas.microsoft.com/office/drawing/2014/main" id="{C15B724A-A1FA-8DDE-4FA0-DE1BE73CB49D}"/>
              </a:ext>
            </a:extLst>
          </p:cNvPr>
          <p:cNvSpPr>
            <a:spLocks noGrp="1"/>
          </p:cNvSpPr>
          <p:nvPr>
            <p:ph type="dt" sz="half" idx="10"/>
          </p:nvPr>
        </p:nvSpPr>
        <p:spPr>
          <a:xfrm>
            <a:off x="305745" y="6492875"/>
            <a:ext cx="2743200" cy="365125"/>
          </a:xfrm>
        </p:spPr>
        <p:txBody>
          <a:bodyPr/>
          <a:lstStyle/>
          <a:p>
            <a:r>
              <a:rPr lang="en-GB" sz="1200"/>
              <a:t>Group 3</a:t>
            </a:r>
          </a:p>
        </p:txBody>
      </p:sp>
      <p:sp>
        <p:nvSpPr>
          <p:cNvPr id="33" name="Footer Placeholder 32">
            <a:extLst>
              <a:ext uri="{FF2B5EF4-FFF2-40B4-BE49-F238E27FC236}">
                <a16:creationId xmlns:a16="http://schemas.microsoft.com/office/drawing/2014/main" id="{D4D6C833-8072-01A9-C09B-33AB178A401B}"/>
              </a:ext>
            </a:extLst>
          </p:cNvPr>
          <p:cNvSpPr>
            <a:spLocks noGrp="1"/>
          </p:cNvSpPr>
          <p:nvPr>
            <p:ph type="ftr" sz="quarter" idx="11"/>
          </p:nvPr>
        </p:nvSpPr>
        <p:spPr>
          <a:xfrm>
            <a:off x="7771455" y="6492875"/>
            <a:ext cx="4114800" cy="365125"/>
          </a:xfrm>
        </p:spPr>
        <p:txBody>
          <a:bodyPr/>
          <a:lstStyle/>
          <a:p>
            <a:pPr algn="r"/>
            <a:r>
              <a:rPr lang="en-GB" dirty="0"/>
              <a:t>AR122    1:1 Interactive Architecture Prototypes</a:t>
            </a:r>
          </a:p>
          <a:p>
            <a:pPr algn="r"/>
            <a:endParaRPr lang="en-GB" dirty="0"/>
          </a:p>
        </p:txBody>
      </p:sp>
      <p:grpSp>
        <p:nvGrpSpPr>
          <p:cNvPr id="21" name="Group 20">
            <a:extLst>
              <a:ext uri="{FF2B5EF4-FFF2-40B4-BE49-F238E27FC236}">
                <a16:creationId xmlns:a16="http://schemas.microsoft.com/office/drawing/2014/main" id="{201D956E-CA1D-2E88-6D0F-18D864B85A30}"/>
              </a:ext>
            </a:extLst>
          </p:cNvPr>
          <p:cNvGrpSpPr/>
          <p:nvPr/>
        </p:nvGrpSpPr>
        <p:grpSpPr>
          <a:xfrm>
            <a:off x="885840" y="4991884"/>
            <a:ext cx="10515485" cy="838655"/>
            <a:chOff x="573911" y="2630129"/>
            <a:chExt cx="11041301" cy="878759"/>
          </a:xfrm>
        </p:grpSpPr>
        <p:pic>
          <p:nvPicPr>
            <p:cNvPr id="13" name="Picture 12" descr="A silhouette of a person in a dark room&#10;&#10;AI-generated content may be incorrect.">
              <a:extLst>
                <a:ext uri="{FF2B5EF4-FFF2-40B4-BE49-F238E27FC236}">
                  <a16:creationId xmlns:a16="http://schemas.microsoft.com/office/drawing/2014/main" id="{4E45F802-95BC-A23E-02AC-313BEDD9014A}"/>
                </a:ext>
              </a:extLst>
            </p:cNvPr>
            <p:cNvPicPr>
              <a:picLocks noChangeAspect="1"/>
            </p:cNvPicPr>
            <p:nvPr/>
          </p:nvPicPr>
          <p:blipFill>
            <a:blip r:embed="rId3"/>
            <a:stretch>
              <a:fillRect/>
            </a:stretch>
          </p:blipFill>
          <p:spPr>
            <a:xfrm>
              <a:off x="573911" y="2630129"/>
              <a:ext cx="878759" cy="878759"/>
            </a:xfrm>
            <a:prstGeom prst="rect">
              <a:avLst/>
            </a:prstGeom>
          </p:spPr>
        </p:pic>
        <p:pic>
          <p:nvPicPr>
            <p:cNvPr id="14" name="Picture 13" descr="A person standing in a dark room with orange lights&#10;&#10;AI-generated content may be incorrect.">
              <a:extLst>
                <a:ext uri="{FF2B5EF4-FFF2-40B4-BE49-F238E27FC236}">
                  <a16:creationId xmlns:a16="http://schemas.microsoft.com/office/drawing/2014/main" id="{5C8466FA-B835-452B-820B-2335BC25C5C1}"/>
                </a:ext>
              </a:extLst>
            </p:cNvPr>
            <p:cNvPicPr>
              <a:picLocks noChangeAspect="1"/>
            </p:cNvPicPr>
            <p:nvPr/>
          </p:nvPicPr>
          <p:blipFill>
            <a:blip r:embed="rId4"/>
            <a:stretch>
              <a:fillRect/>
            </a:stretch>
          </p:blipFill>
          <p:spPr>
            <a:xfrm>
              <a:off x="2026581" y="2630129"/>
              <a:ext cx="878759" cy="878759"/>
            </a:xfrm>
            <a:prstGeom prst="rect">
              <a:avLst/>
            </a:prstGeom>
          </p:spPr>
        </p:pic>
        <p:pic>
          <p:nvPicPr>
            <p:cNvPr id="15" name="Picture 14" descr="A person standing in a dark room with lights&#10;&#10;AI-generated content may be incorrect.">
              <a:extLst>
                <a:ext uri="{FF2B5EF4-FFF2-40B4-BE49-F238E27FC236}">
                  <a16:creationId xmlns:a16="http://schemas.microsoft.com/office/drawing/2014/main" id="{C2BA2851-8830-AA4B-F143-BF71E192E5F2}"/>
                </a:ext>
              </a:extLst>
            </p:cNvPr>
            <p:cNvPicPr>
              <a:picLocks noChangeAspect="1"/>
            </p:cNvPicPr>
            <p:nvPr/>
          </p:nvPicPr>
          <p:blipFill>
            <a:blip r:embed="rId5"/>
            <a:stretch>
              <a:fillRect/>
            </a:stretch>
          </p:blipFill>
          <p:spPr>
            <a:xfrm>
              <a:off x="3479251" y="2630129"/>
              <a:ext cx="878759" cy="878759"/>
            </a:xfrm>
            <a:prstGeom prst="rect">
              <a:avLst/>
            </a:prstGeom>
          </p:spPr>
        </p:pic>
        <p:pic>
          <p:nvPicPr>
            <p:cNvPr id="16" name="Picture 15" descr="A person standing in a dark room with a light on the wall&#10;&#10;AI-generated content may be incorrect.">
              <a:extLst>
                <a:ext uri="{FF2B5EF4-FFF2-40B4-BE49-F238E27FC236}">
                  <a16:creationId xmlns:a16="http://schemas.microsoft.com/office/drawing/2014/main" id="{355A497F-315F-420E-8F0D-1C6EFCCC95A7}"/>
                </a:ext>
              </a:extLst>
            </p:cNvPr>
            <p:cNvPicPr>
              <a:picLocks noChangeAspect="1"/>
            </p:cNvPicPr>
            <p:nvPr/>
          </p:nvPicPr>
          <p:blipFill>
            <a:blip r:embed="rId6"/>
            <a:stretch>
              <a:fillRect/>
            </a:stretch>
          </p:blipFill>
          <p:spPr>
            <a:xfrm>
              <a:off x="4931920" y="2630129"/>
              <a:ext cx="878759" cy="878759"/>
            </a:xfrm>
            <a:prstGeom prst="rect">
              <a:avLst/>
            </a:prstGeom>
          </p:spPr>
        </p:pic>
        <p:pic>
          <p:nvPicPr>
            <p:cNvPr id="17" name="Picture 16" descr="A person standing in a room with lights&#10;&#10;AI-generated content may be incorrect.">
              <a:extLst>
                <a:ext uri="{FF2B5EF4-FFF2-40B4-BE49-F238E27FC236}">
                  <a16:creationId xmlns:a16="http://schemas.microsoft.com/office/drawing/2014/main" id="{E6267523-ECC1-CF1D-95C4-96063DE360A2}"/>
                </a:ext>
              </a:extLst>
            </p:cNvPr>
            <p:cNvPicPr>
              <a:picLocks noChangeAspect="1"/>
            </p:cNvPicPr>
            <p:nvPr/>
          </p:nvPicPr>
          <p:blipFill>
            <a:blip r:embed="rId7"/>
            <a:stretch>
              <a:fillRect/>
            </a:stretch>
          </p:blipFill>
          <p:spPr>
            <a:xfrm>
              <a:off x="6384590" y="2630129"/>
              <a:ext cx="878759" cy="878759"/>
            </a:xfrm>
            <a:prstGeom prst="rect">
              <a:avLst/>
            </a:prstGeom>
          </p:spPr>
        </p:pic>
        <p:pic>
          <p:nvPicPr>
            <p:cNvPr id="18" name="Picture 17" descr="A person standing in a room with lights&#10;&#10;AI-generated content may be incorrect.">
              <a:extLst>
                <a:ext uri="{FF2B5EF4-FFF2-40B4-BE49-F238E27FC236}">
                  <a16:creationId xmlns:a16="http://schemas.microsoft.com/office/drawing/2014/main" id="{F9902758-843D-1E90-3574-74D5E9A46098}"/>
                </a:ext>
              </a:extLst>
            </p:cNvPr>
            <p:cNvPicPr>
              <a:picLocks noChangeAspect="1"/>
            </p:cNvPicPr>
            <p:nvPr/>
          </p:nvPicPr>
          <p:blipFill>
            <a:blip r:embed="rId8"/>
            <a:stretch>
              <a:fillRect/>
            </a:stretch>
          </p:blipFill>
          <p:spPr>
            <a:xfrm>
              <a:off x="9283784" y="2630129"/>
              <a:ext cx="881524" cy="878759"/>
            </a:xfrm>
            <a:prstGeom prst="rect">
              <a:avLst/>
            </a:prstGeom>
          </p:spPr>
        </p:pic>
        <p:pic>
          <p:nvPicPr>
            <p:cNvPr id="19" name="Picture 18" descr="A person standing in a room with lights&#10;&#10;AI-generated content may be incorrect.">
              <a:extLst>
                <a:ext uri="{FF2B5EF4-FFF2-40B4-BE49-F238E27FC236}">
                  <a16:creationId xmlns:a16="http://schemas.microsoft.com/office/drawing/2014/main" id="{3D3A6D01-33BF-C71A-16AF-34C3DA3BB3C6}"/>
                </a:ext>
              </a:extLst>
            </p:cNvPr>
            <p:cNvPicPr>
              <a:picLocks noChangeAspect="1"/>
            </p:cNvPicPr>
            <p:nvPr/>
          </p:nvPicPr>
          <p:blipFill>
            <a:blip r:embed="rId9"/>
            <a:stretch>
              <a:fillRect/>
            </a:stretch>
          </p:blipFill>
          <p:spPr>
            <a:xfrm>
              <a:off x="10742598" y="2636274"/>
              <a:ext cx="872614" cy="872614"/>
            </a:xfrm>
            <a:prstGeom prst="rect">
              <a:avLst/>
            </a:prstGeom>
          </p:spPr>
        </p:pic>
        <p:pic>
          <p:nvPicPr>
            <p:cNvPr id="20" name="Picture 19" descr="A person standing in a room with lights&#10;&#10;AI-generated content may be incorrect.">
              <a:extLst>
                <a:ext uri="{FF2B5EF4-FFF2-40B4-BE49-F238E27FC236}">
                  <a16:creationId xmlns:a16="http://schemas.microsoft.com/office/drawing/2014/main" id="{1234A138-DAAD-00F9-60B7-AFD7B3384612}"/>
                </a:ext>
              </a:extLst>
            </p:cNvPr>
            <p:cNvPicPr>
              <a:picLocks noChangeAspect="1"/>
            </p:cNvPicPr>
            <p:nvPr/>
          </p:nvPicPr>
          <p:blipFill>
            <a:blip r:embed="rId10"/>
            <a:stretch>
              <a:fillRect/>
            </a:stretch>
          </p:blipFill>
          <p:spPr>
            <a:xfrm>
              <a:off x="7837259" y="2636274"/>
              <a:ext cx="872614" cy="872614"/>
            </a:xfrm>
            <a:prstGeom prst="rect">
              <a:avLst/>
            </a:prstGeom>
          </p:spPr>
        </p:pic>
      </p:grpSp>
      <p:sp>
        <p:nvSpPr>
          <p:cNvPr id="4" name="TextBox 4">
            <a:extLst>
              <a:ext uri="{FF2B5EF4-FFF2-40B4-BE49-F238E27FC236}">
                <a16:creationId xmlns:a16="http://schemas.microsoft.com/office/drawing/2014/main" id="{532901E3-7DA3-F63D-ED31-80A72547B8EB}"/>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dirty="0">
                <a:solidFill>
                  <a:schemeClr val="bg1">
                    <a:lumMod val="76000"/>
                  </a:schemeClr>
                </a:solidFill>
                <a:latin typeface="DIN Alternate"/>
                <a:ea typeface="Dotum"/>
              </a:rPr>
              <a:t>4</a:t>
            </a:r>
          </a:p>
        </p:txBody>
      </p:sp>
      <p:sp>
        <p:nvSpPr>
          <p:cNvPr id="7" name="TextBox 4">
            <a:extLst>
              <a:ext uri="{FF2B5EF4-FFF2-40B4-BE49-F238E27FC236}">
                <a16:creationId xmlns:a16="http://schemas.microsoft.com/office/drawing/2014/main" id="{1D2AA7B5-F1B3-52B5-D254-C9E4FAB5FFED}"/>
              </a:ext>
            </a:extLst>
          </p:cNvPr>
          <p:cNvSpPr txBox="1"/>
          <p:nvPr/>
        </p:nvSpPr>
        <p:spPr>
          <a:xfrm>
            <a:off x="829329" y="461683"/>
            <a:ext cx="7183857" cy="415498"/>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DIN Alternate"/>
                <a:ea typeface="Dotum"/>
              </a:rPr>
              <a:t>LIGHTING | </a:t>
            </a:r>
            <a:r>
              <a:rPr lang="en-GB" sz="2100" b="1">
                <a:latin typeface="DIN Alternate"/>
                <a:ea typeface="Dotum"/>
              </a:rPr>
              <a:t>MATRIX &amp; SIMULATION</a:t>
            </a:r>
            <a:endParaRPr lang="en-US">
              <a:latin typeface="Aptos"/>
              <a:ea typeface="Dotum"/>
            </a:endParaRPr>
          </a:p>
        </p:txBody>
      </p:sp>
      <p:sp>
        <p:nvSpPr>
          <p:cNvPr id="5" name="TextBox 4">
            <a:extLst>
              <a:ext uri="{FF2B5EF4-FFF2-40B4-BE49-F238E27FC236}">
                <a16:creationId xmlns:a16="http://schemas.microsoft.com/office/drawing/2014/main" id="{050F2570-E0A4-5A56-0FE8-CD3DE00BB52E}"/>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20 &amp; 21  – Lighting Matrix &amp; Light Simulation</a:t>
            </a:r>
            <a:endParaRPr lang="en-US" i="1"/>
          </a:p>
          <a:p>
            <a:endParaRPr lang="en-GB" sz="1200"/>
          </a:p>
        </p:txBody>
      </p:sp>
    </p:spTree>
    <p:extLst>
      <p:ext uri="{BB962C8B-B14F-4D97-AF65-F5344CB8AC3E}">
        <p14:creationId xmlns:p14="http://schemas.microsoft.com/office/powerpoint/2010/main" val="346023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E7DE28-4F86-7F93-17E8-6561105314B8}"/>
              </a:ext>
            </a:extLst>
          </p:cNvPr>
          <p:cNvSpPr>
            <a:spLocks noGrp="1"/>
          </p:cNvSpPr>
          <p:nvPr>
            <p:ph type="dt" sz="half" idx="10"/>
          </p:nvPr>
        </p:nvSpPr>
        <p:spPr/>
        <p:txBody>
          <a:bodyPr/>
          <a:lstStyle/>
          <a:p>
            <a:r>
              <a:rPr lang="en-GB" sz="1200" dirty="0"/>
              <a:t>Group 3</a:t>
            </a:r>
          </a:p>
        </p:txBody>
      </p:sp>
      <p:sp>
        <p:nvSpPr>
          <p:cNvPr id="3" name="Footer Placeholder 2">
            <a:extLst>
              <a:ext uri="{FF2B5EF4-FFF2-40B4-BE49-F238E27FC236}">
                <a16:creationId xmlns:a16="http://schemas.microsoft.com/office/drawing/2014/main" id="{648BCA76-331D-88F8-8164-AA032035713F}"/>
              </a:ext>
            </a:extLst>
          </p:cNvPr>
          <p:cNvSpPr>
            <a:spLocks noGrp="1"/>
          </p:cNvSpPr>
          <p:nvPr>
            <p:ph type="ftr" sz="quarter" idx="11"/>
          </p:nvPr>
        </p:nvSpPr>
        <p:spPr/>
        <p:txBody>
          <a:bodyPr/>
          <a:lstStyle/>
          <a:p>
            <a:pPr algn="r"/>
            <a:r>
              <a:rPr lang="en-GB" dirty="0"/>
              <a:t>AR122    1:1 Interactive Architecture Prototypes</a:t>
            </a:r>
          </a:p>
          <a:p>
            <a:pPr algn="r"/>
            <a:endParaRPr lang="en-GB" dirty="0"/>
          </a:p>
        </p:txBody>
      </p:sp>
      <p:pic>
        <p:nvPicPr>
          <p:cNvPr id="4" name="Picture 3" descr="A person sitting on a wall with blue lights&#10;&#10;AI-generated content may be incorrect.">
            <a:extLst>
              <a:ext uri="{FF2B5EF4-FFF2-40B4-BE49-F238E27FC236}">
                <a16:creationId xmlns:a16="http://schemas.microsoft.com/office/drawing/2014/main" id="{D8B87BE4-9D25-8FF8-6137-F6A74C5973FD}"/>
              </a:ext>
            </a:extLst>
          </p:cNvPr>
          <p:cNvPicPr>
            <a:picLocks noChangeAspect="1"/>
          </p:cNvPicPr>
          <p:nvPr/>
        </p:nvPicPr>
        <p:blipFill>
          <a:blip r:embed="rId2"/>
          <a:stretch>
            <a:fillRect/>
          </a:stretch>
        </p:blipFill>
        <p:spPr>
          <a:xfrm>
            <a:off x="2335422" y="402566"/>
            <a:ext cx="7664930" cy="5477774"/>
          </a:xfrm>
          <a:prstGeom prst="rect">
            <a:avLst/>
          </a:prstGeom>
        </p:spPr>
      </p:pic>
      <p:sp>
        <p:nvSpPr>
          <p:cNvPr id="6" name="TextBox 5">
            <a:extLst>
              <a:ext uri="{FF2B5EF4-FFF2-40B4-BE49-F238E27FC236}">
                <a16:creationId xmlns:a16="http://schemas.microsoft.com/office/drawing/2014/main" id="{6C454404-4692-BAA0-7935-A4431C55EC24}"/>
              </a:ext>
            </a:extLst>
          </p:cNvPr>
          <p:cNvSpPr txBox="1"/>
          <p:nvPr/>
        </p:nvSpPr>
        <p:spPr>
          <a:xfrm>
            <a:off x="422690" y="6022862"/>
            <a:ext cx="485378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25– Gemini  principle visual</a:t>
            </a:r>
            <a:endParaRPr lang="en-US" i="1"/>
          </a:p>
        </p:txBody>
      </p:sp>
    </p:spTree>
    <p:extLst>
      <p:ext uri="{BB962C8B-B14F-4D97-AF65-F5344CB8AC3E}">
        <p14:creationId xmlns:p14="http://schemas.microsoft.com/office/powerpoint/2010/main" val="35987042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A7DB7-8253-09E4-086F-DB08D58457DD}"/>
            </a:ext>
          </a:extLst>
        </p:cNvPr>
        <p:cNvGrpSpPr/>
        <p:nvPr/>
      </p:nvGrpSpPr>
      <p:grpSpPr>
        <a:xfrm>
          <a:off x="0" y="0"/>
          <a:ext cx="0" cy="0"/>
          <a:chOff x="0" y="0"/>
          <a:chExt cx="0" cy="0"/>
        </a:xfrm>
      </p:grpSpPr>
      <p:pic>
        <p:nvPicPr>
          <p:cNvPr id="3" name="WhatsApp Video 2026-03-12 at 13.58.47">
            <a:hlinkClick r:id="" action="ppaction://media"/>
            <a:extLst>
              <a:ext uri="{FF2B5EF4-FFF2-40B4-BE49-F238E27FC236}">
                <a16:creationId xmlns:a16="http://schemas.microsoft.com/office/drawing/2014/main" id="{DEAEF5DC-8117-9D55-375B-CCF158E178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82968" y="-248728"/>
            <a:ext cx="4203910" cy="7456098"/>
          </a:xfrm>
          <a:prstGeom prst="rect">
            <a:avLst/>
          </a:prstGeom>
        </p:spPr>
      </p:pic>
      <p:sp>
        <p:nvSpPr>
          <p:cNvPr id="5" name="TextBox 4">
            <a:extLst>
              <a:ext uri="{FF2B5EF4-FFF2-40B4-BE49-F238E27FC236}">
                <a16:creationId xmlns:a16="http://schemas.microsoft.com/office/drawing/2014/main" id="{86AADB6D-4837-BFFA-3ED9-1309E6FE1587}"/>
              </a:ext>
            </a:extLst>
          </p:cNvPr>
          <p:cNvSpPr txBox="1"/>
          <p:nvPr/>
        </p:nvSpPr>
        <p:spPr>
          <a:xfrm>
            <a:off x="1466815" y="3289835"/>
            <a:ext cx="47720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latin typeface="DIN Alternate"/>
                <a:ea typeface="Dotum"/>
              </a:rPr>
              <a:t>THANK YOU FOR YOUR ATTENTION! </a:t>
            </a:r>
            <a:endParaRPr lang="en-US"/>
          </a:p>
        </p:txBody>
      </p:sp>
      <p:sp>
        <p:nvSpPr>
          <p:cNvPr id="32" name="Date Placeholder 31">
            <a:extLst>
              <a:ext uri="{FF2B5EF4-FFF2-40B4-BE49-F238E27FC236}">
                <a16:creationId xmlns:a16="http://schemas.microsoft.com/office/drawing/2014/main" id="{69DB2853-4236-BB3F-F5FA-47C4C0AAEB04}"/>
              </a:ext>
            </a:extLst>
          </p:cNvPr>
          <p:cNvSpPr>
            <a:spLocks noGrp="1"/>
          </p:cNvSpPr>
          <p:nvPr>
            <p:ph type="dt" sz="half" idx="10"/>
          </p:nvPr>
        </p:nvSpPr>
        <p:spPr>
          <a:xfrm>
            <a:off x="305745" y="6492875"/>
            <a:ext cx="2743200" cy="365125"/>
          </a:xfrm>
        </p:spPr>
        <p:txBody>
          <a:bodyPr/>
          <a:lstStyle/>
          <a:p>
            <a:r>
              <a:rPr lang="en-GB" sz="1200"/>
              <a:t>Group 3</a:t>
            </a:r>
          </a:p>
        </p:txBody>
      </p:sp>
      <p:sp>
        <p:nvSpPr>
          <p:cNvPr id="33" name="Footer Placeholder 32">
            <a:extLst>
              <a:ext uri="{FF2B5EF4-FFF2-40B4-BE49-F238E27FC236}">
                <a16:creationId xmlns:a16="http://schemas.microsoft.com/office/drawing/2014/main" id="{40132B9A-388B-BA25-CD05-BD3AF8E337E3}"/>
              </a:ext>
            </a:extLst>
          </p:cNvPr>
          <p:cNvSpPr>
            <a:spLocks noGrp="1"/>
          </p:cNvSpPr>
          <p:nvPr>
            <p:ph type="ftr" sz="quarter" idx="11"/>
          </p:nvPr>
        </p:nvSpPr>
        <p:spPr>
          <a:xfrm>
            <a:off x="7771455" y="6492875"/>
            <a:ext cx="4114800" cy="365125"/>
          </a:xfrm>
        </p:spPr>
        <p:txBody>
          <a:bodyPr lIns="91440" tIns="45720" rIns="91440" bIns="45720" anchor="t"/>
          <a:lstStyle/>
          <a:p>
            <a:pPr algn="r"/>
            <a:r>
              <a:rPr lang="en-GB">
                <a:solidFill>
                  <a:schemeClr val="bg1"/>
                </a:solidFill>
              </a:rPr>
              <a:t>AR122    1:1 Interactive Architecture Prototypes</a:t>
            </a:r>
          </a:p>
          <a:p>
            <a:pPr algn="r"/>
            <a:endParaRPr lang="en-GB"/>
          </a:p>
        </p:txBody>
      </p:sp>
      <p:sp>
        <p:nvSpPr>
          <p:cNvPr id="12" name="TextBox 5">
            <a:extLst>
              <a:ext uri="{FF2B5EF4-FFF2-40B4-BE49-F238E27FC236}">
                <a16:creationId xmlns:a16="http://schemas.microsoft.com/office/drawing/2014/main" id="{017826A4-FE01-8FAE-DB75-79586E520E28}"/>
              </a:ext>
            </a:extLst>
          </p:cNvPr>
          <p:cNvSpPr txBox="1"/>
          <p:nvPr/>
        </p:nvSpPr>
        <p:spPr>
          <a:xfrm>
            <a:off x="8138021" y="142801"/>
            <a:ext cx="4057787"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i="1">
                <a:solidFill>
                  <a:schemeClr val="bg1"/>
                </a:solidFill>
              </a:rPr>
              <a:t>Fig. 27 – Instagram Norsk </a:t>
            </a:r>
            <a:r>
              <a:rPr lang="en-GB" sz="1200" i="1" err="1">
                <a:solidFill>
                  <a:schemeClr val="bg1"/>
                </a:solidFill>
              </a:rPr>
              <a:t>Polarinsitutett</a:t>
            </a:r>
            <a:r>
              <a:rPr lang="en-GB" sz="1200" i="1">
                <a:solidFill>
                  <a:schemeClr val="bg1"/>
                </a:solidFill>
              </a:rPr>
              <a:t>  </a:t>
            </a:r>
            <a:endParaRPr lang="en-US" i="1">
              <a:solidFill>
                <a:schemeClr val="bg1"/>
              </a:solidFill>
            </a:endParaRPr>
          </a:p>
        </p:txBody>
      </p:sp>
    </p:spTree>
    <p:extLst>
      <p:ext uri="{BB962C8B-B14F-4D97-AF65-F5344CB8AC3E}">
        <p14:creationId xmlns:p14="http://schemas.microsoft.com/office/powerpoint/2010/main" val="45230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BDF2A-2B45-12E8-FE88-BD366A7F4810}"/>
            </a:ext>
          </a:extLst>
        </p:cNvPr>
        <p:cNvGrpSpPr/>
        <p:nvPr/>
      </p:nvGrpSpPr>
      <p:grpSpPr>
        <a:xfrm>
          <a:off x="0" y="0"/>
          <a:ext cx="0" cy="0"/>
          <a:chOff x="0" y="0"/>
          <a:chExt cx="0" cy="0"/>
        </a:xfrm>
      </p:grpSpPr>
      <p:sp>
        <p:nvSpPr>
          <p:cNvPr id="32" name="Date Placeholder 31">
            <a:extLst>
              <a:ext uri="{FF2B5EF4-FFF2-40B4-BE49-F238E27FC236}">
                <a16:creationId xmlns:a16="http://schemas.microsoft.com/office/drawing/2014/main" id="{E0062FFB-2B8F-30F9-A040-85320E5354E6}"/>
              </a:ext>
            </a:extLst>
          </p:cNvPr>
          <p:cNvSpPr>
            <a:spLocks noGrp="1"/>
          </p:cNvSpPr>
          <p:nvPr>
            <p:ph type="dt" sz="half" idx="10"/>
          </p:nvPr>
        </p:nvSpPr>
        <p:spPr>
          <a:xfrm>
            <a:off x="305745" y="6492875"/>
            <a:ext cx="2743200" cy="365125"/>
          </a:xfrm>
        </p:spPr>
        <p:txBody>
          <a:bodyPr/>
          <a:lstStyle/>
          <a:p>
            <a:r>
              <a:rPr lang="en-GB" sz="1200"/>
              <a:t>Group 3</a:t>
            </a:r>
          </a:p>
        </p:txBody>
      </p:sp>
      <p:sp>
        <p:nvSpPr>
          <p:cNvPr id="33" name="Footer Placeholder 32">
            <a:extLst>
              <a:ext uri="{FF2B5EF4-FFF2-40B4-BE49-F238E27FC236}">
                <a16:creationId xmlns:a16="http://schemas.microsoft.com/office/drawing/2014/main" id="{D6743353-896A-DE9A-B7A0-2C32D1220293}"/>
              </a:ext>
            </a:extLst>
          </p:cNvPr>
          <p:cNvSpPr>
            <a:spLocks noGrp="1"/>
          </p:cNvSpPr>
          <p:nvPr>
            <p:ph type="ftr" sz="quarter" idx="11"/>
          </p:nvPr>
        </p:nvSpPr>
        <p:spPr>
          <a:xfrm>
            <a:off x="7771455" y="6492875"/>
            <a:ext cx="4114800" cy="365125"/>
          </a:xfrm>
        </p:spPr>
        <p:txBody>
          <a:bodyPr/>
          <a:lstStyle/>
          <a:p>
            <a:pPr algn="r"/>
            <a:r>
              <a:rPr lang="en-GB"/>
              <a:t>AR122    1:1 Interactive Architecture Prototypes</a:t>
            </a:r>
          </a:p>
          <a:p>
            <a:pPr algn="r"/>
            <a:endParaRPr lang="en-GB"/>
          </a:p>
        </p:txBody>
      </p:sp>
      <p:pic>
        <p:nvPicPr>
          <p:cNvPr id="6" name="Picture 5" descr="A snowy mountain with a lot of buildings and a body of water&#10;&#10;AI-generated content may be incorrect.">
            <a:extLst>
              <a:ext uri="{FF2B5EF4-FFF2-40B4-BE49-F238E27FC236}">
                <a16:creationId xmlns:a16="http://schemas.microsoft.com/office/drawing/2014/main" id="{EA527F6D-DA14-4FD6-873A-21EE06C19D66}"/>
              </a:ext>
            </a:extLst>
          </p:cNvPr>
          <p:cNvPicPr>
            <a:picLocks noChangeAspect="1"/>
          </p:cNvPicPr>
          <p:nvPr/>
        </p:nvPicPr>
        <p:blipFill>
          <a:blip r:embed="rId2"/>
          <a:srcRect l="30156" r="23750" b="-104"/>
          <a:stretch>
            <a:fillRect/>
          </a:stretch>
        </p:blipFill>
        <p:spPr>
          <a:xfrm>
            <a:off x="7989962" y="-1042"/>
            <a:ext cx="4202915" cy="6870660"/>
          </a:xfrm>
          <a:prstGeom prst="rect">
            <a:avLst/>
          </a:prstGeom>
        </p:spPr>
      </p:pic>
      <p:sp>
        <p:nvSpPr>
          <p:cNvPr id="8" name="TextBox 7">
            <a:extLst>
              <a:ext uri="{FF2B5EF4-FFF2-40B4-BE49-F238E27FC236}">
                <a16:creationId xmlns:a16="http://schemas.microsoft.com/office/drawing/2014/main" id="{51FBCE26-938B-3C20-F56D-EAE5009F2E65}"/>
              </a:ext>
            </a:extLst>
          </p:cNvPr>
          <p:cNvSpPr txBox="1"/>
          <p:nvPr/>
        </p:nvSpPr>
        <p:spPr>
          <a:xfrm>
            <a:off x="8138021" y="142801"/>
            <a:ext cx="405778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solidFill>
                  <a:schemeClr val="bg1"/>
                </a:solidFill>
              </a:rPr>
              <a:t>Fig. 2 – Troll Research Station, Norsk </a:t>
            </a:r>
            <a:r>
              <a:rPr lang="en-GB" sz="1200" i="1" err="1">
                <a:solidFill>
                  <a:schemeClr val="bg1"/>
                </a:solidFill>
              </a:rPr>
              <a:t>Polarinstitutt</a:t>
            </a:r>
            <a:endParaRPr lang="en-GB" sz="1200" i="1">
              <a:solidFill>
                <a:schemeClr val="bg1"/>
              </a:solidFill>
            </a:endParaRPr>
          </a:p>
        </p:txBody>
      </p:sp>
      <p:sp>
        <p:nvSpPr>
          <p:cNvPr id="13" name="TextBox 3">
            <a:extLst>
              <a:ext uri="{FF2B5EF4-FFF2-40B4-BE49-F238E27FC236}">
                <a16:creationId xmlns:a16="http://schemas.microsoft.com/office/drawing/2014/main" id="{DFAFF5D3-BB57-3EFE-DACD-385CFDF7E5F8}"/>
              </a:ext>
            </a:extLst>
          </p:cNvPr>
          <p:cNvSpPr txBox="1"/>
          <p:nvPr/>
        </p:nvSpPr>
        <p:spPr>
          <a:xfrm>
            <a:off x="5916781" y="3429294"/>
            <a:ext cx="1897804" cy="138499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a:buChar char="•"/>
            </a:pPr>
            <a:r>
              <a:rPr lang="en-GB" sz="1200">
                <a:latin typeface="Aptos"/>
              </a:rPr>
              <a:t>Lack of Privacy</a:t>
            </a:r>
          </a:p>
          <a:p>
            <a:pPr marL="171450" indent="-171450">
              <a:buFont typeface="Arial"/>
              <a:buChar char="•"/>
            </a:pPr>
            <a:r>
              <a:rPr lang="en-GB" sz="1200">
                <a:latin typeface="Aptos"/>
              </a:rPr>
              <a:t>Lower Productivity</a:t>
            </a:r>
          </a:p>
          <a:p>
            <a:pPr marL="171450" indent="-171450">
              <a:buFont typeface="Arial"/>
              <a:buChar char="•"/>
            </a:pPr>
            <a:r>
              <a:rPr lang="en-GB" sz="1200">
                <a:latin typeface="Aptos"/>
              </a:rPr>
              <a:t>Stress and Discomfort</a:t>
            </a:r>
          </a:p>
          <a:p>
            <a:pPr marL="171450" indent="-171450">
              <a:buFont typeface="Arial"/>
              <a:buChar char="•"/>
            </a:pPr>
            <a:r>
              <a:rPr lang="en-GB" sz="1200">
                <a:latin typeface="Aptos"/>
              </a:rPr>
              <a:t>Design compromises</a:t>
            </a:r>
          </a:p>
          <a:p>
            <a:pPr marL="171450" indent="-171450">
              <a:buFont typeface="Arial"/>
              <a:buChar char="•"/>
            </a:pPr>
            <a:endParaRPr lang="en-GB" sz="1200">
              <a:latin typeface="Aptos"/>
            </a:endParaRPr>
          </a:p>
          <a:p>
            <a:pPr marL="171450" indent="-171450">
              <a:buFont typeface="Arial"/>
              <a:buChar char="•"/>
            </a:pPr>
            <a:endParaRPr lang="en-GB" sz="1200">
              <a:latin typeface="Aptos"/>
            </a:endParaRPr>
          </a:p>
          <a:p>
            <a:endParaRPr lang="en-GB" sz="1200">
              <a:latin typeface="Aptos"/>
            </a:endParaRPr>
          </a:p>
        </p:txBody>
      </p:sp>
      <p:sp>
        <p:nvSpPr>
          <p:cNvPr id="17" name="TextBox 4">
            <a:extLst>
              <a:ext uri="{FF2B5EF4-FFF2-40B4-BE49-F238E27FC236}">
                <a16:creationId xmlns:a16="http://schemas.microsoft.com/office/drawing/2014/main" id="{78A9A8D3-3C67-0A08-F56E-09A6F95726D3}"/>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DIN Alternate"/>
                <a:ea typeface="Dotum"/>
              </a:rPr>
              <a:t>LIVING IN ANTARCTICA | </a:t>
            </a:r>
            <a:r>
              <a:rPr lang="en-GB" sz="2100" b="1">
                <a:latin typeface="DIN Alternate"/>
                <a:ea typeface="Dotum"/>
              </a:rPr>
              <a:t>KEY CHALLENGES</a:t>
            </a:r>
          </a:p>
        </p:txBody>
      </p:sp>
      <p:sp>
        <p:nvSpPr>
          <p:cNvPr id="19" name="TextBox 4">
            <a:extLst>
              <a:ext uri="{FF2B5EF4-FFF2-40B4-BE49-F238E27FC236}">
                <a16:creationId xmlns:a16="http://schemas.microsoft.com/office/drawing/2014/main" id="{6514DE30-FA68-DA1A-DCD6-599ED9D7D82A}"/>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a:solidFill>
                  <a:schemeClr val="bg1">
                    <a:lumMod val="76000"/>
                  </a:schemeClr>
                </a:solidFill>
                <a:latin typeface="DIN Alternate"/>
                <a:ea typeface="Dotum"/>
              </a:rPr>
              <a:t>1</a:t>
            </a:r>
          </a:p>
        </p:txBody>
      </p:sp>
      <p:pic>
        <p:nvPicPr>
          <p:cNvPr id="20" name="Graphic 19" descr="Termometro contorno">
            <a:extLst>
              <a:ext uri="{FF2B5EF4-FFF2-40B4-BE49-F238E27FC236}">
                <a16:creationId xmlns:a16="http://schemas.microsoft.com/office/drawing/2014/main" id="{DEBE28A3-9383-BFA0-EFCB-F3502676F2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7756" y="2542026"/>
            <a:ext cx="359717" cy="341061"/>
          </a:xfrm>
          <a:prstGeom prst="rect">
            <a:avLst/>
          </a:prstGeom>
        </p:spPr>
      </p:pic>
      <p:sp>
        <p:nvSpPr>
          <p:cNvPr id="30" name="TextBox 29">
            <a:extLst>
              <a:ext uri="{FF2B5EF4-FFF2-40B4-BE49-F238E27FC236}">
                <a16:creationId xmlns:a16="http://schemas.microsoft.com/office/drawing/2014/main" id="{AF3CA327-4FEB-5915-DBF3-E40A93739C6E}"/>
              </a:ext>
            </a:extLst>
          </p:cNvPr>
          <p:cNvSpPr txBox="1"/>
          <p:nvPr/>
        </p:nvSpPr>
        <p:spPr>
          <a:xfrm>
            <a:off x="422578" y="2887262"/>
            <a:ext cx="169649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latin typeface="DIN LightAlternate"/>
                <a:ea typeface="+mn-lt"/>
                <a:cs typeface="+mn-lt"/>
              </a:rPr>
              <a:t>Weather conditions</a:t>
            </a:r>
            <a:endParaRPr lang="en-US" b="1"/>
          </a:p>
        </p:txBody>
      </p:sp>
      <p:sp>
        <p:nvSpPr>
          <p:cNvPr id="34" name="TextBox 33">
            <a:extLst>
              <a:ext uri="{FF2B5EF4-FFF2-40B4-BE49-F238E27FC236}">
                <a16:creationId xmlns:a16="http://schemas.microsoft.com/office/drawing/2014/main" id="{34265A09-DB20-CC09-2E5F-BD4F6BD480FD}"/>
              </a:ext>
            </a:extLst>
          </p:cNvPr>
          <p:cNvSpPr txBox="1"/>
          <p:nvPr/>
        </p:nvSpPr>
        <p:spPr>
          <a:xfrm>
            <a:off x="2189519" y="2887262"/>
            <a:ext cx="169649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a:latin typeface="DIN LightAlternate"/>
                <a:ea typeface="+mn-lt"/>
                <a:cs typeface="+mn-lt"/>
              </a:rPr>
              <a:t> Arctic seasons</a:t>
            </a:r>
            <a:endParaRPr lang="en-US" b="1"/>
          </a:p>
        </p:txBody>
      </p:sp>
      <p:sp>
        <p:nvSpPr>
          <p:cNvPr id="35" name="TextBox 34">
            <a:extLst>
              <a:ext uri="{FF2B5EF4-FFF2-40B4-BE49-F238E27FC236}">
                <a16:creationId xmlns:a16="http://schemas.microsoft.com/office/drawing/2014/main" id="{CF8BD0BD-4D2F-1FAA-700B-9A971AA775F3}"/>
              </a:ext>
            </a:extLst>
          </p:cNvPr>
          <p:cNvSpPr txBox="1"/>
          <p:nvPr/>
        </p:nvSpPr>
        <p:spPr>
          <a:xfrm>
            <a:off x="4135026" y="2887261"/>
            <a:ext cx="169649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latin typeface="DIN LightAlternate"/>
                <a:ea typeface="+mn-lt"/>
                <a:cs typeface="+mn-lt"/>
              </a:rPr>
              <a:t>Lighting conditions </a:t>
            </a:r>
            <a:endParaRPr lang="en-US"/>
          </a:p>
        </p:txBody>
      </p:sp>
      <p:sp>
        <p:nvSpPr>
          <p:cNvPr id="38" name="TextBox 37">
            <a:extLst>
              <a:ext uri="{FF2B5EF4-FFF2-40B4-BE49-F238E27FC236}">
                <a16:creationId xmlns:a16="http://schemas.microsoft.com/office/drawing/2014/main" id="{B0A458DA-9878-2B66-67AC-DA840A324EFF}"/>
              </a:ext>
            </a:extLst>
          </p:cNvPr>
          <p:cNvSpPr txBox="1"/>
          <p:nvPr/>
        </p:nvSpPr>
        <p:spPr>
          <a:xfrm>
            <a:off x="6126657" y="2890663"/>
            <a:ext cx="169649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latin typeface="DIN LightAlternate"/>
                <a:ea typeface="+mn-lt"/>
                <a:cs typeface="+mn-lt"/>
              </a:rPr>
              <a:t>Spatial li</a:t>
            </a:r>
            <a:r>
              <a:rPr lang="en-GB" sz="1200" b="1" err="1">
                <a:latin typeface="DIN LightAlternate"/>
                <a:ea typeface="+mn-lt"/>
                <a:cs typeface="+mn-lt"/>
              </a:rPr>
              <a:t>mitatio</a:t>
            </a:r>
            <a:r>
              <a:rPr lang="en-GB" sz="1200" b="1">
                <a:latin typeface="DIN LightAlternate"/>
                <a:ea typeface="+mn-lt"/>
                <a:cs typeface="+mn-lt"/>
              </a:rPr>
              <a:t>n </a:t>
            </a:r>
            <a:endParaRPr lang="en-US"/>
          </a:p>
        </p:txBody>
      </p:sp>
      <p:sp>
        <p:nvSpPr>
          <p:cNvPr id="39" name="TextBox 3">
            <a:extLst>
              <a:ext uri="{FF2B5EF4-FFF2-40B4-BE49-F238E27FC236}">
                <a16:creationId xmlns:a16="http://schemas.microsoft.com/office/drawing/2014/main" id="{76C39013-197A-1E09-A4E3-DE658D936247}"/>
              </a:ext>
            </a:extLst>
          </p:cNvPr>
          <p:cNvSpPr txBox="1"/>
          <p:nvPr/>
        </p:nvSpPr>
        <p:spPr>
          <a:xfrm>
            <a:off x="225299" y="3429411"/>
            <a:ext cx="1916854" cy="138499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a:buChar char="•"/>
            </a:pPr>
            <a:r>
              <a:rPr lang="en-GB" sz="1200">
                <a:latin typeface="Aptos"/>
              </a:rPr>
              <a:t>Severe Temperatures</a:t>
            </a:r>
          </a:p>
          <a:p>
            <a:pPr marL="171450" indent="-171450">
              <a:buFont typeface="Arial"/>
              <a:buChar char="•"/>
            </a:pPr>
            <a:r>
              <a:rPr lang="en-GB" sz="1200">
                <a:latin typeface="Aptos"/>
              </a:rPr>
              <a:t>Strong Catabatic Winds</a:t>
            </a:r>
          </a:p>
          <a:p>
            <a:pPr marL="171450" indent="-171450">
              <a:buFont typeface="Arial"/>
              <a:buChar char="•"/>
            </a:pPr>
            <a:r>
              <a:rPr lang="en-GB" sz="1200">
                <a:latin typeface="Aptos"/>
              </a:rPr>
              <a:t>Minimal Precipitation</a:t>
            </a:r>
          </a:p>
          <a:p>
            <a:pPr marL="171450" indent="-171450">
              <a:buFont typeface="Arial"/>
              <a:buChar char="•"/>
            </a:pPr>
            <a:r>
              <a:rPr lang="en-GB" sz="1200">
                <a:latin typeface="Aptos"/>
              </a:rPr>
              <a:t>Low Humidity</a:t>
            </a:r>
          </a:p>
          <a:p>
            <a:pPr marL="171450" indent="-171450">
              <a:buFont typeface="Arial"/>
              <a:buChar char="•"/>
            </a:pPr>
            <a:endParaRPr lang="en-GB" sz="1200">
              <a:latin typeface="Aptos"/>
            </a:endParaRPr>
          </a:p>
          <a:p>
            <a:pPr marL="171450" indent="-171450">
              <a:buFont typeface="Arial"/>
              <a:buChar char="•"/>
            </a:pPr>
            <a:endParaRPr lang="en-GB" sz="1200">
              <a:latin typeface="Aptos"/>
            </a:endParaRPr>
          </a:p>
          <a:p>
            <a:endParaRPr lang="en-GB" sz="1200">
              <a:latin typeface="Aptos"/>
            </a:endParaRPr>
          </a:p>
        </p:txBody>
      </p:sp>
      <p:sp>
        <p:nvSpPr>
          <p:cNvPr id="40" name="TextBox 3">
            <a:extLst>
              <a:ext uri="{FF2B5EF4-FFF2-40B4-BE49-F238E27FC236}">
                <a16:creationId xmlns:a16="http://schemas.microsoft.com/office/drawing/2014/main" id="{2CE3555A-9E33-770E-C113-D9ED7B140333}"/>
              </a:ext>
            </a:extLst>
          </p:cNvPr>
          <p:cNvSpPr txBox="1"/>
          <p:nvPr/>
        </p:nvSpPr>
        <p:spPr>
          <a:xfrm>
            <a:off x="2086790" y="3429294"/>
            <a:ext cx="1907329"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a:buChar char="•"/>
            </a:pPr>
            <a:r>
              <a:rPr lang="en-GB" sz="1200">
                <a:latin typeface="Aptos"/>
              </a:rPr>
              <a:t>Extreme Light Cycles</a:t>
            </a:r>
          </a:p>
          <a:p>
            <a:pPr marL="171450" indent="-171450">
              <a:buFont typeface="Arial"/>
              <a:buChar char="•"/>
            </a:pPr>
            <a:endParaRPr lang="en-GB" sz="1200">
              <a:latin typeface="Aptos"/>
            </a:endParaRPr>
          </a:p>
          <a:p>
            <a:pPr marL="171450" indent="-171450">
              <a:buFont typeface="Arial"/>
              <a:buChar char="•"/>
            </a:pPr>
            <a:endParaRPr lang="en-GB" sz="1200">
              <a:latin typeface="Aptos"/>
            </a:endParaRPr>
          </a:p>
          <a:p>
            <a:endParaRPr lang="en-GB" sz="1200">
              <a:latin typeface="Aptos"/>
            </a:endParaRPr>
          </a:p>
        </p:txBody>
      </p:sp>
      <p:sp>
        <p:nvSpPr>
          <p:cNvPr id="41" name="TextBox 3">
            <a:extLst>
              <a:ext uri="{FF2B5EF4-FFF2-40B4-BE49-F238E27FC236}">
                <a16:creationId xmlns:a16="http://schemas.microsoft.com/office/drawing/2014/main" id="{AAC990D8-15E9-E526-0407-5F72D2C6FEA0}"/>
              </a:ext>
            </a:extLst>
          </p:cNvPr>
          <p:cNvSpPr txBox="1"/>
          <p:nvPr/>
        </p:nvSpPr>
        <p:spPr>
          <a:xfrm>
            <a:off x="3835744" y="3429294"/>
            <a:ext cx="2097829" cy="212365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a:buChar char="•"/>
            </a:pPr>
            <a:r>
              <a:rPr lang="en-GB" sz="1200">
                <a:ea typeface="+mn-lt"/>
                <a:cs typeface="+mn-lt"/>
              </a:rPr>
              <a:t>Circadian Rhythm Disruption</a:t>
            </a:r>
            <a:endParaRPr lang="en-GB" sz="1200">
              <a:latin typeface="Aptos"/>
            </a:endParaRPr>
          </a:p>
          <a:p>
            <a:pPr marL="171450" indent="-171450">
              <a:buFont typeface="Arial"/>
              <a:buChar char="•"/>
            </a:pPr>
            <a:r>
              <a:rPr lang="en-GB" sz="1200">
                <a:latin typeface="Aptos"/>
              </a:rPr>
              <a:t>Reduced Work Efficiency</a:t>
            </a:r>
          </a:p>
          <a:p>
            <a:pPr marL="171450" indent="-171450">
              <a:buFont typeface="Arial"/>
              <a:buChar char="•"/>
            </a:pPr>
            <a:r>
              <a:rPr lang="en-GB" sz="1200">
                <a:latin typeface="Aptos"/>
              </a:rPr>
              <a:t>Sleep &amp; Mood issues</a:t>
            </a:r>
          </a:p>
          <a:p>
            <a:pPr marL="171450" indent="-171450">
              <a:buFont typeface="Arial"/>
              <a:buChar char="•"/>
            </a:pPr>
            <a:endParaRPr lang="en-GB" sz="1200">
              <a:latin typeface="Aptos"/>
            </a:endParaRPr>
          </a:p>
          <a:p>
            <a:endParaRPr lang="en-GB" sz="1200">
              <a:latin typeface="Aptos"/>
            </a:endParaRPr>
          </a:p>
          <a:p>
            <a:pPr>
              <a:buFont typeface="Arial"/>
              <a:buChar char="•"/>
            </a:pPr>
            <a:endParaRPr lang="en-GB" sz="1200">
              <a:latin typeface="Aptos"/>
            </a:endParaRPr>
          </a:p>
          <a:p>
            <a:pPr marL="171450" indent="-171450">
              <a:buFont typeface="Arial"/>
              <a:buChar char="•"/>
            </a:pPr>
            <a:endParaRPr lang="en-GB" sz="1200">
              <a:latin typeface="Aptos"/>
            </a:endParaRPr>
          </a:p>
          <a:p>
            <a:pPr marL="171450" indent="-171450">
              <a:buFont typeface="Arial"/>
              <a:buChar char="•"/>
            </a:pPr>
            <a:endParaRPr lang="en-GB" sz="1200">
              <a:latin typeface="Aptos"/>
            </a:endParaRPr>
          </a:p>
          <a:p>
            <a:pPr marL="171450" indent="-171450">
              <a:buFont typeface="Arial"/>
              <a:buChar char="•"/>
            </a:pPr>
            <a:endParaRPr lang="en-GB" sz="1200">
              <a:latin typeface="Aptos"/>
            </a:endParaRPr>
          </a:p>
          <a:p>
            <a:endParaRPr lang="en-GB" sz="1200">
              <a:latin typeface="Aptos"/>
            </a:endParaRPr>
          </a:p>
        </p:txBody>
      </p:sp>
      <p:pic>
        <p:nvPicPr>
          <p:cNvPr id="42" name="Graphic 41" descr="Luna contorno">
            <a:extLst>
              <a:ext uri="{FF2B5EF4-FFF2-40B4-BE49-F238E27FC236}">
                <a16:creationId xmlns:a16="http://schemas.microsoft.com/office/drawing/2014/main" id="{0DF5E19A-118A-CBCA-3571-49C9475924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96804" y="2593017"/>
            <a:ext cx="282695" cy="269777"/>
          </a:xfrm>
          <a:prstGeom prst="rect">
            <a:avLst/>
          </a:prstGeom>
        </p:spPr>
      </p:pic>
      <p:pic>
        <p:nvPicPr>
          <p:cNvPr id="43" name="Graphic 42" descr="Sole contorno">
            <a:extLst>
              <a:ext uri="{FF2B5EF4-FFF2-40B4-BE49-F238E27FC236}">
                <a16:creationId xmlns:a16="http://schemas.microsoft.com/office/drawing/2014/main" id="{F1912AB1-E4A1-805F-7965-AF79C8FD34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37316" y="2553862"/>
            <a:ext cx="346983" cy="326368"/>
          </a:xfrm>
          <a:prstGeom prst="rect">
            <a:avLst/>
          </a:prstGeom>
        </p:spPr>
      </p:pic>
      <p:pic>
        <p:nvPicPr>
          <p:cNvPr id="44" name="Graphic 43" descr="Ventilato contorno">
            <a:extLst>
              <a:ext uri="{FF2B5EF4-FFF2-40B4-BE49-F238E27FC236}">
                <a16:creationId xmlns:a16="http://schemas.microsoft.com/office/drawing/2014/main" id="{D246264D-D3EF-EB2A-6B21-AA726BC0CF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41141" y="2532114"/>
            <a:ext cx="363036" cy="418791"/>
          </a:xfrm>
          <a:prstGeom prst="rect">
            <a:avLst/>
          </a:prstGeom>
        </p:spPr>
      </p:pic>
      <p:pic>
        <p:nvPicPr>
          <p:cNvPr id="45" name="Graphic 44" descr="Luci accese contorno">
            <a:extLst>
              <a:ext uri="{FF2B5EF4-FFF2-40B4-BE49-F238E27FC236}">
                <a16:creationId xmlns:a16="http://schemas.microsoft.com/office/drawing/2014/main" id="{D801C089-0953-E3F0-E2CD-801A424398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95302" y="2545609"/>
            <a:ext cx="335822" cy="342902"/>
          </a:xfrm>
          <a:prstGeom prst="rect">
            <a:avLst/>
          </a:prstGeom>
        </p:spPr>
      </p:pic>
      <p:sp>
        <p:nvSpPr>
          <p:cNvPr id="47" name="Oval 46">
            <a:extLst>
              <a:ext uri="{FF2B5EF4-FFF2-40B4-BE49-F238E27FC236}">
                <a16:creationId xmlns:a16="http://schemas.microsoft.com/office/drawing/2014/main" id="{33B6E7D9-77B7-B192-8C7F-4C8FD52FF59E}"/>
              </a:ext>
            </a:extLst>
          </p:cNvPr>
          <p:cNvSpPr/>
          <p:nvPr/>
        </p:nvSpPr>
        <p:spPr>
          <a:xfrm>
            <a:off x="2493760" y="4706127"/>
            <a:ext cx="2805901" cy="973440"/>
          </a:xfrm>
          <a:prstGeom prst="ellipse">
            <a:avLst/>
          </a:prstGeom>
          <a:solidFill>
            <a:srgbClr val="E2E5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Graphic 45" descr="Coltura contorno">
            <a:extLst>
              <a:ext uri="{FF2B5EF4-FFF2-40B4-BE49-F238E27FC236}">
                <a16:creationId xmlns:a16="http://schemas.microsoft.com/office/drawing/2014/main" id="{18CF8402-4313-3656-7222-340404B7165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616758" y="2567590"/>
            <a:ext cx="368379" cy="356370"/>
          </a:xfrm>
          <a:prstGeom prst="rect">
            <a:avLst/>
          </a:prstGeom>
        </p:spPr>
      </p:pic>
      <p:sp>
        <p:nvSpPr>
          <p:cNvPr id="36" name="TextBox 35">
            <a:extLst>
              <a:ext uri="{FF2B5EF4-FFF2-40B4-BE49-F238E27FC236}">
                <a16:creationId xmlns:a16="http://schemas.microsoft.com/office/drawing/2014/main" id="{D77D967F-35A4-9020-38B0-75085D73464B}"/>
              </a:ext>
            </a:extLst>
          </p:cNvPr>
          <p:cNvSpPr txBox="1"/>
          <p:nvPr/>
        </p:nvSpPr>
        <p:spPr>
          <a:xfrm>
            <a:off x="2354042" y="4916461"/>
            <a:ext cx="307494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a:latin typeface="DIN LightAlternate"/>
                <a:ea typeface="+mn-lt"/>
                <a:cs typeface="+mn-lt"/>
              </a:rPr>
              <a:t>IMPACT ON </a:t>
            </a:r>
          </a:p>
          <a:p>
            <a:pPr algn="ctr"/>
            <a:r>
              <a:rPr lang="en-GB" sz="1200" b="1">
                <a:latin typeface="DIN LightAlternate"/>
                <a:ea typeface="+mn-lt"/>
                <a:cs typeface="+mn-lt"/>
              </a:rPr>
              <a:t>PHYSICAL AND MENTAL HEALTH</a:t>
            </a:r>
            <a:endParaRPr lang="en-GB" sz="1200" b="1">
              <a:latin typeface="DIN LightAlternate"/>
            </a:endParaRPr>
          </a:p>
        </p:txBody>
      </p:sp>
      <p:sp>
        <p:nvSpPr>
          <p:cNvPr id="48" name="Oval 47">
            <a:extLst>
              <a:ext uri="{FF2B5EF4-FFF2-40B4-BE49-F238E27FC236}">
                <a16:creationId xmlns:a16="http://schemas.microsoft.com/office/drawing/2014/main" id="{CE783734-0305-A7C7-2740-AF3154F6008A}"/>
              </a:ext>
            </a:extLst>
          </p:cNvPr>
          <p:cNvSpPr/>
          <p:nvPr/>
        </p:nvSpPr>
        <p:spPr>
          <a:xfrm>
            <a:off x="3042198" y="1361848"/>
            <a:ext cx="1723059" cy="963915"/>
          </a:xfrm>
          <a:prstGeom prst="ellipse">
            <a:avLst/>
          </a:prstGeom>
          <a:solidFill>
            <a:srgbClr val="E1E5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8D069BA-A4C6-F91B-DF17-2F0AD8FB7EA6}"/>
              </a:ext>
            </a:extLst>
          </p:cNvPr>
          <p:cNvSpPr txBox="1"/>
          <p:nvPr/>
        </p:nvSpPr>
        <p:spPr>
          <a:xfrm>
            <a:off x="3046769" y="1675434"/>
            <a:ext cx="169649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b="1">
                <a:latin typeface="DIN LightAlternate"/>
                <a:ea typeface="+mn-lt"/>
                <a:cs typeface="+mn-lt"/>
              </a:rPr>
              <a:t>CHALLENGES</a:t>
            </a:r>
            <a:endParaRPr lang="en-US" sz="1600" b="1"/>
          </a:p>
        </p:txBody>
      </p:sp>
      <p:sp>
        <p:nvSpPr>
          <p:cNvPr id="5" name="Footer Placeholder 32">
            <a:extLst>
              <a:ext uri="{FF2B5EF4-FFF2-40B4-BE49-F238E27FC236}">
                <a16:creationId xmlns:a16="http://schemas.microsoft.com/office/drawing/2014/main" id="{E082455B-51B3-118A-2F0D-03B0B141C3E5}"/>
              </a:ext>
            </a:extLst>
          </p:cNvPr>
          <p:cNvSpPr txBox="1">
            <a:spLocks/>
          </p:cNvSpPr>
          <p:nvPr/>
        </p:nvSpPr>
        <p:spPr>
          <a:xfrm>
            <a:off x="7767548" y="6498737"/>
            <a:ext cx="4114800" cy="365125"/>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a:solidFill>
                  <a:schemeClr val="bg1"/>
                </a:solidFill>
              </a:rPr>
              <a:t>AR122    1:1 Interactive Architecture Prototypes</a:t>
            </a:r>
          </a:p>
          <a:p>
            <a:pPr algn="r"/>
            <a:endParaRPr lang="en-GB">
              <a:solidFill>
                <a:schemeClr val="bg1"/>
              </a:solidFill>
            </a:endParaRPr>
          </a:p>
        </p:txBody>
      </p:sp>
      <p:sp>
        <p:nvSpPr>
          <p:cNvPr id="10" name="TextBox 9">
            <a:extLst>
              <a:ext uri="{FF2B5EF4-FFF2-40B4-BE49-F238E27FC236}">
                <a16:creationId xmlns:a16="http://schemas.microsoft.com/office/drawing/2014/main" id="{DF4CF323-14AD-C069-018E-9E607D803CAF}"/>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1 – Diagram Challenges</a:t>
            </a:r>
            <a:endParaRPr lang="en-US" i="1"/>
          </a:p>
          <a:p>
            <a:endParaRPr lang="en-GB" sz="1200"/>
          </a:p>
        </p:txBody>
      </p:sp>
    </p:spTree>
    <p:extLst>
      <p:ext uri="{BB962C8B-B14F-4D97-AF65-F5344CB8AC3E}">
        <p14:creationId xmlns:p14="http://schemas.microsoft.com/office/powerpoint/2010/main" val="2931121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66A0F-13AB-BFE2-BC93-7943435003D6}"/>
            </a:ext>
          </a:extLst>
        </p:cNvPr>
        <p:cNvGrpSpPr/>
        <p:nvPr/>
      </p:nvGrpSpPr>
      <p:grpSpPr>
        <a:xfrm>
          <a:off x="0" y="0"/>
          <a:ext cx="0" cy="0"/>
          <a:chOff x="0" y="0"/>
          <a:chExt cx="0" cy="0"/>
        </a:xfrm>
      </p:grpSpPr>
      <p:sp>
        <p:nvSpPr>
          <p:cNvPr id="32" name="Date Placeholder 31">
            <a:extLst>
              <a:ext uri="{FF2B5EF4-FFF2-40B4-BE49-F238E27FC236}">
                <a16:creationId xmlns:a16="http://schemas.microsoft.com/office/drawing/2014/main" id="{11AA712C-D78E-4833-99D3-FF57EECCC114}"/>
              </a:ext>
            </a:extLst>
          </p:cNvPr>
          <p:cNvSpPr>
            <a:spLocks noGrp="1"/>
          </p:cNvSpPr>
          <p:nvPr>
            <p:ph type="dt" sz="half" idx="10"/>
          </p:nvPr>
        </p:nvSpPr>
        <p:spPr>
          <a:xfrm>
            <a:off x="305745" y="6492875"/>
            <a:ext cx="2743200" cy="365125"/>
          </a:xfrm>
        </p:spPr>
        <p:txBody>
          <a:bodyPr/>
          <a:lstStyle/>
          <a:p>
            <a:r>
              <a:rPr lang="en-GB" sz="1200"/>
              <a:t>Group 3</a:t>
            </a:r>
          </a:p>
        </p:txBody>
      </p:sp>
      <p:sp>
        <p:nvSpPr>
          <p:cNvPr id="33" name="Footer Placeholder 32">
            <a:extLst>
              <a:ext uri="{FF2B5EF4-FFF2-40B4-BE49-F238E27FC236}">
                <a16:creationId xmlns:a16="http://schemas.microsoft.com/office/drawing/2014/main" id="{E3F726FB-DBBD-D9E4-24CA-1FFB695E61E4}"/>
              </a:ext>
            </a:extLst>
          </p:cNvPr>
          <p:cNvSpPr>
            <a:spLocks noGrp="1"/>
          </p:cNvSpPr>
          <p:nvPr>
            <p:ph type="ftr" sz="quarter" idx="11"/>
          </p:nvPr>
        </p:nvSpPr>
        <p:spPr>
          <a:xfrm>
            <a:off x="7771455" y="6492875"/>
            <a:ext cx="4114800" cy="365125"/>
          </a:xfrm>
        </p:spPr>
        <p:txBody>
          <a:bodyPr/>
          <a:lstStyle/>
          <a:p>
            <a:pPr algn="r"/>
            <a:r>
              <a:rPr lang="en-GB"/>
              <a:t>AR122    1:1 Interactive Architecture Prototypes</a:t>
            </a:r>
          </a:p>
          <a:p>
            <a:pPr algn="r"/>
            <a:endParaRPr lang="en-GB"/>
          </a:p>
        </p:txBody>
      </p:sp>
      <p:pic>
        <p:nvPicPr>
          <p:cNvPr id="2" name="Picture 1" descr="A diagram of a diagram&#10;&#10;AI-generated content may be incorrect.">
            <a:extLst>
              <a:ext uri="{FF2B5EF4-FFF2-40B4-BE49-F238E27FC236}">
                <a16:creationId xmlns:a16="http://schemas.microsoft.com/office/drawing/2014/main" id="{ED698814-47E5-D6CD-566C-5477C7527FC5}"/>
              </a:ext>
            </a:extLst>
          </p:cNvPr>
          <p:cNvPicPr>
            <a:picLocks noChangeAspect="1"/>
          </p:cNvPicPr>
          <p:nvPr/>
        </p:nvPicPr>
        <p:blipFill>
          <a:blip r:embed="rId2"/>
          <a:srcRect l="24765" r="24680" b="30351"/>
          <a:stretch>
            <a:fillRect/>
          </a:stretch>
        </p:blipFill>
        <p:spPr>
          <a:xfrm>
            <a:off x="1659423" y="1113978"/>
            <a:ext cx="4746285" cy="4619883"/>
          </a:xfrm>
          <a:prstGeom prst="rect">
            <a:avLst/>
          </a:prstGeom>
        </p:spPr>
      </p:pic>
      <p:pic>
        <p:nvPicPr>
          <p:cNvPr id="6" name="Picture 5" descr="A snowy mountain with a lot of buildings and a body of water&#10;&#10;AI-generated content may be incorrect.">
            <a:extLst>
              <a:ext uri="{FF2B5EF4-FFF2-40B4-BE49-F238E27FC236}">
                <a16:creationId xmlns:a16="http://schemas.microsoft.com/office/drawing/2014/main" id="{6A45943A-BF73-EE78-1309-8383898FF0E2}"/>
              </a:ext>
            </a:extLst>
          </p:cNvPr>
          <p:cNvPicPr>
            <a:picLocks noChangeAspect="1"/>
          </p:cNvPicPr>
          <p:nvPr/>
        </p:nvPicPr>
        <p:blipFill>
          <a:blip r:embed="rId3"/>
          <a:srcRect l="30156" r="23750" b="-104"/>
          <a:stretch>
            <a:fillRect/>
          </a:stretch>
        </p:blipFill>
        <p:spPr>
          <a:xfrm>
            <a:off x="7989962" y="-1042"/>
            <a:ext cx="4202915" cy="6870660"/>
          </a:xfrm>
          <a:prstGeom prst="rect">
            <a:avLst/>
          </a:prstGeom>
        </p:spPr>
      </p:pic>
      <p:sp>
        <p:nvSpPr>
          <p:cNvPr id="8" name="TextBox 7">
            <a:extLst>
              <a:ext uri="{FF2B5EF4-FFF2-40B4-BE49-F238E27FC236}">
                <a16:creationId xmlns:a16="http://schemas.microsoft.com/office/drawing/2014/main" id="{CAF5964E-80C8-BD1D-243B-A5755A29C328}"/>
              </a:ext>
            </a:extLst>
          </p:cNvPr>
          <p:cNvSpPr txBox="1"/>
          <p:nvPr/>
        </p:nvSpPr>
        <p:spPr>
          <a:xfrm>
            <a:off x="8138021" y="142801"/>
            <a:ext cx="405778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solidFill>
                  <a:schemeClr val="bg1"/>
                </a:solidFill>
              </a:rPr>
              <a:t>Fig. 2 – Troll Research Station, Norsk </a:t>
            </a:r>
            <a:r>
              <a:rPr lang="en-GB" sz="1200" i="1" err="1">
                <a:solidFill>
                  <a:schemeClr val="bg1"/>
                </a:solidFill>
              </a:rPr>
              <a:t>Polarinstitutt</a:t>
            </a:r>
            <a:endParaRPr lang="en-GB" sz="1200" i="1">
              <a:solidFill>
                <a:schemeClr val="bg1"/>
              </a:solidFill>
            </a:endParaRPr>
          </a:p>
        </p:txBody>
      </p:sp>
      <p:sp>
        <p:nvSpPr>
          <p:cNvPr id="4" name="Footer Placeholder 32">
            <a:extLst>
              <a:ext uri="{FF2B5EF4-FFF2-40B4-BE49-F238E27FC236}">
                <a16:creationId xmlns:a16="http://schemas.microsoft.com/office/drawing/2014/main" id="{2F8C7B03-6545-A939-685D-BB01A74D4776}"/>
              </a:ext>
            </a:extLst>
          </p:cNvPr>
          <p:cNvSpPr txBox="1">
            <a:spLocks/>
          </p:cNvSpPr>
          <p:nvPr/>
        </p:nvSpPr>
        <p:spPr>
          <a:xfrm>
            <a:off x="7767548" y="6498737"/>
            <a:ext cx="4114800" cy="365125"/>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a:solidFill>
                  <a:schemeClr val="bg1"/>
                </a:solidFill>
              </a:rPr>
              <a:t>AR122    1:1 Interactive Architecture Prototypes</a:t>
            </a:r>
          </a:p>
          <a:p>
            <a:pPr algn="r"/>
            <a:endParaRPr lang="en-GB">
              <a:solidFill>
                <a:schemeClr val="bg1"/>
              </a:solidFill>
            </a:endParaRPr>
          </a:p>
        </p:txBody>
      </p:sp>
      <p:sp>
        <p:nvSpPr>
          <p:cNvPr id="16" name="TextBox 4">
            <a:extLst>
              <a:ext uri="{FF2B5EF4-FFF2-40B4-BE49-F238E27FC236}">
                <a16:creationId xmlns:a16="http://schemas.microsoft.com/office/drawing/2014/main" id="{CBD878C1-5BEE-BDAE-874B-F5B31945112D}"/>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a:solidFill>
                  <a:schemeClr val="bg1">
                    <a:lumMod val="76000"/>
                  </a:schemeClr>
                </a:solidFill>
                <a:latin typeface="DIN Alternate"/>
                <a:ea typeface="Dotum"/>
              </a:rPr>
              <a:t>1</a:t>
            </a:r>
          </a:p>
        </p:txBody>
      </p:sp>
      <p:sp>
        <p:nvSpPr>
          <p:cNvPr id="18" name="TextBox 4">
            <a:extLst>
              <a:ext uri="{FF2B5EF4-FFF2-40B4-BE49-F238E27FC236}">
                <a16:creationId xmlns:a16="http://schemas.microsoft.com/office/drawing/2014/main" id="{88A569FC-192B-8C66-4E82-E24C83D94BF3}"/>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DIN Alternate"/>
                <a:ea typeface="Dotum"/>
              </a:rPr>
              <a:t>LIVING IN ANTARCTICA | </a:t>
            </a:r>
            <a:r>
              <a:rPr lang="en-GB" sz="2100" b="1">
                <a:latin typeface="DIN Alternate"/>
                <a:ea typeface="Dotum"/>
              </a:rPr>
              <a:t>PROJECT GOAL</a:t>
            </a:r>
            <a:endParaRPr lang="en-US"/>
          </a:p>
        </p:txBody>
      </p:sp>
      <p:sp>
        <p:nvSpPr>
          <p:cNvPr id="5" name="TextBox 4">
            <a:extLst>
              <a:ext uri="{FF2B5EF4-FFF2-40B4-BE49-F238E27FC236}">
                <a16:creationId xmlns:a16="http://schemas.microsoft.com/office/drawing/2014/main" id="{7D00785F-398D-9695-AAA4-A663E210B032}"/>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3 – Functional Division</a:t>
            </a:r>
            <a:endParaRPr lang="en-US" i="1"/>
          </a:p>
          <a:p>
            <a:endParaRPr lang="en-GB" sz="1200"/>
          </a:p>
        </p:txBody>
      </p:sp>
    </p:spTree>
    <p:extLst>
      <p:ext uri="{BB962C8B-B14F-4D97-AF65-F5344CB8AC3E}">
        <p14:creationId xmlns:p14="http://schemas.microsoft.com/office/powerpoint/2010/main" val="116806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483A4-EE37-2FEF-3C86-D9EDFD06035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EA1AEE1-99F0-0F2F-E501-D90EC853AF51}"/>
              </a:ext>
            </a:extLst>
          </p:cNvPr>
          <p:cNvPicPr>
            <a:picLocks noChangeAspect="1"/>
          </p:cNvPicPr>
          <p:nvPr/>
        </p:nvPicPr>
        <p:blipFill>
          <a:blip r:embed="rId2"/>
          <a:stretch>
            <a:fillRect/>
          </a:stretch>
        </p:blipFill>
        <p:spPr>
          <a:xfrm>
            <a:off x="434050" y="1716242"/>
            <a:ext cx="11439647" cy="3186015"/>
          </a:xfrm>
          <a:prstGeom prst="rect">
            <a:avLst/>
          </a:prstGeom>
        </p:spPr>
      </p:pic>
      <p:sp>
        <p:nvSpPr>
          <p:cNvPr id="32" name="Date Placeholder 31">
            <a:extLst>
              <a:ext uri="{FF2B5EF4-FFF2-40B4-BE49-F238E27FC236}">
                <a16:creationId xmlns:a16="http://schemas.microsoft.com/office/drawing/2014/main" id="{95BA259F-471F-E449-27C5-44D118077414}"/>
              </a:ext>
            </a:extLst>
          </p:cNvPr>
          <p:cNvSpPr>
            <a:spLocks noGrp="1"/>
          </p:cNvSpPr>
          <p:nvPr>
            <p:ph type="dt" sz="half" idx="10"/>
          </p:nvPr>
        </p:nvSpPr>
        <p:spPr>
          <a:xfrm>
            <a:off x="305745" y="6492875"/>
            <a:ext cx="2743200" cy="365125"/>
          </a:xfrm>
        </p:spPr>
        <p:txBody>
          <a:bodyPr/>
          <a:lstStyle/>
          <a:p>
            <a:r>
              <a:rPr lang="en-GB" sz="1200"/>
              <a:t>Group 3</a:t>
            </a:r>
          </a:p>
        </p:txBody>
      </p:sp>
      <p:sp>
        <p:nvSpPr>
          <p:cNvPr id="33" name="Footer Placeholder 32">
            <a:extLst>
              <a:ext uri="{FF2B5EF4-FFF2-40B4-BE49-F238E27FC236}">
                <a16:creationId xmlns:a16="http://schemas.microsoft.com/office/drawing/2014/main" id="{E43D5F98-461B-4A52-0233-A5CD5A95BBB6}"/>
              </a:ext>
            </a:extLst>
          </p:cNvPr>
          <p:cNvSpPr>
            <a:spLocks noGrp="1"/>
          </p:cNvSpPr>
          <p:nvPr>
            <p:ph type="ftr" sz="quarter" idx="11"/>
          </p:nvPr>
        </p:nvSpPr>
        <p:spPr>
          <a:xfrm>
            <a:off x="7771455" y="6492875"/>
            <a:ext cx="4114800" cy="365125"/>
          </a:xfrm>
        </p:spPr>
        <p:txBody>
          <a:bodyPr/>
          <a:lstStyle/>
          <a:p>
            <a:pPr algn="r"/>
            <a:r>
              <a:rPr lang="en-GB"/>
              <a:t>AR122    1:1 Interactive Architecture Prototypes</a:t>
            </a:r>
          </a:p>
          <a:p>
            <a:pPr algn="r"/>
            <a:endParaRPr lang="en-GB"/>
          </a:p>
        </p:txBody>
      </p:sp>
      <p:sp>
        <p:nvSpPr>
          <p:cNvPr id="6" name="TextBox 4">
            <a:extLst>
              <a:ext uri="{FF2B5EF4-FFF2-40B4-BE49-F238E27FC236}">
                <a16:creationId xmlns:a16="http://schemas.microsoft.com/office/drawing/2014/main" id="{948173D4-DB3F-9D96-C2F9-8DFFC385C75C}"/>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a:solidFill>
                  <a:schemeClr val="bg1">
                    <a:lumMod val="76000"/>
                  </a:schemeClr>
                </a:solidFill>
                <a:latin typeface="DIN Alternate"/>
                <a:ea typeface="Dotum"/>
              </a:rPr>
              <a:t>4</a:t>
            </a:r>
          </a:p>
        </p:txBody>
      </p:sp>
      <p:sp>
        <p:nvSpPr>
          <p:cNvPr id="8" name="TextBox 4">
            <a:extLst>
              <a:ext uri="{FF2B5EF4-FFF2-40B4-BE49-F238E27FC236}">
                <a16:creationId xmlns:a16="http://schemas.microsoft.com/office/drawing/2014/main" id="{98C29774-1200-0FFD-ED6B-C9EE25C3A020}"/>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DIN Alternate"/>
                <a:ea typeface="Dotum"/>
              </a:rPr>
              <a:t>FUNCTIONAL SPACES | </a:t>
            </a:r>
            <a:r>
              <a:rPr lang="en-GB" sz="2100" b="1">
                <a:latin typeface="DIN Alternate"/>
                <a:ea typeface="Dotum"/>
              </a:rPr>
              <a:t>ACTIVITY MAPPING </a:t>
            </a:r>
          </a:p>
        </p:txBody>
      </p:sp>
      <p:sp>
        <p:nvSpPr>
          <p:cNvPr id="5" name="TextBox 4">
            <a:extLst>
              <a:ext uri="{FF2B5EF4-FFF2-40B4-BE49-F238E27FC236}">
                <a16:creationId xmlns:a16="http://schemas.microsoft.com/office/drawing/2014/main" id="{95954846-F099-4F51-01EA-7A380143EC57}"/>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9 – Activity mapping</a:t>
            </a:r>
            <a:endParaRPr lang="en-US" i="1"/>
          </a:p>
          <a:p>
            <a:endParaRPr lang="en-GB" sz="1200"/>
          </a:p>
        </p:txBody>
      </p:sp>
    </p:spTree>
    <p:extLst>
      <p:ext uri="{BB962C8B-B14F-4D97-AF65-F5344CB8AC3E}">
        <p14:creationId xmlns:p14="http://schemas.microsoft.com/office/powerpoint/2010/main" val="3454653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6FFD3-E878-3C56-7681-39D953519699}"/>
            </a:ext>
          </a:extLst>
        </p:cNvPr>
        <p:cNvGrpSpPr/>
        <p:nvPr/>
      </p:nvGrpSpPr>
      <p:grpSpPr>
        <a:xfrm>
          <a:off x="0" y="0"/>
          <a:ext cx="0" cy="0"/>
          <a:chOff x="0" y="0"/>
          <a:chExt cx="0" cy="0"/>
        </a:xfrm>
      </p:grpSpPr>
      <p:sp>
        <p:nvSpPr>
          <p:cNvPr id="32" name="Date Placeholder 31">
            <a:extLst>
              <a:ext uri="{FF2B5EF4-FFF2-40B4-BE49-F238E27FC236}">
                <a16:creationId xmlns:a16="http://schemas.microsoft.com/office/drawing/2014/main" id="{D5227220-BD9C-B3D4-1E04-A786B32194FF}"/>
              </a:ext>
            </a:extLst>
          </p:cNvPr>
          <p:cNvSpPr>
            <a:spLocks noGrp="1"/>
          </p:cNvSpPr>
          <p:nvPr>
            <p:ph type="dt" sz="half" idx="10"/>
          </p:nvPr>
        </p:nvSpPr>
        <p:spPr>
          <a:xfrm>
            <a:off x="305745" y="6492875"/>
            <a:ext cx="2743200" cy="365125"/>
          </a:xfrm>
        </p:spPr>
        <p:txBody>
          <a:bodyPr/>
          <a:lstStyle/>
          <a:p>
            <a:r>
              <a:rPr lang="en-GB" sz="1200"/>
              <a:t>Group 3</a:t>
            </a:r>
          </a:p>
        </p:txBody>
      </p:sp>
      <p:sp>
        <p:nvSpPr>
          <p:cNvPr id="33" name="Footer Placeholder 32">
            <a:extLst>
              <a:ext uri="{FF2B5EF4-FFF2-40B4-BE49-F238E27FC236}">
                <a16:creationId xmlns:a16="http://schemas.microsoft.com/office/drawing/2014/main" id="{BE93F7DC-7086-ACA3-0FD0-6CF3B4E71EA6}"/>
              </a:ext>
            </a:extLst>
          </p:cNvPr>
          <p:cNvSpPr>
            <a:spLocks noGrp="1"/>
          </p:cNvSpPr>
          <p:nvPr>
            <p:ph type="ftr" sz="quarter" idx="11"/>
          </p:nvPr>
        </p:nvSpPr>
        <p:spPr>
          <a:xfrm>
            <a:off x="7771455" y="6492875"/>
            <a:ext cx="4114800" cy="365125"/>
          </a:xfrm>
        </p:spPr>
        <p:txBody>
          <a:bodyPr/>
          <a:lstStyle/>
          <a:p>
            <a:pPr algn="r"/>
            <a:r>
              <a:rPr lang="en-GB"/>
              <a:t>AR122    1:1 Interactive Architecture Prototypes</a:t>
            </a:r>
          </a:p>
          <a:p>
            <a:pPr algn="r"/>
            <a:endParaRPr lang="en-GB"/>
          </a:p>
        </p:txBody>
      </p:sp>
      <p:pic>
        <p:nvPicPr>
          <p:cNvPr id="4" name="Picture 3" descr="A snowy mountain with a lot of buildings and a body of water&#10;&#10;AI-generated content may be incorrect.">
            <a:extLst>
              <a:ext uri="{FF2B5EF4-FFF2-40B4-BE49-F238E27FC236}">
                <a16:creationId xmlns:a16="http://schemas.microsoft.com/office/drawing/2014/main" id="{04BC09D5-19D5-D1A3-DCF3-930D69EC381A}"/>
              </a:ext>
            </a:extLst>
          </p:cNvPr>
          <p:cNvPicPr>
            <a:picLocks noChangeAspect="1"/>
          </p:cNvPicPr>
          <p:nvPr/>
        </p:nvPicPr>
        <p:blipFill>
          <a:blip r:embed="rId2"/>
          <a:srcRect l="30156" r="23750" b="-104"/>
          <a:stretch>
            <a:fillRect/>
          </a:stretch>
        </p:blipFill>
        <p:spPr>
          <a:xfrm>
            <a:off x="7989962" y="-1042"/>
            <a:ext cx="4202915" cy="6870660"/>
          </a:xfrm>
          <a:prstGeom prst="rect">
            <a:avLst/>
          </a:prstGeom>
        </p:spPr>
      </p:pic>
      <p:sp>
        <p:nvSpPr>
          <p:cNvPr id="7" name="TextBox 6">
            <a:extLst>
              <a:ext uri="{FF2B5EF4-FFF2-40B4-BE49-F238E27FC236}">
                <a16:creationId xmlns:a16="http://schemas.microsoft.com/office/drawing/2014/main" id="{ACE2E9E2-18DA-CE33-B378-5289E71B0353}"/>
              </a:ext>
            </a:extLst>
          </p:cNvPr>
          <p:cNvSpPr txBox="1"/>
          <p:nvPr/>
        </p:nvSpPr>
        <p:spPr>
          <a:xfrm>
            <a:off x="8138021" y="142801"/>
            <a:ext cx="405778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solidFill>
                  <a:schemeClr val="bg1"/>
                </a:solidFill>
              </a:rPr>
              <a:t>Fig. 2 – Troll Research Station, Norsk </a:t>
            </a:r>
            <a:r>
              <a:rPr lang="en-GB" sz="1200" i="1" err="1">
                <a:solidFill>
                  <a:schemeClr val="bg1"/>
                </a:solidFill>
              </a:rPr>
              <a:t>Polarinstitutt</a:t>
            </a:r>
            <a:endParaRPr lang="en-GB" sz="1200" i="1">
              <a:solidFill>
                <a:schemeClr val="bg1"/>
              </a:solidFill>
            </a:endParaRPr>
          </a:p>
        </p:txBody>
      </p:sp>
      <p:sp>
        <p:nvSpPr>
          <p:cNvPr id="10" name="Footer Placeholder 32">
            <a:extLst>
              <a:ext uri="{FF2B5EF4-FFF2-40B4-BE49-F238E27FC236}">
                <a16:creationId xmlns:a16="http://schemas.microsoft.com/office/drawing/2014/main" id="{96409485-6F87-E6FF-D201-E6E0C9F4FD8F}"/>
              </a:ext>
            </a:extLst>
          </p:cNvPr>
          <p:cNvSpPr txBox="1">
            <a:spLocks/>
          </p:cNvSpPr>
          <p:nvPr/>
        </p:nvSpPr>
        <p:spPr>
          <a:xfrm>
            <a:off x="7767548" y="6498737"/>
            <a:ext cx="4114800" cy="365125"/>
          </a:xfrm>
          <a:prstGeom prst="rect">
            <a:avLst/>
          </a:prstGeom>
        </p:spPr>
        <p:txBody>
          <a:bodyPr lIns="91440" tIns="45720" rIns="91440" bIns="45720" anchor="t"/>
          <a:lstStyle>
            <a:defPPr>
              <a:defRPr lang="en-GB"/>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a:solidFill>
                  <a:schemeClr val="bg1"/>
                </a:solidFill>
              </a:rPr>
              <a:t>AR122    1:1 Interactive Architecture Prototypes</a:t>
            </a:r>
          </a:p>
          <a:p>
            <a:pPr algn="r"/>
            <a:endParaRPr lang="en-GB">
              <a:solidFill>
                <a:schemeClr val="bg1"/>
              </a:solidFill>
            </a:endParaRPr>
          </a:p>
        </p:txBody>
      </p:sp>
      <p:sp>
        <p:nvSpPr>
          <p:cNvPr id="14" name="TextBox 4">
            <a:extLst>
              <a:ext uri="{FF2B5EF4-FFF2-40B4-BE49-F238E27FC236}">
                <a16:creationId xmlns:a16="http://schemas.microsoft.com/office/drawing/2014/main" id="{522D966A-BFB4-BDA1-1603-046AF83DEF30}"/>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a:solidFill>
                  <a:schemeClr val="bg1">
                    <a:lumMod val="76000"/>
                  </a:schemeClr>
                </a:solidFill>
                <a:latin typeface="DIN Alternate"/>
                <a:ea typeface="Dotum"/>
              </a:rPr>
              <a:t>2</a:t>
            </a:r>
          </a:p>
        </p:txBody>
      </p:sp>
      <p:sp>
        <p:nvSpPr>
          <p:cNvPr id="18" name="TextBox 4">
            <a:extLst>
              <a:ext uri="{FF2B5EF4-FFF2-40B4-BE49-F238E27FC236}">
                <a16:creationId xmlns:a16="http://schemas.microsoft.com/office/drawing/2014/main" id="{5FD4193F-5000-365A-67DD-32D0A8AAB873}"/>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DIN Alternate"/>
                <a:ea typeface="Dotum"/>
              </a:rPr>
              <a:t>DESIGN CONCEPT | </a:t>
            </a:r>
            <a:r>
              <a:rPr lang="en-GB" sz="2100" b="1">
                <a:latin typeface="DIN Alternate"/>
                <a:ea typeface="Dotum"/>
              </a:rPr>
              <a:t>THE MOUNTAIN EXPEDITION</a:t>
            </a:r>
          </a:p>
        </p:txBody>
      </p:sp>
      <p:sp>
        <p:nvSpPr>
          <p:cNvPr id="5" name="TextBox 4">
            <a:extLst>
              <a:ext uri="{FF2B5EF4-FFF2-40B4-BE49-F238E27FC236}">
                <a16:creationId xmlns:a16="http://schemas.microsoft.com/office/drawing/2014/main" id="{285DA19D-B487-50B5-FD5A-7A227E32E74B}"/>
              </a:ext>
            </a:extLst>
          </p:cNvPr>
          <p:cNvSpPr txBox="1"/>
          <p:nvPr/>
        </p:nvSpPr>
        <p:spPr>
          <a:xfrm>
            <a:off x="422690" y="6022862"/>
            <a:ext cx="485378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4 – Concept Cave</a:t>
            </a:r>
            <a:endParaRPr lang="en-US" i="1"/>
          </a:p>
        </p:txBody>
      </p:sp>
      <p:pic>
        <p:nvPicPr>
          <p:cNvPr id="2" name="Picture 1" descr="A person standing in a cave&#10;&#10;AI-generated content may be incorrect.">
            <a:extLst>
              <a:ext uri="{FF2B5EF4-FFF2-40B4-BE49-F238E27FC236}">
                <a16:creationId xmlns:a16="http://schemas.microsoft.com/office/drawing/2014/main" id="{6DD97171-FB24-B059-C140-4E648F97D7A7}"/>
              </a:ext>
            </a:extLst>
          </p:cNvPr>
          <p:cNvPicPr>
            <a:picLocks noChangeAspect="1"/>
          </p:cNvPicPr>
          <p:nvPr/>
        </p:nvPicPr>
        <p:blipFill>
          <a:blip r:embed="rId3"/>
          <a:stretch>
            <a:fillRect/>
          </a:stretch>
        </p:blipFill>
        <p:spPr>
          <a:xfrm>
            <a:off x="551183" y="1965613"/>
            <a:ext cx="4199457" cy="2926773"/>
          </a:xfrm>
          <a:prstGeom prst="rect">
            <a:avLst/>
          </a:prstGeom>
        </p:spPr>
      </p:pic>
      <p:cxnSp>
        <p:nvCxnSpPr>
          <p:cNvPr id="8" name="Straight Arrow Connector 7">
            <a:extLst>
              <a:ext uri="{FF2B5EF4-FFF2-40B4-BE49-F238E27FC236}">
                <a16:creationId xmlns:a16="http://schemas.microsoft.com/office/drawing/2014/main" id="{8F7BA03B-753E-FA01-D822-12C613301F64}"/>
              </a:ext>
            </a:extLst>
          </p:cNvPr>
          <p:cNvCxnSpPr>
            <a:cxnSpLocks/>
          </p:cNvCxnSpPr>
          <p:nvPr/>
        </p:nvCxnSpPr>
        <p:spPr>
          <a:xfrm>
            <a:off x="2652493" y="3859816"/>
            <a:ext cx="2644634" cy="7305"/>
          </a:xfrm>
          <a:prstGeom prst="straightConnector1">
            <a:avLst/>
          </a:prstGeom>
          <a:ln w="6350">
            <a:prstDash val="dash"/>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765E1E0E-B179-833B-F942-A5766A18F7DE}"/>
              </a:ext>
            </a:extLst>
          </p:cNvPr>
          <p:cNvSpPr txBox="1"/>
          <p:nvPr/>
        </p:nvSpPr>
        <p:spPr>
          <a:xfrm>
            <a:off x="5409259" y="3711222"/>
            <a:ext cx="251177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DIN Alternate"/>
              </a:rPr>
              <a:t>CAVE </a:t>
            </a:r>
            <a:r>
              <a:rPr lang="en-GB" sz="1400" baseline="0">
                <a:latin typeface="DIN Alternate"/>
              </a:rPr>
              <a:t>|</a:t>
            </a:r>
            <a:r>
              <a:rPr lang="en-GB" sz="1400" baseline="0">
                <a:latin typeface="Aptos"/>
              </a:rPr>
              <a:t> </a:t>
            </a:r>
            <a:r>
              <a:rPr lang="en-GB" sz="1400">
                <a:latin typeface="Aptos"/>
              </a:rPr>
              <a:t>Protective space</a:t>
            </a:r>
            <a:endParaRPr lang="en-GB"/>
          </a:p>
        </p:txBody>
      </p:sp>
    </p:spTree>
    <p:extLst>
      <p:ext uri="{BB962C8B-B14F-4D97-AF65-F5344CB8AC3E}">
        <p14:creationId xmlns:p14="http://schemas.microsoft.com/office/powerpoint/2010/main" val="4193295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28C51-290E-9AC9-6445-72AA57FFEBB4}"/>
            </a:ext>
          </a:extLst>
        </p:cNvPr>
        <p:cNvGrpSpPr/>
        <p:nvPr/>
      </p:nvGrpSpPr>
      <p:grpSpPr>
        <a:xfrm>
          <a:off x="0" y="0"/>
          <a:ext cx="0" cy="0"/>
          <a:chOff x="0" y="0"/>
          <a:chExt cx="0" cy="0"/>
        </a:xfrm>
      </p:grpSpPr>
      <p:pic>
        <p:nvPicPr>
          <p:cNvPr id="2" name="Picture 1" descr="A red building in the snow&#10;&#10;AI-generated content may be incorrect.">
            <a:extLst>
              <a:ext uri="{FF2B5EF4-FFF2-40B4-BE49-F238E27FC236}">
                <a16:creationId xmlns:a16="http://schemas.microsoft.com/office/drawing/2014/main" id="{23B5D5B1-77FB-7781-7C72-8BBF3F8FD8DE}"/>
              </a:ext>
            </a:extLst>
          </p:cNvPr>
          <p:cNvPicPr>
            <a:picLocks noChangeAspect="1"/>
          </p:cNvPicPr>
          <p:nvPr/>
        </p:nvPicPr>
        <p:blipFill>
          <a:blip r:embed="rId2"/>
          <a:srcRect l="17927" r="121" b="-85"/>
          <a:stretch>
            <a:fillRect/>
          </a:stretch>
        </p:blipFill>
        <p:spPr>
          <a:xfrm>
            <a:off x="7988387" y="0"/>
            <a:ext cx="4203495" cy="6863801"/>
          </a:xfrm>
          <a:prstGeom prst="rect">
            <a:avLst/>
          </a:prstGeom>
        </p:spPr>
      </p:pic>
      <p:sp>
        <p:nvSpPr>
          <p:cNvPr id="32" name="Date Placeholder 31">
            <a:extLst>
              <a:ext uri="{FF2B5EF4-FFF2-40B4-BE49-F238E27FC236}">
                <a16:creationId xmlns:a16="http://schemas.microsoft.com/office/drawing/2014/main" id="{D0234493-4019-FB69-53F7-EE560E026B21}"/>
              </a:ext>
            </a:extLst>
          </p:cNvPr>
          <p:cNvSpPr>
            <a:spLocks noGrp="1"/>
          </p:cNvSpPr>
          <p:nvPr>
            <p:ph type="dt" sz="half" idx="10"/>
          </p:nvPr>
        </p:nvSpPr>
        <p:spPr>
          <a:xfrm>
            <a:off x="305745" y="6492875"/>
            <a:ext cx="2743200" cy="365125"/>
          </a:xfrm>
        </p:spPr>
        <p:txBody>
          <a:bodyPr/>
          <a:lstStyle/>
          <a:p>
            <a:r>
              <a:rPr lang="en-GB" sz="1200"/>
              <a:t>Group 3</a:t>
            </a:r>
          </a:p>
        </p:txBody>
      </p:sp>
      <p:sp>
        <p:nvSpPr>
          <p:cNvPr id="33" name="Footer Placeholder 32">
            <a:extLst>
              <a:ext uri="{FF2B5EF4-FFF2-40B4-BE49-F238E27FC236}">
                <a16:creationId xmlns:a16="http://schemas.microsoft.com/office/drawing/2014/main" id="{DFBF4E96-9DE8-2415-BEF6-1EB21D0062D9}"/>
              </a:ext>
            </a:extLst>
          </p:cNvPr>
          <p:cNvSpPr>
            <a:spLocks noGrp="1"/>
          </p:cNvSpPr>
          <p:nvPr>
            <p:ph type="ftr" sz="quarter" idx="11"/>
          </p:nvPr>
        </p:nvSpPr>
        <p:spPr>
          <a:xfrm>
            <a:off x="7771455" y="6492875"/>
            <a:ext cx="4114800" cy="365125"/>
          </a:xfrm>
        </p:spPr>
        <p:txBody>
          <a:bodyPr lIns="91440" tIns="45720" rIns="91440" bIns="45720" anchor="t"/>
          <a:lstStyle/>
          <a:p>
            <a:pPr algn="r"/>
            <a:r>
              <a:rPr lang="en-GB">
                <a:solidFill>
                  <a:schemeClr val="bg1"/>
                </a:solidFill>
              </a:rPr>
              <a:t>AR122    1:1 Interactive Architecture Prototypes</a:t>
            </a:r>
          </a:p>
          <a:p>
            <a:pPr algn="r"/>
            <a:endParaRPr lang="en-GB"/>
          </a:p>
        </p:txBody>
      </p:sp>
      <p:sp>
        <p:nvSpPr>
          <p:cNvPr id="9" name="TextBox 8">
            <a:extLst>
              <a:ext uri="{FF2B5EF4-FFF2-40B4-BE49-F238E27FC236}">
                <a16:creationId xmlns:a16="http://schemas.microsoft.com/office/drawing/2014/main" id="{2260F378-BFF9-638D-6EB8-C82E05AABB49}"/>
              </a:ext>
            </a:extLst>
          </p:cNvPr>
          <p:cNvSpPr txBox="1"/>
          <p:nvPr/>
        </p:nvSpPr>
        <p:spPr>
          <a:xfrm>
            <a:off x="8138021" y="142801"/>
            <a:ext cx="405778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solidFill>
                  <a:schemeClr val="bg1"/>
                </a:solidFill>
              </a:rPr>
              <a:t>Fig. 6 – Exterior Vision, AI generated</a:t>
            </a:r>
          </a:p>
        </p:txBody>
      </p:sp>
      <p:pic>
        <p:nvPicPr>
          <p:cNvPr id="3" name="Picture 2" descr="A diagram of a rectangular object&#10;&#10;AI-generated content may be incorrect.">
            <a:extLst>
              <a:ext uri="{FF2B5EF4-FFF2-40B4-BE49-F238E27FC236}">
                <a16:creationId xmlns:a16="http://schemas.microsoft.com/office/drawing/2014/main" id="{06ED9CF3-094E-B440-9922-A44951F12835}"/>
              </a:ext>
            </a:extLst>
          </p:cNvPr>
          <p:cNvPicPr>
            <a:picLocks noChangeAspect="1"/>
          </p:cNvPicPr>
          <p:nvPr/>
        </p:nvPicPr>
        <p:blipFill>
          <a:blip r:embed="rId3"/>
          <a:srcRect l="20573" t="26198" r="36683" b="6922"/>
          <a:stretch>
            <a:fillRect/>
          </a:stretch>
        </p:blipFill>
        <p:spPr>
          <a:xfrm>
            <a:off x="321657" y="1854360"/>
            <a:ext cx="3923184" cy="3276295"/>
          </a:xfrm>
          <a:prstGeom prst="rect">
            <a:avLst/>
          </a:prstGeom>
        </p:spPr>
      </p:pic>
      <p:sp>
        <p:nvSpPr>
          <p:cNvPr id="7" name="TextBox 6">
            <a:extLst>
              <a:ext uri="{FF2B5EF4-FFF2-40B4-BE49-F238E27FC236}">
                <a16:creationId xmlns:a16="http://schemas.microsoft.com/office/drawing/2014/main" id="{1CBD8215-B64F-C2A9-AB15-F339B98EB7A4}"/>
              </a:ext>
            </a:extLst>
          </p:cNvPr>
          <p:cNvSpPr txBox="1"/>
          <p:nvPr/>
        </p:nvSpPr>
        <p:spPr>
          <a:xfrm>
            <a:off x="425442" y="1067868"/>
            <a:ext cx="1134307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GB" sz="1200"/>
              <a:t>Spatial Varity </a:t>
            </a:r>
          </a:p>
          <a:p>
            <a:pPr marL="171450" indent="-171450">
              <a:buFont typeface="Arial"/>
              <a:buChar char="•"/>
            </a:pPr>
            <a:r>
              <a:rPr lang="en-GB" sz="1200"/>
              <a:t>Amplify the quality of each </a:t>
            </a:r>
            <a:r>
              <a:rPr lang="en-GB" sz="1200" err="1"/>
              <a:t>funct</a:t>
            </a:r>
            <a:r>
              <a:rPr lang="en-GB" sz="1200"/>
              <a:t>ion</a:t>
            </a:r>
          </a:p>
          <a:p>
            <a:pPr marL="171450" indent="-171450">
              <a:buFont typeface="Arial"/>
              <a:buChar char="•"/>
            </a:pPr>
            <a:r>
              <a:rPr lang="en-GB" sz="1200"/>
              <a:t>Vertical corridor</a:t>
            </a:r>
          </a:p>
          <a:p>
            <a:pPr marL="171450" indent="-171450">
              <a:buFont typeface="Arial"/>
              <a:buChar char="•"/>
            </a:pPr>
            <a:r>
              <a:rPr lang="en-GB" sz="1200"/>
              <a:t>Reduced footprint</a:t>
            </a:r>
          </a:p>
          <a:p>
            <a:pPr marL="171450" indent="-171450">
              <a:buFont typeface="Arial"/>
              <a:buChar char="•"/>
            </a:pPr>
            <a:r>
              <a:rPr lang="en-GB" sz="1200"/>
              <a:t>Less foundation</a:t>
            </a:r>
          </a:p>
        </p:txBody>
      </p:sp>
      <p:sp>
        <p:nvSpPr>
          <p:cNvPr id="15" name="TextBox 14">
            <a:extLst>
              <a:ext uri="{FF2B5EF4-FFF2-40B4-BE49-F238E27FC236}">
                <a16:creationId xmlns:a16="http://schemas.microsoft.com/office/drawing/2014/main" id="{BC895AC0-00C8-D39D-31E9-122B97330274}"/>
              </a:ext>
            </a:extLst>
          </p:cNvPr>
          <p:cNvSpPr txBox="1"/>
          <p:nvPr/>
        </p:nvSpPr>
        <p:spPr>
          <a:xfrm>
            <a:off x="2715527" y="2033981"/>
            <a:ext cx="169649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latin typeface="DIN LightAlternate"/>
                <a:ea typeface="+mn-lt"/>
                <a:cs typeface="+mn-lt"/>
              </a:rPr>
              <a:t>Vertical rising point</a:t>
            </a:r>
            <a:endParaRPr lang="en-US"/>
          </a:p>
        </p:txBody>
      </p:sp>
      <p:sp>
        <p:nvSpPr>
          <p:cNvPr id="6" name="TextBox 5">
            <a:extLst>
              <a:ext uri="{FF2B5EF4-FFF2-40B4-BE49-F238E27FC236}">
                <a16:creationId xmlns:a16="http://schemas.microsoft.com/office/drawing/2014/main" id="{5B7C7BCA-951D-E14D-8984-22AEDB13087E}"/>
              </a:ext>
            </a:extLst>
          </p:cNvPr>
          <p:cNvSpPr txBox="1"/>
          <p:nvPr/>
        </p:nvSpPr>
        <p:spPr>
          <a:xfrm>
            <a:off x="422690" y="6022862"/>
            <a:ext cx="48537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t>Fig. 5 – Diagram Stacking &amp; Arraying</a:t>
            </a:r>
            <a:endParaRPr lang="en-US" i="1"/>
          </a:p>
          <a:p>
            <a:endParaRPr lang="en-GB" sz="1200"/>
          </a:p>
        </p:txBody>
      </p:sp>
      <p:sp>
        <p:nvSpPr>
          <p:cNvPr id="8" name="TextBox 4">
            <a:extLst>
              <a:ext uri="{FF2B5EF4-FFF2-40B4-BE49-F238E27FC236}">
                <a16:creationId xmlns:a16="http://schemas.microsoft.com/office/drawing/2014/main" id="{5E51A299-67E0-B958-5CD7-ABDDEA6F16EB}"/>
              </a:ext>
            </a:extLst>
          </p:cNvPr>
          <p:cNvSpPr txBox="1"/>
          <p:nvPr/>
        </p:nvSpPr>
        <p:spPr>
          <a:xfrm>
            <a:off x="423885" y="335404"/>
            <a:ext cx="84477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200" b="1">
                <a:solidFill>
                  <a:schemeClr val="bg1">
                    <a:lumMod val="76000"/>
                  </a:schemeClr>
                </a:solidFill>
                <a:latin typeface="DIN Alternate"/>
                <a:ea typeface="Dotum"/>
              </a:rPr>
              <a:t>2</a:t>
            </a:r>
          </a:p>
        </p:txBody>
      </p:sp>
      <p:sp>
        <p:nvSpPr>
          <p:cNvPr id="11" name="TextBox 4">
            <a:extLst>
              <a:ext uri="{FF2B5EF4-FFF2-40B4-BE49-F238E27FC236}">
                <a16:creationId xmlns:a16="http://schemas.microsoft.com/office/drawing/2014/main" id="{123B400C-76FF-74F7-984E-2AD9ABB2A4C7}"/>
              </a:ext>
            </a:extLst>
          </p:cNvPr>
          <p:cNvSpPr txBox="1"/>
          <p:nvPr/>
        </p:nvSpPr>
        <p:spPr>
          <a:xfrm>
            <a:off x="802435" y="446548"/>
            <a:ext cx="6538399" cy="4154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DIN Alternate"/>
                <a:ea typeface="Dotum"/>
              </a:rPr>
              <a:t>DESIGN CONCEPT | </a:t>
            </a:r>
            <a:r>
              <a:rPr lang="en-GB" sz="2100" b="1">
                <a:latin typeface="DIN Alternate"/>
                <a:ea typeface="Dotum"/>
              </a:rPr>
              <a:t>STACKING</a:t>
            </a:r>
          </a:p>
        </p:txBody>
      </p:sp>
    </p:spTree>
    <p:extLst>
      <p:ext uri="{BB962C8B-B14F-4D97-AF65-F5344CB8AC3E}">
        <p14:creationId xmlns:p14="http://schemas.microsoft.com/office/powerpoint/2010/main" val="11795806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0</TotalTime>
  <Words>3759</Words>
  <Application>Microsoft Office PowerPoint</Application>
  <PresentationFormat>Widescreen</PresentationFormat>
  <Paragraphs>648</Paragraphs>
  <Slides>48</Slides>
  <Notes>3</Notes>
  <HiddenSlides>0</HiddenSlides>
  <MMClips>1</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48</vt:i4>
      </vt:variant>
    </vt:vector>
  </HeadingPairs>
  <TitlesOfParts>
    <vt:vector size="61" baseType="lpstr">
      <vt:lpstr>Dotum</vt:lpstr>
      <vt:lpstr>Aptos</vt:lpstr>
      <vt:lpstr>Arial</vt:lpstr>
      <vt:lpstr>Arial,Sans-Serif</vt:lpstr>
      <vt:lpstr>Calibri</vt:lpstr>
      <vt:lpstr>Calibri,Sans-Serif</vt:lpstr>
      <vt:lpstr>Consolas</vt:lpstr>
      <vt:lpstr>Courier New</vt:lpstr>
      <vt:lpstr>Courier New,monospace</vt:lpstr>
      <vt:lpstr>DIN Alternate</vt:lpstr>
      <vt:lpstr>DIN LightAlternate</vt:lpstr>
      <vt:lpstr>-webkit-standard</vt:lpstr>
      <vt:lpstr>Custom Design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Niklas Murmann</dc:creator>
  <cp:lastModifiedBy>Caterina Lovo</cp:lastModifiedBy>
  <cp:revision>4</cp:revision>
  <dcterms:created xsi:type="dcterms:W3CDTF">2026-02-19T14:26:38Z</dcterms:created>
  <dcterms:modified xsi:type="dcterms:W3CDTF">2026-03-20T14:42:51Z</dcterms:modified>
</cp:coreProperties>
</file>