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7" r:id="rId38"/>
    <p:sldId id="298" r:id="rId39"/>
    <p:sldId id="299" r:id="rId40"/>
    <p:sldId id="300" r:id="rId41"/>
    <p:sldId id="301" r:id="rId42"/>
    <p:sldId id="296" r:id="rId43"/>
  </p:sldIdLst>
  <p:sldSz cx="18288000" cy="10287000"/>
  <p:notesSz cx="6858000" cy="9144000"/>
  <p:embeddedFontLst>
    <p:embeddedFont>
      <p:font typeface="Neutra Text Bold" panose="020B0604020202020204" charset="0"/>
      <p:regular r:id="rId45"/>
    </p:embeddedFont>
    <p:embeddedFont>
      <p:font typeface="TT Chocolates" panose="020B0604020202020204" charset="0"/>
      <p:regular r:id="rId46"/>
    </p:embeddedFont>
    <p:embeddedFont>
      <p:font typeface="TT Chocolates Bold" panose="020B0604020202020204" charset="0"/>
      <p:regular r:id="rId47"/>
    </p:embeddedFont>
    <p:embeddedFont>
      <p:font typeface="TT Chocolates Italics" panose="020B0604020202020204" charset="0"/>
      <p:regular r:id="rId48"/>
    </p:embeddedFont>
    <p:embeddedFont>
      <p:font typeface="TT Chocolates Ultra-Bold" panose="020B0604020202020204"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304" userDrawn="1">
          <p15:clr>
            <a:srgbClr val="A4A3A4"/>
          </p15:clr>
        </p15:guide>
        <p15:guide id="2" pos="5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B9C412-DBD7-41FF-B296-CBCA568DCC96}" v="75" dt="2026-04-17T06:45:53.6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22" autoAdjust="0"/>
  </p:normalViewPr>
  <p:slideViewPr>
    <p:cSldViewPr>
      <p:cViewPr varScale="1">
        <p:scale>
          <a:sx n="50" d="100"/>
          <a:sy n="50" d="100"/>
        </p:scale>
        <p:origin x="902" y="43"/>
      </p:cViewPr>
      <p:guideLst>
        <p:guide orient="horz" pos="5304"/>
        <p:guide pos="532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rone Pacifico  Ludovica" userId="86f39e23-fc5a-42f7-bf6a-139156f179a9" providerId="ADAL" clId="{53629DC8-5ED4-4DD7-A1FD-C73238F68D57}"/>
    <pc:docChg chg="undo custSel addSld delSld modSld">
      <pc:chgData name="Perone Pacifico  Ludovica" userId="86f39e23-fc5a-42f7-bf6a-139156f179a9" providerId="ADAL" clId="{53629DC8-5ED4-4DD7-A1FD-C73238F68D57}" dt="2026-04-17T06:47:32.495" v="244" actId="20577"/>
      <pc:docMkLst>
        <pc:docMk/>
      </pc:docMkLst>
      <pc:sldChg chg="modSp mod">
        <pc:chgData name="Perone Pacifico  Ludovica" userId="86f39e23-fc5a-42f7-bf6a-139156f179a9" providerId="ADAL" clId="{53629DC8-5ED4-4DD7-A1FD-C73238F68D57}" dt="2026-04-17T06:47:00.628" v="240" actId="20577"/>
        <pc:sldMkLst>
          <pc:docMk/>
          <pc:sldMk cId="0" sldId="257"/>
        </pc:sldMkLst>
        <pc:spChg chg="mod">
          <ac:chgData name="Perone Pacifico  Ludovica" userId="86f39e23-fc5a-42f7-bf6a-139156f179a9" providerId="ADAL" clId="{53629DC8-5ED4-4DD7-A1FD-C73238F68D57}" dt="2026-04-17T06:47:00.628" v="240" actId="20577"/>
          <ac:spMkLst>
            <pc:docMk/>
            <pc:sldMk cId="0" sldId="257"/>
            <ac:spMk id="9" creationId="{00000000-0000-0000-0000-000000000000}"/>
          </ac:spMkLst>
        </pc:spChg>
      </pc:sldChg>
      <pc:sldChg chg="addSp delSp modSp mod addAnim delAnim modAnim">
        <pc:chgData name="Perone Pacifico  Ludovica" userId="86f39e23-fc5a-42f7-bf6a-139156f179a9" providerId="ADAL" clId="{53629DC8-5ED4-4DD7-A1FD-C73238F68D57}" dt="2026-04-17T04:25:04.280" v="217" actId="167"/>
        <pc:sldMkLst>
          <pc:docMk/>
          <pc:sldMk cId="0" sldId="266"/>
        </pc:sldMkLst>
        <pc:picChg chg="add del mod ord">
          <ac:chgData name="Perone Pacifico  Ludovica" userId="86f39e23-fc5a-42f7-bf6a-139156f179a9" providerId="ADAL" clId="{53629DC8-5ED4-4DD7-A1FD-C73238F68D57}" dt="2026-04-17T04:25:04.280" v="217" actId="167"/>
          <ac:picMkLst>
            <pc:docMk/>
            <pc:sldMk cId="0" sldId="266"/>
            <ac:picMk id="3" creationId="{00000000-0000-0000-0000-000000000000}"/>
          </ac:picMkLst>
        </pc:picChg>
        <pc:picChg chg="add mod">
          <ac:chgData name="Perone Pacifico  Ludovica" userId="86f39e23-fc5a-42f7-bf6a-139156f179a9" providerId="ADAL" clId="{53629DC8-5ED4-4DD7-A1FD-C73238F68D57}" dt="2026-04-17T04:24:50.849" v="210" actId="571"/>
          <ac:picMkLst>
            <pc:docMk/>
            <pc:sldMk cId="0" sldId="266"/>
            <ac:picMk id="28" creationId="{0D73BCD7-B347-CF56-A5CC-A9ABD0C153F4}"/>
          </ac:picMkLst>
        </pc:picChg>
        <pc:picChg chg="add mod">
          <ac:chgData name="Perone Pacifico  Ludovica" userId="86f39e23-fc5a-42f7-bf6a-139156f179a9" providerId="ADAL" clId="{53629DC8-5ED4-4DD7-A1FD-C73238F68D57}" dt="2026-04-17T04:24:59.760" v="216" actId="571"/>
          <ac:picMkLst>
            <pc:docMk/>
            <pc:sldMk cId="0" sldId="266"/>
            <ac:picMk id="29" creationId="{95D0296E-121D-1A3F-35EE-D222E67F7220}"/>
          </ac:picMkLst>
        </pc:picChg>
      </pc:sldChg>
      <pc:sldChg chg="addSp delSp modSp mod delAnim modAnim">
        <pc:chgData name="Perone Pacifico  Ludovica" userId="86f39e23-fc5a-42f7-bf6a-139156f179a9" providerId="ADAL" clId="{53629DC8-5ED4-4DD7-A1FD-C73238F68D57}" dt="2026-04-17T03:19:36.223" v="21"/>
        <pc:sldMkLst>
          <pc:docMk/>
          <pc:sldMk cId="0" sldId="267"/>
        </pc:sldMkLst>
        <pc:picChg chg="del">
          <ac:chgData name="Perone Pacifico  Ludovica" userId="86f39e23-fc5a-42f7-bf6a-139156f179a9" providerId="ADAL" clId="{53629DC8-5ED4-4DD7-A1FD-C73238F68D57}" dt="2026-04-17T03:17:53.260" v="16" actId="478"/>
          <ac:picMkLst>
            <pc:docMk/>
            <pc:sldMk cId="0" sldId="267"/>
            <ac:picMk id="3" creationId="{00000000-0000-0000-0000-000000000000}"/>
          </ac:picMkLst>
        </pc:picChg>
        <pc:picChg chg="add mod ord">
          <ac:chgData name="Perone Pacifico  Ludovica" userId="86f39e23-fc5a-42f7-bf6a-139156f179a9" providerId="ADAL" clId="{53629DC8-5ED4-4DD7-A1FD-C73238F68D57}" dt="2026-04-17T03:18:09.857" v="18" actId="1076"/>
          <ac:picMkLst>
            <pc:docMk/>
            <pc:sldMk cId="0" sldId="267"/>
            <ac:picMk id="11" creationId="{DA9B78A4-D64A-9ADF-73F6-D32EFA1A0EE2}"/>
          </ac:picMkLst>
        </pc:picChg>
      </pc:sldChg>
      <pc:sldChg chg="addSp delSp modSp mod">
        <pc:chgData name="Perone Pacifico  Ludovica" userId="86f39e23-fc5a-42f7-bf6a-139156f179a9" providerId="ADAL" clId="{53629DC8-5ED4-4DD7-A1FD-C73238F68D57}" dt="2026-04-17T03:45:47.757" v="104"/>
        <pc:sldMkLst>
          <pc:docMk/>
          <pc:sldMk cId="0" sldId="284"/>
        </pc:sldMkLst>
        <pc:spChg chg="mod modCrop">
          <ac:chgData name="Perone Pacifico  Ludovica" userId="86f39e23-fc5a-42f7-bf6a-139156f179a9" providerId="ADAL" clId="{53629DC8-5ED4-4DD7-A1FD-C73238F68D57}" dt="2026-04-17T03:45:33.915" v="101" actId="732"/>
          <ac:spMkLst>
            <pc:docMk/>
            <pc:sldMk cId="0" sldId="284"/>
            <ac:spMk id="2" creationId="{00000000-0000-0000-0000-000000000000}"/>
          </ac:spMkLst>
        </pc:spChg>
        <pc:spChg chg="del mod">
          <ac:chgData name="Perone Pacifico  Ludovica" userId="86f39e23-fc5a-42f7-bf6a-139156f179a9" providerId="ADAL" clId="{53629DC8-5ED4-4DD7-A1FD-C73238F68D57}" dt="2026-04-17T03:45:38.435" v="103" actId="478"/>
          <ac:spMkLst>
            <pc:docMk/>
            <pc:sldMk cId="0" sldId="284"/>
            <ac:spMk id="5" creationId="{00000000-0000-0000-0000-000000000000}"/>
          </ac:spMkLst>
        </pc:spChg>
        <pc:spChg chg="add mod">
          <ac:chgData name="Perone Pacifico  Ludovica" userId="86f39e23-fc5a-42f7-bf6a-139156f179a9" providerId="ADAL" clId="{53629DC8-5ED4-4DD7-A1FD-C73238F68D57}" dt="2026-04-17T03:45:47.757" v="104"/>
          <ac:spMkLst>
            <pc:docMk/>
            <pc:sldMk cId="0" sldId="284"/>
            <ac:spMk id="32" creationId="{BB0625B4-5627-CD18-A156-BECA0E8D841F}"/>
          </ac:spMkLst>
        </pc:spChg>
      </pc:sldChg>
      <pc:sldChg chg="addSp delSp modSp mod addAnim delAnim modAnim modNotes">
        <pc:chgData name="Perone Pacifico  Ludovica" userId="86f39e23-fc5a-42f7-bf6a-139156f179a9" providerId="ADAL" clId="{53629DC8-5ED4-4DD7-A1FD-C73238F68D57}" dt="2026-04-17T04:25:20.498" v="219" actId="1076"/>
        <pc:sldMkLst>
          <pc:docMk/>
          <pc:sldMk cId="0" sldId="285"/>
        </pc:sldMkLst>
        <pc:spChg chg="mod">
          <ac:chgData name="Perone Pacifico  Ludovica" userId="86f39e23-fc5a-42f7-bf6a-139156f179a9" providerId="ADAL" clId="{53629DC8-5ED4-4DD7-A1FD-C73238F68D57}" dt="2026-04-17T03:45:02.479" v="100" actId="20577"/>
          <ac:spMkLst>
            <pc:docMk/>
            <pc:sldMk cId="0" sldId="285"/>
            <ac:spMk id="25" creationId="{00000000-0000-0000-0000-000000000000}"/>
          </ac:spMkLst>
        </pc:spChg>
        <pc:picChg chg="del">
          <ac:chgData name="Perone Pacifico  Ludovica" userId="86f39e23-fc5a-42f7-bf6a-139156f179a9" providerId="ADAL" clId="{53629DC8-5ED4-4DD7-A1FD-C73238F68D57}" dt="2026-04-17T03:28:26.332" v="33" actId="478"/>
          <ac:picMkLst>
            <pc:docMk/>
            <pc:sldMk cId="0" sldId="285"/>
            <ac:picMk id="2" creationId="{00000000-0000-0000-0000-000000000000}"/>
          </ac:picMkLst>
        </pc:picChg>
        <pc:picChg chg="add del mod">
          <ac:chgData name="Perone Pacifico  Ludovica" userId="86f39e23-fc5a-42f7-bf6a-139156f179a9" providerId="ADAL" clId="{53629DC8-5ED4-4DD7-A1FD-C73238F68D57}" dt="2026-04-17T03:36:59.279" v="50" actId="1076"/>
          <ac:picMkLst>
            <pc:docMk/>
            <pc:sldMk cId="0" sldId="285"/>
            <ac:picMk id="7" creationId="{00000000-0000-0000-0000-000000000000}"/>
          </ac:picMkLst>
        </pc:picChg>
        <pc:picChg chg="add del mod ord modCrop">
          <ac:chgData name="Perone Pacifico  Ludovica" userId="86f39e23-fc5a-42f7-bf6a-139156f179a9" providerId="ADAL" clId="{53629DC8-5ED4-4DD7-A1FD-C73238F68D57}" dt="2026-04-17T04:25:20.498" v="219" actId="1076"/>
          <ac:picMkLst>
            <pc:docMk/>
            <pc:sldMk cId="0" sldId="285"/>
            <ac:picMk id="33" creationId="{4B76D3F0-6170-6E89-10AC-ED255EDAEAA8}"/>
          </ac:picMkLst>
        </pc:picChg>
      </pc:sldChg>
      <pc:sldChg chg="modSp mod modAnim">
        <pc:chgData name="Perone Pacifico  Ludovica" userId="86f39e23-fc5a-42f7-bf6a-139156f179a9" providerId="ADAL" clId="{53629DC8-5ED4-4DD7-A1FD-C73238F68D57}" dt="2026-04-17T04:13:33.875" v="204" actId="20577"/>
        <pc:sldMkLst>
          <pc:docMk/>
          <pc:sldMk cId="0" sldId="287"/>
        </pc:sldMkLst>
        <pc:spChg chg="mod">
          <ac:chgData name="Perone Pacifico  Ludovica" userId="86f39e23-fc5a-42f7-bf6a-139156f179a9" providerId="ADAL" clId="{53629DC8-5ED4-4DD7-A1FD-C73238F68D57}" dt="2026-04-17T04:13:33.875" v="204" actId="20577"/>
          <ac:spMkLst>
            <pc:docMk/>
            <pc:sldMk cId="0" sldId="287"/>
            <ac:spMk id="30" creationId="{00000000-0000-0000-0000-000000000000}"/>
          </ac:spMkLst>
        </pc:spChg>
      </pc:sldChg>
      <pc:sldChg chg="addSp delSp modSp mod addAnim delAnim modAnim">
        <pc:chgData name="Perone Pacifico  Ludovica" userId="86f39e23-fc5a-42f7-bf6a-139156f179a9" providerId="ADAL" clId="{53629DC8-5ED4-4DD7-A1FD-C73238F68D57}" dt="2026-04-17T04:12:52.729" v="203" actId="20577"/>
        <pc:sldMkLst>
          <pc:docMk/>
          <pc:sldMk cId="0" sldId="289"/>
        </pc:sldMkLst>
        <pc:spChg chg="mod">
          <ac:chgData name="Perone Pacifico  Ludovica" userId="86f39e23-fc5a-42f7-bf6a-139156f179a9" providerId="ADAL" clId="{53629DC8-5ED4-4DD7-A1FD-C73238F68D57}" dt="2026-04-17T04:12:52.729" v="203" actId="20577"/>
          <ac:spMkLst>
            <pc:docMk/>
            <pc:sldMk cId="0" sldId="289"/>
            <ac:spMk id="43" creationId="{00000000-0000-0000-0000-000000000000}"/>
          </ac:spMkLst>
        </pc:spChg>
        <pc:picChg chg="del mod">
          <ac:chgData name="Perone Pacifico  Ludovica" userId="86f39e23-fc5a-42f7-bf6a-139156f179a9" providerId="ADAL" clId="{53629DC8-5ED4-4DD7-A1FD-C73238F68D57}" dt="2026-04-17T03:57:02.349" v="127" actId="478"/>
          <ac:picMkLst>
            <pc:docMk/>
            <pc:sldMk cId="0" sldId="289"/>
            <ac:picMk id="25" creationId="{00000000-0000-0000-0000-000000000000}"/>
          </ac:picMkLst>
        </pc:picChg>
        <pc:picChg chg="add del mod ord modCrop">
          <ac:chgData name="Perone Pacifico  Ludovica" userId="86f39e23-fc5a-42f7-bf6a-139156f179a9" providerId="ADAL" clId="{53629DC8-5ED4-4DD7-A1FD-C73238F68D57}" dt="2026-04-17T04:07:17.504" v="192" actId="478"/>
          <ac:picMkLst>
            <pc:docMk/>
            <pc:sldMk cId="0" sldId="289"/>
            <ac:picMk id="51" creationId="{0623CBD0-45E3-AA56-99EC-3567483A1A6D}"/>
          </ac:picMkLst>
        </pc:picChg>
        <pc:picChg chg="add del mod ord modCrop">
          <ac:chgData name="Perone Pacifico  Ludovica" userId="86f39e23-fc5a-42f7-bf6a-139156f179a9" providerId="ADAL" clId="{53629DC8-5ED4-4DD7-A1FD-C73238F68D57}" dt="2026-04-17T04:07:22.185" v="196" actId="478"/>
          <ac:picMkLst>
            <pc:docMk/>
            <pc:sldMk cId="0" sldId="289"/>
            <ac:picMk id="52" creationId="{A302B39E-FAAD-84B8-2678-0D2A94DBE858}"/>
          </ac:picMkLst>
        </pc:picChg>
      </pc:sldChg>
      <pc:sldChg chg="del">
        <pc:chgData name="Perone Pacifico  Ludovica" userId="86f39e23-fc5a-42f7-bf6a-139156f179a9" providerId="ADAL" clId="{53629DC8-5ED4-4DD7-A1FD-C73238F68D57}" dt="2026-04-17T06:46:12.347" v="221" actId="47"/>
        <pc:sldMkLst>
          <pc:docMk/>
          <pc:sldMk cId="0" sldId="292"/>
        </pc:sldMkLst>
      </pc:sldChg>
      <pc:sldChg chg="del">
        <pc:chgData name="Perone Pacifico  Ludovica" userId="86f39e23-fc5a-42f7-bf6a-139156f179a9" providerId="ADAL" clId="{53629DC8-5ED4-4DD7-A1FD-C73238F68D57}" dt="2026-04-17T06:46:12.347" v="221" actId="47"/>
        <pc:sldMkLst>
          <pc:docMk/>
          <pc:sldMk cId="0" sldId="293"/>
        </pc:sldMkLst>
      </pc:sldChg>
      <pc:sldChg chg="del">
        <pc:chgData name="Perone Pacifico  Ludovica" userId="86f39e23-fc5a-42f7-bf6a-139156f179a9" providerId="ADAL" clId="{53629DC8-5ED4-4DD7-A1FD-C73238F68D57}" dt="2026-04-17T06:46:12.347" v="221" actId="47"/>
        <pc:sldMkLst>
          <pc:docMk/>
          <pc:sldMk cId="0" sldId="294"/>
        </pc:sldMkLst>
      </pc:sldChg>
      <pc:sldChg chg="del">
        <pc:chgData name="Perone Pacifico  Ludovica" userId="86f39e23-fc5a-42f7-bf6a-139156f179a9" providerId="ADAL" clId="{53629DC8-5ED4-4DD7-A1FD-C73238F68D57}" dt="2026-04-17T06:46:12.347" v="221" actId="47"/>
        <pc:sldMkLst>
          <pc:docMk/>
          <pc:sldMk cId="0" sldId="295"/>
        </pc:sldMkLst>
      </pc:sldChg>
      <pc:sldChg chg="addSp delSp modSp mod delAnim modAnim">
        <pc:chgData name="Perone Pacifico  Ludovica" userId="86f39e23-fc5a-42f7-bf6a-139156f179a9" providerId="ADAL" clId="{53629DC8-5ED4-4DD7-A1FD-C73238F68D57}" dt="2026-04-17T04:12:44.684" v="202" actId="167"/>
        <pc:sldMkLst>
          <pc:docMk/>
          <pc:sldMk cId="0" sldId="296"/>
        </pc:sldMkLst>
        <pc:picChg chg="del">
          <ac:chgData name="Perone Pacifico  Ludovica" userId="86f39e23-fc5a-42f7-bf6a-139156f179a9" providerId="ADAL" clId="{53629DC8-5ED4-4DD7-A1FD-C73238F68D57}" dt="2026-04-17T04:10:07.598" v="198" actId="478"/>
          <ac:picMkLst>
            <pc:docMk/>
            <pc:sldMk cId="0" sldId="296"/>
            <ac:picMk id="2" creationId="{00000000-0000-0000-0000-000000000000}"/>
          </ac:picMkLst>
        </pc:picChg>
        <pc:picChg chg="add mod ord">
          <ac:chgData name="Perone Pacifico  Ludovica" userId="86f39e23-fc5a-42f7-bf6a-139156f179a9" providerId="ADAL" clId="{53629DC8-5ED4-4DD7-A1FD-C73238F68D57}" dt="2026-04-17T04:12:44.684" v="202" actId="167"/>
          <ac:picMkLst>
            <pc:docMk/>
            <pc:sldMk cId="0" sldId="296"/>
            <ac:picMk id="4" creationId="{8FE51226-6825-744E-31F3-FEC47F2CCDF5}"/>
          </ac:picMkLst>
        </pc:picChg>
      </pc:sldChg>
      <pc:sldChg chg="add">
        <pc:chgData name="Perone Pacifico  Ludovica" userId="86f39e23-fc5a-42f7-bf6a-139156f179a9" providerId="ADAL" clId="{53629DC8-5ED4-4DD7-A1FD-C73238F68D57}" dt="2026-04-17T06:45:53.669" v="220"/>
        <pc:sldMkLst>
          <pc:docMk/>
          <pc:sldMk cId="0" sldId="297"/>
        </pc:sldMkLst>
      </pc:sldChg>
      <pc:sldChg chg="add">
        <pc:chgData name="Perone Pacifico  Ludovica" userId="86f39e23-fc5a-42f7-bf6a-139156f179a9" providerId="ADAL" clId="{53629DC8-5ED4-4DD7-A1FD-C73238F68D57}" dt="2026-04-17T06:45:53.669" v="220"/>
        <pc:sldMkLst>
          <pc:docMk/>
          <pc:sldMk cId="0" sldId="298"/>
        </pc:sldMkLst>
      </pc:sldChg>
      <pc:sldChg chg="modSp add mod">
        <pc:chgData name="Perone Pacifico  Ludovica" userId="86f39e23-fc5a-42f7-bf6a-139156f179a9" providerId="ADAL" clId="{53629DC8-5ED4-4DD7-A1FD-C73238F68D57}" dt="2026-04-17T06:47:32.495" v="244" actId="20577"/>
        <pc:sldMkLst>
          <pc:docMk/>
          <pc:sldMk cId="0" sldId="299"/>
        </pc:sldMkLst>
        <pc:spChg chg="mod">
          <ac:chgData name="Perone Pacifico  Ludovica" userId="86f39e23-fc5a-42f7-bf6a-139156f179a9" providerId="ADAL" clId="{53629DC8-5ED4-4DD7-A1FD-C73238F68D57}" dt="2026-04-17T06:47:32.495" v="244" actId="20577"/>
          <ac:spMkLst>
            <pc:docMk/>
            <pc:sldMk cId="0" sldId="299"/>
            <ac:spMk id="30" creationId="{00000000-0000-0000-0000-000000000000}"/>
          </ac:spMkLst>
        </pc:spChg>
      </pc:sldChg>
      <pc:sldChg chg="add">
        <pc:chgData name="Perone Pacifico  Ludovica" userId="86f39e23-fc5a-42f7-bf6a-139156f179a9" providerId="ADAL" clId="{53629DC8-5ED4-4DD7-A1FD-C73238F68D57}" dt="2026-04-17T06:45:53.669" v="220"/>
        <pc:sldMkLst>
          <pc:docMk/>
          <pc:sldMk cId="0" sldId="300"/>
        </pc:sldMkLst>
      </pc:sldChg>
      <pc:sldChg chg="add">
        <pc:chgData name="Perone Pacifico  Ludovica" userId="86f39e23-fc5a-42f7-bf6a-139156f179a9" providerId="ADAL" clId="{53629DC8-5ED4-4DD7-A1FD-C73238F68D57}" dt="2026-04-17T06:45:53.669" v="220"/>
        <pc:sldMkLst>
          <pc:docMk/>
          <pc:sldMk cId="0" sldId="3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17.04.2026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Context: Users live and work in compact research stations (e.g., Troll Station, Antarctica)</a:t>
            </a:r>
          </a:p>
          <a:p>
            <a:r>
              <a:rPr lang="en-US"/>
              <a:t>Problem: Spatial, physiological, and psychological constraints</a:t>
            </a:r>
          </a:p>
          <a:p>
            <a:r>
              <a:rPr lang="en-US"/>
              <a:t>Opportunity: Need for flexible, adaptive design → leads to nature-inspired Voronoi logic</a:t>
            </a:r>
          </a:p>
          <a:p>
            <a:endParaRPr lang="en-US"/>
          </a:p>
          <a:p>
            <a:r>
              <a:rPr lang="en-US"/>
              <a:t>Challenges: </a:t>
            </a:r>
          </a:p>
          <a:p>
            <a:r>
              <a:rPr lang="en-US"/>
              <a:t>Limited or no natural light → impacts health, sleep, productivity</a:t>
            </a:r>
          </a:p>
          <a:p>
            <a:r>
              <a:rPr lang="en-US"/>
              <a:t>Small, static spaces → don’t adapt to activities or individual needs</a:t>
            </a:r>
          </a:p>
          <a:p>
            <a:r>
              <a:rPr lang="en-US"/>
              <a:t>Conflicting rhythms and preferences → affects wellbeing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Health Safeguards:</a:t>
            </a:r>
          </a:p>
          <a:p>
            <a:endParaRPr lang="en-US"/>
          </a:p>
          <a:p>
            <a:r>
              <a:rPr lang="en-US"/>
              <a:t>Red Warning: Shown when manual settings are outside healthy ranges.</a:t>
            </a:r>
          </a:p>
          <a:p>
            <a:r>
              <a:rPr lang="en-US"/>
              <a:t>Corrective Fade: A gradual 30-minute transition back to healthy light levels.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Supervised learning uses input variables, called features, to predict output values, called labels.</a:t>
            </a:r>
          </a:p>
          <a:p>
            <a:endParaRPr lang="en-US"/>
          </a:p>
          <a:p>
            <a:r>
              <a:rPr lang="en-US"/>
              <a:t>Possible weather features include temperature, humidity, radiation, illumination, and sky cover.</a:t>
            </a:r>
          </a:p>
          <a:p>
            <a:endParaRPr lang="en-US"/>
          </a:p>
          <a:p>
            <a:r>
              <a:rPr lang="en-US"/>
              <a:t>Possible physiological features include heart rate, HRV, pupil size, blink rate, skin conductance, and respiratory rate.</a:t>
            </a:r>
          </a:p>
          <a:p>
            <a:endParaRPr lang="en-US"/>
          </a:p>
          <a:p>
            <a:r>
              <a:rPr lang="en-US"/>
              <a:t>The output labels in this case are the predicted illuminance (lux) and CCT (Kelvin).</a:t>
            </a:r>
          </a:p>
          <a:p>
            <a:endParaRPr lang="en-US"/>
          </a:p>
          <a:p>
            <a:r>
              <a:rPr lang="en-US"/>
              <a:t>Feature selection is important because the model must balance accuracy with the risk of overfitting.</a:t>
            </a:r>
          </a:p>
          <a:p>
            <a:endParaRPr lang="en-US"/>
          </a:p>
          <a:p>
            <a:r>
              <a:rPr lang="en-US"/>
              <a:t>Features with very high correlation to each other may be redundant, so they can be grouped or removed.</a:t>
            </a:r>
          </a:p>
          <a:p>
            <a:endParaRPr lang="en-US"/>
          </a:p>
          <a:p>
            <a:r>
              <a:rPr lang="en-US"/>
              <a:t>Features with high correlation to the labels are likely to be strong predictors for the model.</a:t>
            </a:r>
          </a:p>
          <a:p>
            <a:endParaRPr lang="en-US"/>
          </a:p>
          <a:p>
            <a:r>
              <a:rPr lang="en-US"/>
              <a:t>Cross-validation is used to check overfitting, and if the validation results are close to the test score, the model is likely not overfitting strongly.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TRaining the model</a:t>
            </a:r>
          </a:p>
          <a:p>
            <a:endParaRPr lang="en-US"/>
          </a:p>
          <a:p>
            <a:r>
              <a:rPr lang="en-US"/>
              <a:t>The model was trained with the selected features. To see if this selection made an positive impact, the performance of the first model was compared to the second model trained with adjusted features.</a:t>
            </a:r>
          </a:p>
          <a:p>
            <a:endParaRPr lang="en-US"/>
          </a:p>
          <a:p>
            <a:r>
              <a:rPr lang="en-US"/>
              <a:t>Evaluating model performance</a:t>
            </a:r>
          </a:p>
          <a:p>
            <a:endParaRPr lang="en-US"/>
          </a:p>
          <a:p>
            <a:r>
              <a:rPr lang="en-US"/>
              <a:t>R-square is used to evaluate how well the model represents the data in %.</a:t>
            </a:r>
          </a:p>
          <a:p>
            <a:r>
              <a:rPr lang="en-US"/>
              <a:t>Error functions such as RMSE and MAE provide information about how far off the estimation is from the actual value. RMSE penalizes large errors and MAE takes the average. Both are relative to the scale of the dataset.</a:t>
            </a:r>
          </a:p>
          <a:p>
            <a:endParaRPr lang="en-US"/>
          </a:p>
          <a:p>
            <a:r>
              <a:rPr lang="en-US"/>
              <a:t>Illuminance</a:t>
            </a:r>
          </a:p>
          <a:p>
            <a:r>
              <a:rPr lang="en-US"/>
              <a:t>R-square = 75,4% → 96,1%</a:t>
            </a:r>
          </a:p>
          <a:p>
            <a:r>
              <a:rPr lang="en-US"/>
              <a:t>RMSE = 292.06 → 116.67</a:t>
            </a:r>
          </a:p>
          <a:p>
            <a:r>
              <a:rPr lang="en-US"/>
              <a:t>MAE = 239.49 → 93.74</a:t>
            </a:r>
          </a:p>
          <a:p>
            <a:endParaRPr lang="en-US"/>
          </a:p>
          <a:p>
            <a:r>
              <a:rPr lang="en-US"/>
              <a:t>Conclusion: clear improvement of the model performance.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three configurations for showing our main variables:</a:t>
            </a:r>
          </a:p>
          <a:p>
            <a:r>
              <a:rPr lang="en-US"/>
              <a:t>- arctic summer not shaded</a:t>
            </a:r>
          </a:p>
          <a:p>
            <a:r>
              <a:rPr lang="en-US"/>
              <a:t>- arctic summer shaded (evening)</a:t>
            </a:r>
          </a:p>
          <a:p>
            <a:r>
              <a:rPr lang="en-US"/>
              <a:t>- arctic winter</a:t>
            </a:r>
          </a:p>
          <a:p>
            <a:endParaRPr lang="en-US"/>
          </a:p>
          <a:p>
            <a:r>
              <a:rPr lang="en-US"/>
              <a:t>- collective</a:t>
            </a:r>
          </a:p>
          <a:p>
            <a:r>
              <a:rPr lang="en-US"/>
              <a:t>- private</a:t>
            </a:r>
          </a:p>
          <a:p>
            <a:r>
              <a:rPr lang="en-US"/>
              <a:t>- semiprivate</a:t>
            </a:r>
          </a:p>
          <a:p>
            <a:endParaRPr lang="en-US"/>
          </a:p>
          <a:p>
            <a:r>
              <a:rPr lang="en-US"/>
              <a:t>(all of the lights)</a:t>
            </a:r>
          </a:p>
          <a:p>
            <a:endParaRPr lang="en-US"/>
          </a:p>
          <a:p>
            <a:endParaRPr lang="en-US"/>
          </a:p>
          <a:p>
            <a:r>
              <a:rPr lang="en-US"/>
              <a:t>Lighting </a:t>
            </a:r>
          </a:p>
          <a:p>
            <a:r>
              <a:rPr lang="en-US"/>
              <a:t>Filtered window contribution: </a:t>
            </a:r>
          </a:p>
          <a:p>
            <a:r>
              <a:rPr lang="en-US"/>
              <a:t>250-400 lux, 5000-6500 K</a:t>
            </a:r>
          </a:p>
          <a:p>
            <a:r>
              <a:rPr lang="en-US"/>
              <a:t>Artificial circadian system:</a:t>
            </a:r>
          </a:p>
          <a:p>
            <a:r>
              <a:rPr lang="en-US"/>
              <a:t>Base light, ambient lights</a:t>
            </a:r>
          </a:p>
          <a:p>
            <a:r>
              <a:rPr lang="en-US"/>
              <a:t>        200-300 lux, 3000-3500 K</a:t>
            </a:r>
          </a:p>
          <a:p>
            <a:r>
              <a:rPr lang="en-US"/>
              <a:t>direct light</a:t>
            </a:r>
          </a:p>
          <a:p>
            <a:r>
              <a:rPr lang="en-US"/>
              <a:t>        300-500 lux, 2700-3000 K</a:t>
            </a:r>
          </a:p>
          <a:p>
            <a:r>
              <a:rPr lang="en-US"/>
              <a:t>Final perceived: 450-700 lux, 4000-5000 K</a:t>
            </a:r>
          </a:p>
          <a:p>
            <a:endParaRPr lang="en-US"/>
          </a:p>
          <a:p>
            <a:r>
              <a:rPr lang="en-US"/>
              <a:t>Control system</a:t>
            </a:r>
          </a:p>
          <a:p>
            <a:r>
              <a:rPr lang="en-US"/>
              <a:t>Motion sensor:</a:t>
            </a:r>
          </a:p>
          <a:p>
            <a:r>
              <a:rPr lang="en-US"/>
              <a:t>Both walls folded</a:t>
            </a:r>
          </a:p>
          <a:p>
            <a:r>
              <a:rPr lang="en-US"/>
              <a:t>Dining table unfolded </a:t>
            </a:r>
          </a:p>
          <a:p>
            <a:r>
              <a:rPr lang="en-US"/>
              <a:t>Smart watch:</a:t>
            </a:r>
          </a:p>
          <a:p>
            <a:r>
              <a:rPr lang="en-US"/>
              <a:t>User A: regular heart rate</a:t>
            </a:r>
          </a:p>
          <a:p>
            <a:r>
              <a:rPr lang="en-US"/>
              <a:t>User B: high heart rate  </a:t>
            </a:r>
          </a:p>
          <a:p>
            <a:r>
              <a:rPr lang="en-US"/>
              <a:t>Environmental data: Midnight sun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three configurations for showing our main variables:</a:t>
            </a:r>
          </a:p>
          <a:p>
            <a:r>
              <a:rPr lang="en-US"/>
              <a:t>- arctic summer not shaded</a:t>
            </a:r>
          </a:p>
          <a:p>
            <a:r>
              <a:rPr lang="en-US"/>
              <a:t>- arctic summer shaded (evening)</a:t>
            </a:r>
          </a:p>
          <a:p>
            <a:r>
              <a:rPr lang="en-US"/>
              <a:t>- arctic winter</a:t>
            </a:r>
          </a:p>
          <a:p>
            <a:endParaRPr lang="en-US"/>
          </a:p>
          <a:p>
            <a:r>
              <a:rPr lang="en-US"/>
              <a:t>- collective</a:t>
            </a:r>
          </a:p>
          <a:p>
            <a:r>
              <a:rPr lang="en-US"/>
              <a:t>- private</a:t>
            </a:r>
          </a:p>
          <a:p>
            <a:r>
              <a:rPr lang="en-US"/>
              <a:t>- semiprivate</a:t>
            </a:r>
          </a:p>
          <a:p>
            <a:endParaRPr lang="en-US"/>
          </a:p>
          <a:p>
            <a:r>
              <a:rPr lang="en-US"/>
              <a:t>(all of the lights)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Lighting </a:t>
            </a:r>
          </a:p>
          <a:p>
            <a:r>
              <a:rPr lang="en-US"/>
              <a:t>Filtered window contribution: 150-300 lux and 5000-65000 K</a:t>
            </a:r>
          </a:p>
          <a:p>
            <a:r>
              <a:rPr lang="en-US"/>
              <a:t>Artificial circadian system:</a:t>
            </a:r>
          </a:p>
          <a:p>
            <a:r>
              <a:rPr lang="en-US"/>
              <a:t>         - Base light, ambient lights, direct                  </a:t>
            </a:r>
          </a:p>
          <a:p>
            <a:r>
              <a:rPr lang="en-US"/>
              <a:t>           illuminance: 200-350 lux</a:t>
            </a:r>
          </a:p>
          <a:p>
            <a:r>
              <a:rPr lang="en-US"/>
              <a:t>           colour: 3500-4500 K</a:t>
            </a:r>
          </a:p>
          <a:p>
            <a:r>
              <a:rPr lang="en-US"/>
              <a:t>Navigation light: </a:t>
            </a:r>
          </a:p>
          <a:p>
            <a:r>
              <a:rPr lang="en-US"/>
              <a:t>           illuminance: 3-10 lux</a:t>
            </a:r>
          </a:p>
          <a:p>
            <a:r>
              <a:rPr lang="en-US"/>
              <a:t>           color: 1800-200 K</a:t>
            </a:r>
          </a:p>
          <a:p>
            <a:endParaRPr lang="en-US"/>
          </a:p>
          <a:p>
            <a:r>
              <a:rPr lang="en-US"/>
              <a:t>  Final perceived: </a:t>
            </a:r>
          </a:p>
          <a:p>
            <a:r>
              <a:rPr lang="en-US"/>
              <a:t>          illuminance: 350-650 lux</a:t>
            </a:r>
          </a:p>
          <a:p>
            <a:r>
              <a:rPr lang="en-US"/>
              <a:t>          colour: 5500-6400 K</a:t>
            </a:r>
          </a:p>
          <a:p>
            <a:endParaRPr lang="en-US"/>
          </a:p>
          <a:p>
            <a:r>
              <a:rPr lang="en-US"/>
              <a:t>Controls | Rest &amp; Recovery:</a:t>
            </a:r>
          </a:p>
          <a:p>
            <a:r>
              <a:rPr lang="en-US"/>
              <a:t>Motion sensor: </a:t>
            </a:r>
          </a:p>
          <a:p>
            <a:r>
              <a:rPr lang="en-US"/>
              <a:t>Both walls unfolded </a:t>
            </a:r>
          </a:p>
          <a:p>
            <a:r>
              <a:rPr lang="en-US"/>
              <a:t>Beds unfolded </a:t>
            </a:r>
          </a:p>
          <a:p>
            <a:r>
              <a:rPr lang="en-US"/>
              <a:t>Smart watch:</a:t>
            </a:r>
          </a:p>
          <a:p>
            <a:r>
              <a:rPr lang="en-US"/>
              <a:t>Person A: low heart rate</a:t>
            </a:r>
          </a:p>
          <a:p>
            <a:r>
              <a:rPr lang="en-US"/>
              <a:t>Person B: very low heart rate </a:t>
            </a:r>
          </a:p>
          <a:p>
            <a:r>
              <a:rPr lang="en-US"/>
              <a:t>Environmental data:</a:t>
            </a:r>
          </a:p>
          <a:p>
            <a:r>
              <a:rPr lang="en-US"/>
              <a:t>Midnight sun, but shaded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Goal: Show intelligence of assembly</a:t>
            </a:r>
          </a:p>
          <a:p>
            <a:r>
              <a:rPr lang="en-US"/>
              <a:t>Content:</a:t>
            </a:r>
          </a:p>
          <a:p>
            <a:r>
              <a:rPr lang="en-US"/>
              <a:t>Exploded axonometric of the fragment </a:t>
            </a:r>
          </a:p>
          <a:p>
            <a:r>
              <a:rPr lang="en-US"/>
              <a:t>detachable parts</a:t>
            </a:r>
          </a:p>
          <a:p>
            <a:endParaRPr lang="en-US"/>
          </a:p>
          <a:p>
            <a:r>
              <a:rPr lang="en-US"/>
              <a:t>Add labels:</a:t>
            </a:r>
          </a:p>
          <a:p>
            <a:r>
              <a:rPr lang="en-US"/>
              <a:t>automatically movable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Goal: Show intelligence of assembly</a:t>
            </a:r>
          </a:p>
          <a:p>
            <a:r>
              <a:rPr lang="en-US"/>
              <a:t>Content:</a:t>
            </a:r>
          </a:p>
          <a:p>
            <a:r>
              <a:rPr lang="en-US"/>
              <a:t>Exploded axonometric of the fragment </a:t>
            </a:r>
          </a:p>
          <a:p>
            <a:r>
              <a:rPr lang="en-US"/>
              <a:t>detachable parts</a:t>
            </a:r>
          </a:p>
          <a:p>
            <a:endParaRPr lang="en-US"/>
          </a:p>
          <a:p>
            <a:r>
              <a:rPr lang="en-US"/>
              <a:t>Add labels:</a:t>
            </a:r>
          </a:p>
          <a:p>
            <a:r>
              <a:rPr lang="en-US"/>
              <a:t>automatically movable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Recycled PET</a:t>
            </a:r>
          </a:p>
          <a:p>
            <a:endParaRPr lang="en-US"/>
          </a:p>
          <a:p>
            <a:r>
              <a:rPr lang="en-US"/>
              <a:t>Goal: Show material thinking (not generic sustainability talk)</a:t>
            </a:r>
          </a:p>
          <a:p>
            <a:r>
              <a:rPr lang="en-US"/>
              <a:t>Content:</a:t>
            </a:r>
          </a:p>
          <a:p>
            <a:r>
              <a:rPr lang="en-US"/>
              <a:t>Close-up render or photo of of texture </a:t>
            </a:r>
          </a:p>
          <a:p>
            <a:r>
              <a:rPr lang="en-US"/>
              <a:t>Small diagram:</a:t>
            </a:r>
          </a:p>
          <a:p>
            <a:r>
              <a:rPr lang="en-US"/>
              <a:t>PET bottles → filament → printed element</a:t>
            </a:r>
          </a:p>
          <a:p>
            <a:r>
              <a:rPr lang="en-US"/>
              <a:t>Text </a:t>
            </a:r>
          </a:p>
          <a:p>
            <a:r>
              <a:rPr lang="en-US"/>
              <a:t>lightweight</a:t>
            </a:r>
          </a:p>
          <a:p>
            <a:r>
              <a:rPr lang="en-US"/>
              <a:t>durable</a:t>
            </a:r>
          </a:p>
          <a:p>
            <a:r>
              <a:rPr lang="en-US"/>
              <a:t>circular lifecycle</a:t>
            </a:r>
          </a:p>
          <a:p>
            <a:endParaRPr lang="en-US"/>
          </a:p>
          <a:p>
            <a:r>
              <a:rPr lang="en-US"/>
              <a:t>material reduction through geometry (very important concept)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change text &amp; Also mention what we are designing for:</a:t>
            </a:r>
          </a:p>
          <a:p>
            <a:r>
              <a:rPr lang="en-US"/>
              <a:t>-2 people</a:t>
            </a:r>
          </a:p>
          <a:p>
            <a:r>
              <a:rPr lang="en-US"/>
              <a:t>-emergency situation, different schedules </a:t>
            </a:r>
          </a:p>
          <a:p>
            <a:r>
              <a:rPr lang="en-US"/>
              <a:t>-for most extreme conditionsduring the 8 month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mapping in container + minimum dimensions for each activity.</a:t>
            </a:r>
          </a:p>
          <a:p>
            <a:r>
              <a:rPr lang="en-US"/>
              <a:t>lighting requirements for each activity? (is it a repetition with lighting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mapping in container + minimum dimensions for each activity.</a:t>
            </a:r>
          </a:p>
          <a:p>
            <a:r>
              <a:rPr lang="en-US"/>
              <a:t>lighting requirements for each activity? (is it a repetition with lighting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mapping in container + minimum dimensions for each activity.</a:t>
            </a:r>
          </a:p>
          <a:p>
            <a:r>
              <a:rPr lang="en-US"/>
              <a:t>lighting requirements for each activity? (is it a repetition with lighting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mapping in container + minimum dimensions for each activity.</a:t>
            </a:r>
          </a:p>
          <a:p>
            <a:r>
              <a:rPr lang="en-US"/>
              <a:t>lighting requirements for each activity? (is it a repetition with lighting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Activity mapping in container + minimum dimensions for each activity.</a:t>
            </a:r>
          </a:p>
          <a:p>
            <a:r>
              <a:rPr lang="en-US"/>
              <a:t>lighting requirements for each activity? (is it a repetition with lighting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our activity mapping, we established our lighting needs, Which we divided Into primary secondary and tertiary.</a:t>
            </a:r>
          </a:p>
          <a:p>
            <a:endParaRPr lang="en-US"/>
          </a:p>
          <a:p>
            <a:r>
              <a:rPr lang="en-US"/>
              <a:t>The primary lighting need is the circadian light, which will be the base lighting.</a:t>
            </a:r>
          </a:p>
          <a:p>
            <a:endParaRPr lang="en-US"/>
          </a:p>
          <a:p>
            <a:r>
              <a:rPr lang="en-US"/>
              <a:t>Layered on top will be the Secondary lighting like, task-, ambient- and natural light. (Additional)</a:t>
            </a:r>
          </a:p>
          <a:p>
            <a:endParaRPr lang="en-US"/>
          </a:p>
          <a:p>
            <a:r>
              <a:rPr lang="en-US"/>
              <a:t>And last, Tertiary lighting, our navigation lighting. (Incidental)</a:t>
            </a:r>
          </a:p>
          <a:p>
            <a:endParaRPr lang="en-US"/>
          </a:p>
          <a:p>
            <a:r>
              <a:rPr lang="en-US"/>
              <a:t>no times: so it functions for both schedules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our activity mapping, we established our lighting needs, Which we divided Into primary secondary and tertiary.</a:t>
            </a:r>
          </a:p>
          <a:p>
            <a:endParaRPr lang="en-US"/>
          </a:p>
          <a:p>
            <a:r>
              <a:rPr lang="en-US"/>
              <a:t>The primary lighting need is the circadian light, which will be the base lighting.</a:t>
            </a:r>
          </a:p>
          <a:p>
            <a:endParaRPr lang="en-US"/>
          </a:p>
          <a:p>
            <a:r>
              <a:rPr lang="en-US"/>
              <a:t>Layered on top will be the Secondary lighting like, task-, ambient- and natural light. (Additional)</a:t>
            </a:r>
          </a:p>
          <a:p>
            <a:endParaRPr lang="en-US"/>
          </a:p>
          <a:p>
            <a:r>
              <a:rPr lang="en-US"/>
              <a:t>And last, Tertiary lighting, our navigation lighting. (Incidental)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4.jpe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svg"/><Relationship Id="rId4" Type="http://schemas.openxmlformats.org/officeDocument/2006/relationships/image" Target="../media/image41.svg"/></Relationships>
</file>

<file path=ppt/slides/_rels/slide19.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40.sv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39.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41.svg"/><Relationship Id="rId5" Type="http://schemas.openxmlformats.org/officeDocument/2006/relationships/image" Target="../media/image46.png"/><Relationship Id="rId15" Type="http://schemas.openxmlformats.org/officeDocument/2006/relationships/image" Target="../media/image52.svg"/><Relationship Id="rId10" Type="http://schemas.openxmlformats.org/officeDocument/2006/relationships/image" Target="../media/image51.sv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42.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0.svg"/><Relationship Id="rId7" Type="http://schemas.openxmlformats.org/officeDocument/2006/relationships/image" Target="../media/image49.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svg"/><Relationship Id="rId4" Type="http://schemas.openxmlformats.org/officeDocument/2006/relationships/image" Target="../media/image51.sv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65.jpeg"/><Relationship Id="rId3" Type="http://schemas.microsoft.com/office/2007/relationships/media" Target="../media/media5.mp4"/><Relationship Id="rId7" Type="http://schemas.openxmlformats.org/officeDocument/2006/relationships/image" Target="../media/image63.png"/><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64.pn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video" Target="NULL" TargetMode="External"/><Relationship Id="rId7" Type="http://schemas.openxmlformats.org/officeDocument/2006/relationships/image" Target="../media/image67.jpe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66.png"/><Relationship Id="rId5" Type="http://schemas.openxmlformats.org/officeDocument/2006/relationships/slideLayout" Target="../slideLayouts/slideLayout7.xml"/><Relationship Id="rId4" Type="http://schemas.microsoft.com/office/2007/relationships/media" Target="../media/media7.mp4"/><Relationship Id="rId9"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3" Type="http://schemas.microsoft.com/office/2007/relationships/media" Target="../media/media9.mp4"/><Relationship Id="rId7" Type="http://schemas.openxmlformats.org/officeDocument/2006/relationships/image" Target="../media/image70.png"/><Relationship Id="rId2" Type="http://schemas.microsoft.com/office/2007/relationships/media" Target="../media/media8.mp4"/><Relationship Id="rId1" Type="http://schemas.openxmlformats.org/officeDocument/2006/relationships/video" Target="NULL" TargetMode="External"/><Relationship Id="rId6" Type="http://schemas.openxmlformats.org/officeDocument/2006/relationships/image" Target="../media/image69.png"/><Relationship Id="rId5" Type="http://schemas.openxmlformats.org/officeDocument/2006/relationships/image" Target="../media/image72.png"/><Relationship Id="rId10" Type="http://schemas.openxmlformats.org/officeDocument/2006/relationships/image" Target="../media/image62.png"/><Relationship Id="rId4" Type="http://schemas.openxmlformats.org/officeDocument/2006/relationships/slideLayout" Target="../slideLayouts/slideLayout7.xml"/><Relationship Id="rId9" Type="http://schemas.openxmlformats.org/officeDocument/2006/relationships/image" Target="../media/image73.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3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556" y="0"/>
            <a:ext cx="18227444" cy="10321290"/>
          </a:xfrm>
          <a:custGeom>
            <a:avLst/>
            <a:gdLst/>
            <a:ahLst/>
            <a:cxnLst/>
            <a:rect l="l" t="t" r="r" b="b"/>
            <a:pathLst>
              <a:path w="18227444" h="10321290">
                <a:moveTo>
                  <a:pt x="0" y="0"/>
                </a:moveTo>
                <a:lnTo>
                  <a:pt x="18227444" y="0"/>
                </a:lnTo>
                <a:lnTo>
                  <a:pt x="18227444" y="10321290"/>
                </a:lnTo>
                <a:lnTo>
                  <a:pt x="0" y="10321290"/>
                </a:lnTo>
                <a:lnTo>
                  <a:pt x="0" y="0"/>
                </a:lnTo>
                <a:close/>
              </a:path>
            </a:pathLst>
          </a:custGeom>
          <a:blipFill>
            <a:blip r:embed="rId2"/>
            <a:stretch>
              <a:fillRect/>
            </a:stretch>
          </a:blipFill>
        </p:spPr>
        <p:txBody>
          <a:bodyPr/>
          <a:lstStyle/>
          <a:p>
            <a:endParaRPr lang="it-IT"/>
          </a:p>
        </p:txBody>
      </p:sp>
      <p:sp>
        <p:nvSpPr>
          <p:cNvPr id="3" name="Freeform 3"/>
          <p:cNvSpPr/>
          <p:nvPr/>
        </p:nvSpPr>
        <p:spPr>
          <a:xfrm>
            <a:off x="0" y="0"/>
            <a:ext cx="9113722" cy="10321290"/>
          </a:xfrm>
          <a:custGeom>
            <a:avLst/>
            <a:gdLst/>
            <a:ahLst/>
            <a:cxnLst/>
            <a:rect l="l" t="t" r="r" b="b"/>
            <a:pathLst>
              <a:path w="9113722" h="10321290">
                <a:moveTo>
                  <a:pt x="0" y="0"/>
                </a:moveTo>
                <a:lnTo>
                  <a:pt x="9113722" y="0"/>
                </a:lnTo>
                <a:lnTo>
                  <a:pt x="9113722" y="10321290"/>
                </a:lnTo>
                <a:lnTo>
                  <a:pt x="0" y="10321290"/>
                </a:lnTo>
                <a:lnTo>
                  <a:pt x="0" y="0"/>
                </a:lnTo>
                <a:close/>
              </a:path>
            </a:pathLst>
          </a:custGeom>
          <a:blipFill>
            <a:blip r:embed="rId3"/>
            <a:stretch>
              <a:fillRect r="-99999"/>
            </a:stretch>
          </a:blipFill>
        </p:spPr>
        <p:txBody>
          <a:bodyPr/>
          <a:lstStyle/>
          <a:p>
            <a:endParaRPr lang="it-IT"/>
          </a:p>
        </p:txBody>
      </p:sp>
      <p:sp>
        <p:nvSpPr>
          <p:cNvPr id="4" name="Freeform 4"/>
          <p:cNvSpPr/>
          <p:nvPr/>
        </p:nvSpPr>
        <p:spPr>
          <a:xfrm>
            <a:off x="0" y="0"/>
            <a:ext cx="9144000" cy="10321290"/>
          </a:xfrm>
          <a:custGeom>
            <a:avLst/>
            <a:gdLst/>
            <a:ahLst/>
            <a:cxnLst/>
            <a:rect l="l" t="t" r="r" b="b"/>
            <a:pathLst>
              <a:path w="9144000" h="10321290">
                <a:moveTo>
                  <a:pt x="0" y="0"/>
                </a:moveTo>
                <a:lnTo>
                  <a:pt x="9144000" y="0"/>
                </a:lnTo>
                <a:lnTo>
                  <a:pt x="9144000" y="10321290"/>
                </a:lnTo>
                <a:lnTo>
                  <a:pt x="0" y="10321290"/>
                </a:lnTo>
                <a:lnTo>
                  <a:pt x="0" y="0"/>
                </a:lnTo>
                <a:close/>
              </a:path>
            </a:pathLst>
          </a:custGeom>
          <a:blipFill>
            <a:blip r:embed="rId4"/>
            <a:stretch>
              <a:fillRect r="-99337"/>
            </a:stretch>
          </a:blipFill>
        </p:spPr>
        <p:txBody>
          <a:bodyPr/>
          <a:lstStyle/>
          <a:p>
            <a:endParaRPr lang="it-IT"/>
          </a:p>
        </p:txBody>
      </p:sp>
      <p:grpSp>
        <p:nvGrpSpPr>
          <p:cNvPr id="5" name="Group 5"/>
          <p:cNvGrpSpPr/>
          <p:nvPr/>
        </p:nvGrpSpPr>
        <p:grpSpPr>
          <a:xfrm>
            <a:off x="17130118" y="9169948"/>
            <a:ext cx="741300" cy="734501"/>
            <a:chOff x="0" y="0"/>
            <a:chExt cx="195240" cy="193449"/>
          </a:xfrm>
        </p:grpSpPr>
        <p:sp>
          <p:nvSpPr>
            <p:cNvPr id="6" name="Freeform 6"/>
            <p:cNvSpPr/>
            <p:nvPr/>
          </p:nvSpPr>
          <p:spPr>
            <a:xfrm>
              <a:off x="0" y="0"/>
              <a:ext cx="195240" cy="193449"/>
            </a:xfrm>
            <a:custGeom>
              <a:avLst/>
              <a:gdLst/>
              <a:ahLst/>
              <a:cxnLst/>
              <a:rect l="l" t="t" r="r" b="b"/>
              <a:pathLst>
                <a:path w="195240" h="193449">
                  <a:moveTo>
                    <a:pt x="0" y="0"/>
                  </a:moveTo>
                  <a:lnTo>
                    <a:pt x="195240" y="0"/>
                  </a:lnTo>
                  <a:lnTo>
                    <a:pt x="195240" y="193449"/>
                  </a:lnTo>
                  <a:lnTo>
                    <a:pt x="0" y="193449"/>
                  </a:lnTo>
                  <a:close/>
                </a:path>
              </a:pathLst>
            </a:custGeom>
            <a:solidFill>
              <a:srgbClr val="1A0E12"/>
            </a:solidFill>
          </p:spPr>
          <p:txBody>
            <a:bodyPr/>
            <a:lstStyle/>
            <a:p>
              <a:endParaRPr lang="it-IT"/>
            </a:p>
          </p:txBody>
        </p:sp>
        <p:sp>
          <p:nvSpPr>
            <p:cNvPr id="7" name="TextBox 7"/>
            <p:cNvSpPr txBox="1"/>
            <p:nvPr/>
          </p:nvSpPr>
          <p:spPr>
            <a:xfrm>
              <a:off x="0" y="-19050"/>
              <a:ext cx="195240" cy="212499"/>
            </a:xfrm>
            <a:prstGeom prst="rect">
              <a:avLst/>
            </a:prstGeom>
          </p:spPr>
          <p:txBody>
            <a:bodyPr lIns="50800" tIns="50800" rIns="50800" bIns="50800" rtlCol="0" anchor="ctr"/>
            <a:lstStyle/>
            <a:p>
              <a:pPr algn="ctr">
                <a:lnSpc>
                  <a:spcPts val="3136"/>
                </a:lnSpc>
              </a:pPr>
              <a:endParaRPr/>
            </a:p>
          </p:txBody>
        </p:sp>
      </p:grpSp>
      <p:sp>
        <p:nvSpPr>
          <p:cNvPr id="8" name="TextBox 8"/>
          <p:cNvSpPr txBox="1"/>
          <p:nvPr/>
        </p:nvSpPr>
        <p:spPr>
          <a:xfrm>
            <a:off x="5719491" y="842445"/>
            <a:ext cx="6788462" cy="762568"/>
          </a:xfrm>
          <a:prstGeom prst="rect">
            <a:avLst/>
          </a:prstGeom>
        </p:spPr>
        <p:txBody>
          <a:bodyPr lIns="0" tIns="0" rIns="0" bIns="0" rtlCol="0" anchor="t">
            <a:spAutoFit/>
          </a:bodyPr>
          <a:lstStyle/>
          <a:p>
            <a:pPr algn="ctr">
              <a:lnSpc>
                <a:spcPts val="6268"/>
              </a:lnSpc>
              <a:spcBef>
                <a:spcPct val="0"/>
              </a:spcBef>
            </a:pPr>
            <a:r>
              <a:rPr lang="en-US" sz="4477" b="1" spc="2229">
                <a:gradFill>
                  <a:gsLst>
                    <a:gs pos="0">
                      <a:srgbClr val="1F1F1F">
                        <a:alpha val="100000"/>
                      </a:srgbClr>
                    </a:gs>
                    <a:gs pos="100000">
                      <a:srgbClr val="717171">
                        <a:alpha val="100000"/>
                      </a:srgbClr>
                    </a:gs>
                  </a:gsLst>
                  <a:lin ang="0"/>
                </a:gradFill>
                <a:latin typeface="TT Chocolates Bold"/>
                <a:ea typeface="TT Chocolates Bold"/>
                <a:cs typeface="TT Chocolates Bold"/>
                <a:sym typeface="TT Chocolates Bold"/>
              </a:rPr>
              <a:t>TRANSITIONS</a:t>
            </a:r>
          </a:p>
        </p:txBody>
      </p:sp>
      <p:sp>
        <p:nvSpPr>
          <p:cNvPr id="9" name="TextBox 9"/>
          <p:cNvSpPr txBox="1"/>
          <p:nvPr/>
        </p:nvSpPr>
        <p:spPr>
          <a:xfrm>
            <a:off x="6881966" y="2039354"/>
            <a:ext cx="8529282" cy="242189"/>
          </a:xfrm>
          <a:prstGeom prst="rect">
            <a:avLst/>
          </a:prstGeom>
        </p:spPr>
        <p:txBody>
          <a:bodyPr lIns="0" tIns="0" rIns="0" bIns="0" rtlCol="0" anchor="t">
            <a:spAutoFit/>
          </a:bodyPr>
          <a:lstStyle/>
          <a:p>
            <a:pPr algn="ctr">
              <a:lnSpc>
                <a:spcPts val="1887"/>
              </a:lnSpc>
            </a:pPr>
            <a:r>
              <a:rPr lang="en-US" sz="1599" spc="62">
                <a:gradFill>
                  <a:gsLst>
                    <a:gs pos="0">
                      <a:srgbClr val="FFFFFF">
                        <a:alpha val="100000"/>
                      </a:srgbClr>
                    </a:gs>
                    <a:gs pos="100000">
                      <a:srgbClr val="9B9B9B">
                        <a:alpha val="100000"/>
                      </a:srgbClr>
                    </a:gs>
                  </a:gsLst>
                  <a:lin ang="0"/>
                </a:gradFill>
                <a:latin typeface="TT Chocolates"/>
                <a:ea typeface="TT Chocolates"/>
                <a:cs typeface="TT Chocolates"/>
                <a:sym typeface="TT Chocolates"/>
              </a:rPr>
              <a:t>rone Pacifico, Chloé Phan, Marieke van Wijk</a:t>
            </a:r>
          </a:p>
        </p:txBody>
      </p:sp>
      <p:sp>
        <p:nvSpPr>
          <p:cNvPr id="10" name="TextBox 10"/>
          <p:cNvSpPr txBox="1"/>
          <p:nvPr/>
        </p:nvSpPr>
        <p:spPr>
          <a:xfrm>
            <a:off x="5694383" y="8763635"/>
            <a:ext cx="6886303" cy="494665"/>
          </a:xfrm>
          <a:prstGeom prst="rect">
            <a:avLst/>
          </a:prstGeom>
        </p:spPr>
        <p:txBody>
          <a:bodyPr lIns="0" tIns="0" rIns="0" bIns="0" rtlCol="0" anchor="t">
            <a:spAutoFit/>
          </a:bodyPr>
          <a:lstStyle/>
          <a:p>
            <a:pPr algn="ctr">
              <a:lnSpc>
                <a:spcPts val="1999"/>
              </a:lnSpc>
            </a:pPr>
            <a:r>
              <a:rPr lang="en-US" sz="1599" b="1">
                <a:gradFill>
                  <a:gsLst>
                    <a:gs pos="0">
                      <a:srgbClr val="FFFFFF">
                        <a:alpha val="100000"/>
                      </a:srgbClr>
                    </a:gs>
                    <a:gs pos="100000">
                      <a:srgbClr val="9B9B9B">
                        <a:alpha val="100000"/>
                      </a:srgbClr>
                    </a:gs>
                  </a:gsLst>
                  <a:lin ang="0"/>
                </a:gradFill>
                <a:latin typeface="TT Chocolates Bold"/>
                <a:ea typeface="TT Chocolates Bold"/>
                <a:cs typeface="TT Chocolates Bold"/>
                <a:sym typeface="TT Chocolates Bold"/>
              </a:rPr>
              <a:t>IAP Workshop - Q3 2026</a:t>
            </a:r>
          </a:p>
          <a:p>
            <a:pPr marL="0" lvl="0" indent="0" algn="ctr">
              <a:lnSpc>
                <a:spcPts val="1999"/>
              </a:lnSpc>
              <a:spcBef>
                <a:spcPct val="0"/>
              </a:spcBef>
            </a:pPr>
            <a:r>
              <a:rPr lang="en-US" sz="1599" u="none" strike="noStrike">
                <a:gradFill>
                  <a:gsLst>
                    <a:gs pos="0">
                      <a:srgbClr val="FFFFFF">
                        <a:alpha val="100000"/>
                      </a:srgbClr>
                    </a:gs>
                    <a:gs pos="100000">
                      <a:srgbClr val="9B9B9B">
                        <a:alpha val="100000"/>
                      </a:srgbClr>
                    </a:gs>
                  </a:gsLst>
                  <a:lin ang="0"/>
                </a:gradFill>
                <a:latin typeface="TT Chocolates"/>
                <a:ea typeface="TT Chocolates"/>
                <a:cs typeface="TT Chocolates"/>
                <a:sym typeface="TT Chocolates"/>
              </a:rPr>
              <a:t>Prof. Henriette Bier, Arwin Hidding, Lisa-Marie Mueller, Vera Laszlo</a:t>
            </a:r>
          </a:p>
        </p:txBody>
      </p:sp>
      <p:sp>
        <p:nvSpPr>
          <p:cNvPr id="11" name="TextBox 11"/>
          <p:cNvSpPr txBox="1"/>
          <p:nvPr/>
        </p:nvSpPr>
        <p:spPr>
          <a:xfrm>
            <a:off x="8861912" y="842445"/>
            <a:ext cx="3665090" cy="762568"/>
          </a:xfrm>
          <a:prstGeom prst="rect">
            <a:avLst/>
          </a:prstGeom>
        </p:spPr>
        <p:txBody>
          <a:bodyPr lIns="0" tIns="0" rIns="0" bIns="0" rtlCol="0" anchor="t">
            <a:spAutoFit/>
          </a:bodyPr>
          <a:lstStyle/>
          <a:p>
            <a:pPr algn="ctr">
              <a:lnSpc>
                <a:spcPts val="6268"/>
              </a:lnSpc>
              <a:spcBef>
                <a:spcPct val="0"/>
              </a:spcBef>
            </a:pPr>
            <a:r>
              <a:rPr lang="en-US" sz="4477" b="1" spc="2229">
                <a:gradFill>
                  <a:gsLst>
                    <a:gs pos="0">
                      <a:srgbClr val="FFFFFF">
                        <a:alpha val="100000"/>
                      </a:srgbClr>
                    </a:gs>
                    <a:gs pos="100000">
                      <a:srgbClr val="9B9B9B">
                        <a:alpha val="100000"/>
                      </a:srgbClr>
                    </a:gs>
                  </a:gsLst>
                  <a:lin ang="0"/>
                </a:gradFill>
                <a:latin typeface="TT Chocolates Bold"/>
                <a:ea typeface="TT Chocolates Bold"/>
                <a:cs typeface="TT Chocolates Bold"/>
                <a:sym typeface="TT Chocolates Bold"/>
              </a:rPr>
              <a:t>ITIONS</a:t>
            </a:r>
          </a:p>
        </p:txBody>
      </p:sp>
      <p:grpSp>
        <p:nvGrpSpPr>
          <p:cNvPr id="12" name="Group 12"/>
          <p:cNvGrpSpPr/>
          <p:nvPr/>
        </p:nvGrpSpPr>
        <p:grpSpPr>
          <a:xfrm>
            <a:off x="9113722" y="1051560"/>
            <a:ext cx="47625" cy="381460"/>
            <a:chOff x="0" y="0"/>
            <a:chExt cx="12543" cy="100467"/>
          </a:xfrm>
        </p:grpSpPr>
        <p:sp>
          <p:nvSpPr>
            <p:cNvPr id="13" name="Freeform 13"/>
            <p:cNvSpPr/>
            <p:nvPr/>
          </p:nvSpPr>
          <p:spPr>
            <a:xfrm>
              <a:off x="0" y="0"/>
              <a:ext cx="12543" cy="100467"/>
            </a:xfrm>
            <a:custGeom>
              <a:avLst/>
              <a:gdLst/>
              <a:ahLst/>
              <a:cxnLst/>
              <a:rect l="l" t="t" r="r" b="b"/>
              <a:pathLst>
                <a:path w="12543" h="100467">
                  <a:moveTo>
                    <a:pt x="0" y="0"/>
                  </a:moveTo>
                  <a:lnTo>
                    <a:pt x="12543" y="0"/>
                  </a:lnTo>
                  <a:lnTo>
                    <a:pt x="12543" y="100467"/>
                  </a:lnTo>
                  <a:lnTo>
                    <a:pt x="0" y="100467"/>
                  </a:lnTo>
                  <a:close/>
                </a:path>
              </a:pathLst>
            </a:custGeom>
            <a:solidFill>
              <a:srgbClr val="414141"/>
            </a:solidFill>
          </p:spPr>
          <p:txBody>
            <a:bodyPr/>
            <a:lstStyle/>
            <a:p>
              <a:endParaRPr lang="it-IT"/>
            </a:p>
          </p:txBody>
        </p:sp>
        <p:sp>
          <p:nvSpPr>
            <p:cNvPr id="14" name="TextBox 14"/>
            <p:cNvSpPr txBox="1"/>
            <p:nvPr/>
          </p:nvSpPr>
          <p:spPr>
            <a:xfrm>
              <a:off x="0" y="-19050"/>
              <a:ext cx="12543" cy="119517"/>
            </a:xfrm>
            <a:prstGeom prst="rect">
              <a:avLst/>
            </a:prstGeom>
          </p:spPr>
          <p:txBody>
            <a:bodyPr lIns="50800" tIns="50800" rIns="50800" bIns="50800" rtlCol="0" anchor="ctr"/>
            <a:lstStyle/>
            <a:p>
              <a:pPr algn="ctr">
                <a:lnSpc>
                  <a:spcPts val="3136"/>
                </a:lnSpc>
              </a:pPr>
              <a:endParaRPr/>
            </a:p>
          </p:txBody>
        </p:sp>
      </p:grpSp>
      <p:grpSp>
        <p:nvGrpSpPr>
          <p:cNvPr id="15" name="Group 15"/>
          <p:cNvGrpSpPr/>
          <p:nvPr/>
        </p:nvGrpSpPr>
        <p:grpSpPr>
          <a:xfrm>
            <a:off x="5212235" y="1671054"/>
            <a:ext cx="8996020" cy="301625"/>
            <a:chOff x="0" y="0"/>
            <a:chExt cx="11994694" cy="402167"/>
          </a:xfrm>
        </p:grpSpPr>
        <p:sp>
          <p:nvSpPr>
            <p:cNvPr id="16" name="TextBox 16"/>
            <p:cNvSpPr txBox="1"/>
            <p:nvPr/>
          </p:nvSpPr>
          <p:spPr>
            <a:xfrm>
              <a:off x="0" y="-57150"/>
              <a:ext cx="10189287" cy="459317"/>
            </a:xfrm>
            <a:prstGeom prst="rect">
              <a:avLst/>
            </a:prstGeom>
          </p:spPr>
          <p:txBody>
            <a:bodyPr lIns="0" tIns="0" rIns="0" bIns="0" rtlCol="0" anchor="t">
              <a:spAutoFit/>
            </a:bodyPr>
            <a:lstStyle/>
            <a:p>
              <a:pPr algn="ctr">
                <a:lnSpc>
                  <a:spcPts val="2800"/>
                </a:lnSpc>
                <a:spcBef>
                  <a:spcPct val="0"/>
                </a:spcBef>
              </a:pPr>
              <a:r>
                <a:rPr lang="en-US" sz="2000" b="1" spc="400">
                  <a:gradFill>
                    <a:gsLst>
                      <a:gs pos="0">
                        <a:srgbClr val="1F1F1F">
                          <a:alpha val="100000"/>
                        </a:srgbClr>
                      </a:gs>
                      <a:gs pos="100000">
                        <a:srgbClr val="717171">
                          <a:alpha val="100000"/>
                        </a:srgbClr>
                      </a:gs>
                    </a:gsLst>
                    <a:lin ang="0"/>
                  </a:gradFill>
                  <a:latin typeface="TT Chocolates Bold"/>
                  <a:ea typeface="TT Chocolates Bold"/>
                  <a:cs typeface="TT Chocolates Bold"/>
                  <a:sym typeface="TT Chocolates Bold"/>
                </a:rPr>
                <a:t>habitat for Troll research station</a:t>
              </a:r>
            </a:p>
          </p:txBody>
        </p:sp>
        <p:sp>
          <p:nvSpPr>
            <p:cNvPr id="17" name="TextBox 17"/>
            <p:cNvSpPr txBox="1"/>
            <p:nvPr/>
          </p:nvSpPr>
          <p:spPr>
            <a:xfrm>
              <a:off x="1805407" y="-57150"/>
              <a:ext cx="10189287" cy="459317"/>
            </a:xfrm>
            <a:prstGeom prst="rect">
              <a:avLst/>
            </a:prstGeom>
          </p:spPr>
          <p:txBody>
            <a:bodyPr lIns="0" tIns="0" rIns="0" bIns="0" rtlCol="0" anchor="t">
              <a:spAutoFit/>
            </a:bodyPr>
            <a:lstStyle/>
            <a:p>
              <a:pPr algn="ctr">
                <a:lnSpc>
                  <a:spcPts val="2800"/>
                </a:lnSpc>
                <a:spcBef>
                  <a:spcPct val="0"/>
                </a:spcBef>
              </a:pPr>
              <a:r>
                <a:rPr lang="en-US" sz="2000" b="1" spc="400">
                  <a:gradFill>
                    <a:gsLst>
                      <a:gs pos="0">
                        <a:srgbClr val="FFFFFF">
                          <a:alpha val="100000"/>
                        </a:srgbClr>
                      </a:gs>
                      <a:gs pos="100000">
                        <a:srgbClr val="9B9B9B">
                          <a:alpha val="100000"/>
                        </a:srgbClr>
                      </a:gs>
                    </a:gsLst>
                    <a:lin ang="0"/>
                  </a:gradFill>
                  <a:latin typeface="TT Chocolates Bold"/>
                  <a:ea typeface="TT Chocolates Bold"/>
                  <a:cs typeface="TT Chocolates Bold"/>
                  <a:sym typeface="TT Chocolates Bold"/>
                </a:rPr>
                <a:t>research station</a:t>
              </a:r>
            </a:p>
          </p:txBody>
        </p:sp>
      </p:grpSp>
      <p:sp>
        <p:nvSpPr>
          <p:cNvPr id="18" name="AutoShape 18"/>
          <p:cNvSpPr/>
          <p:nvPr/>
        </p:nvSpPr>
        <p:spPr>
          <a:xfrm flipV="1">
            <a:off x="9129712" y="1779524"/>
            <a:ext cx="0" cy="120413"/>
          </a:xfrm>
          <a:prstGeom prst="line">
            <a:avLst/>
          </a:prstGeom>
          <a:ln w="28575" cap="flat">
            <a:solidFill>
              <a:srgbClr val="464646"/>
            </a:solidFill>
            <a:prstDash val="solid"/>
            <a:headEnd type="none" w="sm" len="sm"/>
            <a:tailEnd type="none" w="sm" len="sm"/>
          </a:ln>
        </p:spPr>
        <p:txBody>
          <a:bodyPr/>
          <a:lstStyle/>
          <a:p>
            <a:endParaRPr lang="it-IT"/>
          </a:p>
        </p:txBody>
      </p:sp>
      <p:sp>
        <p:nvSpPr>
          <p:cNvPr id="19" name="TextBox 19"/>
          <p:cNvSpPr txBox="1"/>
          <p:nvPr/>
        </p:nvSpPr>
        <p:spPr>
          <a:xfrm>
            <a:off x="2908659" y="2039354"/>
            <a:ext cx="8529282" cy="242189"/>
          </a:xfrm>
          <a:prstGeom prst="rect">
            <a:avLst/>
          </a:prstGeom>
        </p:spPr>
        <p:txBody>
          <a:bodyPr lIns="0" tIns="0" rIns="0" bIns="0" rtlCol="0" anchor="t">
            <a:spAutoFit/>
          </a:bodyPr>
          <a:lstStyle/>
          <a:p>
            <a:pPr algn="ctr">
              <a:lnSpc>
                <a:spcPts val="1887"/>
              </a:lnSpc>
            </a:pPr>
            <a:r>
              <a:rPr lang="en-US" sz="1599" spc="62">
                <a:gradFill>
                  <a:gsLst>
                    <a:gs pos="0">
                      <a:srgbClr val="1F1F1F">
                        <a:alpha val="100000"/>
                      </a:srgbClr>
                    </a:gs>
                    <a:gs pos="100000">
                      <a:srgbClr val="717171">
                        <a:alpha val="100000"/>
                      </a:srgbClr>
                    </a:gs>
                  </a:gsLst>
                  <a:lin ang="0"/>
                </a:gradFill>
                <a:latin typeface="TT Chocolates"/>
                <a:ea typeface="TT Chocolates"/>
                <a:cs typeface="TT Chocolates"/>
                <a:sym typeface="TT Chocolates"/>
              </a:rPr>
              <a:t> Iris Claus, Daphne Kamsteeg, Ludovica Pe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7705" y="1790700"/>
            <a:ext cx="9012591" cy="7515225"/>
            <a:chOff x="0" y="0"/>
            <a:chExt cx="12016788" cy="10020300"/>
          </a:xfrm>
        </p:grpSpPr>
        <p:sp>
          <p:nvSpPr>
            <p:cNvPr id="3" name="Freeform 3"/>
            <p:cNvSpPr/>
            <p:nvPr/>
          </p:nvSpPr>
          <p:spPr>
            <a:xfrm>
              <a:off x="0" y="0"/>
              <a:ext cx="7414635" cy="4995626"/>
            </a:xfrm>
            <a:custGeom>
              <a:avLst/>
              <a:gdLst/>
              <a:ahLst/>
              <a:cxnLst/>
              <a:rect l="l" t="t" r="r" b="b"/>
              <a:pathLst>
                <a:path w="7414635" h="4995626">
                  <a:moveTo>
                    <a:pt x="0" y="0"/>
                  </a:moveTo>
                  <a:lnTo>
                    <a:pt x="7414635" y="0"/>
                  </a:lnTo>
                  <a:lnTo>
                    <a:pt x="7414635" y="4995626"/>
                  </a:lnTo>
                  <a:lnTo>
                    <a:pt x="0" y="4995626"/>
                  </a:lnTo>
                  <a:lnTo>
                    <a:pt x="0" y="0"/>
                  </a:lnTo>
                  <a:close/>
                </a:path>
              </a:pathLst>
            </a:custGeom>
            <a:blipFill>
              <a:blip r:embed="rId3"/>
              <a:stretch>
                <a:fillRect t="-11075" r="-621"/>
              </a:stretch>
            </a:blipFill>
          </p:spPr>
          <p:txBody>
            <a:bodyPr/>
            <a:lstStyle/>
            <a:p>
              <a:endParaRPr lang="it-IT"/>
            </a:p>
          </p:txBody>
        </p:sp>
        <p:sp>
          <p:nvSpPr>
            <p:cNvPr id="4" name="Freeform 4"/>
            <p:cNvSpPr/>
            <p:nvPr/>
          </p:nvSpPr>
          <p:spPr>
            <a:xfrm>
              <a:off x="0" y="4995626"/>
              <a:ext cx="7414635" cy="4940001"/>
            </a:xfrm>
            <a:custGeom>
              <a:avLst/>
              <a:gdLst/>
              <a:ahLst/>
              <a:cxnLst/>
              <a:rect l="l" t="t" r="r" b="b"/>
              <a:pathLst>
                <a:path w="7414635" h="4940001">
                  <a:moveTo>
                    <a:pt x="0" y="0"/>
                  </a:moveTo>
                  <a:lnTo>
                    <a:pt x="7414635" y="0"/>
                  </a:lnTo>
                  <a:lnTo>
                    <a:pt x="7414635" y="4940001"/>
                  </a:lnTo>
                  <a:lnTo>
                    <a:pt x="0" y="4940001"/>
                  </a:lnTo>
                  <a:lnTo>
                    <a:pt x="0" y="0"/>
                  </a:lnTo>
                  <a:close/>
                </a:path>
              </a:pathLst>
            </a:custGeom>
            <a:blipFill>
              <a:blip r:embed="rId4"/>
              <a:stretch>
                <a:fillRect/>
              </a:stretch>
            </a:blipFill>
          </p:spPr>
          <p:txBody>
            <a:bodyPr/>
            <a:lstStyle/>
            <a:p>
              <a:endParaRPr lang="it-IT"/>
            </a:p>
          </p:txBody>
        </p:sp>
        <p:sp>
          <p:nvSpPr>
            <p:cNvPr id="5" name="TextBox 5"/>
            <p:cNvSpPr txBox="1"/>
            <p:nvPr/>
          </p:nvSpPr>
          <p:spPr>
            <a:xfrm>
              <a:off x="7776769" y="4470400"/>
              <a:ext cx="4240019" cy="640419"/>
            </a:xfrm>
            <a:prstGeom prst="rect">
              <a:avLst/>
            </a:prstGeom>
          </p:spPr>
          <p:txBody>
            <a:bodyPr lIns="0" tIns="0" rIns="0" bIns="0" rtlCol="0" anchor="t">
              <a:spAutoFit/>
            </a:bodyPr>
            <a:lstStyle/>
            <a:p>
              <a:pPr algn="l">
                <a:lnSpc>
                  <a:spcPts val="1887"/>
                </a:lnSpc>
              </a:pPr>
              <a:r>
                <a:rPr lang="en-US" sz="1599" spc="62">
                  <a:solidFill>
                    <a:srgbClr val="000000"/>
                  </a:solidFill>
                  <a:latin typeface="TT Chocolates"/>
                  <a:ea typeface="TT Chocolates"/>
                  <a:cs typeface="TT Chocolates"/>
                  <a:sym typeface="TT Chocolates"/>
                </a:rPr>
                <a:t>Scott Snibbe, 1998</a:t>
              </a:r>
            </a:p>
            <a:p>
              <a:pPr algn="l">
                <a:lnSpc>
                  <a:spcPts val="1887"/>
                </a:lnSpc>
              </a:pPr>
              <a:r>
                <a:rPr lang="en-US" sz="1599" spc="62">
                  <a:solidFill>
                    <a:srgbClr val="000000"/>
                  </a:solidFill>
                  <a:latin typeface="TT Chocolates"/>
                  <a:ea typeface="TT Chocolates"/>
                  <a:cs typeface="TT Chocolates"/>
                  <a:sym typeface="TT Chocolates"/>
                </a:rPr>
                <a:t>B</a:t>
              </a:r>
              <a:r>
                <a:rPr lang="en-US" sz="1599" i="1" spc="62">
                  <a:solidFill>
                    <a:srgbClr val="000000"/>
                  </a:solidFill>
                  <a:latin typeface="TT Chocolates Italics"/>
                  <a:ea typeface="TT Chocolates Italics"/>
                  <a:cs typeface="TT Chocolates Italics"/>
                  <a:sym typeface="TT Chocolates Italics"/>
                </a:rPr>
                <a:t>oundary Functions </a:t>
              </a:r>
              <a:r>
                <a:rPr lang="en-US" sz="1599" spc="62">
                  <a:solidFill>
                    <a:srgbClr val="000000"/>
                  </a:solidFill>
                  <a:latin typeface="TT Chocolates"/>
                  <a:ea typeface="TT Chocolates"/>
                  <a:cs typeface="TT Chocolates"/>
                  <a:sym typeface="TT Chocolates"/>
                </a:rPr>
                <a:t>(Snibbe.com)</a:t>
              </a:r>
            </a:p>
          </p:txBody>
        </p:sp>
        <p:sp>
          <p:nvSpPr>
            <p:cNvPr id="6" name="TextBox 6"/>
            <p:cNvSpPr txBox="1"/>
            <p:nvPr/>
          </p:nvSpPr>
          <p:spPr>
            <a:xfrm>
              <a:off x="7776769" y="9379881"/>
              <a:ext cx="3684142" cy="640419"/>
            </a:xfrm>
            <a:prstGeom prst="rect">
              <a:avLst/>
            </a:prstGeom>
          </p:spPr>
          <p:txBody>
            <a:bodyPr lIns="0" tIns="0" rIns="0" bIns="0" rtlCol="0" anchor="t">
              <a:spAutoFit/>
            </a:bodyPr>
            <a:lstStyle/>
            <a:p>
              <a:pPr algn="l">
                <a:lnSpc>
                  <a:spcPts val="1887"/>
                </a:lnSpc>
              </a:pPr>
              <a:r>
                <a:rPr lang="en-US" sz="1599" spc="62">
                  <a:solidFill>
                    <a:srgbClr val="000000"/>
                  </a:solidFill>
                  <a:latin typeface="TT Chocolates"/>
                  <a:ea typeface="TT Chocolates"/>
                  <a:cs typeface="TT Chocolates"/>
                  <a:sym typeface="TT Chocolates"/>
                </a:rPr>
                <a:t>RAAAF, 2014</a:t>
              </a:r>
            </a:p>
            <a:p>
              <a:pPr algn="l">
                <a:lnSpc>
                  <a:spcPts val="1887"/>
                </a:lnSpc>
              </a:pPr>
              <a:r>
                <a:rPr lang="en-US" sz="1599" i="1" spc="62">
                  <a:solidFill>
                    <a:srgbClr val="000000"/>
                  </a:solidFill>
                  <a:latin typeface="TT Chocolates Italics"/>
                  <a:ea typeface="TT Chocolates Italics"/>
                  <a:cs typeface="TT Chocolates Italics"/>
                  <a:sym typeface="TT Chocolates Italics"/>
                </a:rPr>
                <a:t>The End of Sitting </a:t>
              </a:r>
              <a:r>
                <a:rPr lang="en-US" sz="1599" spc="62">
                  <a:solidFill>
                    <a:srgbClr val="000000"/>
                  </a:solidFill>
                  <a:latin typeface="TT Chocolates"/>
                  <a:ea typeface="TT Chocolates"/>
                  <a:cs typeface="TT Chocolates"/>
                  <a:sym typeface="TT Chocolates"/>
                </a:rPr>
                <a:t>(RAAAF.nl)</a:t>
              </a:r>
            </a:p>
          </p:txBody>
        </p:sp>
      </p:grpSp>
      <p:sp>
        <p:nvSpPr>
          <p:cNvPr id="7" name="TextBox 7"/>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02</a:t>
            </a:r>
          </a:p>
        </p:txBody>
      </p:sp>
      <p:sp>
        <p:nvSpPr>
          <p:cNvPr id="8" name="TextBox 8"/>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DESIGN </a:t>
            </a:r>
            <a:r>
              <a:rPr lang="en-US" sz="2999" spc="599">
                <a:solidFill>
                  <a:srgbClr val="000000"/>
                </a:solidFill>
                <a:latin typeface="TT Chocolates"/>
                <a:ea typeface="TT Chocolates"/>
                <a:cs typeface="TT Chocolates"/>
                <a:sym typeface="TT Chocolates"/>
              </a:rPr>
              <a:t>| REFERENCES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l="12067" r="9133"/>
          <a:stretch>
            <a:fillRect/>
          </a:stretch>
        </p:blipFill>
        <p:spPr>
          <a:xfrm>
            <a:off x="12292461" y="2274207"/>
            <a:ext cx="5690739" cy="4062187"/>
          </a:xfrm>
          <a:prstGeom prst="rect">
            <a:avLst/>
          </a:prstGeom>
        </p:spPr>
      </p:pic>
      <p:sp>
        <p:nvSpPr>
          <p:cNvPr id="2" name="Freeform 2"/>
          <p:cNvSpPr/>
          <p:nvPr/>
        </p:nvSpPr>
        <p:spPr>
          <a:xfrm>
            <a:off x="1074908" y="2257562"/>
            <a:ext cx="4398869" cy="4038517"/>
          </a:xfrm>
          <a:custGeom>
            <a:avLst/>
            <a:gdLst/>
            <a:ahLst/>
            <a:cxnLst/>
            <a:rect l="l" t="t" r="r" b="b"/>
            <a:pathLst>
              <a:path w="4398869" h="4038517">
                <a:moveTo>
                  <a:pt x="0" y="0"/>
                </a:moveTo>
                <a:lnTo>
                  <a:pt x="4398869" y="0"/>
                </a:lnTo>
                <a:lnTo>
                  <a:pt x="4398869" y="4038517"/>
                </a:lnTo>
                <a:lnTo>
                  <a:pt x="0" y="4038517"/>
                </a:lnTo>
                <a:lnTo>
                  <a:pt x="0" y="0"/>
                </a:lnTo>
                <a:close/>
              </a:path>
            </a:pathLst>
          </a:custGeom>
          <a:blipFill>
            <a:blip r:embed="rId6"/>
            <a:stretch>
              <a:fillRect l="-2920" t="-4122" r="-1076" b="-1938"/>
            </a:stretch>
          </a:blipFill>
        </p:spPr>
        <p:txBody>
          <a:bodyPr/>
          <a:lstStyle/>
          <a:p>
            <a:endParaRPr lang="it-IT"/>
          </a:p>
        </p:txBody>
      </p:sp>
      <p:grpSp>
        <p:nvGrpSpPr>
          <p:cNvPr id="4" name="Group 4"/>
          <p:cNvGrpSpPr/>
          <p:nvPr/>
        </p:nvGrpSpPr>
        <p:grpSpPr>
          <a:xfrm>
            <a:off x="6559719" y="1797844"/>
            <a:ext cx="5168563" cy="7006063"/>
            <a:chOff x="0" y="9525"/>
            <a:chExt cx="6891417" cy="9341418"/>
          </a:xfrm>
        </p:grpSpPr>
        <p:sp>
          <p:nvSpPr>
            <p:cNvPr id="5" name="Freeform 5"/>
            <p:cNvSpPr/>
            <p:nvPr/>
          </p:nvSpPr>
          <p:spPr>
            <a:xfrm>
              <a:off x="32784" y="608631"/>
              <a:ext cx="6858633" cy="7906205"/>
            </a:xfrm>
            <a:custGeom>
              <a:avLst/>
              <a:gdLst/>
              <a:ahLst/>
              <a:cxnLst/>
              <a:rect l="l" t="t" r="r" b="b"/>
              <a:pathLst>
                <a:path w="6858633" h="7906205">
                  <a:moveTo>
                    <a:pt x="0" y="0"/>
                  </a:moveTo>
                  <a:lnTo>
                    <a:pt x="6858633" y="0"/>
                  </a:lnTo>
                  <a:lnTo>
                    <a:pt x="6858633" y="7906205"/>
                  </a:lnTo>
                  <a:lnTo>
                    <a:pt x="0" y="7906205"/>
                  </a:lnTo>
                  <a:lnTo>
                    <a:pt x="0" y="0"/>
                  </a:lnTo>
                  <a:close/>
                </a:path>
              </a:pathLst>
            </a:custGeom>
            <a:blipFill>
              <a:blip r:embed="rId7"/>
              <a:stretch>
                <a:fillRect/>
              </a:stretch>
            </a:blipFill>
          </p:spPr>
          <p:txBody>
            <a:bodyPr/>
            <a:lstStyle/>
            <a:p>
              <a:endParaRPr lang="it-IT"/>
            </a:p>
          </p:txBody>
        </p:sp>
        <p:sp>
          <p:nvSpPr>
            <p:cNvPr id="6" name="TextBox 6"/>
            <p:cNvSpPr txBox="1"/>
            <p:nvPr/>
          </p:nvSpPr>
          <p:spPr>
            <a:xfrm rot="-1818281">
              <a:off x="5061372" y="5590847"/>
              <a:ext cx="309254" cy="140285"/>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0.6 m</a:t>
              </a:r>
            </a:p>
          </p:txBody>
        </p:sp>
        <p:sp>
          <p:nvSpPr>
            <p:cNvPr id="7" name="TextBox 7"/>
            <p:cNvSpPr txBox="1"/>
            <p:nvPr/>
          </p:nvSpPr>
          <p:spPr>
            <a:xfrm rot="1887987">
              <a:off x="3077257" y="6127614"/>
              <a:ext cx="375866" cy="140285"/>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1.0 m</a:t>
              </a:r>
            </a:p>
          </p:txBody>
        </p:sp>
        <p:sp>
          <p:nvSpPr>
            <p:cNvPr id="8" name="TextBox 8"/>
            <p:cNvSpPr txBox="1"/>
            <p:nvPr/>
          </p:nvSpPr>
          <p:spPr>
            <a:xfrm rot="1887987">
              <a:off x="2327777" y="6535560"/>
              <a:ext cx="375866" cy="140285"/>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1.0 m</a:t>
              </a:r>
            </a:p>
          </p:txBody>
        </p:sp>
        <p:sp>
          <p:nvSpPr>
            <p:cNvPr id="9" name="TextBox 9"/>
            <p:cNvSpPr txBox="1"/>
            <p:nvPr/>
          </p:nvSpPr>
          <p:spPr>
            <a:xfrm rot="-1818281">
              <a:off x="1487904" y="7667179"/>
              <a:ext cx="309254" cy="140285"/>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0.6 m</a:t>
              </a:r>
            </a:p>
          </p:txBody>
        </p:sp>
        <p:sp>
          <p:nvSpPr>
            <p:cNvPr id="10" name="TextBox 10"/>
            <p:cNvSpPr txBox="1"/>
            <p:nvPr/>
          </p:nvSpPr>
          <p:spPr>
            <a:xfrm rot="-1818281">
              <a:off x="5576038" y="5885431"/>
              <a:ext cx="378295" cy="140285"/>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0.45 m</a:t>
              </a:r>
            </a:p>
          </p:txBody>
        </p:sp>
        <p:sp>
          <p:nvSpPr>
            <p:cNvPr id="11" name="TextBox 11"/>
            <p:cNvSpPr txBox="1"/>
            <p:nvPr/>
          </p:nvSpPr>
          <p:spPr>
            <a:xfrm rot="-1818281">
              <a:off x="1883811" y="8070778"/>
              <a:ext cx="378295" cy="140285"/>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0.45 m</a:t>
              </a:r>
            </a:p>
          </p:txBody>
        </p:sp>
        <p:sp>
          <p:nvSpPr>
            <p:cNvPr id="12" name="TextBox 12"/>
            <p:cNvSpPr txBox="1"/>
            <p:nvPr/>
          </p:nvSpPr>
          <p:spPr>
            <a:xfrm rot="-1818281">
              <a:off x="2212533" y="8382780"/>
              <a:ext cx="378295" cy="140285"/>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0.35 m</a:t>
              </a:r>
            </a:p>
          </p:txBody>
        </p:sp>
        <p:sp>
          <p:nvSpPr>
            <p:cNvPr id="13" name="TextBox 13"/>
            <p:cNvSpPr txBox="1"/>
            <p:nvPr/>
          </p:nvSpPr>
          <p:spPr>
            <a:xfrm rot="-1818281">
              <a:off x="6043254" y="6125687"/>
              <a:ext cx="378295" cy="140285"/>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0.35 m</a:t>
              </a:r>
            </a:p>
          </p:txBody>
        </p:sp>
        <p:sp>
          <p:nvSpPr>
            <p:cNvPr id="14" name="TextBox 14"/>
            <p:cNvSpPr txBox="1"/>
            <p:nvPr/>
          </p:nvSpPr>
          <p:spPr>
            <a:xfrm>
              <a:off x="0" y="9525"/>
              <a:ext cx="6232401" cy="410711"/>
            </a:xfrm>
            <a:prstGeom prst="rect">
              <a:avLst/>
            </a:prstGeom>
          </p:spPr>
          <p:txBody>
            <a:bodyPr lIns="0" tIns="0" rIns="0" bIns="0" rtlCol="0" anchor="t">
              <a:spAutoFit/>
            </a:bodyPr>
            <a:lstStyle/>
            <a:p>
              <a:pPr marL="216693" lvl="1" algn="ctr">
                <a:lnSpc>
                  <a:spcPts val="2368"/>
                </a:lnSpc>
              </a:pPr>
              <a:r>
                <a:rPr lang="en-US" sz="2007" b="1" spc="78" dirty="0">
                  <a:solidFill>
                    <a:srgbClr val="000000"/>
                  </a:solidFill>
                  <a:latin typeface="TT Chocolates Bold"/>
                  <a:ea typeface="TT Chocolates Bold"/>
                  <a:cs typeface="TT Chocolates Bold"/>
                  <a:sym typeface="TT Chocolates Bold"/>
                </a:rPr>
                <a:t>2. Width-based zoning</a:t>
              </a:r>
            </a:p>
          </p:txBody>
        </p:sp>
        <p:sp>
          <p:nvSpPr>
            <p:cNvPr id="15" name="TextBox 15"/>
            <p:cNvSpPr txBox="1"/>
            <p:nvPr/>
          </p:nvSpPr>
          <p:spPr>
            <a:xfrm>
              <a:off x="332919" y="9028024"/>
              <a:ext cx="5899482" cy="322919"/>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Transition 2d-3d</a:t>
              </a:r>
            </a:p>
          </p:txBody>
        </p:sp>
      </p:grpSp>
      <p:sp>
        <p:nvSpPr>
          <p:cNvPr id="16" name="TextBox 16"/>
          <p:cNvSpPr txBox="1"/>
          <p:nvPr/>
        </p:nvSpPr>
        <p:spPr>
          <a:xfrm>
            <a:off x="1028700" y="1800225"/>
            <a:ext cx="4518713" cy="308033"/>
          </a:xfrm>
          <a:prstGeom prst="rect">
            <a:avLst/>
          </a:prstGeom>
        </p:spPr>
        <p:txBody>
          <a:bodyPr lIns="0" tIns="0" rIns="0" bIns="0" rtlCol="0" anchor="t">
            <a:spAutoFit/>
          </a:bodyPr>
          <a:lstStyle/>
          <a:p>
            <a:pPr marL="433387" lvl="1" indent="-216694" algn="ctr">
              <a:lnSpc>
                <a:spcPts val="2368"/>
              </a:lnSpc>
              <a:buAutoNum type="arabicPeriod"/>
            </a:pPr>
            <a:r>
              <a:rPr lang="en-US" sz="2007" b="1" spc="78" dirty="0">
                <a:solidFill>
                  <a:srgbClr val="000000"/>
                </a:solidFill>
                <a:latin typeface="TT Chocolates Bold"/>
                <a:ea typeface="TT Chocolates Bold"/>
                <a:cs typeface="TT Chocolates Bold"/>
                <a:sym typeface="TT Chocolates Bold"/>
              </a:rPr>
              <a:t> Storage in corners</a:t>
            </a:r>
          </a:p>
        </p:txBody>
      </p:sp>
      <p:sp>
        <p:nvSpPr>
          <p:cNvPr id="17" name="TextBox 17"/>
          <p:cNvSpPr txBox="1"/>
          <p:nvPr/>
        </p:nvSpPr>
        <p:spPr>
          <a:xfrm>
            <a:off x="12529691" y="1802774"/>
            <a:ext cx="4729609" cy="308033"/>
          </a:xfrm>
          <a:prstGeom prst="rect">
            <a:avLst/>
          </a:prstGeom>
        </p:spPr>
        <p:txBody>
          <a:bodyPr lIns="0" tIns="0" rIns="0" bIns="0" rtlCol="0" anchor="t">
            <a:spAutoFit/>
          </a:bodyPr>
          <a:lstStyle/>
          <a:p>
            <a:pPr marL="216693" lvl="1" algn="l">
              <a:lnSpc>
                <a:spcPts val="2368"/>
              </a:lnSpc>
            </a:pPr>
            <a:r>
              <a:rPr lang="en-US" sz="2007" b="1" spc="78" dirty="0">
                <a:solidFill>
                  <a:srgbClr val="000000"/>
                </a:solidFill>
                <a:latin typeface="TT Chocolates Bold"/>
                <a:ea typeface="TT Chocolates Bold"/>
                <a:cs typeface="TT Chocolates Bold"/>
                <a:sym typeface="TT Chocolates Bold"/>
              </a:rPr>
              <a:t>3. Boundary reconfigurability</a:t>
            </a:r>
          </a:p>
        </p:txBody>
      </p:sp>
      <p:sp>
        <p:nvSpPr>
          <p:cNvPr id="18" name="TextBox 18"/>
          <p:cNvSpPr txBox="1"/>
          <p:nvPr/>
        </p:nvSpPr>
        <p:spPr>
          <a:xfrm>
            <a:off x="1028700" y="6698806"/>
            <a:ext cx="4445077" cy="242189"/>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Transition orthogonal-voronoi</a:t>
            </a:r>
          </a:p>
        </p:txBody>
      </p:sp>
      <p:sp>
        <p:nvSpPr>
          <p:cNvPr id="19" name="TextBox 19"/>
          <p:cNvSpPr txBox="1"/>
          <p:nvPr/>
        </p:nvSpPr>
        <p:spPr>
          <a:xfrm>
            <a:off x="12834688" y="6669659"/>
            <a:ext cx="4424612" cy="242189"/>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Transition collective-private</a:t>
            </a:r>
          </a:p>
        </p:txBody>
      </p:sp>
      <p:sp>
        <p:nvSpPr>
          <p:cNvPr id="20" name="TextBox 20"/>
          <p:cNvSpPr txBox="1"/>
          <p:nvPr/>
        </p:nvSpPr>
        <p:spPr>
          <a:xfrm rot="1887987">
            <a:off x="10444503" y="6609784"/>
            <a:ext cx="319891" cy="105214"/>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0.25 m</a:t>
            </a:r>
          </a:p>
        </p:txBody>
      </p:sp>
      <p:sp>
        <p:nvSpPr>
          <p:cNvPr id="21" name="TextBox 21"/>
          <p:cNvSpPr txBox="1"/>
          <p:nvPr/>
        </p:nvSpPr>
        <p:spPr>
          <a:xfrm rot="1887987">
            <a:off x="8617705" y="7669867"/>
            <a:ext cx="319891" cy="105214"/>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0.25 m</a:t>
            </a:r>
          </a:p>
        </p:txBody>
      </p:sp>
      <p:sp>
        <p:nvSpPr>
          <p:cNvPr id="22" name="TextBox 22"/>
          <p:cNvSpPr txBox="1"/>
          <p:nvPr/>
        </p:nvSpPr>
        <p:spPr>
          <a:xfrm rot="-1818281">
            <a:off x="11158845" y="6086282"/>
            <a:ext cx="443009" cy="105214"/>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Shelves</a:t>
            </a:r>
          </a:p>
        </p:txBody>
      </p:sp>
      <p:sp>
        <p:nvSpPr>
          <p:cNvPr id="23" name="TextBox 23"/>
          <p:cNvSpPr txBox="1"/>
          <p:nvPr/>
        </p:nvSpPr>
        <p:spPr>
          <a:xfrm rot="-1818281">
            <a:off x="10867742" y="5907242"/>
            <a:ext cx="452926" cy="105214"/>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Seating </a:t>
            </a:r>
          </a:p>
        </p:txBody>
      </p:sp>
      <p:sp>
        <p:nvSpPr>
          <p:cNvPr id="24" name="TextBox 24"/>
          <p:cNvSpPr txBox="1"/>
          <p:nvPr/>
        </p:nvSpPr>
        <p:spPr>
          <a:xfrm rot="-1818281">
            <a:off x="10773293" y="5812362"/>
            <a:ext cx="315954" cy="105214"/>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Storage</a:t>
            </a:r>
          </a:p>
        </p:txBody>
      </p:sp>
      <p:sp>
        <p:nvSpPr>
          <p:cNvPr id="25" name="TextBox 25"/>
          <p:cNvSpPr txBox="1"/>
          <p:nvPr/>
        </p:nvSpPr>
        <p:spPr>
          <a:xfrm rot="-1818281">
            <a:off x="10225763" y="5417438"/>
            <a:ext cx="746388" cy="208663"/>
          </a:xfrm>
          <a:prstGeom prst="rect">
            <a:avLst/>
          </a:prstGeom>
        </p:spPr>
        <p:txBody>
          <a:bodyPr lIns="0" tIns="0" rIns="0" bIns="0" rtlCol="0" anchor="t">
            <a:spAutoFit/>
          </a:bodyPr>
          <a:lstStyle/>
          <a:p>
            <a:pPr algn="ctr">
              <a:lnSpc>
                <a:spcPts val="819"/>
              </a:lnSpc>
            </a:pPr>
            <a:r>
              <a:rPr lang="en-US" sz="694" spc="27">
                <a:solidFill>
                  <a:srgbClr val="4F4F4F"/>
                </a:solidFill>
                <a:latin typeface="TT Chocolates"/>
                <a:ea typeface="TT Chocolates"/>
                <a:cs typeface="TT Chocolates"/>
                <a:sym typeface="TT Chocolates"/>
              </a:rPr>
              <a:t>Sleeping area/ workstation</a:t>
            </a:r>
          </a:p>
        </p:txBody>
      </p:sp>
      <p:sp>
        <p:nvSpPr>
          <p:cNvPr id="26" name="TextBox 26"/>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02</a:t>
            </a:r>
          </a:p>
        </p:txBody>
      </p:sp>
      <p:sp>
        <p:nvSpPr>
          <p:cNvPr id="27" name="TextBox 27"/>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DESIGN </a:t>
            </a:r>
            <a:r>
              <a:rPr lang="en-US" sz="2999" spc="599">
                <a:solidFill>
                  <a:srgbClr val="000000"/>
                </a:solidFill>
                <a:latin typeface="TT Chocolates"/>
                <a:ea typeface="TT Chocolates"/>
                <a:cs typeface="TT Chocolates"/>
                <a:sym typeface="TT Chocolates"/>
              </a:rPr>
              <a:t>| PRINCIPLES &amp; PROCESS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CONFIGURATIONS">
            <a:hlinkClick r:id="" action="ppaction://media"/>
            <a:extLst>
              <a:ext uri="{FF2B5EF4-FFF2-40B4-BE49-F238E27FC236}">
                <a16:creationId xmlns:a16="http://schemas.microsoft.com/office/drawing/2014/main" id="{DA9B78A4-D64A-9ADF-73F6-D32EFA1A0EE2}"/>
              </a:ext>
            </a:extLst>
          </p:cNvPr>
          <p:cNvPicPr>
            <a:picLocks noChangeAspect="1"/>
          </p:cNvPicPr>
          <p:nvPr>
            <a:videoFile r:link="rId1"/>
            <p:extLst>
              <p:ext uri="{DAA4B4D4-6D71-4841-9C94-3DE7FCFB9230}">
                <p14:media xmlns:p14="http://schemas.microsoft.com/office/powerpoint/2010/main" r:embed="rId2">
                  <p14:trim end="929"/>
                </p14:media>
              </p:ext>
            </p:extLst>
          </p:nvPr>
        </p:nvPicPr>
        <p:blipFill>
          <a:blip r:embed="rId4"/>
          <a:stretch>
            <a:fillRect/>
          </a:stretch>
        </p:blipFill>
        <p:spPr>
          <a:xfrm>
            <a:off x="2016060" y="1171575"/>
            <a:ext cx="14630400" cy="8229600"/>
          </a:xfrm>
          <a:prstGeom prst="rect">
            <a:avLst/>
          </a:prstGeom>
        </p:spPr>
      </p:pic>
      <p:sp>
        <p:nvSpPr>
          <p:cNvPr id="2" name="TextBox 2"/>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DESIGN </a:t>
            </a:r>
            <a:r>
              <a:rPr lang="en-US" sz="2999" spc="599">
                <a:solidFill>
                  <a:srgbClr val="000000"/>
                </a:solidFill>
                <a:latin typeface="TT Chocolates"/>
                <a:ea typeface="TT Chocolates"/>
                <a:cs typeface="TT Chocolates"/>
                <a:sym typeface="TT Chocolates"/>
              </a:rPr>
              <a:t>| RECONFIGURATION</a:t>
            </a:r>
          </a:p>
        </p:txBody>
      </p:sp>
      <p:sp>
        <p:nvSpPr>
          <p:cNvPr id="4" name="TextBox 4"/>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02</a:t>
            </a:r>
          </a:p>
        </p:txBody>
      </p:sp>
      <p:grpSp>
        <p:nvGrpSpPr>
          <p:cNvPr id="5" name="Group 5"/>
          <p:cNvGrpSpPr/>
          <p:nvPr/>
        </p:nvGrpSpPr>
        <p:grpSpPr>
          <a:xfrm>
            <a:off x="15597284" y="952500"/>
            <a:ext cx="2065463" cy="8305800"/>
            <a:chOff x="0" y="0"/>
            <a:chExt cx="543990" cy="2187536"/>
          </a:xfrm>
        </p:grpSpPr>
        <p:sp>
          <p:nvSpPr>
            <p:cNvPr id="6" name="Freeform 6"/>
            <p:cNvSpPr/>
            <p:nvPr/>
          </p:nvSpPr>
          <p:spPr>
            <a:xfrm>
              <a:off x="0" y="0"/>
              <a:ext cx="543990" cy="2187536"/>
            </a:xfrm>
            <a:custGeom>
              <a:avLst/>
              <a:gdLst/>
              <a:ahLst/>
              <a:cxnLst/>
              <a:rect l="l" t="t" r="r" b="b"/>
              <a:pathLst>
                <a:path w="543990" h="2187536">
                  <a:moveTo>
                    <a:pt x="0" y="0"/>
                  </a:moveTo>
                  <a:lnTo>
                    <a:pt x="543990" y="0"/>
                  </a:lnTo>
                  <a:lnTo>
                    <a:pt x="543990" y="2187536"/>
                  </a:lnTo>
                  <a:lnTo>
                    <a:pt x="0" y="2187536"/>
                  </a:lnTo>
                  <a:close/>
                </a:path>
              </a:pathLst>
            </a:custGeom>
            <a:solidFill>
              <a:srgbClr val="FFFFFF"/>
            </a:solidFill>
          </p:spPr>
          <p:txBody>
            <a:bodyPr/>
            <a:lstStyle/>
            <a:p>
              <a:endParaRPr lang="it-IT"/>
            </a:p>
          </p:txBody>
        </p:sp>
        <p:sp>
          <p:nvSpPr>
            <p:cNvPr id="7" name="TextBox 7"/>
            <p:cNvSpPr txBox="1"/>
            <p:nvPr/>
          </p:nvSpPr>
          <p:spPr>
            <a:xfrm>
              <a:off x="0" y="-9525"/>
              <a:ext cx="543990" cy="2197061"/>
            </a:xfrm>
            <a:prstGeom prst="rect">
              <a:avLst/>
            </a:prstGeom>
          </p:spPr>
          <p:txBody>
            <a:bodyPr lIns="50800" tIns="50800" rIns="50800" bIns="50800" rtlCol="0" anchor="ctr"/>
            <a:lstStyle/>
            <a:p>
              <a:pPr algn="ctr">
                <a:lnSpc>
                  <a:spcPts val="2360"/>
                </a:lnSpc>
              </a:pPr>
              <a:endParaRPr/>
            </a:p>
          </p:txBody>
        </p:sp>
      </p:grpSp>
      <p:grpSp>
        <p:nvGrpSpPr>
          <p:cNvPr id="8" name="Group 8"/>
          <p:cNvGrpSpPr/>
          <p:nvPr/>
        </p:nvGrpSpPr>
        <p:grpSpPr>
          <a:xfrm>
            <a:off x="1028700" y="9078013"/>
            <a:ext cx="16230600" cy="1018487"/>
            <a:chOff x="0" y="0"/>
            <a:chExt cx="4274726" cy="268244"/>
          </a:xfrm>
        </p:grpSpPr>
        <p:sp>
          <p:nvSpPr>
            <p:cNvPr id="9" name="Freeform 9"/>
            <p:cNvSpPr/>
            <p:nvPr/>
          </p:nvSpPr>
          <p:spPr>
            <a:xfrm>
              <a:off x="0" y="0"/>
              <a:ext cx="4274726" cy="268244"/>
            </a:xfrm>
            <a:custGeom>
              <a:avLst/>
              <a:gdLst/>
              <a:ahLst/>
              <a:cxnLst/>
              <a:rect l="l" t="t" r="r" b="b"/>
              <a:pathLst>
                <a:path w="4274726" h="268244">
                  <a:moveTo>
                    <a:pt x="0" y="0"/>
                  </a:moveTo>
                  <a:lnTo>
                    <a:pt x="4274726" y="0"/>
                  </a:lnTo>
                  <a:lnTo>
                    <a:pt x="4274726" y="268244"/>
                  </a:lnTo>
                  <a:lnTo>
                    <a:pt x="0" y="268244"/>
                  </a:lnTo>
                  <a:close/>
                </a:path>
              </a:pathLst>
            </a:custGeom>
            <a:solidFill>
              <a:srgbClr val="FFFFFF"/>
            </a:solidFill>
          </p:spPr>
          <p:txBody>
            <a:bodyPr/>
            <a:lstStyle/>
            <a:p>
              <a:endParaRPr lang="it-IT"/>
            </a:p>
          </p:txBody>
        </p:sp>
        <p:sp>
          <p:nvSpPr>
            <p:cNvPr id="10" name="TextBox 10"/>
            <p:cNvSpPr txBox="1"/>
            <p:nvPr/>
          </p:nvSpPr>
          <p:spPr>
            <a:xfrm>
              <a:off x="0" y="-9525"/>
              <a:ext cx="4274726" cy="277769"/>
            </a:xfrm>
            <a:prstGeom prst="rect">
              <a:avLst/>
            </a:prstGeom>
          </p:spPr>
          <p:txBody>
            <a:bodyPr lIns="50800" tIns="50800" rIns="50800" bIns="50800" rtlCol="0" anchor="ctr"/>
            <a:lstStyle/>
            <a:p>
              <a:pPr algn="ctr">
                <a:lnSpc>
                  <a:spcPts val="2360"/>
                </a:lnSpc>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1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r="2756"/>
          <a:stretch>
            <a:fillRect/>
          </a:stretch>
        </p:blipFill>
        <p:spPr>
          <a:xfrm>
            <a:off x="1828800" y="1028700"/>
            <a:ext cx="14227149" cy="8229600"/>
          </a:xfrm>
          <a:prstGeom prst="rect">
            <a:avLst/>
          </a:prstGeom>
        </p:spPr>
      </p:pic>
      <p:grpSp>
        <p:nvGrpSpPr>
          <p:cNvPr id="3" name="Group 3"/>
          <p:cNvGrpSpPr/>
          <p:nvPr/>
        </p:nvGrpSpPr>
        <p:grpSpPr>
          <a:xfrm>
            <a:off x="13123253" y="952500"/>
            <a:ext cx="4136047" cy="8305800"/>
            <a:chOff x="0" y="0"/>
            <a:chExt cx="1089329" cy="2187536"/>
          </a:xfrm>
        </p:grpSpPr>
        <p:sp>
          <p:nvSpPr>
            <p:cNvPr id="4" name="Freeform 4"/>
            <p:cNvSpPr/>
            <p:nvPr/>
          </p:nvSpPr>
          <p:spPr>
            <a:xfrm>
              <a:off x="0" y="0"/>
              <a:ext cx="1089329" cy="2187536"/>
            </a:xfrm>
            <a:custGeom>
              <a:avLst/>
              <a:gdLst/>
              <a:ahLst/>
              <a:cxnLst/>
              <a:rect l="l" t="t" r="r" b="b"/>
              <a:pathLst>
                <a:path w="1089329" h="2187536">
                  <a:moveTo>
                    <a:pt x="0" y="0"/>
                  </a:moveTo>
                  <a:lnTo>
                    <a:pt x="1089329" y="0"/>
                  </a:lnTo>
                  <a:lnTo>
                    <a:pt x="1089329" y="2187536"/>
                  </a:lnTo>
                  <a:lnTo>
                    <a:pt x="0" y="2187536"/>
                  </a:lnTo>
                  <a:close/>
                </a:path>
              </a:pathLst>
            </a:custGeom>
            <a:solidFill>
              <a:srgbClr val="FFFFFF"/>
            </a:solidFill>
          </p:spPr>
          <p:txBody>
            <a:bodyPr/>
            <a:lstStyle/>
            <a:p>
              <a:endParaRPr lang="it-IT"/>
            </a:p>
          </p:txBody>
        </p:sp>
        <p:sp>
          <p:nvSpPr>
            <p:cNvPr id="5" name="TextBox 5"/>
            <p:cNvSpPr txBox="1"/>
            <p:nvPr/>
          </p:nvSpPr>
          <p:spPr>
            <a:xfrm>
              <a:off x="0" y="-9525"/>
              <a:ext cx="1089329" cy="2197061"/>
            </a:xfrm>
            <a:prstGeom prst="rect">
              <a:avLst/>
            </a:prstGeom>
          </p:spPr>
          <p:txBody>
            <a:bodyPr lIns="50800" tIns="50800" rIns="50800" bIns="50800" rtlCol="0" anchor="ctr"/>
            <a:lstStyle/>
            <a:p>
              <a:pPr algn="ctr">
                <a:lnSpc>
                  <a:spcPts val="2360"/>
                </a:lnSpc>
              </a:pPr>
              <a:endParaRPr/>
            </a:p>
          </p:txBody>
        </p:sp>
      </p:grpSp>
      <p:sp>
        <p:nvSpPr>
          <p:cNvPr id="6" name="TextBox 6"/>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DESIGN </a:t>
            </a:r>
            <a:r>
              <a:rPr lang="en-US" sz="2999" spc="599">
                <a:solidFill>
                  <a:srgbClr val="000000"/>
                </a:solidFill>
                <a:latin typeface="TT Chocolates"/>
                <a:ea typeface="TT Chocolates"/>
                <a:cs typeface="TT Chocolates"/>
                <a:sym typeface="TT Chocolates"/>
              </a:rPr>
              <a:t>| 24H CYCLE</a:t>
            </a:r>
          </a:p>
        </p:txBody>
      </p:sp>
      <p:sp>
        <p:nvSpPr>
          <p:cNvPr id="7" name="TextBox 7"/>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905172" y="4626595"/>
            <a:ext cx="8477656" cy="929035"/>
          </a:xfrm>
          <a:prstGeom prst="rect">
            <a:avLst/>
          </a:prstGeom>
        </p:spPr>
        <p:txBody>
          <a:bodyPr lIns="0" tIns="0" rIns="0" bIns="0" rtlCol="0" anchor="t">
            <a:spAutoFit/>
          </a:bodyPr>
          <a:lstStyle/>
          <a:p>
            <a:pPr algn="ctr">
              <a:lnSpc>
                <a:spcPts val="7593"/>
              </a:lnSpc>
              <a:spcBef>
                <a:spcPct val="0"/>
              </a:spcBef>
            </a:pPr>
            <a:r>
              <a:rPr lang="en-US" sz="5423" b="1" spc="1084">
                <a:solidFill>
                  <a:srgbClr val="000000"/>
                </a:solidFill>
                <a:latin typeface="TT Chocolates Bold"/>
                <a:ea typeface="TT Chocolates Bold"/>
                <a:cs typeface="TT Chocolates Bold"/>
                <a:sym typeface="TT Chocolates Bold"/>
              </a:rPr>
              <a:t>LIGHTING &amp; AI</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686573"/>
            <a:ext cx="13451388" cy="6913853"/>
            <a:chOff x="0" y="0"/>
            <a:chExt cx="17935185" cy="9218471"/>
          </a:xfrm>
        </p:grpSpPr>
        <p:sp>
          <p:nvSpPr>
            <p:cNvPr id="3" name="Freeform 3"/>
            <p:cNvSpPr/>
            <p:nvPr/>
          </p:nvSpPr>
          <p:spPr>
            <a:xfrm>
              <a:off x="0" y="897616"/>
              <a:ext cx="17935185" cy="7420683"/>
            </a:xfrm>
            <a:custGeom>
              <a:avLst/>
              <a:gdLst/>
              <a:ahLst/>
              <a:cxnLst/>
              <a:rect l="l" t="t" r="r" b="b"/>
              <a:pathLst>
                <a:path w="17935185" h="7420683">
                  <a:moveTo>
                    <a:pt x="0" y="0"/>
                  </a:moveTo>
                  <a:lnTo>
                    <a:pt x="17935185" y="0"/>
                  </a:lnTo>
                  <a:lnTo>
                    <a:pt x="17935185" y="7420683"/>
                  </a:lnTo>
                  <a:lnTo>
                    <a:pt x="0" y="7420683"/>
                  </a:lnTo>
                  <a:lnTo>
                    <a:pt x="0" y="0"/>
                  </a:lnTo>
                  <a:close/>
                </a:path>
              </a:pathLst>
            </a:custGeom>
            <a:blipFill>
              <a:blip r:embed="rId2"/>
              <a:stretch>
                <a:fillRect/>
              </a:stretch>
            </a:blipFill>
          </p:spPr>
          <p:txBody>
            <a:bodyPr/>
            <a:lstStyle/>
            <a:p>
              <a:endParaRPr lang="it-IT"/>
            </a:p>
          </p:txBody>
        </p:sp>
        <p:grpSp>
          <p:nvGrpSpPr>
            <p:cNvPr id="4" name="Group 4"/>
            <p:cNvGrpSpPr/>
            <p:nvPr/>
          </p:nvGrpSpPr>
          <p:grpSpPr>
            <a:xfrm rot="-538677">
              <a:off x="11792726" y="1914550"/>
              <a:ext cx="2758333" cy="6093172"/>
              <a:chOff x="0" y="0"/>
              <a:chExt cx="512691" cy="1132537"/>
            </a:xfrm>
          </p:grpSpPr>
          <p:sp>
            <p:nvSpPr>
              <p:cNvPr id="5" name="Freeform 5"/>
              <p:cNvSpPr/>
              <p:nvPr/>
            </p:nvSpPr>
            <p:spPr>
              <a:xfrm>
                <a:off x="0" y="0"/>
                <a:ext cx="512691" cy="1132537"/>
              </a:xfrm>
              <a:custGeom>
                <a:avLst/>
                <a:gdLst/>
                <a:ahLst/>
                <a:cxnLst/>
                <a:rect l="l" t="t" r="r" b="b"/>
                <a:pathLst>
                  <a:path w="512691" h="1132537">
                    <a:moveTo>
                      <a:pt x="203200" y="0"/>
                    </a:moveTo>
                    <a:lnTo>
                      <a:pt x="309491" y="0"/>
                    </a:lnTo>
                    <a:lnTo>
                      <a:pt x="512691" y="1132537"/>
                    </a:lnTo>
                    <a:lnTo>
                      <a:pt x="0" y="1132537"/>
                    </a:lnTo>
                    <a:lnTo>
                      <a:pt x="203200" y="0"/>
                    </a:lnTo>
                    <a:close/>
                  </a:path>
                </a:pathLst>
              </a:custGeom>
              <a:gradFill rotWithShape="1">
                <a:gsLst>
                  <a:gs pos="0">
                    <a:srgbClr val="FFFFFF">
                      <a:alpha val="35000"/>
                    </a:srgbClr>
                  </a:gs>
                  <a:gs pos="100000">
                    <a:srgbClr val="FFFFFF">
                      <a:alpha val="0"/>
                    </a:srgbClr>
                  </a:gs>
                </a:gsLst>
                <a:lin ang="5400000"/>
              </a:gradFill>
            </p:spPr>
            <p:txBody>
              <a:bodyPr/>
              <a:lstStyle/>
              <a:p>
                <a:endParaRPr lang="it-IT"/>
              </a:p>
            </p:txBody>
          </p:sp>
          <p:sp>
            <p:nvSpPr>
              <p:cNvPr id="6" name="TextBox 6"/>
              <p:cNvSpPr txBox="1"/>
              <p:nvPr/>
            </p:nvSpPr>
            <p:spPr>
              <a:xfrm>
                <a:off x="127000" y="0"/>
                <a:ext cx="258691" cy="1132537"/>
              </a:xfrm>
              <a:prstGeom prst="rect">
                <a:avLst/>
              </a:prstGeom>
            </p:spPr>
            <p:txBody>
              <a:bodyPr lIns="50800" tIns="50800" rIns="50800" bIns="50800" rtlCol="0" anchor="ctr"/>
              <a:lstStyle/>
              <a:p>
                <a:pPr algn="ctr">
                  <a:lnSpc>
                    <a:spcPts val="1636"/>
                  </a:lnSpc>
                </a:pPr>
                <a:endParaRPr/>
              </a:p>
            </p:txBody>
          </p:sp>
        </p:grpSp>
        <p:grpSp>
          <p:nvGrpSpPr>
            <p:cNvPr id="7" name="Group 7"/>
            <p:cNvGrpSpPr/>
            <p:nvPr/>
          </p:nvGrpSpPr>
          <p:grpSpPr>
            <a:xfrm rot="455407">
              <a:off x="4507807" y="1892026"/>
              <a:ext cx="2758333" cy="6115795"/>
              <a:chOff x="0" y="0"/>
              <a:chExt cx="512691" cy="1136742"/>
            </a:xfrm>
          </p:grpSpPr>
          <p:sp>
            <p:nvSpPr>
              <p:cNvPr id="8" name="Freeform 8"/>
              <p:cNvSpPr/>
              <p:nvPr/>
            </p:nvSpPr>
            <p:spPr>
              <a:xfrm>
                <a:off x="0" y="0"/>
                <a:ext cx="512691" cy="1136742"/>
              </a:xfrm>
              <a:custGeom>
                <a:avLst/>
                <a:gdLst/>
                <a:ahLst/>
                <a:cxnLst/>
                <a:rect l="l" t="t" r="r" b="b"/>
                <a:pathLst>
                  <a:path w="512691" h="1136742">
                    <a:moveTo>
                      <a:pt x="203200" y="0"/>
                    </a:moveTo>
                    <a:lnTo>
                      <a:pt x="309491" y="0"/>
                    </a:lnTo>
                    <a:lnTo>
                      <a:pt x="512691" y="1136742"/>
                    </a:lnTo>
                    <a:lnTo>
                      <a:pt x="0" y="1136742"/>
                    </a:lnTo>
                    <a:lnTo>
                      <a:pt x="203200" y="0"/>
                    </a:lnTo>
                    <a:close/>
                  </a:path>
                </a:pathLst>
              </a:custGeom>
              <a:gradFill rotWithShape="1">
                <a:gsLst>
                  <a:gs pos="0">
                    <a:srgbClr val="FFFFFF">
                      <a:alpha val="35000"/>
                    </a:srgbClr>
                  </a:gs>
                  <a:gs pos="100000">
                    <a:srgbClr val="FFFFFF">
                      <a:alpha val="0"/>
                    </a:srgbClr>
                  </a:gs>
                </a:gsLst>
                <a:lin ang="5400000"/>
              </a:gradFill>
            </p:spPr>
            <p:txBody>
              <a:bodyPr/>
              <a:lstStyle/>
              <a:p>
                <a:endParaRPr lang="it-IT"/>
              </a:p>
            </p:txBody>
          </p:sp>
          <p:sp>
            <p:nvSpPr>
              <p:cNvPr id="9" name="TextBox 9"/>
              <p:cNvSpPr txBox="1"/>
              <p:nvPr/>
            </p:nvSpPr>
            <p:spPr>
              <a:xfrm>
                <a:off x="127000" y="0"/>
                <a:ext cx="258691" cy="1136742"/>
              </a:xfrm>
              <a:prstGeom prst="rect">
                <a:avLst/>
              </a:prstGeom>
            </p:spPr>
            <p:txBody>
              <a:bodyPr lIns="50800" tIns="50800" rIns="50800" bIns="50800" rtlCol="0" anchor="ctr"/>
              <a:lstStyle/>
              <a:p>
                <a:pPr algn="ctr">
                  <a:lnSpc>
                    <a:spcPts val="1636"/>
                  </a:lnSpc>
                </a:pPr>
                <a:endParaRPr/>
              </a:p>
            </p:txBody>
          </p:sp>
        </p:grpSp>
        <p:grpSp>
          <p:nvGrpSpPr>
            <p:cNvPr id="10" name="Group 10"/>
            <p:cNvGrpSpPr/>
            <p:nvPr/>
          </p:nvGrpSpPr>
          <p:grpSpPr>
            <a:xfrm rot="-196266">
              <a:off x="3826014" y="2479981"/>
              <a:ext cx="2383124" cy="4085158"/>
              <a:chOff x="0" y="0"/>
              <a:chExt cx="442951" cy="759308"/>
            </a:xfrm>
          </p:grpSpPr>
          <p:sp>
            <p:nvSpPr>
              <p:cNvPr id="11" name="Freeform 11"/>
              <p:cNvSpPr/>
              <p:nvPr/>
            </p:nvSpPr>
            <p:spPr>
              <a:xfrm>
                <a:off x="0" y="0"/>
                <a:ext cx="442951" cy="759308"/>
              </a:xfrm>
              <a:custGeom>
                <a:avLst/>
                <a:gdLst/>
                <a:ahLst/>
                <a:cxnLst/>
                <a:rect l="l" t="t" r="r" b="b"/>
                <a:pathLst>
                  <a:path w="442951" h="759308">
                    <a:moveTo>
                      <a:pt x="203200" y="0"/>
                    </a:moveTo>
                    <a:lnTo>
                      <a:pt x="239751" y="0"/>
                    </a:lnTo>
                    <a:lnTo>
                      <a:pt x="442951" y="759308"/>
                    </a:lnTo>
                    <a:lnTo>
                      <a:pt x="0" y="759308"/>
                    </a:lnTo>
                    <a:lnTo>
                      <a:pt x="203200" y="0"/>
                    </a:lnTo>
                    <a:close/>
                  </a:path>
                </a:pathLst>
              </a:custGeom>
              <a:gradFill rotWithShape="1">
                <a:gsLst>
                  <a:gs pos="0">
                    <a:srgbClr val="ECA06E">
                      <a:alpha val="54000"/>
                    </a:srgbClr>
                  </a:gs>
                  <a:gs pos="100000">
                    <a:srgbClr val="FFFFFF">
                      <a:alpha val="0"/>
                    </a:srgbClr>
                  </a:gs>
                </a:gsLst>
                <a:lin ang="5400000"/>
              </a:gradFill>
            </p:spPr>
            <p:txBody>
              <a:bodyPr/>
              <a:lstStyle/>
              <a:p>
                <a:endParaRPr lang="it-IT"/>
              </a:p>
            </p:txBody>
          </p:sp>
          <p:sp>
            <p:nvSpPr>
              <p:cNvPr id="12" name="TextBox 12"/>
              <p:cNvSpPr txBox="1"/>
              <p:nvPr/>
            </p:nvSpPr>
            <p:spPr>
              <a:xfrm>
                <a:off x="127000" y="0"/>
                <a:ext cx="188951" cy="759308"/>
              </a:xfrm>
              <a:prstGeom prst="rect">
                <a:avLst/>
              </a:prstGeom>
            </p:spPr>
            <p:txBody>
              <a:bodyPr lIns="50800" tIns="50800" rIns="50800" bIns="50800" rtlCol="0" anchor="ctr"/>
              <a:lstStyle/>
              <a:p>
                <a:pPr algn="ctr">
                  <a:lnSpc>
                    <a:spcPts val="1636"/>
                  </a:lnSpc>
                </a:pPr>
                <a:endParaRPr/>
              </a:p>
            </p:txBody>
          </p:sp>
        </p:grpSp>
        <p:grpSp>
          <p:nvGrpSpPr>
            <p:cNvPr id="13" name="Group 13"/>
            <p:cNvGrpSpPr/>
            <p:nvPr/>
          </p:nvGrpSpPr>
          <p:grpSpPr>
            <a:xfrm>
              <a:off x="11479519" y="1442021"/>
              <a:ext cx="2339804" cy="4593709"/>
              <a:chOff x="0" y="0"/>
              <a:chExt cx="434899" cy="853832"/>
            </a:xfrm>
          </p:grpSpPr>
          <p:sp>
            <p:nvSpPr>
              <p:cNvPr id="14" name="Freeform 14"/>
              <p:cNvSpPr/>
              <p:nvPr/>
            </p:nvSpPr>
            <p:spPr>
              <a:xfrm>
                <a:off x="0" y="0"/>
                <a:ext cx="434899" cy="853832"/>
              </a:xfrm>
              <a:custGeom>
                <a:avLst/>
                <a:gdLst/>
                <a:ahLst/>
                <a:cxnLst/>
                <a:rect l="l" t="t" r="r" b="b"/>
                <a:pathLst>
                  <a:path w="434899" h="853832">
                    <a:moveTo>
                      <a:pt x="203200" y="0"/>
                    </a:moveTo>
                    <a:lnTo>
                      <a:pt x="231699" y="0"/>
                    </a:lnTo>
                    <a:lnTo>
                      <a:pt x="434899" y="853832"/>
                    </a:lnTo>
                    <a:lnTo>
                      <a:pt x="0" y="853832"/>
                    </a:lnTo>
                    <a:lnTo>
                      <a:pt x="203200" y="0"/>
                    </a:lnTo>
                    <a:close/>
                  </a:path>
                </a:pathLst>
              </a:custGeom>
              <a:gradFill rotWithShape="1">
                <a:gsLst>
                  <a:gs pos="0">
                    <a:srgbClr val="ECA06E">
                      <a:alpha val="54000"/>
                    </a:srgbClr>
                  </a:gs>
                  <a:gs pos="100000">
                    <a:srgbClr val="FFFFFF">
                      <a:alpha val="0"/>
                    </a:srgbClr>
                  </a:gs>
                </a:gsLst>
                <a:lin ang="5400000"/>
              </a:gradFill>
            </p:spPr>
            <p:txBody>
              <a:bodyPr/>
              <a:lstStyle/>
              <a:p>
                <a:endParaRPr lang="it-IT"/>
              </a:p>
            </p:txBody>
          </p:sp>
          <p:sp>
            <p:nvSpPr>
              <p:cNvPr id="15" name="TextBox 15"/>
              <p:cNvSpPr txBox="1"/>
              <p:nvPr/>
            </p:nvSpPr>
            <p:spPr>
              <a:xfrm>
                <a:off x="127000" y="0"/>
                <a:ext cx="180899" cy="853832"/>
              </a:xfrm>
              <a:prstGeom prst="rect">
                <a:avLst/>
              </a:prstGeom>
            </p:spPr>
            <p:txBody>
              <a:bodyPr lIns="50800" tIns="50800" rIns="50800" bIns="50800" rtlCol="0" anchor="ctr"/>
              <a:lstStyle/>
              <a:p>
                <a:pPr algn="ctr">
                  <a:lnSpc>
                    <a:spcPts val="1636"/>
                  </a:lnSpc>
                </a:pPr>
                <a:endParaRPr/>
              </a:p>
            </p:txBody>
          </p:sp>
        </p:grpSp>
        <p:grpSp>
          <p:nvGrpSpPr>
            <p:cNvPr id="16" name="Group 16"/>
            <p:cNvGrpSpPr/>
            <p:nvPr/>
          </p:nvGrpSpPr>
          <p:grpSpPr>
            <a:xfrm rot="573179">
              <a:off x="5123288" y="515334"/>
              <a:ext cx="6894515" cy="8187803"/>
              <a:chOff x="0" y="0"/>
              <a:chExt cx="1136722" cy="1349950"/>
            </a:xfrm>
          </p:grpSpPr>
          <p:sp>
            <p:nvSpPr>
              <p:cNvPr id="17" name="Freeform 17"/>
              <p:cNvSpPr/>
              <p:nvPr/>
            </p:nvSpPr>
            <p:spPr>
              <a:xfrm>
                <a:off x="0" y="0"/>
                <a:ext cx="1136722" cy="1349950"/>
              </a:xfrm>
              <a:custGeom>
                <a:avLst/>
                <a:gdLst/>
                <a:ahLst/>
                <a:cxnLst/>
                <a:rect l="l" t="t" r="r" b="b"/>
                <a:pathLst>
                  <a:path w="1136722" h="1349950">
                    <a:moveTo>
                      <a:pt x="203200" y="0"/>
                    </a:moveTo>
                    <a:lnTo>
                      <a:pt x="933522" y="0"/>
                    </a:lnTo>
                    <a:lnTo>
                      <a:pt x="1136722" y="1349950"/>
                    </a:lnTo>
                    <a:lnTo>
                      <a:pt x="0" y="1349950"/>
                    </a:lnTo>
                    <a:lnTo>
                      <a:pt x="203200" y="0"/>
                    </a:lnTo>
                    <a:close/>
                  </a:path>
                </a:pathLst>
              </a:custGeom>
              <a:gradFill rotWithShape="1">
                <a:gsLst>
                  <a:gs pos="0">
                    <a:srgbClr val="FFFFFF">
                      <a:alpha val="35000"/>
                    </a:srgbClr>
                  </a:gs>
                  <a:gs pos="100000">
                    <a:srgbClr val="FFFFFF">
                      <a:alpha val="0"/>
                    </a:srgbClr>
                  </a:gs>
                </a:gsLst>
                <a:lin ang="5400000"/>
              </a:gradFill>
            </p:spPr>
            <p:txBody>
              <a:bodyPr/>
              <a:lstStyle/>
              <a:p>
                <a:endParaRPr lang="it-IT"/>
              </a:p>
            </p:txBody>
          </p:sp>
          <p:sp>
            <p:nvSpPr>
              <p:cNvPr id="18" name="TextBox 18"/>
              <p:cNvSpPr txBox="1"/>
              <p:nvPr/>
            </p:nvSpPr>
            <p:spPr>
              <a:xfrm>
                <a:off x="127000" y="0"/>
                <a:ext cx="882722" cy="1349950"/>
              </a:xfrm>
              <a:prstGeom prst="rect">
                <a:avLst/>
              </a:prstGeom>
            </p:spPr>
            <p:txBody>
              <a:bodyPr lIns="50800" tIns="50800" rIns="50800" bIns="50800" rtlCol="0" anchor="ctr"/>
              <a:lstStyle/>
              <a:p>
                <a:pPr algn="ctr">
                  <a:lnSpc>
                    <a:spcPts val="1636"/>
                  </a:lnSpc>
                </a:pPr>
                <a:endParaRPr/>
              </a:p>
            </p:txBody>
          </p:sp>
        </p:grpSp>
      </p:grpSp>
      <p:grpSp>
        <p:nvGrpSpPr>
          <p:cNvPr id="19" name="Group 19"/>
          <p:cNvGrpSpPr/>
          <p:nvPr/>
        </p:nvGrpSpPr>
        <p:grpSpPr>
          <a:xfrm>
            <a:off x="14997781" y="4679111"/>
            <a:ext cx="2274237" cy="630749"/>
            <a:chOff x="0" y="0"/>
            <a:chExt cx="598976" cy="166123"/>
          </a:xfrm>
        </p:grpSpPr>
        <p:sp>
          <p:nvSpPr>
            <p:cNvPr id="20" name="Freeform 20"/>
            <p:cNvSpPr/>
            <p:nvPr/>
          </p:nvSpPr>
          <p:spPr>
            <a:xfrm>
              <a:off x="0" y="0"/>
              <a:ext cx="598976" cy="166123"/>
            </a:xfrm>
            <a:custGeom>
              <a:avLst/>
              <a:gdLst/>
              <a:ahLst/>
              <a:cxnLst/>
              <a:rect l="l" t="t" r="r" b="b"/>
              <a:pathLst>
                <a:path w="598976" h="166123">
                  <a:moveTo>
                    <a:pt x="0" y="0"/>
                  </a:moveTo>
                  <a:lnTo>
                    <a:pt x="598976" y="0"/>
                  </a:lnTo>
                  <a:lnTo>
                    <a:pt x="598976" y="166123"/>
                  </a:lnTo>
                  <a:lnTo>
                    <a:pt x="0" y="166123"/>
                  </a:lnTo>
                  <a:close/>
                </a:path>
              </a:pathLst>
            </a:custGeom>
            <a:solidFill>
              <a:srgbClr val="FFE36B"/>
            </a:solidFill>
          </p:spPr>
          <p:txBody>
            <a:bodyPr/>
            <a:lstStyle/>
            <a:p>
              <a:endParaRPr lang="it-IT"/>
            </a:p>
          </p:txBody>
        </p:sp>
        <p:sp>
          <p:nvSpPr>
            <p:cNvPr id="21" name="TextBox 21"/>
            <p:cNvSpPr txBox="1"/>
            <p:nvPr/>
          </p:nvSpPr>
          <p:spPr>
            <a:xfrm>
              <a:off x="0" y="-9525"/>
              <a:ext cx="598976" cy="175648"/>
            </a:xfrm>
            <a:prstGeom prst="rect">
              <a:avLst/>
            </a:prstGeom>
          </p:spPr>
          <p:txBody>
            <a:bodyPr lIns="50800" tIns="50800" rIns="50800" bIns="50800" rtlCol="0" anchor="ctr"/>
            <a:lstStyle/>
            <a:p>
              <a:pPr algn="ctr">
                <a:lnSpc>
                  <a:spcPts val="2360"/>
                </a:lnSpc>
              </a:pPr>
              <a:r>
                <a:rPr lang="en-US" sz="2000" b="1" spc="78">
                  <a:solidFill>
                    <a:srgbClr val="FFFFFF"/>
                  </a:solidFill>
                  <a:latin typeface="TT Chocolates Bold"/>
                  <a:ea typeface="TT Chocolates Bold"/>
                  <a:cs typeface="TT Chocolates Bold"/>
                  <a:sym typeface="TT Chocolates Bold"/>
                </a:rPr>
                <a:t>Primary lighting</a:t>
              </a:r>
            </a:p>
          </p:txBody>
        </p:sp>
      </p:grpSp>
      <p:sp>
        <p:nvSpPr>
          <p:cNvPr id="22" name="TextBox 22"/>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LIGHTING LAYERS</a:t>
            </a:r>
          </a:p>
        </p:txBody>
      </p:sp>
      <p:grpSp>
        <p:nvGrpSpPr>
          <p:cNvPr id="23" name="Group 23"/>
          <p:cNvGrpSpPr/>
          <p:nvPr/>
        </p:nvGrpSpPr>
        <p:grpSpPr>
          <a:xfrm>
            <a:off x="14997781" y="5456902"/>
            <a:ext cx="2274237" cy="761238"/>
            <a:chOff x="0" y="0"/>
            <a:chExt cx="598976" cy="200491"/>
          </a:xfrm>
        </p:grpSpPr>
        <p:sp>
          <p:nvSpPr>
            <p:cNvPr id="24" name="Freeform 24"/>
            <p:cNvSpPr/>
            <p:nvPr/>
          </p:nvSpPr>
          <p:spPr>
            <a:xfrm>
              <a:off x="0" y="0"/>
              <a:ext cx="598976" cy="200491"/>
            </a:xfrm>
            <a:custGeom>
              <a:avLst/>
              <a:gdLst/>
              <a:ahLst/>
              <a:cxnLst/>
              <a:rect l="l" t="t" r="r" b="b"/>
              <a:pathLst>
                <a:path w="598976" h="200491">
                  <a:moveTo>
                    <a:pt x="0" y="0"/>
                  </a:moveTo>
                  <a:lnTo>
                    <a:pt x="598976" y="0"/>
                  </a:lnTo>
                  <a:lnTo>
                    <a:pt x="598976" y="200491"/>
                  </a:lnTo>
                  <a:lnTo>
                    <a:pt x="0" y="200491"/>
                  </a:lnTo>
                  <a:close/>
                </a:path>
              </a:pathLst>
            </a:custGeom>
            <a:solidFill>
              <a:srgbClr val="FA9B3D"/>
            </a:solidFill>
          </p:spPr>
          <p:txBody>
            <a:bodyPr/>
            <a:lstStyle/>
            <a:p>
              <a:endParaRPr lang="it-IT"/>
            </a:p>
          </p:txBody>
        </p:sp>
        <p:sp>
          <p:nvSpPr>
            <p:cNvPr id="25" name="TextBox 25"/>
            <p:cNvSpPr txBox="1"/>
            <p:nvPr/>
          </p:nvSpPr>
          <p:spPr>
            <a:xfrm>
              <a:off x="0" y="-9525"/>
              <a:ext cx="598976" cy="210016"/>
            </a:xfrm>
            <a:prstGeom prst="rect">
              <a:avLst/>
            </a:prstGeom>
          </p:spPr>
          <p:txBody>
            <a:bodyPr lIns="50800" tIns="50800" rIns="50800" bIns="50800" rtlCol="0" anchor="ctr"/>
            <a:lstStyle/>
            <a:p>
              <a:pPr algn="ctr">
                <a:lnSpc>
                  <a:spcPts val="2360"/>
                </a:lnSpc>
              </a:pPr>
              <a:r>
                <a:rPr lang="en-US" sz="2000" b="1" spc="78">
                  <a:solidFill>
                    <a:srgbClr val="FFFFFF"/>
                  </a:solidFill>
                  <a:latin typeface="TT Chocolates Bold"/>
                  <a:ea typeface="TT Chocolates Bold"/>
                  <a:cs typeface="TT Chocolates Bold"/>
                  <a:sym typeface="TT Chocolates Bold"/>
                </a:rPr>
                <a:t>Secondary lighting</a:t>
              </a:r>
            </a:p>
          </p:txBody>
        </p:sp>
      </p:grpSp>
      <p:grpSp>
        <p:nvGrpSpPr>
          <p:cNvPr id="26" name="Group 26"/>
          <p:cNvGrpSpPr/>
          <p:nvPr/>
        </p:nvGrpSpPr>
        <p:grpSpPr>
          <a:xfrm>
            <a:off x="14997781" y="6432473"/>
            <a:ext cx="2274237" cy="630749"/>
            <a:chOff x="0" y="0"/>
            <a:chExt cx="598976" cy="166123"/>
          </a:xfrm>
        </p:grpSpPr>
        <p:sp>
          <p:nvSpPr>
            <p:cNvPr id="27" name="Freeform 27"/>
            <p:cNvSpPr/>
            <p:nvPr/>
          </p:nvSpPr>
          <p:spPr>
            <a:xfrm>
              <a:off x="0" y="0"/>
              <a:ext cx="598976" cy="166123"/>
            </a:xfrm>
            <a:custGeom>
              <a:avLst/>
              <a:gdLst/>
              <a:ahLst/>
              <a:cxnLst/>
              <a:rect l="l" t="t" r="r" b="b"/>
              <a:pathLst>
                <a:path w="598976" h="166123">
                  <a:moveTo>
                    <a:pt x="0" y="0"/>
                  </a:moveTo>
                  <a:lnTo>
                    <a:pt x="598976" y="0"/>
                  </a:lnTo>
                  <a:lnTo>
                    <a:pt x="598976" y="166123"/>
                  </a:lnTo>
                  <a:lnTo>
                    <a:pt x="0" y="166123"/>
                  </a:lnTo>
                  <a:close/>
                </a:path>
              </a:pathLst>
            </a:custGeom>
            <a:solidFill>
              <a:srgbClr val="D3D4FE"/>
            </a:solidFill>
          </p:spPr>
          <p:txBody>
            <a:bodyPr/>
            <a:lstStyle/>
            <a:p>
              <a:endParaRPr lang="it-IT"/>
            </a:p>
          </p:txBody>
        </p:sp>
        <p:sp>
          <p:nvSpPr>
            <p:cNvPr id="28" name="TextBox 28"/>
            <p:cNvSpPr txBox="1"/>
            <p:nvPr/>
          </p:nvSpPr>
          <p:spPr>
            <a:xfrm>
              <a:off x="0" y="-9525"/>
              <a:ext cx="598976" cy="175648"/>
            </a:xfrm>
            <a:prstGeom prst="rect">
              <a:avLst/>
            </a:prstGeom>
          </p:spPr>
          <p:txBody>
            <a:bodyPr lIns="50800" tIns="50800" rIns="50800" bIns="50800" rtlCol="0" anchor="ctr"/>
            <a:lstStyle/>
            <a:p>
              <a:pPr algn="ctr">
                <a:lnSpc>
                  <a:spcPts val="2360"/>
                </a:lnSpc>
              </a:pPr>
              <a:r>
                <a:rPr lang="en-US" sz="2000" b="1" spc="78">
                  <a:solidFill>
                    <a:srgbClr val="FFFFFF"/>
                  </a:solidFill>
                  <a:latin typeface="TT Chocolates Bold"/>
                  <a:ea typeface="TT Chocolates Bold"/>
                  <a:cs typeface="TT Chocolates Bold"/>
                  <a:sym typeface="TT Chocolates Bold"/>
                </a:rPr>
                <a:t>Tertiary lighting</a:t>
              </a:r>
            </a:p>
          </p:txBody>
        </p:sp>
      </p:grpSp>
      <p:grpSp>
        <p:nvGrpSpPr>
          <p:cNvPr id="29" name="Group 29"/>
          <p:cNvGrpSpPr/>
          <p:nvPr/>
        </p:nvGrpSpPr>
        <p:grpSpPr>
          <a:xfrm>
            <a:off x="14985063" y="7282297"/>
            <a:ext cx="2274237" cy="630749"/>
            <a:chOff x="0" y="0"/>
            <a:chExt cx="598976" cy="166123"/>
          </a:xfrm>
        </p:grpSpPr>
        <p:sp>
          <p:nvSpPr>
            <p:cNvPr id="30" name="Freeform 30"/>
            <p:cNvSpPr/>
            <p:nvPr/>
          </p:nvSpPr>
          <p:spPr>
            <a:xfrm>
              <a:off x="0" y="0"/>
              <a:ext cx="598976" cy="166123"/>
            </a:xfrm>
            <a:custGeom>
              <a:avLst/>
              <a:gdLst/>
              <a:ahLst/>
              <a:cxnLst/>
              <a:rect l="l" t="t" r="r" b="b"/>
              <a:pathLst>
                <a:path w="598976" h="166123">
                  <a:moveTo>
                    <a:pt x="0" y="0"/>
                  </a:moveTo>
                  <a:lnTo>
                    <a:pt x="598976" y="0"/>
                  </a:lnTo>
                  <a:lnTo>
                    <a:pt x="598976" y="166123"/>
                  </a:lnTo>
                  <a:lnTo>
                    <a:pt x="0" y="166123"/>
                  </a:lnTo>
                  <a:close/>
                </a:path>
              </a:pathLst>
            </a:custGeom>
            <a:solidFill>
              <a:srgbClr val="FFFFFF"/>
            </a:solidFill>
            <a:ln w="19050" cap="sq">
              <a:solidFill>
                <a:srgbClr val="000000"/>
              </a:solidFill>
              <a:prstDash val="solid"/>
              <a:miter/>
            </a:ln>
          </p:spPr>
          <p:txBody>
            <a:bodyPr/>
            <a:lstStyle/>
            <a:p>
              <a:endParaRPr lang="it-IT"/>
            </a:p>
          </p:txBody>
        </p:sp>
        <p:sp>
          <p:nvSpPr>
            <p:cNvPr id="31" name="TextBox 31"/>
            <p:cNvSpPr txBox="1"/>
            <p:nvPr/>
          </p:nvSpPr>
          <p:spPr>
            <a:xfrm>
              <a:off x="0" y="-9525"/>
              <a:ext cx="598976" cy="175648"/>
            </a:xfrm>
            <a:prstGeom prst="rect">
              <a:avLst/>
            </a:prstGeom>
          </p:spPr>
          <p:txBody>
            <a:bodyPr lIns="50800" tIns="50800" rIns="50800" bIns="50800" rtlCol="0" anchor="ctr"/>
            <a:lstStyle/>
            <a:p>
              <a:pPr algn="ctr">
                <a:lnSpc>
                  <a:spcPts val="2360"/>
                </a:lnSpc>
              </a:pPr>
              <a:r>
                <a:rPr lang="en-US" sz="2000" b="1" spc="78">
                  <a:solidFill>
                    <a:srgbClr val="000000"/>
                  </a:solidFill>
                  <a:latin typeface="TT Chocolates Bold"/>
                  <a:ea typeface="TT Chocolates Bold"/>
                  <a:cs typeface="TT Chocolates Bold"/>
                  <a:sym typeface="TT Chocolates Bold"/>
                </a:rPr>
                <a:t>Natural lighting</a:t>
              </a:r>
            </a:p>
          </p:txBody>
        </p:sp>
      </p:grpSp>
      <p:sp>
        <p:nvSpPr>
          <p:cNvPr id="32" name="TextBox 32"/>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grpSp>
        <p:nvGrpSpPr>
          <p:cNvPr id="33" name="Group 33"/>
          <p:cNvGrpSpPr/>
          <p:nvPr/>
        </p:nvGrpSpPr>
        <p:grpSpPr>
          <a:xfrm>
            <a:off x="5093018" y="3227070"/>
            <a:ext cx="111442" cy="108585"/>
            <a:chOff x="0" y="0"/>
            <a:chExt cx="148590" cy="144780"/>
          </a:xfrm>
        </p:grpSpPr>
        <p:sp>
          <p:nvSpPr>
            <p:cNvPr id="34" name="Freeform 34"/>
            <p:cNvSpPr/>
            <p:nvPr/>
          </p:nvSpPr>
          <p:spPr>
            <a:xfrm>
              <a:off x="49280" y="49054"/>
              <a:ext cx="47240" cy="40785"/>
            </a:xfrm>
            <a:custGeom>
              <a:avLst/>
              <a:gdLst/>
              <a:ahLst/>
              <a:cxnLst/>
              <a:rect l="l" t="t" r="r" b="b"/>
              <a:pathLst>
                <a:path w="47240" h="40785">
                  <a:moveTo>
                    <a:pt x="47240" y="14446"/>
                  </a:moveTo>
                  <a:cubicBezTo>
                    <a:pt x="25650" y="48736"/>
                    <a:pt x="6600" y="42386"/>
                    <a:pt x="1520" y="34766"/>
                  </a:cubicBezTo>
                  <a:cubicBezTo>
                    <a:pt x="-2290" y="28416"/>
                    <a:pt x="1520" y="6826"/>
                    <a:pt x="7870" y="1746"/>
                  </a:cubicBezTo>
                  <a:cubicBezTo>
                    <a:pt x="14220" y="-3334"/>
                    <a:pt x="40890" y="4286"/>
                    <a:pt x="40890" y="4286"/>
                  </a:cubicBezTo>
                </a:path>
              </a:pathLst>
            </a:custGeom>
            <a:solidFill>
              <a:srgbClr val="FFE853"/>
            </a:solidFill>
            <a:ln cap="sq">
              <a:noFill/>
              <a:prstDash val="solid"/>
              <a:miter/>
            </a:ln>
          </p:spPr>
          <p:txBody>
            <a:bodyPr/>
            <a:lstStyle/>
            <a:p>
              <a:endParaRPr lang="it-IT"/>
            </a:p>
          </p:txBody>
        </p:sp>
      </p:grpSp>
      <p:grpSp>
        <p:nvGrpSpPr>
          <p:cNvPr id="35" name="Group 35"/>
          <p:cNvGrpSpPr/>
          <p:nvPr/>
        </p:nvGrpSpPr>
        <p:grpSpPr>
          <a:xfrm>
            <a:off x="8072438" y="2747962"/>
            <a:ext cx="175260" cy="135255"/>
            <a:chOff x="0" y="0"/>
            <a:chExt cx="233680" cy="180340"/>
          </a:xfrm>
        </p:grpSpPr>
        <p:sp>
          <p:nvSpPr>
            <p:cNvPr id="36" name="Freeform 36"/>
            <p:cNvSpPr/>
            <p:nvPr/>
          </p:nvSpPr>
          <p:spPr>
            <a:xfrm>
              <a:off x="50679" y="50800"/>
              <a:ext cx="130559" cy="83224"/>
            </a:xfrm>
            <a:custGeom>
              <a:avLst/>
              <a:gdLst/>
              <a:ahLst/>
              <a:cxnLst/>
              <a:rect l="l" t="t" r="r" b="b"/>
              <a:pathLst>
                <a:path w="130559" h="83224">
                  <a:moveTo>
                    <a:pt x="45841" y="0"/>
                  </a:moveTo>
                  <a:cubicBezTo>
                    <a:pt x="137281" y="27940"/>
                    <a:pt x="133471" y="44450"/>
                    <a:pt x="128391" y="54610"/>
                  </a:cubicBezTo>
                  <a:cubicBezTo>
                    <a:pt x="123311" y="63500"/>
                    <a:pt x="113151" y="72390"/>
                    <a:pt x="100451" y="77470"/>
                  </a:cubicBezTo>
                  <a:cubicBezTo>
                    <a:pt x="81401" y="83820"/>
                    <a:pt x="35681" y="86360"/>
                    <a:pt x="19171" y="77470"/>
                  </a:cubicBezTo>
                  <a:cubicBezTo>
                    <a:pt x="7741" y="71120"/>
                    <a:pt x="-1149" y="58420"/>
                    <a:pt x="121" y="49530"/>
                  </a:cubicBezTo>
                  <a:cubicBezTo>
                    <a:pt x="121" y="40640"/>
                    <a:pt x="12821" y="25400"/>
                    <a:pt x="21711" y="24130"/>
                  </a:cubicBezTo>
                  <a:cubicBezTo>
                    <a:pt x="30601" y="22860"/>
                    <a:pt x="52191" y="36830"/>
                    <a:pt x="54731" y="45720"/>
                  </a:cubicBezTo>
                  <a:cubicBezTo>
                    <a:pt x="57271" y="53340"/>
                    <a:pt x="52191" y="66040"/>
                    <a:pt x="47111" y="71120"/>
                  </a:cubicBezTo>
                  <a:cubicBezTo>
                    <a:pt x="40761" y="76200"/>
                    <a:pt x="29331" y="80010"/>
                    <a:pt x="21711" y="77470"/>
                  </a:cubicBezTo>
                  <a:cubicBezTo>
                    <a:pt x="14091" y="76200"/>
                    <a:pt x="3931" y="68580"/>
                    <a:pt x="1391" y="60960"/>
                  </a:cubicBezTo>
                  <a:cubicBezTo>
                    <a:pt x="-1149" y="52070"/>
                    <a:pt x="1391" y="35560"/>
                    <a:pt x="10281" y="29210"/>
                  </a:cubicBezTo>
                  <a:cubicBezTo>
                    <a:pt x="24251" y="17780"/>
                    <a:pt x="86481" y="16510"/>
                    <a:pt x="92831" y="25400"/>
                  </a:cubicBezTo>
                  <a:cubicBezTo>
                    <a:pt x="97911" y="31750"/>
                    <a:pt x="91561" y="52070"/>
                    <a:pt x="82671" y="57150"/>
                  </a:cubicBezTo>
                  <a:cubicBezTo>
                    <a:pt x="72511" y="63500"/>
                    <a:pt x="40761" y="57150"/>
                    <a:pt x="29331" y="48260"/>
                  </a:cubicBezTo>
                  <a:cubicBezTo>
                    <a:pt x="20441" y="41910"/>
                    <a:pt x="12821" y="25400"/>
                    <a:pt x="16631" y="16510"/>
                  </a:cubicBezTo>
                  <a:cubicBezTo>
                    <a:pt x="19171" y="8890"/>
                    <a:pt x="45841" y="0"/>
                    <a:pt x="45841" y="0"/>
                  </a:cubicBezTo>
                </a:path>
              </a:pathLst>
            </a:custGeom>
            <a:solidFill>
              <a:srgbClr val="FDC35A"/>
            </a:solidFill>
            <a:ln cap="sq">
              <a:noFill/>
              <a:prstDash val="solid"/>
              <a:miter/>
            </a:ln>
          </p:spPr>
          <p:txBody>
            <a:bodyPr/>
            <a:lstStyle/>
            <a:p>
              <a:endParaRPr lang="it-IT"/>
            </a:p>
          </p:txBody>
        </p:sp>
      </p:grpSp>
      <p:grpSp>
        <p:nvGrpSpPr>
          <p:cNvPr id="37" name="Group 37"/>
          <p:cNvGrpSpPr/>
          <p:nvPr/>
        </p:nvGrpSpPr>
        <p:grpSpPr>
          <a:xfrm>
            <a:off x="7995285" y="2734628"/>
            <a:ext cx="314325" cy="150495"/>
            <a:chOff x="0" y="0"/>
            <a:chExt cx="419100" cy="200660"/>
          </a:xfrm>
        </p:grpSpPr>
        <p:grpSp>
          <p:nvGrpSpPr>
            <p:cNvPr id="38" name="Group 38"/>
            <p:cNvGrpSpPr/>
            <p:nvPr/>
          </p:nvGrpSpPr>
          <p:grpSpPr>
            <a:xfrm>
              <a:off x="0" y="3810"/>
              <a:ext cx="292100" cy="190500"/>
              <a:chOff x="0" y="0"/>
              <a:chExt cx="292100" cy="190500"/>
            </a:xfrm>
          </p:grpSpPr>
          <p:sp>
            <p:nvSpPr>
              <p:cNvPr id="39" name="Freeform 39"/>
              <p:cNvSpPr/>
              <p:nvPr/>
            </p:nvSpPr>
            <p:spPr>
              <a:xfrm>
                <a:off x="50514" y="54317"/>
                <a:ext cx="190976" cy="90046"/>
              </a:xfrm>
              <a:custGeom>
                <a:avLst/>
                <a:gdLst/>
                <a:ahLst/>
                <a:cxnLst/>
                <a:rect l="l" t="t" r="r" b="b"/>
                <a:pathLst>
                  <a:path w="190976" h="90046">
                    <a:moveTo>
                      <a:pt x="12986" y="24423"/>
                    </a:moveTo>
                    <a:cubicBezTo>
                      <a:pt x="108236" y="-6057"/>
                      <a:pt x="148876" y="-3517"/>
                      <a:pt x="167926" y="7913"/>
                    </a:cubicBezTo>
                    <a:cubicBezTo>
                      <a:pt x="179356" y="14263"/>
                      <a:pt x="188246" y="25693"/>
                      <a:pt x="190786" y="37123"/>
                    </a:cubicBezTo>
                    <a:cubicBezTo>
                      <a:pt x="192056" y="48553"/>
                      <a:pt x="186976" y="67603"/>
                      <a:pt x="175546" y="76493"/>
                    </a:cubicBezTo>
                    <a:cubicBezTo>
                      <a:pt x="152686" y="93003"/>
                      <a:pt x="59976" y="93003"/>
                      <a:pt x="30766" y="84113"/>
                    </a:cubicBezTo>
                    <a:cubicBezTo>
                      <a:pt x="18066" y="80303"/>
                      <a:pt x="6636" y="73953"/>
                      <a:pt x="4096" y="66333"/>
                    </a:cubicBezTo>
                    <a:cubicBezTo>
                      <a:pt x="1556" y="56173"/>
                      <a:pt x="6636" y="39663"/>
                      <a:pt x="18066" y="29503"/>
                    </a:cubicBezTo>
                    <a:cubicBezTo>
                      <a:pt x="38386" y="12993"/>
                      <a:pt x="124746" y="293"/>
                      <a:pt x="147606" y="10453"/>
                    </a:cubicBezTo>
                    <a:cubicBezTo>
                      <a:pt x="160306" y="15533"/>
                      <a:pt x="167926" y="30773"/>
                      <a:pt x="167926" y="39663"/>
                    </a:cubicBezTo>
                    <a:cubicBezTo>
                      <a:pt x="169196" y="47283"/>
                      <a:pt x="161576" y="58713"/>
                      <a:pt x="155226" y="63793"/>
                    </a:cubicBezTo>
                    <a:cubicBezTo>
                      <a:pt x="147606" y="67603"/>
                      <a:pt x="134906" y="68873"/>
                      <a:pt x="127286" y="65063"/>
                    </a:cubicBezTo>
                    <a:cubicBezTo>
                      <a:pt x="119666" y="62523"/>
                      <a:pt x="110776" y="52363"/>
                      <a:pt x="110776" y="44743"/>
                    </a:cubicBezTo>
                    <a:cubicBezTo>
                      <a:pt x="110776" y="34583"/>
                      <a:pt x="126016" y="11723"/>
                      <a:pt x="134906" y="9183"/>
                    </a:cubicBezTo>
                    <a:cubicBezTo>
                      <a:pt x="143796" y="7913"/>
                      <a:pt x="162846" y="19343"/>
                      <a:pt x="166656" y="26963"/>
                    </a:cubicBezTo>
                    <a:cubicBezTo>
                      <a:pt x="169196" y="35853"/>
                      <a:pt x="166656" y="52363"/>
                      <a:pt x="157766" y="61253"/>
                    </a:cubicBezTo>
                    <a:cubicBezTo>
                      <a:pt x="138716" y="79033"/>
                      <a:pt x="57436" y="90463"/>
                      <a:pt x="30766" y="84113"/>
                    </a:cubicBezTo>
                    <a:cubicBezTo>
                      <a:pt x="18066" y="81573"/>
                      <a:pt x="6636" y="73953"/>
                      <a:pt x="4096" y="66333"/>
                    </a:cubicBezTo>
                    <a:cubicBezTo>
                      <a:pt x="1556" y="56173"/>
                      <a:pt x="6636" y="37123"/>
                      <a:pt x="18066" y="29503"/>
                    </a:cubicBezTo>
                    <a:cubicBezTo>
                      <a:pt x="38386" y="15533"/>
                      <a:pt x="127286" y="16803"/>
                      <a:pt x="143796" y="30773"/>
                    </a:cubicBezTo>
                    <a:cubicBezTo>
                      <a:pt x="151416" y="37123"/>
                      <a:pt x="153956" y="53633"/>
                      <a:pt x="148876" y="58713"/>
                    </a:cubicBezTo>
                    <a:cubicBezTo>
                      <a:pt x="142526" y="65063"/>
                      <a:pt x="109506" y="43473"/>
                      <a:pt x="89186" y="44743"/>
                    </a:cubicBezTo>
                    <a:cubicBezTo>
                      <a:pt x="67596" y="47283"/>
                      <a:pt x="40926" y="75223"/>
                      <a:pt x="24416" y="73953"/>
                    </a:cubicBezTo>
                    <a:cubicBezTo>
                      <a:pt x="14256" y="72683"/>
                      <a:pt x="2826" y="65063"/>
                      <a:pt x="286" y="57443"/>
                    </a:cubicBezTo>
                    <a:cubicBezTo>
                      <a:pt x="-2254" y="48553"/>
                      <a:pt x="12986" y="24423"/>
                      <a:pt x="12986" y="24423"/>
                    </a:cubicBezTo>
                  </a:path>
                </a:pathLst>
              </a:custGeom>
              <a:solidFill>
                <a:srgbClr val="FCB310"/>
              </a:solidFill>
              <a:ln cap="sq">
                <a:noFill/>
                <a:prstDash val="solid"/>
                <a:miter/>
              </a:ln>
            </p:spPr>
            <p:txBody>
              <a:bodyPr/>
              <a:lstStyle/>
              <a:p>
                <a:endParaRPr lang="it-IT"/>
              </a:p>
            </p:txBody>
          </p:sp>
        </p:grpSp>
        <p:grpSp>
          <p:nvGrpSpPr>
            <p:cNvPr id="40" name="Group 40"/>
            <p:cNvGrpSpPr/>
            <p:nvPr/>
          </p:nvGrpSpPr>
          <p:grpSpPr>
            <a:xfrm>
              <a:off x="130810" y="0"/>
              <a:ext cx="288290" cy="200660"/>
              <a:chOff x="0" y="0"/>
              <a:chExt cx="288290" cy="200660"/>
            </a:xfrm>
          </p:grpSpPr>
          <p:sp>
            <p:nvSpPr>
              <p:cNvPr id="41" name="Freeform 41"/>
              <p:cNvSpPr/>
              <p:nvPr/>
            </p:nvSpPr>
            <p:spPr>
              <a:xfrm>
                <a:off x="47122" y="50703"/>
                <a:ext cx="191411" cy="99157"/>
              </a:xfrm>
              <a:custGeom>
                <a:avLst/>
                <a:gdLst/>
                <a:ahLst/>
                <a:cxnLst/>
                <a:rect l="l" t="t" r="r" b="b"/>
                <a:pathLst>
                  <a:path w="191411" h="99157">
                    <a:moveTo>
                      <a:pt x="34158" y="14067"/>
                    </a:moveTo>
                    <a:cubicBezTo>
                      <a:pt x="156078" y="59787"/>
                      <a:pt x="147188" y="71217"/>
                      <a:pt x="139568" y="75027"/>
                    </a:cubicBezTo>
                    <a:cubicBezTo>
                      <a:pt x="125598" y="81377"/>
                      <a:pt x="86228" y="78837"/>
                      <a:pt x="70988" y="68677"/>
                    </a:cubicBezTo>
                    <a:cubicBezTo>
                      <a:pt x="58288" y="59787"/>
                      <a:pt x="46858" y="26767"/>
                      <a:pt x="49398" y="24227"/>
                    </a:cubicBezTo>
                    <a:cubicBezTo>
                      <a:pt x="51938" y="21687"/>
                      <a:pt x="69718" y="43277"/>
                      <a:pt x="81148" y="44547"/>
                    </a:cubicBezTo>
                    <a:cubicBezTo>
                      <a:pt x="91308" y="47087"/>
                      <a:pt x="105278" y="34387"/>
                      <a:pt x="114168" y="36927"/>
                    </a:cubicBezTo>
                    <a:cubicBezTo>
                      <a:pt x="123058" y="39467"/>
                      <a:pt x="133218" y="47087"/>
                      <a:pt x="134488" y="55977"/>
                    </a:cubicBezTo>
                    <a:cubicBezTo>
                      <a:pt x="137028" y="64867"/>
                      <a:pt x="129408" y="86457"/>
                      <a:pt x="120518" y="91537"/>
                    </a:cubicBezTo>
                    <a:cubicBezTo>
                      <a:pt x="111628" y="97887"/>
                      <a:pt x="91308" y="90267"/>
                      <a:pt x="77338" y="83917"/>
                    </a:cubicBezTo>
                    <a:cubicBezTo>
                      <a:pt x="59558" y="76297"/>
                      <a:pt x="30348" y="59787"/>
                      <a:pt x="25268" y="44547"/>
                    </a:cubicBezTo>
                    <a:cubicBezTo>
                      <a:pt x="21458" y="31847"/>
                      <a:pt x="29078" y="8987"/>
                      <a:pt x="36698" y="2637"/>
                    </a:cubicBezTo>
                    <a:cubicBezTo>
                      <a:pt x="45588" y="-2443"/>
                      <a:pt x="65908" y="2637"/>
                      <a:pt x="72258" y="8987"/>
                    </a:cubicBezTo>
                    <a:cubicBezTo>
                      <a:pt x="78608" y="15337"/>
                      <a:pt x="81148" y="28037"/>
                      <a:pt x="79878" y="35657"/>
                    </a:cubicBezTo>
                    <a:cubicBezTo>
                      <a:pt x="77338" y="44547"/>
                      <a:pt x="68448" y="53437"/>
                      <a:pt x="60828" y="57247"/>
                    </a:cubicBezTo>
                    <a:cubicBezTo>
                      <a:pt x="53208" y="59787"/>
                      <a:pt x="40508" y="58517"/>
                      <a:pt x="34158" y="53437"/>
                    </a:cubicBezTo>
                    <a:cubicBezTo>
                      <a:pt x="26538" y="47087"/>
                      <a:pt x="20188" y="28037"/>
                      <a:pt x="22728" y="19147"/>
                    </a:cubicBezTo>
                    <a:cubicBezTo>
                      <a:pt x="26538" y="10257"/>
                      <a:pt x="40508" y="-1173"/>
                      <a:pt x="53208" y="97"/>
                    </a:cubicBezTo>
                    <a:cubicBezTo>
                      <a:pt x="73528" y="97"/>
                      <a:pt x="133218" y="43277"/>
                      <a:pt x="137028" y="62327"/>
                    </a:cubicBezTo>
                    <a:cubicBezTo>
                      <a:pt x="138298" y="73757"/>
                      <a:pt x="125598" y="88997"/>
                      <a:pt x="114168" y="94077"/>
                    </a:cubicBezTo>
                    <a:cubicBezTo>
                      <a:pt x="100198" y="101697"/>
                      <a:pt x="65908" y="97887"/>
                      <a:pt x="50668" y="92807"/>
                    </a:cubicBezTo>
                    <a:cubicBezTo>
                      <a:pt x="40508" y="88997"/>
                      <a:pt x="35428" y="83917"/>
                      <a:pt x="30348" y="76297"/>
                    </a:cubicBezTo>
                    <a:cubicBezTo>
                      <a:pt x="22728" y="64867"/>
                      <a:pt x="12568" y="39467"/>
                      <a:pt x="17648" y="29307"/>
                    </a:cubicBezTo>
                    <a:cubicBezTo>
                      <a:pt x="22728" y="20417"/>
                      <a:pt x="41778" y="19147"/>
                      <a:pt x="55748" y="16607"/>
                    </a:cubicBezTo>
                    <a:cubicBezTo>
                      <a:pt x="72258" y="12797"/>
                      <a:pt x="92578" y="6447"/>
                      <a:pt x="111628" y="10257"/>
                    </a:cubicBezTo>
                    <a:cubicBezTo>
                      <a:pt x="135758" y="14067"/>
                      <a:pt x="180208" y="34387"/>
                      <a:pt x="189098" y="50897"/>
                    </a:cubicBezTo>
                    <a:cubicBezTo>
                      <a:pt x="194178" y="62327"/>
                      <a:pt x="190368" y="81377"/>
                      <a:pt x="182748" y="88997"/>
                    </a:cubicBezTo>
                    <a:cubicBezTo>
                      <a:pt x="175128" y="96617"/>
                      <a:pt x="157348" y="97887"/>
                      <a:pt x="143378" y="99157"/>
                    </a:cubicBezTo>
                    <a:cubicBezTo>
                      <a:pt x="125598" y="99157"/>
                      <a:pt x="104008" y="94077"/>
                      <a:pt x="83688" y="87727"/>
                    </a:cubicBezTo>
                    <a:cubicBezTo>
                      <a:pt x="58288" y="80107"/>
                      <a:pt x="12568" y="68677"/>
                      <a:pt x="3678" y="53437"/>
                    </a:cubicBezTo>
                    <a:cubicBezTo>
                      <a:pt x="-2672" y="43277"/>
                      <a:pt x="-132" y="25497"/>
                      <a:pt x="6218" y="19147"/>
                    </a:cubicBezTo>
                    <a:cubicBezTo>
                      <a:pt x="11298" y="12797"/>
                      <a:pt x="34158" y="14067"/>
                      <a:pt x="34158" y="14067"/>
                    </a:cubicBezTo>
                  </a:path>
                </a:pathLst>
              </a:custGeom>
              <a:solidFill>
                <a:srgbClr val="FCB310"/>
              </a:solidFill>
              <a:ln cap="sq">
                <a:noFill/>
                <a:prstDash val="solid"/>
                <a:miter/>
              </a:ln>
            </p:spPr>
            <p:txBody>
              <a:bodyPr/>
              <a:lstStyle/>
              <a:p>
                <a:endParaRPr lang="it-IT"/>
              </a:p>
            </p:txBody>
          </p:sp>
        </p:gr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62200" y="2257562"/>
            <a:ext cx="13733876" cy="5640535"/>
          </a:xfrm>
          <a:custGeom>
            <a:avLst/>
            <a:gdLst/>
            <a:ahLst/>
            <a:cxnLst/>
            <a:rect l="l" t="t" r="r" b="b"/>
            <a:pathLst>
              <a:path w="13733876" h="5640535">
                <a:moveTo>
                  <a:pt x="0" y="0"/>
                </a:moveTo>
                <a:lnTo>
                  <a:pt x="13733876" y="0"/>
                </a:lnTo>
                <a:lnTo>
                  <a:pt x="13733876" y="5640535"/>
                </a:lnTo>
                <a:lnTo>
                  <a:pt x="0" y="5640535"/>
                </a:lnTo>
                <a:lnTo>
                  <a:pt x="0" y="0"/>
                </a:lnTo>
                <a:close/>
              </a:path>
            </a:pathLst>
          </a:custGeom>
          <a:blipFill>
            <a:blip r:embed="rId3"/>
            <a:stretch>
              <a:fillRect l="-390" t="-2310" r="-951" b="-1633"/>
            </a:stretch>
          </a:blipFill>
        </p:spPr>
        <p:txBody>
          <a:bodyPr/>
          <a:lstStyle/>
          <a:p>
            <a:endParaRPr lang="it-IT"/>
          </a:p>
        </p:txBody>
      </p:sp>
      <p:grpSp>
        <p:nvGrpSpPr>
          <p:cNvPr id="3" name="Group 3"/>
          <p:cNvGrpSpPr/>
          <p:nvPr/>
        </p:nvGrpSpPr>
        <p:grpSpPr>
          <a:xfrm>
            <a:off x="5735038" y="2257562"/>
            <a:ext cx="3317561" cy="5667466"/>
            <a:chOff x="0" y="0"/>
            <a:chExt cx="1005321" cy="1717413"/>
          </a:xfrm>
        </p:grpSpPr>
        <p:sp>
          <p:nvSpPr>
            <p:cNvPr id="4" name="Freeform 4"/>
            <p:cNvSpPr/>
            <p:nvPr/>
          </p:nvSpPr>
          <p:spPr>
            <a:xfrm>
              <a:off x="0" y="0"/>
              <a:ext cx="1005321" cy="1717413"/>
            </a:xfrm>
            <a:custGeom>
              <a:avLst/>
              <a:gdLst/>
              <a:ahLst/>
              <a:cxnLst/>
              <a:rect l="l" t="t" r="r" b="b"/>
              <a:pathLst>
                <a:path w="1005321" h="1717413">
                  <a:moveTo>
                    <a:pt x="0" y="0"/>
                  </a:moveTo>
                  <a:lnTo>
                    <a:pt x="1005321" y="0"/>
                  </a:lnTo>
                  <a:lnTo>
                    <a:pt x="1005321" y="1717413"/>
                  </a:lnTo>
                  <a:lnTo>
                    <a:pt x="0" y="1717413"/>
                  </a:lnTo>
                  <a:close/>
                </a:path>
              </a:pathLst>
            </a:custGeom>
            <a:gradFill rotWithShape="1">
              <a:gsLst>
                <a:gs pos="0">
                  <a:srgbClr val="F8E6AD">
                    <a:alpha val="30000"/>
                  </a:srgbClr>
                </a:gs>
                <a:gs pos="25000">
                  <a:srgbClr val="FFF7DE">
                    <a:alpha val="30000"/>
                  </a:srgbClr>
                </a:gs>
                <a:gs pos="50000">
                  <a:srgbClr val="FFFCF1">
                    <a:alpha val="30000"/>
                  </a:srgbClr>
                </a:gs>
                <a:gs pos="75000">
                  <a:srgbClr val="FFF7DE">
                    <a:alpha val="30000"/>
                  </a:srgbClr>
                </a:gs>
                <a:gs pos="100000">
                  <a:srgbClr val="F8E6AD">
                    <a:alpha val="30000"/>
                  </a:srgbClr>
                </a:gs>
              </a:gsLst>
              <a:lin ang="0"/>
            </a:gradFill>
            <a:ln cap="sq">
              <a:noFill/>
              <a:prstDash val="solid"/>
              <a:miter/>
            </a:ln>
          </p:spPr>
          <p:txBody>
            <a:bodyPr/>
            <a:lstStyle/>
            <a:p>
              <a:endParaRPr lang="it-IT"/>
            </a:p>
          </p:txBody>
        </p:sp>
        <p:sp>
          <p:nvSpPr>
            <p:cNvPr id="5" name="TextBox 5"/>
            <p:cNvSpPr txBox="1"/>
            <p:nvPr/>
          </p:nvSpPr>
          <p:spPr>
            <a:xfrm>
              <a:off x="0" y="0"/>
              <a:ext cx="1005321" cy="1717413"/>
            </a:xfrm>
            <a:prstGeom prst="rect">
              <a:avLst/>
            </a:prstGeom>
          </p:spPr>
          <p:txBody>
            <a:bodyPr lIns="46817" tIns="46817" rIns="46817" bIns="46817" rtlCol="0" anchor="ctr"/>
            <a:lstStyle/>
            <a:p>
              <a:pPr algn="ctr">
                <a:lnSpc>
                  <a:spcPts val="1696"/>
                </a:lnSpc>
              </a:pPr>
              <a:endParaRPr/>
            </a:p>
          </p:txBody>
        </p:sp>
      </p:grpSp>
      <p:grpSp>
        <p:nvGrpSpPr>
          <p:cNvPr id="6" name="Group 6"/>
          <p:cNvGrpSpPr/>
          <p:nvPr/>
        </p:nvGrpSpPr>
        <p:grpSpPr>
          <a:xfrm>
            <a:off x="12638076" y="2257562"/>
            <a:ext cx="3569958" cy="5667466"/>
            <a:chOff x="0" y="0"/>
            <a:chExt cx="1081805" cy="1717413"/>
          </a:xfrm>
        </p:grpSpPr>
        <p:sp>
          <p:nvSpPr>
            <p:cNvPr id="7" name="Freeform 7"/>
            <p:cNvSpPr/>
            <p:nvPr/>
          </p:nvSpPr>
          <p:spPr>
            <a:xfrm>
              <a:off x="0" y="0"/>
              <a:ext cx="1081805" cy="1717413"/>
            </a:xfrm>
            <a:custGeom>
              <a:avLst/>
              <a:gdLst/>
              <a:ahLst/>
              <a:cxnLst/>
              <a:rect l="l" t="t" r="r" b="b"/>
              <a:pathLst>
                <a:path w="1081805" h="1717413">
                  <a:moveTo>
                    <a:pt x="0" y="0"/>
                  </a:moveTo>
                  <a:lnTo>
                    <a:pt x="1081805" y="0"/>
                  </a:lnTo>
                  <a:lnTo>
                    <a:pt x="1081805" y="1717413"/>
                  </a:lnTo>
                  <a:lnTo>
                    <a:pt x="0" y="1717413"/>
                  </a:lnTo>
                  <a:close/>
                </a:path>
              </a:pathLst>
            </a:custGeom>
            <a:gradFill rotWithShape="1">
              <a:gsLst>
                <a:gs pos="0">
                  <a:srgbClr val="E88B2A">
                    <a:alpha val="30000"/>
                  </a:srgbClr>
                </a:gs>
                <a:gs pos="25000">
                  <a:srgbClr val="453A9F">
                    <a:alpha val="30000"/>
                  </a:srgbClr>
                </a:gs>
                <a:gs pos="50000">
                  <a:srgbClr val="423C70">
                    <a:alpha val="30000"/>
                  </a:srgbClr>
                </a:gs>
                <a:gs pos="75000">
                  <a:srgbClr val="020202">
                    <a:alpha val="30000"/>
                  </a:srgbClr>
                </a:gs>
                <a:gs pos="100000">
                  <a:srgbClr val="020202">
                    <a:alpha val="30000"/>
                  </a:srgbClr>
                </a:gs>
              </a:gsLst>
              <a:lin ang="0"/>
            </a:gradFill>
            <a:ln cap="sq">
              <a:noFill/>
              <a:prstDash val="solid"/>
              <a:miter/>
            </a:ln>
          </p:spPr>
          <p:txBody>
            <a:bodyPr/>
            <a:lstStyle/>
            <a:p>
              <a:endParaRPr lang="it-IT"/>
            </a:p>
          </p:txBody>
        </p:sp>
        <p:sp>
          <p:nvSpPr>
            <p:cNvPr id="8" name="TextBox 8"/>
            <p:cNvSpPr txBox="1"/>
            <p:nvPr/>
          </p:nvSpPr>
          <p:spPr>
            <a:xfrm>
              <a:off x="0" y="0"/>
              <a:ext cx="1081805" cy="1717413"/>
            </a:xfrm>
            <a:prstGeom prst="rect">
              <a:avLst/>
            </a:prstGeom>
          </p:spPr>
          <p:txBody>
            <a:bodyPr lIns="46817" tIns="46817" rIns="46817" bIns="46817" rtlCol="0" anchor="ctr"/>
            <a:lstStyle/>
            <a:p>
              <a:pPr algn="ctr">
                <a:lnSpc>
                  <a:spcPts val="1696"/>
                </a:lnSpc>
              </a:pPr>
              <a:endParaRPr/>
            </a:p>
          </p:txBody>
        </p:sp>
      </p:grpSp>
      <p:grpSp>
        <p:nvGrpSpPr>
          <p:cNvPr id="9" name="Group 9"/>
          <p:cNvGrpSpPr/>
          <p:nvPr/>
        </p:nvGrpSpPr>
        <p:grpSpPr>
          <a:xfrm>
            <a:off x="2362200" y="2257562"/>
            <a:ext cx="3372838" cy="5667466"/>
            <a:chOff x="0" y="0"/>
            <a:chExt cx="1022071" cy="1717413"/>
          </a:xfrm>
        </p:grpSpPr>
        <p:sp>
          <p:nvSpPr>
            <p:cNvPr id="10" name="Freeform 10"/>
            <p:cNvSpPr/>
            <p:nvPr/>
          </p:nvSpPr>
          <p:spPr>
            <a:xfrm>
              <a:off x="0" y="0"/>
              <a:ext cx="1022071" cy="1717413"/>
            </a:xfrm>
            <a:custGeom>
              <a:avLst/>
              <a:gdLst/>
              <a:ahLst/>
              <a:cxnLst/>
              <a:rect l="l" t="t" r="r" b="b"/>
              <a:pathLst>
                <a:path w="1022071" h="1717413">
                  <a:moveTo>
                    <a:pt x="0" y="0"/>
                  </a:moveTo>
                  <a:lnTo>
                    <a:pt x="1022071" y="0"/>
                  </a:lnTo>
                  <a:lnTo>
                    <a:pt x="1022071" y="1717413"/>
                  </a:lnTo>
                  <a:lnTo>
                    <a:pt x="0" y="1717413"/>
                  </a:lnTo>
                  <a:close/>
                </a:path>
              </a:pathLst>
            </a:custGeom>
            <a:gradFill rotWithShape="1">
              <a:gsLst>
                <a:gs pos="0">
                  <a:srgbClr val="000000">
                    <a:alpha val="30000"/>
                  </a:srgbClr>
                </a:gs>
                <a:gs pos="33333">
                  <a:srgbClr val="35409D">
                    <a:alpha val="30000"/>
                  </a:srgbClr>
                </a:gs>
                <a:gs pos="66667">
                  <a:srgbClr val="EDDAA0">
                    <a:alpha val="30000"/>
                  </a:srgbClr>
                </a:gs>
                <a:gs pos="100000">
                  <a:srgbClr val="F8E6AD">
                    <a:alpha val="30000"/>
                  </a:srgbClr>
                </a:gs>
              </a:gsLst>
              <a:lin ang="0"/>
            </a:gradFill>
            <a:ln cap="sq">
              <a:noFill/>
              <a:prstDash val="solid"/>
              <a:miter/>
            </a:ln>
          </p:spPr>
          <p:txBody>
            <a:bodyPr/>
            <a:lstStyle/>
            <a:p>
              <a:endParaRPr lang="it-IT"/>
            </a:p>
          </p:txBody>
        </p:sp>
        <p:sp>
          <p:nvSpPr>
            <p:cNvPr id="11" name="TextBox 11"/>
            <p:cNvSpPr txBox="1"/>
            <p:nvPr/>
          </p:nvSpPr>
          <p:spPr>
            <a:xfrm>
              <a:off x="0" y="0"/>
              <a:ext cx="1022071" cy="1717413"/>
            </a:xfrm>
            <a:prstGeom prst="rect">
              <a:avLst/>
            </a:prstGeom>
          </p:spPr>
          <p:txBody>
            <a:bodyPr lIns="46817" tIns="46817" rIns="46817" bIns="46817" rtlCol="0" anchor="ctr"/>
            <a:lstStyle/>
            <a:p>
              <a:pPr algn="ctr">
                <a:lnSpc>
                  <a:spcPts val="1696"/>
                </a:lnSpc>
              </a:pPr>
              <a:endParaRPr/>
            </a:p>
          </p:txBody>
        </p:sp>
      </p:grpSp>
      <p:grpSp>
        <p:nvGrpSpPr>
          <p:cNvPr id="12" name="Group 12"/>
          <p:cNvGrpSpPr/>
          <p:nvPr/>
        </p:nvGrpSpPr>
        <p:grpSpPr>
          <a:xfrm>
            <a:off x="9052599" y="2257562"/>
            <a:ext cx="3585477" cy="5667466"/>
            <a:chOff x="0" y="0"/>
            <a:chExt cx="1086507" cy="1717413"/>
          </a:xfrm>
        </p:grpSpPr>
        <p:sp>
          <p:nvSpPr>
            <p:cNvPr id="13" name="Freeform 13"/>
            <p:cNvSpPr/>
            <p:nvPr/>
          </p:nvSpPr>
          <p:spPr>
            <a:xfrm>
              <a:off x="0" y="0"/>
              <a:ext cx="1086507" cy="1717413"/>
            </a:xfrm>
            <a:custGeom>
              <a:avLst/>
              <a:gdLst/>
              <a:ahLst/>
              <a:cxnLst/>
              <a:rect l="l" t="t" r="r" b="b"/>
              <a:pathLst>
                <a:path w="1086507" h="1717413">
                  <a:moveTo>
                    <a:pt x="0" y="0"/>
                  </a:moveTo>
                  <a:lnTo>
                    <a:pt x="1086507" y="0"/>
                  </a:lnTo>
                  <a:lnTo>
                    <a:pt x="1086507" y="1717413"/>
                  </a:lnTo>
                  <a:lnTo>
                    <a:pt x="0" y="1717413"/>
                  </a:lnTo>
                  <a:close/>
                </a:path>
              </a:pathLst>
            </a:custGeom>
            <a:gradFill rotWithShape="1">
              <a:gsLst>
                <a:gs pos="0">
                  <a:srgbClr val="F8E6AD">
                    <a:alpha val="30000"/>
                  </a:srgbClr>
                </a:gs>
                <a:gs pos="33333">
                  <a:srgbClr val="FFDA6A">
                    <a:alpha val="30000"/>
                  </a:srgbClr>
                </a:gs>
                <a:gs pos="66667">
                  <a:srgbClr val="F4910F">
                    <a:alpha val="30000"/>
                  </a:srgbClr>
                </a:gs>
                <a:gs pos="100000">
                  <a:srgbClr val="D17E11">
                    <a:alpha val="30000"/>
                  </a:srgbClr>
                </a:gs>
              </a:gsLst>
              <a:lin ang="0"/>
            </a:gradFill>
            <a:ln cap="sq">
              <a:noFill/>
              <a:prstDash val="solid"/>
              <a:miter/>
            </a:ln>
          </p:spPr>
          <p:txBody>
            <a:bodyPr/>
            <a:lstStyle/>
            <a:p>
              <a:endParaRPr lang="it-IT"/>
            </a:p>
          </p:txBody>
        </p:sp>
        <p:sp>
          <p:nvSpPr>
            <p:cNvPr id="14" name="TextBox 14"/>
            <p:cNvSpPr txBox="1"/>
            <p:nvPr/>
          </p:nvSpPr>
          <p:spPr>
            <a:xfrm>
              <a:off x="0" y="0"/>
              <a:ext cx="1086507" cy="1717413"/>
            </a:xfrm>
            <a:prstGeom prst="rect">
              <a:avLst/>
            </a:prstGeom>
          </p:spPr>
          <p:txBody>
            <a:bodyPr lIns="46817" tIns="46817" rIns="46817" bIns="46817" rtlCol="0" anchor="ctr"/>
            <a:lstStyle/>
            <a:p>
              <a:pPr algn="ctr">
                <a:lnSpc>
                  <a:spcPts val="1696"/>
                </a:lnSpc>
              </a:pPr>
              <a:endParaRPr/>
            </a:p>
          </p:txBody>
        </p:sp>
      </p:grpSp>
      <p:grpSp>
        <p:nvGrpSpPr>
          <p:cNvPr id="15" name="Group 15"/>
          <p:cNvGrpSpPr/>
          <p:nvPr/>
        </p:nvGrpSpPr>
        <p:grpSpPr>
          <a:xfrm>
            <a:off x="2362200" y="7925028"/>
            <a:ext cx="3372838" cy="630749"/>
            <a:chOff x="0" y="0"/>
            <a:chExt cx="888319" cy="166123"/>
          </a:xfrm>
        </p:grpSpPr>
        <p:sp>
          <p:nvSpPr>
            <p:cNvPr id="16" name="Freeform 16"/>
            <p:cNvSpPr/>
            <p:nvPr/>
          </p:nvSpPr>
          <p:spPr>
            <a:xfrm>
              <a:off x="0" y="0"/>
              <a:ext cx="888319" cy="166123"/>
            </a:xfrm>
            <a:custGeom>
              <a:avLst/>
              <a:gdLst/>
              <a:ahLst/>
              <a:cxnLst/>
              <a:rect l="l" t="t" r="r" b="b"/>
              <a:pathLst>
                <a:path w="888319" h="166123">
                  <a:moveTo>
                    <a:pt x="0" y="0"/>
                  </a:moveTo>
                  <a:lnTo>
                    <a:pt x="888319" y="0"/>
                  </a:lnTo>
                  <a:lnTo>
                    <a:pt x="888319" y="166123"/>
                  </a:lnTo>
                  <a:lnTo>
                    <a:pt x="0" y="166123"/>
                  </a:lnTo>
                  <a:close/>
                </a:path>
              </a:pathLst>
            </a:custGeom>
            <a:ln cap="sq">
              <a:noFill/>
              <a:prstDash val="solid"/>
              <a:miter/>
            </a:ln>
          </p:spPr>
          <p:txBody>
            <a:bodyPr/>
            <a:lstStyle/>
            <a:p>
              <a:endParaRPr lang="it-IT"/>
            </a:p>
          </p:txBody>
        </p:sp>
        <p:sp>
          <p:nvSpPr>
            <p:cNvPr id="17" name="TextBox 17"/>
            <p:cNvSpPr txBox="1"/>
            <p:nvPr/>
          </p:nvSpPr>
          <p:spPr>
            <a:xfrm>
              <a:off x="0" y="-9525"/>
              <a:ext cx="888319" cy="175648"/>
            </a:xfrm>
            <a:prstGeom prst="rect">
              <a:avLst/>
            </a:prstGeom>
          </p:spPr>
          <p:txBody>
            <a:bodyPr lIns="50800" tIns="50800" rIns="50800" bIns="50800" rtlCol="0" anchor="ctr"/>
            <a:lstStyle/>
            <a:p>
              <a:pPr algn="ctr">
                <a:lnSpc>
                  <a:spcPts val="2360"/>
                </a:lnSpc>
              </a:pPr>
              <a:r>
                <a:rPr lang="en-US" sz="2000" b="1" spc="78">
                  <a:solidFill>
                    <a:srgbClr val="464646"/>
                  </a:solidFill>
                  <a:latin typeface="TT Chocolates Bold"/>
                  <a:ea typeface="TT Chocolates Bold"/>
                  <a:cs typeface="TT Chocolates Bold"/>
                  <a:sym typeface="TT Chocolates Bold"/>
                </a:rPr>
                <a:t>Waking up</a:t>
              </a:r>
            </a:p>
          </p:txBody>
        </p:sp>
      </p:grpSp>
      <p:grpSp>
        <p:nvGrpSpPr>
          <p:cNvPr id="18" name="Group 18"/>
          <p:cNvGrpSpPr/>
          <p:nvPr/>
        </p:nvGrpSpPr>
        <p:grpSpPr>
          <a:xfrm>
            <a:off x="5735038" y="7925028"/>
            <a:ext cx="3317561" cy="630749"/>
            <a:chOff x="0" y="0"/>
            <a:chExt cx="873761" cy="166123"/>
          </a:xfrm>
        </p:grpSpPr>
        <p:sp>
          <p:nvSpPr>
            <p:cNvPr id="19" name="Freeform 19"/>
            <p:cNvSpPr/>
            <p:nvPr/>
          </p:nvSpPr>
          <p:spPr>
            <a:xfrm>
              <a:off x="0" y="0"/>
              <a:ext cx="873761" cy="166123"/>
            </a:xfrm>
            <a:custGeom>
              <a:avLst/>
              <a:gdLst/>
              <a:ahLst/>
              <a:cxnLst/>
              <a:rect l="l" t="t" r="r" b="b"/>
              <a:pathLst>
                <a:path w="873761" h="166123">
                  <a:moveTo>
                    <a:pt x="0" y="0"/>
                  </a:moveTo>
                  <a:lnTo>
                    <a:pt x="873761" y="0"/>
                  </a:lnTo>
                  <a:lnTo>
                    <a:pt x="873761" y="166123"/>
                  </a:lnTo>
                  <a:lnTo>
                    <a:pt x="0" y="166123"/>
                  </a:lnTo>
                  <a:close/>
                </a:path>
              </a:pathLst>
            </a:custGeom>
            <a:ln cap="sq">
              <a:noFill/>
              <a:prstDash val="solid"/>
              <a:miter/>
            </a:ln>
          </p:spPr>
          <p:txBody>
            <a:bodyPr/>
            <a:lstStyle/>
            <a:p>
              <a:endParaRPr lang="it-IT"/>
            </a:p>
          </p:txBody>
        </p:sp>
        <p:sp>
          <p:nvSpPr>
            <p:cNvPr id="20" name="TextBox 20"/>
            <p:cNvSpPr txBox="1"/>
            <p:nvPr/>
          </p:nvSpPr>
          <p:spPr>
            <a:xfrm>
              <a:off x="0" y="-9525"/>
              <a:ext cx="873761" cy="175648"/>
            </a:xfrm>
            <a:prstGeom prst="rect">
              <a:avLst/>
            </a:prstGeom>
          </p:spPr>
          <p:txBody>
            <a:bodyPr lIns="50800" tIns="50800" rIns="50800" bIns="50800" rtlCol="0" anchor="ctr"/>
            <a:lstStyle/>
            <a:p>
              <a:pPr algn="ctr">
                <a:lnSpc>
                  <a:spcPts val="2360"/>
                </a:lnSpc>
              </a:pPr>
              <a:r>
                <a:rPr lang="en-US" sz="2000" b="1" spc="78">
                  <a:solidFill>
                    <a:srgbClr val="464646"/>
                  </a:solidFill>
                  <a:latin typeface="TT Chocolates Bold"/>
                  <a:ea typeface="TT Chocolates Bold"/>
                  <a:cs typeface="TT Chocolates Bold"/>
                  <a:sym typeface="TT Chocolates Bold"/>
                </a:rPr>
                <a:t>Working</a:t>
              </a:r>
            </a:p>
          </p:txBody>
        </p:sp>
      </p:grpSp>
      <p:grpSp>
        <p:nvGrpSpPr>
          <p:cNvPr id="21" name="Group 21"/>
          <p:cNvGrpSpPr/>
          <p:nvPr/>
        </p:nvGrpSpPr>
        <p:grpSpPr>
          <a:xfrm>
            <a:off x="9052599" y="7925028"/>
            <a:ext cx="3585477" cy="630749"/>
            <a:chOff x="0" y="0"/>
            <a:chExt cx="944323" cy="166123"/>
          </a:xfrm>
        </p:grpSpPr>
        <p:sp>
          <p:nvSpPr>
            <p:cNvPr id="22" name="Freeform 22"/>
            <p:cNvSpPr/>
            <p:nvPr/>
          </p:nvSpPr>
          <p:spPr>
            <a:xfrm>
              <a:off x="0" y="0"/>
              <a:ext cx="944323" cy="166123"/>
            </a:xfrm>
            <a:custGeom>
              <a:avLst/>
              <a:gdLst/>
              <a:ahLst/>
              <a:cxnLst/>
              <a:rect l="l" t="t" r="r" b="b"/>
              <a:pathLst>
                <a:path w="944323" h="166123">
                  <a:moveTo>
                    <a:pt x="0" y="0"/>
                  </a:moveTo>
                  <a:lnTo>
                    <a:pt x="944323" y="0"/>
                  </a:lnTo>
                  <a:lnTo>
                    <a:pt x="944323" y="166123"/>
                  </a:lnTo>
                  <a:lnTo>
                    <a:pt x="0" y="166123"/>
                  </a:lnTo>
                  <a:close/>
                </a:path>
              </a:pathLst>
            </a:custGeom>
            <a:ln cap="sq">
              <a:noFill/>
              <a:prstDash val="solid"/>
              <a:miter/>
            </a:ln>
          </p:spPr>
          <p:txBody>
            <a:bodyPr/>
            <a:lstStyle/>
            <a:p>
              <a:endParaRPr lang="it-IT"/>
            </a:p>
          </p:txBody>
        </p:sp>
        <p:sp>
          <p:nvSpPr>
            <p:cNvPr id="23" name="TextBox 23"/>
            <p:cNvSpPr txBox="1"/>
            <p:nvPr/>
          </p:nvSpPr>
          <p:spPr>
            <a:xfrm>
              <a:off x="0" y="-9525"/>
              <a:ext cx="944323" cy="175648"/>
            </a:xfrm>
            <a:prstGeom prst="rect">
              <a:avLst/>
            </a:prstGeom>
          </p:spPr>
          <p:txBody>
            <a:bodyPr lIns="50800" tIns="50800" rIns="50800" bIns="50800" rtlCol="0" anchor="ctr"/>
            <a:lstStyle/>
            <a:p>
              <a:pPr algn="ctr">
                <a:lnSpc>
                  <a:spcPts val="2360"/>
                </a:lnSpc>
              </a:pPr>
              <a:r>
                <a:rPr lang="en-US" sz="2000" b="1" spc="78">
                  <a:solidFill>
                    <a:srgbClr val="464646"/>
                  </a:solidFill>
                  <a:latin typeface="TT Chocolates Bold"/>
                  <a:ea typeface="TT Chocolates Bold"/>
                  <a:cs typeface="TT Chocolates Bold"/>
                  <a:sym typeface="TT Chocolates Bold"/>
                </a:rPr>
                <a:t>Relaxing</a:t>
              </a:r>
            </a:p>
          </p:txBody>
        </p:sp>
      </p:grpSp>
      <p:grpSp>
        <p:nvGrpSpPr>
          <p:cNvPr id="24" name="Group 24"/>
          <p:cNvGrpSpPr/>
          <p:nvPr/>
        </p:nvGrpSpPr>
        <p:grpSpPr>
          <a:xfrm>
            <a:off x="12638076" y="7925028"/>
            <a:ext cx="3569958" cy="630749"/>
            <a:chOff x="0" y="0"/>
            <a:chExt cx="940236" cy="166123"/>
          </a:xfrm>
        </p:grpSpPr>
        <p:sp>
          <p:nvSpPr>
            <p:cNvPr id="25" name="Freeform 25"/>
            <p:cNvSpPr/>
            <p:nvPr/>
          </p:nvSpPr>
          <p:spPr>
            <a:xfrm>
              <a:off x="0" y="0"/>
              <a:ext cx="940236" cy="166123"/>
            </a:xfrm>
            <a:custGeom>
              <a:avLst/>
              <a:gdLst/>
              <a:ahLst/>
              <a:cxnLst/>
              <a:rect l="l" t="t" r="r" b="b"/>
              <a:pathLst>
                <a:path w="940236" h="166123">
                  <a:moveTo>
                    <a:pt x="0" y="0"/>
                  </a:moveTo>
                  <a:lnTo>
                    <a:pt x="940236" y="0"/>
                  </a:lnTo>
                  <a:lnTo>
                    <a:pt x="940236" y="166123"/>
                  </a:lnTo>
                  <a:lnTo>
                    <a:pt x="0" y="166123"/>
                  </a:lnTo>
                  <a:close/>
                </a:path>
              </a:pathLst>
            </a:custGeom>
            <a:ln cap="sq">
              <a:noFill/>
              <a:prstDash val="solid"/>
              <a:miter/>
            </a:ln>
          </p:spPr>
          <p:txBody>
            <a:bodyPr/>
            <a:lstStyle/>
            <a:p>
              <a:endParaRPr lang="it-IT"/>
            </a:p>
          </p:txBody>
        </p:sp>
        <p:sp>
          <p:nvSpPr>
            <p:cNvPr id="26" name="TextBox 26"/>
            <p:cNvSpPr txBox="1"/>
            <p:nvPr/>
          </p:nvSpPr>
          <p:spPr>
            <a:xfrm>
              <a:off x="0" y="-9525"/>
              <a:ext cx="940236" cy="175648"/>
            </a:xfrm>
            <a:prstGeom prst="rect">
              <a:avLst/>
            </a:prstGeom>
          </p:spPr>
          <p:txBody>
            <a:bodyPr lIns="50800" tIns="50800" rIns="50800" bIns="50800" rtlCol="0" anchor="ctr"/>
            <a:lstStyle/>
            <a:p>
              <a:pPr algn="ctr">
                <a:lnSpc>
                  <a:spcPts val="2360"/>
                </a:lnSpc>
              </a:pPr>
              <a:r>
                <a:rPr lang="en-US" sz="2000" b="1" spc="78">
                  <a:solidFill>
                    <a:srgbClr val="464646"/>
                  </a:solidFill>
                  <a:latin typeface="TT Chocolates Bold"/>
                  <a:ea typeface="TT Chocolates Bold"/>
                  <a:cs typeface="TT Chocolates Bold"/>
                  <a:sym typeface="TT Chocolates Bold"/>
                </a:rPr>
                <a:t>Sleeping</a:t>
              </a:r>
            </a:p>
          </p:txBody>
        </p:sp>
      </p:grpSp>
      <p:sp>
        <p:nvSpPr>
          <p:cNvPr id="27" name="TextBox 27"/>
          <p:cNvSpPr txBox="1"/>
          <p:nvPr/>
        </p:nvSpPr>
        <p:spPr>
          <a:xfrm>
            <a:off x="2362200" y="8477478"/>
            <a:ext cx="3372838" cy="480314"/>
          </a:xfrm>
          <a:prstGeom prst="rect">
            <a:avLst/>
          </a:prstGeom>
        </p:spPr>
        <p:txBody>
          <a:bodyPr lIns="0" tIns="0" rIns="0" bIns="0" rtlCol="0" anchor="t">
            <a:spAutoFit/>
          </a:bodyPr>
          <a:lstStyle/>
          <a:p>
            <a:pPr algn="ctr">
              <a:lnSpc>
                <a:spcPts val="1888"/>
              </a:lnSpc>
            </a:pPr>
            <a:r>
              <a:rPr lang="en-US" sz="1600" spc="62">
                <a:solidFill>
                  <a:srgbClr val="414141"/>
                </a:solidFill>
                <a:latin typeface="TT Chocolates"/>
                <a:ea typeface="TT Chocolates"/>
                <a:cs typeface="TT Chocolates"/>
                <a:sym typeface="TT Chocolates"/>
              </a:rPr>
              <a:t>CCT: 2700-4000 K</a:t>
            </a:r>
          </a:p>
          <a:p>
            <a:pPr algn="ctr">
              <a:lnSpc>
                <a:spcPts val="1888"/>
              </a:lnSpc>
            </a:pPr>
            <a:r>
              <a:rPr lang="en-US" sz="1600" spc="62">
                <a:solidFill>
                  <a:srgbClr val="414141"/>
                </a:solidFill>
                <a:latin typeface="TT Chocolates"/>
                <a:ea typeface="TT Chocolates"/>
                <a:cs typeface="TT Chocolates"/>
                <a:sym typeface="TT Chocolates"/>
              </a:rPr>
              <a:t>Illuminance: 100-300 lux</a:t>
            </a:r>
          </a:p>
        </p:txBody>
      </p:sp>
      <p:sp>
        <p:nvSpPr>
          <p:cNvPr id="28" name="TextBox 28"/>
          <p:cNvSpPr txBox="1"/>
          <p:nvPr/>
        </p:nvSpPr>
        <p:spPr>
          <a:xfrm>
            <a:off x="5735038" y="8500873"/>
            <a:ext cx="3264341" cy="480314"/>
          </a:xfrm>
          <a:prstGeom prst="rect">
            <a:avLst/>
          </a:prstGeom>
        </p:spPr>
        <p:txBody>
          <a:bodyPr lIns="0" tIns="0" rIns="0" bIns="0" rtlCol="0" anchor="t">
            <a:spAutoFit/>
          </a:bodyPr>
          <a:lstStyle/>
          <a:p>
            <a:pPr algn="ctr">
              <a:lnSpc>
                <a:spcPts val="1887"/>
              </a:lnSpc>
            </a:pPr>
            <a:r>
              <a:rPr lang="en-US" sz="1599" spc="62">
                <a:solidFill>
                  <a:srgbClr val="414141"/>
                </a:solidFill>
                <a:latin typeface="TT Chocolates"/>
                <a:ea typeface="TT Chocolates"/>
                <a:cs typeface="TT Chocolates"/>
                <a:sym typeface="TT Chocolates"/>
              </a:rPr>
              <a:t>CCT: 5000-6000 K</a:t>
            </a:r>
          </a:p>
          <a:p>
            <a:pPr algn="ctr">
              <a:lnSpc>
                <a:spcPts val="1887"/>
              </a:lnSpc>
            </a:pPr>
            <a:r>
              <a:rPr lang="en-US" sz="1599" spc="62">
                <a:solidFill>
                  <a:srgbClr val="414141"/>
                </a:solidFill>
                <a:latin typeface="TT Chocolates"/>
                <a:ea typeface="TT Chocolates"/>
                <a:cs typeface="TT Chocolates"/>
                <a:sym typeface="TT Chocolates"/>
              </a:rPr>
              <a:t>Illuminance: 500-1000 lux</a:t>
            </a:r>
          </a:p>
        </p:txBody>
      </p:sp>
      <p:sp>
        <p:nvSpPr>
          <p:cNvPr id="29" name="TextBox 29"/>
          <p:cNvSpPr txBox="1"/>
          <p:nvPr/>
        </p:nvSpPr>
        <p:spPr>
          <a:xfrm>
            <a:off x="9052599" y="8512340"/>
            <a:ext cx="3533962" cy="480314"/>
          </a:xfrm>
          <a:prstGeom prst="rect">
            <a:avLst/>
          </a:prstGeom>
        </p:spPr>
        <p:txBody>
          <a:bodyPr lIns="0" tIns="0" rIns="0" bIns="0" rtlCol="0" anchor="t">
            <a:spAutoFit/>
          </a:bodyPr>
          <a:lstStyle/>
          <a:p>
            <a:pPr algn="ctr">
              <a:lnSpc>
                <a:spcPts val="1888"/>
              </a:lnSpc>
            </a:pPr>
            <a:r>
              <a:rPr lang="en-US" sz="1600" spc="62">
                <a:solidFill>
                  <a:srgbClr val="414141"/>
                </a:solidFill>
                <a:latin typeface="TT Chocolates"/>
                <a:ea typeface="TT Chocolates"/>
                <a:cs typeface="TT Chocolates"/>
                <a:sym typeface="TT Chocolates"/>
              </a:rPr>
              <a:t>CCT: 2200-3000 K</a:t>
            </a:r>
          </a:p>
          <a:p>
            <a:pPr algn="ctr">
              <a:lnSpc>
                <a:spcPts val="1888"/>
              </a:lnSpc>
            </a:pPr>
            <a:r>
              <a:rPr lang="en-US" sz="1600" spc="62">
                <a:solidFill>
                  <a:srgbClr val="414141"/>
                </a:solidFill>
                <a:latin typeface="TT Chocolates"/>
                <a:ea typeface="TT Chocolates"/>
                <a:cs typeface="TT Chocolates"/>
                <a:sym typeface="TT Chocolates"/>
              </a:rPr>
              <a:t>Illuminance: 50-200 lux</a:t>
            </a:r>
          </a:p>
        </p:txBody>
      </p:sp>
      <p:sp>
        <p:nvSpPr>
          <p:cNvPr id="30" name="TextBox 30"/>
          <p:cNvSpPr txBox="1"/>
          <p:nvPr/>
        </p:nvSpPr>
        <p:spPr>
          <a:xfrm>
            <a:off x="12733326" y="8512340"/>
            <a:ext cx="3474708" cy="480314"/>
          </a:xfrm>
          <a:prstGeom prst="rect">
            <a:avLst/>
          </a:prstGeom>
        </p:spPr>
        <p:txBody>
          <a:bodyPr lIns="0" tIns="0" rIns="0" bIns="0" rtlCol="0" anchor="t">
            <a:spAutoFit/>
          </a:bodyPr>
          <a:lstStyle/>
          <a:p>
            <a:pPr algn="ctr">
              <a:lnSpc>
                <a:spcPts val="1888"/>
              </a:lnSpc>
            </a:pPr>
            <a:r>
              <a:rPr lang="en-US" sz="1600" spc="62">
                <a:solidFill>
                  <a:srgbClr val="414141"/>
                </a:solidFill>
                <a:latin typeface="TT Chocolates"/>
                <a:ea typeface="TT Chocolates"/>
                <a:cs typeface="TT Chocolates"/>
                <a:sym typeface="TT Chocolates"/>
              </a:rPr>
              <a:t>CCT: 1800-2200 K</a:t>
            </a:r>
          </a:p>
          <a:p>
            <a:pPr algn="ctr">
              <a:lnSpc>
                <a:spcPts val="1888"/>
              </a:lnSpc>
            </a:pPr>
            <a:r>
              <a:rPr lang="en-US" sz="1600" spc="62">
                <a:solidFill>
                  <a:srgbClr val="414141"/>
                </a:solidFill>
                <a:latin typeface="TT Chocolates"/>
                <a:ea typeface="TT Chocolates"/>
                <a:cs typeface="TT Chocolates"/>
                <a:sym typeface="TT Chocolates"/>
              </a:rPr>
              <a:t>Illuminance: 0-50 lux</a:t>
            </a:r>
          </a:p>
        </p:txBody>
      </p:sp>
      <p:grpSp>
        <p:nvGrpSpPr>
          <p:cNvPr id="31" name="Group 31"/>
          <p:cNvGrpSpPr/>
          <p:nvPr/>
        </p:nvGrpSpPr>
        <p:grpSpPr>
          <a:xfrm>
            <a:off x="9518991" y="2578499"/>
            <a:ext cx="314325" cy="150495"/>
            <a:chOff x="0" y="0"/>
            <a:chExt cx="419100" cy="200660"/>
          </a:xfrm>
        </p:grpSpPr>
        <p:grpSp>
          <p:nvGrpSpPr>
            <p:cNvPr id="32" name="Group 32"/>
            <p:cNvGrpSpPr/>
            <p:nvPr/>
          </p:nvGrpSpPr>
          <p:grpSpPr>
            <a:xfrm>
              <a:off x="0" y="3810"/>
              <a:ext cx="292100" cy="190500"/>
              <a:chOff x="0" y="0"/>
              <a:chExt cx="292100" cy="190500"/>
            </a:xfrm>
          </p:grpSpPr>
          <p:sp>
            <p:nvSpPr>
              <p:cNvPr id="33" name="Freeform 33"/>
              <p:cNvSpPr/>
              <p:nvPr/>
            </p:nvSpPr>
            <p:spPr>
              <a:xfrm>
                <a:off x="50514" y="54317"/>
                <a:ext cx="190976" cy="90046"/>
              </a:xfrm>
              <a:custGeom>
                <a:avLst/>
                <a:gdLst/>
                <a:ahLst/>
                <a:cxnLst/>
                <a:rect l="l" t="t" r="r" b="b"/>
                <a:pathLst>
                  <a:path w="190976" h="90046">
                    <a:moveTo>
                      <a:pt x="12986" y="24423"/>
                    </a:moveTo>
                    <a:cubicBezTo>
                      <a:pt x="108236" y="-6057"/>
                      <a:pt x="148876" y="-3517"/>
                      <a:pt x="167926" y="7913"/>
                    </a:cubicBezTo>
                    <a:cubicBezTo>
                      <a:pt x="179356" y="14263"/>
                      <a:pt x="188246" y="25693"/>
                      <a:pt x="190786" y="37123"/>
                    </a:cubicBezTo>
                    <a:cubicBezTo>
                      <a:pt x="192056" y="48553"/>
                      <a:pt x="186976" y="67603"/>
                      <a:pt x="175546" y="76493"/>
                    </a:cubicBezTo>
                    <a:cubicBezTo>
                      <a:pt x="152686" y="93003"/>
                      <a:pt x="59976" y="93003"/>
                      <a:pt x="30766" y="84113"/>
                    </a:cubicBezTo>
                    <a:cubicBezTo>
                      <a:pt x="18066" y="80303"/>
                      <a:pt x="6636" y="73953"/>
                      <a:pt x="4096" y="66333"/>
                    </a:cubicBezTo>
                    <a:cubicBezTo>
                      <a:pt x="1556" y="56173"/>
                      <a:pt x="6636" y="39663"/>
                      <a:pt x="18066" y="29503"/>
                    </a:cubicBezTo>
                    <a:cubicBezTo>
                      <a:pt x="38386" y="12993"/>
                      <a:pt x="124746" y="293"/>
                      <a:pt x="147606" y="10453"/>
                    </a:cubicBezTo>
                    <a:cubicBezTo>
                      <a:pt x="160306" y="15533"/>
                      <a:pt x="167926" y="30773"/>
                      <a:pt x="167926" y="39663"/>
                    </a:cubicBezTo>
                    <a:cubicBezTo>
                      <a:pt x="169196" y="47283"/>
                      <a:pt x="161576" y="58713"/>
                      <a:pt x="155226" y="63793"/>
                    </a:cubicBezTo>
                    <a:cubicBezTo>
                      <a:pt x="147606" y="67603"/>
                      <a:pt x="134906" y="68873"/>
                      <a:pt x="127286" y="65063"/>
                    </a:cubicBezTo>
                    <a:cubicBezTo>
                      <a:pt x="119666" y="62523"/>
                      <a:pt x="110776" y="52363"/>
                      <a:pt x="110776" y="44743"/>
                    </a:cubicBezTo>
                    <a:cubicBezTo>
                      <a:pt x="110776" y="34583"/>
                      <a:pt x="126016" y="11723"/>
                      <a:pt x="134906" y="9183"/>
                    </a:cubicBezTo>
                    <a:cubicBezTo>
                      <a:pt x="143796" y="7913"/>
                      <a:pt x="162846" y="19343"/>
                      <a:pt x="166656" y="26963"/>
                    </a:cubicBezTo>
                    <a:cubicBezTo>
                      <a:pt x="169196" y="35853"/>
                      <a:pt x="166656" y="52363"/>
                      <a:pt x="157766" y="61253"/>
                    </a:cubicBezTo>
                    <a:cubicBezTo>
                      <a:pt x="138716" y="79033"/>
                      <a:pt x="57436" y="90463"/>
                      <a:pt x="30766" y="84113"/>
                    </a:cubicBezTo>
                    <a:cubicBezTo>
                      <a:pt x="18066" y="81573"/>
                      <a:pt x="6636" y="73953"/>
                      <a:pt x="4096" y="66333"/>
                    </a:cubicBezTo>
                    <a:cubicBezTo>
                      <a:pt x="1556" y="56173"/>
                      <a:pt x="6636" y="37123"/>
                      <a:pt x="18066" y="29503"/>
                    </a:cubicBezTo>
                    <a:cubicBezTo>
                      <a:pt x="38386" y="15533"/>
                      <a:pt x="127286" y="16803"/>
                      <a:pt x="143796" y="30773"/>
                    </a:cubicBezTo>
                    <a:cubicBezTo>
                      <a:pt x="151416" y="37123"/>
                      <a:pt x="153956" y="53633"/>
                      <a:pt x="148876" y="58713"/>
                    </a:cubicBezTo>
                    <a:cubicBezTo>
                      <a:pt x="142526" y="65063"/>
                      <a:pt x="109506" y="43473"/>
                      <a:pt x="89186" y="44743"/>
                    </a:cubicBezTo>
                    <a:cubicBezTo>
                      <a:pt x="67596" y="47283"/>
                      <a:pt x="40926" y="75223"/>
                      <a:pt x="24416" y="73953"/>
                    </a:cubicBezTo>
                    <a:cubicBezTo>
                      <a:pt x="14256" y="72683"/>
                      <a:pt x="2826" y="65063"/>
                      <a:pt x="286" y="57443"/>
                    </a:cubicBezTo>
                    <a:cubicBezTo>
                      <a:pt x="-2254" y="48553"/>
                      <a:pt x="12986" y="24423"/>
                      <a:pt x="12986" y="24423"/>
                    </a:cubicBezTo>
                  </a:path>
                </a:pathLst>
              </a:custGeom>
              <a:solidFill>
                <a:srgbClr val="989898"/>
              </a:solidFill>
              <a:ln cap="sq">
                <a:noFill/>
                <a:prstDash val="solid"/>
                <a:miter/>
              </a:ln>
            </p:spPr>
            <p:txBody>
              <a:bodyPr/>
              <a:lstStyle/>
              <a:p>
                <a:endParaRPr lang="it-IT"/>
              </a:p>
            </p:txBody>
          </p:sp>
        </p:grpSp>
        <p:grpSp>
          <p:nvGrpSpPr>
            <p:cNvPr id="34" name="Group 34"/>
            <p:cNvGrpSpPr/>
            <p:nvPr/>
          </p:nvGrpSpPr>
          <p:grpSpPr>
            <a:xfrm>
              <a:off x="130810" y="0"/>
              <a:ext cx="288290" cy="200660"/>
              <a:chOff x="0" y="0"/>
              <a:chExt cx="288290" cy="200660"/>
            </a:xfrm>
          </p:grpSpPr>
          <p:sp>
            <p:nvSpPr>
              <p:cNvPr id="35" name="Freeform 35"/>
              <p:cNvSpPr/>
              <p:nvPr/>
            </p:nvSpPr>
            <p:spPr>
              <a:xfrm>
                <a:off x="47122" y="50703"/>
                <a:ext cx="191411" cy="99157"/>
              </a:xfrm>
              <a:custGeom>
                <a:avLst/>
                <a:gdLst/>
                <a:ahLst/>
                <a:cxnLst/>
                <a:rect l="l" t="t" r="r" b="b"/>
                <a:pathLst>
                  <a:path w="191411" h="99157">
                    <a:moveTo>
                      <a:pt x="34158" y="14067"/>
                    </a:moveTo>
                    <a:cubicBezTo>
                      <a:pt x="156078" y="59787"/>
                      <a:pt x="147188" y="71217"/>
                      <a:pt x="139568" y="75027"/>
                    </a:cubicBezTo>
                    <a:cubicBezTo>
                      <a:pt x="125598" y="81377"/>
                      <a:pt x="86228" y="78837"/>
                      <a:pt x="70988" y="68677"/>
                    </a:cubicBezTo>
                    <a:cubicBezTo>
                      <a:pt x="58288" y="59787"/>
                      <a:pt x="46858" y="26767"/>
                      <a:pt x="49398" y="24227"/>
                    </a:cubicBezTo>
                    <a:cubicBezTo>
                      <a:pt x="51938" y="21687"/>
                      <a:pt x="69718" y="43277"/>
                      <a:pt x="81148" y="44547"/>
                    </a:cubicBezTo>
                    <a:cubicBezTo>
                      <a:pt x="91308" y="47087"/>
                      <a:pt x="105278" y="34387"/>
                      <a:pt x="114168" y="36927"/>
                    </a:cubicBezTo>
                    <a:cubicBezTo>
                      <a:pt x="123058" y="39467"/>
                      <a:pt x="133218" y="47087"/>
                      <a:pt x="134488" y="55977"/>
                    </a:cubicBezTo>
                    <a:cubicBezTo>
                      <a:pt x="137028" y="64867"/>
                      <a:pt x="129408" y="86457"/>
                      <a:pt x="120518" y="91537"/>
                    </a:cubicBezTo>
                    <a:cubicBezTo>
                      <a:pt x="111628" y="97887"/>
                      <a:pt x="91308" y="90267"/>
                      <a:pt x="77338" y="83917"/>
                    </a:cubicBezTo>
                    <a:cubicBezTo>
                      <a:pt x="59558" y="76297"/>
                      <a:pt x="30348" y="59787"/>
                      <a:pt x="25268" y="44547"/>
                    </a:cubicBezTo>
                    <a:cubicBezTo>
                      <a:pt x="21458" y="31847"/>
                      <a:pt x="29078" y="8987"/>
                      <a:pt x="36698" y="2637"/>
                    </a:cubicBezTo>
                    <a:cubicBezTo>
                      <a:pt x="45588" y="-2443"/>
                      <a:pt x="65908" y="2637"/>
                      <a:pt x="72258" y="8987"/>
                    </a:cubicBezTo>
                    <a:cubicBezTo>
                      <a:pt x="78608" y="15337"/>
                      <a:pt x="81148" y="28037"/>
                      <a:pt x="79878" y="35657"/>
                    </a:cubicBezTo>
                    <a:cubicBezTo>
                      <a:pt x="77338" y="44547"/>
                      <a:pt x="68448" y="53437"/>
                      <a:pt x="60828" y="57247"/>
                    </a:cubicBezTo>
                    <a:cubicBezTo>
                      <a:pt x="53208" y="59787"/>
                      <a:pt x="40508" y="58517"/>
                      <a:pt x="34158" y="53437"/>
                    </a:cubicBezTo>
                    <a:cubicBezTo>
                      <a:pt x="26538" y="47087"/>
                      <a:pt x="20188" y="28037"/>
                      <a:pt x="22728" y="19147"/>
                    </a:cubicBezTo>
                    <a:cubicBezTo>
                      <a:pt x="26538" y="10257"/>
                      <a:pt x="40508" y="-1173"/>
                      <a:pt x="53208" y="97"/>
                    </a:cubicBezTo>
                    <a:cubicBezTo>
                      <a:pt x="73528" y="97"/>
                      <a:pt x="133218" y="43277"/>
                      <a:pt x="137028" y="62327"/>
                    </a:cubicBezTo>
                    <a:cubicBezTo>
                      <a:pt x="138298" y="73757"/>
                      <a:pt x="125598" y="88997"/>
                      <a:pt x="114168" y="94077"/>
                    </a:cubicBezTo>
                    <a:cubicBezTo>
                      <a:pt x="100198" y="101697"/>
                      <a:pt x="65908" y="97887"/>
                      <a:pt x="50668" y="92807"/>
                    </a:cubicBezTo>
                    <a:cubicBezTo>
                      <a:pt x="40508" y="88997"/>
                      <a:pt x="35428" y="83917"/>
                      <a:pt x="30348" y="76297"/>
                    </a:cubicBezTo>
                    <a:cubicBezTo>
                      <a:pt x="22728" y="64867"/>
                      <a:pt x="12568" y="39467"/>
                      <a:pt x="17648" y="29307"/>
                    </a:cubicBezTo>
                    <a:cubicBezTo>
                      <a:pt x="22728" y="20417"/>
                      <a:pt x="41778" y="19147"/>
                      <a:pt x="55748" y="16607"/>
                    </a:cubicBezTo>
                    <a:cubicBezTo>
                      <a:pt x="72258" y="12797"/>
                      <a:pt x="92578" y="6447"/>
                      <a:pt x="111628" y="10257"/>
                    </a:cubicBezTo>
                    <a:cubicBezTo>
                      <a:pt x="135758" y="14067"/>
                      <a:pt x="180208" y="34387"/>
                      <a:pt x="189098" y="50897"/>
                    </a:cubicBezTo>
                    <a:cubicBezTo>
                      <a:pt x="194178" y="62327"/>
                      <a:pt x="190368" y="81377"/>
                      <a:pt x="182748" y="88997"/>
                    </a:cubicBezTo>
                    <a:cubicBezTo>
                      <a:pt x="175128" y="96617"/>
                      <a:pt x="157348" y="97887"/>
                      <a:pt x="143378" y="99157"/>
                    </a:cubicBezTo>
                    <a:cubicBezTo>
                      <a:pt x="125598" y="99157"/>
                      <a:pt x="104008" y="94077"/>
                      <a:pt x="83688" y="87727"/>
                    </a:cubicBezTo>
                    <a:cubicBezTo>
                      <a:pt x="58288" y="80107"/>
                      <a:pt x="12568" y="68677"/>
                      <a:pt x="3678" y="53437"/>
                    </a:cubicBezTo>
                    <a:cubicBezTo>
                      <a:pt x="-2672" y="43277"/>
                      <a:pt x="-132" y="25497"/>
                      <a:pt x="6218" y="19147"/>
                    </a:cubicBezTo>
                    <a:cubicBezTo>
                      <a:pt x="11298" y="12797"/>
                      <a:pt x="34158" y="14067"/>
                      <a:pt x="34158" y="14067"/>
                    </a:cubicBezTo>
                  </a:path>
                </a:pathLst>
              </a:custGeom>
              <a:solidFill>
                <a:srgbClr val="989898"/>
              </a:solidFill>
              <a:ln cap="sq">
                <a:noFill/>
                <a:prstDash val="solid"/>
                <a:miter/>
              </a:ln>
            </p:spPr>
            <p:txBody>
              <a:bodyPr/>
              <a:lstStyle/>
              <a:p>
                <a:endParaRPr lang="it-IT"/>
              </a:p>
            </p:txBody>
          </p:sp>
        </p:grpSp>
      </p:grpSp>
      <p:grpSp>
        <p:nvGrpSpPr>
          <p:cNvPr id="36" name="Group 36"/>
          <p:cNvGrpSpPr/>
          <p:nvPr/>
        </p:nvGrpSpPr>
        <p:grpSpPr>
          <a:xfrm>
            <a:off x="9062124" y="2257562"/>
            <a:ext cx="3585477" cy="5667466"/>
            <a:chOff x="0" y="0"/>
            <a:chExt cx="1086507" cy="1717413"/>
          </a:xfrm>
        </p:grpSpPr>
        <p:sp>
          <p:nvSpPr>
            <p:cNvPr id="37" name="Freeform 37"/>
            <p:cNvSpPr/>
            <p:nvPr/>
          </p:nvSpPr>
          <p:spPr>
            <a:xfrm>
              <a:off x="0" y="0"/>
              <a:ext cx="1086507" cy="1717413"/>
            </a:xfrm>
            <a:custGeom>
              <a:avLst/>
              <a:gdLst/>
              <a:ahLst/>
              <a:cxnLst/>
              <a:rect l="l" t="t" r="r" b="b"/>
              <a:pathLst>
                <a:path w="1086507" h="1717413">
                  <a:moveTo>
                    <a:pt x="0" y="0"/>
                  </a:moveTo>
                  <a:lnTo>
                    <a:pt x="1086507" y="0"/>
                  </a:lnTo>
                  <a:lnTo>
                    <a:pt x="1086507" y="1717413"/>
                  </a:lnTo>
                  <a:lnTo>
                    <a:pt x="0" y="1717413"/>
                  </a:lnTo>
                  <a:close/>
                </a:path>
              </a:pathLst>
            </a:custGeom>
            <a:ln w="28575" cap="sq">
              <a:solidFill>
                <a:srgbClr val="192C50">
                  <a:alpha val="44706"/>
                </a:srgbClr>
              </a:solidFill>
              <a:prstDash val="solid"/>
              <a:miter/>
            </a:ln>
          </p:spPr>
          <p:txBody>
            <a:bodyPr/>
            <a:lstStyle/>
            <a:p>
              <a:endParaRPr lang="it-IT"/>
            </a:p>
          </p:txBody>
        </p:sp>
        <p:sp>
          <p:nvSpPr>
            <p:cNvPr id="38" name="TextBox 38"/>
            <p:cNvSpPr txBox="1"/>
            <p:nvPr/>
          </p:nvSpPr>
          <p:spPr>
            <a:xfrm>
              <a:off x="0" y="0"/>
              <a:ext cx="1086507" cy="1717413"/>
            </a:xfrm>
            <a:prstGeom prst="rect">
              <a:avLst/>
            </a:prstGeom>
          </p:spPr>
          <p:txBody>
            <a:bodyPr lIns="46817" tIns="46817" rIns="46817" bIns="46817" rtlCol="0" anchor="ctr"/>
            <a:lstStyle/>
            <a:p>
              <a:pPr algn="ctr">
                <a:lnSpc>
                  <a:spcPts val="1696"/>
                </a:lnSpc>
              </a:pPr>
              <a:endParaRPr/>
            </a:p>
          </p:txBody>
        </p:sp>
      </p:grpSp>
      <p:grpSp>
        <p:nvGrpSpPr>
          <p:cNvPr id="39" name="Group 39"/>
          <p:cNvGrpSpPr/>
          <p:nvPr/>
        </p:nvGrpSpPr>
        <p:grpSpPr>
          <a:xfrm>
            <a:off x="5744563" y="2257562"/>
            <a:ext cx="3317561" cy="5667466"/>
            <a:chOff x="0" y="0"/>
            <a:chExt cx="1005321" cy="1717413"/>
          </a:xfrm>
        </p:grpSpPr>
        <p:sp>
          <p:nvSpPr>
            <p:cNvPr id="40" name="Freeform 40"/>
            <p:cNvSpPr/>
            <p:nvPr/>
          </p:nvSpPr>
          <p:spPr>
            <a:xfrm>
              <a:off x="0" y="0"/>
              <a:ext cx="1005321" cy="1717413"/>
            </a:xfrm>
            <a:custGeom>
              <a:avLst/>
              <a:gdLst/>
              <a:ahLst/>
              <a:cxnLst/>
              <a:rect l="l" t="t" r="r" b="b"/>
              <a:pathLst>
                <a:path w="1005321" h="1717413">
                  <a:moveTo>
                    <a:pt x="0" y="0"/>
                  </a:moveTo>
                  <a:lnTo>
                    <a:pt x="1005321" y="0"/>
                  </a:lnTo>
                  <a:lnTo>
                    <a:pt x="1005321" y="1717413"/>
                  </a:lnTo>
                  <a:lnTo>
                    <a:pt x="0" y="1717413"/>
                  </a:lnTo>
                  <a:close/>
                </a:path>
              </a:pathLst>
            </a:custGeom>
            <a:ln w="28575" cap="sq">
              <a:solidFill>
                <a:srgbClr val="192C50">
                  <a:alpha val="44706"/>
                </a:srgbClr>
              </a:solidFill>
              <a:prstDash val="solid"/>
              <a:miter/>
            </a:ln>
          </p:spPr>
          <p:txBody>
            <a:bodyPr/>
            <a:lstStyle/>
            <a:p>
              <a:endParaRPr lang="it-IT"/>
            </a:p>
          </p:txBody>
        </p:sp>
        <p:sp>
          <p:nvSpPr>
            <p:cNvPr id="41" name="TextBox 41"/>
            <p:cNvSpPr txBox="1"/>
            <p:nvPr/>
          </p:nvSpPr>
          <p:spPr>
            <a:xfrm>
              <a:off x="0" y="0"/>
              <a:ext cx="1005321" cy="1717413"/>
            </a:xfrm>
            <a:prstGeom prst="rect">
              <a:avLst/>
            </a:prstGeom>
          </p:spPr>
          <p:txBody>
            <a:bodyPr lIns="46817" tIns="46817" rIns="46817" bIns="46817" rtlCol="0" anchor="ctr"/>
            <a:lstStyle/>
            <a:p>
              <a:pPr algn="ctr">
                <a:lnSpc>
                  <a:spcPts val="1696"/>
                </a:lnSpc>
              </a:pPr>
              <a:endParaRPr/>
            </a:p>
          </p:txBody>
        </p:sp>
      </p:grpSp>
      <p:grpSp>
        <p:nvGrpSpPr>
          <p:cNvPr id="42" name="Group 42"/>
          <p:cNvGrpSpPr/>
          <p:nvPr/>
        </p:nvGrpSpPr>
        <p:grpSpPr>
          <a:xfrm>
            <a:off x="12647601" y="2257562"/>
            <a:ext cx="3569958" cy="5667466"/>
            <a:chOff x="0" y="0"/>
            <a:chExt cx="1081805" cy="1717413"/>
          </a:xfrm>
        </p:grpSpPr>
        <p:sp>
          <p:nvSpPr>
            <p:cNvPr id="43" name="Freeform 43"/>
            <p:cNvSpPr/>
            <p:nvPr/>
          </p:nvSpPr>
          <p:spPr>
            <a:xfrm>
              <a:off x="0" y="0"/>
              <a:ext cx="1081805" cy="1717413"/>
            </a:xfrm>
            <a:custGeom>
              <a:avLst/>
              <a:gdLst/>
              <a:ahLst/>
              <a:cxnLst/>
              <a:rect l="l" t="t" r="r" b="b"/>
              <a:pathLst>
                <a:path w="1081805" h="1717413">
                  <a:moveTo>
                    <a:pt x="0" y="0"/>
                  </a:moveTo>
                  <a:lnTo>
                    <a:pt x="1081805" y="0"/>
                  </a:lnTo>
                  <a:lnTo>
                    <a:pt x="1081805" y="1717413"/>
                  </a:lnTo>
                  <a:lnTo>
                    <a:pt x="0" y="1717413"/>
                  </a:lnTo>
                  <a:close/>
                </a:path>
              </a:pathLst>
            </a:custGeom>
            <a:ln w="28575" cap="sq">
              <a:solidFill>
                <a:srgbClr val="192C50">
                  <a:alpha val="44706"/>
                </a:srgbClr>
              </a:solidFill>
              <a:prstDash val="solid"/>
              <a:miter/>
            </a:ln>
          </p:spPr>
          <p:txBody>
            <a:bodyPr/>
            <a:lstStyle/>
            <a:p>
              <a:endParaRPr lang="it-IT"/>
            </a:p>
          </p:txBody>
        </p:sp>
        <p:sp>
          <p:nvSpPr>
            <p:cNvPr id="44" name="TextBox 44"/>
            <p:cNvSpPr txBox="1"/>
            <p:nvPr/>
          </p:nvSpPr>
          <p:spPr>
            <a:xfrm>
              <a:off x="0" y="0"/>
              <a:ext cx="1081805" cy="1717413"/>
            </a:xfrm>
            <a:prstGeom prst="rect">
              <a:avLst/>
            </a:prstGeom>
          </p:spPr>
          <p:txBody>
            <a:bodyPr lIns="46817" tIns="46817" rIns="46817" bIns="46817" rtlCol="0" anchor="ctr"/>
            <a:lstStyle/>
            <a:p>
              <a:pPr algn="ctr">
                <a:lnSpc>
                  <a:spcPts val="1696"/>
                </a:lnSpc>
              </a:pPr>
              <a:endParaRPr/>
            </a:p>
          </p:txBody>
        </p:sp>
      </p:grpSp>
      <p:grpSp>
        <p:nvGrpSpPr>
          <p:cNvPr id="45" name="Group 45"/>
          <p:cNvGrpSpPr/>
          <p:nvPr/>
        </p:nvGrpSpPr>
        <p:grpSpPr>
          <a:xfrm>
            <a:off x="2371725" y="2257562"/>
            <a:ext cx="3372838" cy="5667466"/>
            <a:chOff x="0" y="0"/>
            <a:chExt cx="1022071" cy="1717413"/>
          </a:xfrm>
        </p:grpSpPr>
        <p:sp>
          <p:nvSpPr>
            <p:cNvPr id="46" name="Freeform 46"/>
            <p:cNvSpPr/>
            <p:nvPr/>
          </p:nvSpPr>
          <p:spPr>
            <a:xfrm>
              <a:off x="0" y="0"/>
              <a:ext cx="1022071" cy="1717413"/>
            </a:xfrm>
            <a:custGeom>
              <a:avLst/>
              <a:gdLst/>
              <a:ahLst/>
              <a:cxnLst/>
              <a:rect l="l" t="t" r="r" b="b"/>
              <a:pathLst>
                <a:path w="1022071" h="1717413">
                  <a:moveTo>
                    <a:pt x="0" y="0"/>
                  </a:moveTo>
                  <a:lnTo>
                    <a:pt x="1022071" y="0"/>
                  </a:lnTo>
                  <a:lnTo>
                    <a:pt x="1022071" y="1717413"/>
                  </a:lnTo>
                  <a:lnTo>
                    <a:pt x="0" y="1717413"/>
                  </a:lnTo>
                  <a:close/>
                </a:path>
              </a:pathLst>
            </a:custGeom>
            <a:ln w="28575" cap="sq">
              <a:solidFill>
                <a:srgbClr val="192C50">
                  <a:alpha val="44706"/>
                </a:srgbClr>
              </a:solidFill>
              <a:prstDash val="solid"/>
              <a:miter/>
            </a:ln>
          </p:spPr>
          <p:txBody>
            <a:bodyPr/>
            <a:lstStyle/>
            <a:p>
              <a:endParaRPr lang="it-IT"/>
            </a:p>
          </p:txBody>
        </p:sp>
        <p:sp>
          <p:nvSpPr>
            <p:cNvPr id="47" name="TextBox 47"/>
            <p:cNvSpPr txBox="1"/>
            <p:nvPr/>
          </p:nvSpPr>
          <p:spPr>
            <a:xfrm>
              <a:off x="0" y="0"/>
              <a:ext cx="1022071" cy="1717413"/>
            </a:xfrm>
            <a:prstGeom prst="rect">
              <a:avLst/>
            </a:prstGeom>
          </p:spPr>
          <p:txBody>
            <a:bodyPr lIns="46817" tIns="46817" rIns="46817" bIns="46817" rtlCol="0" anchor="ctr"/>
            <a:lstStyle/>
            <a:p>
              <a:pPr algn="ctr">
                <a:lnSpc>
                  <a:spcPts val="1696"/>
                </a:lnSpc>
              </a:pPr>
              <a:endParaRPr/>
            </a:p>
          </p:txBody>
        </p:sp>
      </p:grpSp>
      <p:sp>
        <p:nvSpPr>
          <p:cNvPr id="48" name="TextBox 48"/>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
        <p:nvSpPr>
          <p:cNvPr id="49" name="TextBox 49"/>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CIRCADIAN RYTHM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62200" y="2409962"/>
            <a:ext cx="13776858" cy="5733877"/>
          </a:xfrm>
          <a:custGeom>
            <a:avLst/>
            <a:gdLst/>
            <a:ahLst/>
            <a:cxnLst/>
            <a:rect l="l" t="t" r="r" b="b"/>
            <a:pathLst>
              <a:path w="13776858" h="5733877">
                <a:moveTo>
                  <a:pt x="0" y="0"/>
                </a:moveTo>
                <a:lnTo>
                  <a:pt x="13776858" y="0"/>
                </a:lnTo>
                <a:lnTo>
                  <a:pt x="13776858" y="5733877"/>
                </a:lnTo>
                <a:lnTo>
                  <a:pt x="0" y="5733877"/>
                </a:lnTo>
                <a:lnTo>
                  <a:pt x="0" y="0"/>
                </a:lnTo>
                <a:close/>
              </a:path>
            </a:pathLst>
          </a:custGeom>
          <a:blipFill>
            <a:blip r:embed="rId3"/>
            <a:stretch>
              <a:fillRect t="-2572" r="-1566" b="-4192"/>
            </a:stretch>
          </a:blipFill>
        </p:spPr>
        <p:txBody>
          <a:bodyPr/>
          <a:lstStyle/>
          <a:p>
            <a:endParaRPr lang="it-IT"/>
          </a:p>
        </p:txBody>
      </p:sp>
      <p:sp>
        <p:nvSpPr>
          <p:cNvPr id="3" name="Freeform 3"/>
          <p:cNvSpPr/>
          <p:nvPr/>
        </p:nvSpPr>
        <p:spPr>
          <a:xfrm>
            <a:off x="9229138" y="2409962"/>
            <a:ext cx="6896723" cy="5733877"/>
          </a:xfrm>
          <a:custGeom>
            <a:avLst/>
            <a:gdLst/>
            <a:ahLst/>
            <a:cxnLst/>
            <a:rect l="l" t="t" r="r" b="b"/>
            <a:pathLst>
              <a:path w="6896723" h="5733877">
                <a:moveTo>
                  <a:pt x="0" y="0"/>
                </a:moveTo>
                <a:lnTo>
                  <a:pt x="6896723" y="0"/>
                </a:lnTo>
                <a:lnTo>
                  <a:pt x="6896723" y="5733877"/>
                </a:lnTo>
                <a:lnTo>
                  <a:pt x="0" y="5733877"/>
                </a:lnTo>
                <a:lnTo>
                  <a:pt x="0" y="0"/>
                </a:lnTo>
                <a:close/>
              </a:path>
            </a:pathLst>
          </a:custGeom>
          <a:blipFill>
            <a:blip r:embed="rId4"/>
            <a:stretch>
              <a:fillRect l="-105542" t="-3094" r="-6165" b="-4173"/>
            </a:stretch>
          </a:blipFill>
        </p:spPr>
        <p:txBody>
          <a:bodyPr/>
          <a:lstStyle/>
          <a:p>
            <a:endParaRPr lang="it-IT"/>
          </a:p>
        </p:txBody>
      </p:sp>
      <p:grpSp>
        <p:nvGrpSpPr>
          <p:cNvPr id="4" name="Group 4"/>
          <p:cNvGrpSpPr/>
          <p:nvPr/>
        </p:nvGrpSpPr>
        <p:grpSpPr>
          <a:xfrm>
            <a:off x="9413147" y="2738789"/>
            <a:ext cx="314325" cy="150495"/>
            <a:chOff x="0" y="0"/>
            <a:chExt cx="419100" cy="200660"/>
          </a:xfrm>
        </p:grpSpPr>
        <p:grpSp>
          <p:nvGrpSpPr>
            <p:cNvPr id="5" name="Group 5"/>
            <p:cNvGrpSpPr/>
            <p:nvPr/>
          </p:nvGrpSpPr>
          <p:grpSpPr>
            <a:xfrm>
              <a:off x="0" y="3810"/>
              <a:ext cx="292100" cy="190500"/>
              <a:chOff x="0" y="0"/>
              <a:chExt cx="292100" cy="190500"/>
            </a:xfrm>
          </p:grpSpPr>
          <p:sp>
            <p:nvSpPr>
              <p:cNvPr id="6" name="Freeform 6"/>
              <p:cNvSpPr/>
              <p:nvPr/>
            </p:nvSpPr>
            <p:spPr>
              <a:xfrm>
                <a:off x="50514" y="54317"/>
                <a:ext cx="190976" cy="90046"/>
              </a:xfrm>
              <a:custGeom>
                <a:avLst/>
                <a:gdLst/>
                <a:ahLst/>
                <a:cxnLst/>
                <a:rect l="l" t="t" r="r" b="b"/>
                <a:pathLst>
                  <a:path w="190976" h="90046">
                    <a:moveTo>
                      <a:pt x="12986" y="24423"/>
                    </a:moveTo>
                    <a:cubicBezTo>
                      <a:pt x="108236" y="-6057"/>
                      <a:pt x="148876" y="-3517"/>
                      <a:pt x="167926" y="7913"/>
                    </a:cubicBezTo>
                    <a:cubicBezTo>
                      <a:pt x="179356" y="14263"/>
                      <a:pt x="188246" y="25693"/>
                      <a:pt x="190786" y="37123"/>
                    </a:cubicBezTo>
                    <a:cubicBezTo>
                      <a:pt x="192056" y="48553"/>
                      <a:pt x="186976" y="67603"/>
                      <a:pt x="175546" y="76493"/>
                    </a:cubicBezTo>
                    <a:cubicBezTo>
                      <a:pt x="152686" y="93003"/>
                      <a:pt x="59976" y="93003"/>
                      <a:pt x="30766" y="84113"/>
                    </a:cubicBezTo>
                    <a:cubicBezTo>
                      <a:pt x="18066" y="80303"/>
                      <a:pt x="6636" y="73953"/>
                      <a:pt x="4096" y="66333"/>
                    </a:cubicBezTo>
                    <a:cubicBezTo>
                      <a:pt x="1556" y="56173"/>
                      <a:pt x="6636" y="39663"/>
                      <a:pt x="18066" y="29503"/>
                    </a:cubicBezTo>
                    <a:cubicBezTo>
                      <a:pt x="38386" y="12993"/>
                      <a:pt x="124746" y="293"/>
                      <a:pt x="147606" y="10453"/>
                    </a:cubicBezTo>
                    <a:cubicBezTo>
                      <a:pt x="160306" y="15533"/>
                      <a:pt x="167926" y="30773"/>
                      <a:pt x="167926" y="39663"/>
                    </a:cubicBezTo>
                    <a:cubicBezTo>
                      <a:pt x="169196" y="47283"/>
                      <a:pt x="161576" y="58713"/>
                      <a:pt x="155226" y="63793"/>
                    </a:cubicBezTo>
                    <a:cubicBezTo>
                      <a:pt x="147606" y="67603"/>
                      <a:pt x="134906" y="68873"/>
                      <a:pt x="127286" y="65063"/>
                    </a:cubicBezTo>
                    <a:cubicBezTo>
                      <a:pt x="119666" y="62523"/>
                      <a:pt x="110776" y="52363"/>
                      <a:pt x="110776" y="44743"/>
                    </a:cubicBezTo>
                    <a:cubicBezTo>
                      <a:pt x="110776" y="34583"/>
                      <a:pt x="126016" y="11723"/>
                      <a:pt x="134906" y="9183"/>
                    </a:cubicBezTo>
                    <a:cubicBezTo>
                      <a:pt x="143796" y="7913"/>
                      <a:pt x="162846" y="19343"/>
                      <a:pt x="166656" y="26963"/>
                    </a:cubicBezTo>
                    <a:cubicBezTo>
                      <a:pt x="169196" y="35853"/>
                      <a:pt x="166656" y="52363"/>
                      <a:pt x="157766" y="61253"/>
                    </a:cubicBezTo>
                    <a:cubicBezTo>
                      <a:pt x="138716" y="79033"/>
                      <a:pt x="57436" y="90463"/>
                      <a:pt x="30766" y="84113"/>
                    </a:cubicBezTo>
                    <a:cubicBezTo>
                      <a:pt x="18066" y="81573"/>
                      <a:pt x="6636" y="73953"/>
                      <a:pt x="4096" y="66333"/>
                    </a:cubicBezTo>
                    <a:cubicBezTo>
                      <a:pt x="1556" y="56173"/>
                      <a:pt x="6636" y="37123"/>
                      <a:pt x="18066" y="29503"/>
                    </a:cubicBezTo>
                    <a:cubicBezTo>
                      <a:pt x="38386" y="15533"/>
                      <a:pt x="127286" y="16803"/>
                      <a:pt x="143796" y="30773"/>
                    </a:cubicBezTo>
                    <a:cubicBezTo>
                      <a:pt x="151416" y="37123"/>
                      <a:pt x="153956" y="53633"/>
                      <a:pt x="148876" y="58713"/>
                    </a:cubicBezTo>
                    <a:cubicBezTo>
                      <a:pt x="142526" y="65063"/>
                      <a:pt x="109506" y="43473"/>
                      <a:pt x="89186" y="44743"/>
                    </a:cubicBezTo>
                    <a:cubicBezTo>
                      <a:pt x="67596" y="47283"/>
                      <a:pt x="40926" y="75223"/>
                      <a:pt x="24416" y="73953"/>
                    </a:cubicBezTo>
                    <a:cubicBezTo>
                      <a:pt x="14256" y="72683"/>
                      <a:pt x="2826" y="65063"/>
                      <a:pt x="286" y="57443"/>
                    </a:cubicBezTo>
                    <a:cubicBezTo>
                      <a:pt x="-2254" y="48553"/>
                      <a:pt x="12986" y="24423"/>
                      <a:pt x="12986" y="24423"/>
                    </a:cubicBezTo>
                  </a:path>
                </a:pathLst>
              </a:custGeom>
              <a:solidFill>
                <a:srgbClr val="989898"/>
              </a:solidFill>
              <a:ln cap="sq">
                <a:noFill/>
                <a:prstDash val="solid"/>
                <a:miter/>
              </a:ln>
            </p:spPr>
            <p:txBody>
              <a:bodyPr/>
              <a:lstStyle/>
              <a:p>
                <a:endParaRPr lang="it-IT"/>
              </a:p>
            </p:txBody>
          </p:sp>
        </p:grpSp>
        <p:grpSp>
          <p:nvGrpSpPr>
            <p:cNvPr id="7" name="Group 7"/>
            <p:cNvGrpSpPr/>
            <p:nvPr/>
          </p:nvGrpSpPr>
          <p:grpSpPr>
            <a:xfrm>
              <a:off x="130810" y="0"/>
              <a:ext cx="288290" cy="200660"/>
              <a:chOff x="0" y="0"/>
              <a:chExt cx="288290" cy="200660"/>
            </a:xfrm>
          </p:grpSpPr>
          <p:sp>
            <p:nvSpPr>
              <p:cNvPr id="8" name="Freeform 8"/>
              <p:cNvSpPr/>
              <p:nvPr/>
            </p:nvSpPr>
            <p:spPr>
              <a:xfrm>
                <a:off x="47122" y="50703"/>
                <a:ext cx="191411" cy="99157"/>
              </a:xfrm>
              <a:custGeom>
                <a:avLst/>
                <a:gdLst/>
                <a:ahLst/>
                <a:cxnLst/>
                <a:rect l="l" t="t" r="r" b="b"/>
                <a:pathLst>
                  <a:path w="191411" h="99157">
                    <a:moveTo>
                      <a:pt x="34158" y="14067"/>
                    </a:moveTo>
                    <a:cubicBezTo>
                      <a:pt x="156078" y="59787"/>
                      <a:pt x="147188" y="71217"/>
                      <a:pt x="139568" y="75027"/>
                    </a:cubicBezTo>
                    <a:cubicBezTo>
                      <a:pt x="125598" y="81377"/>
                      <a:pt x="86228" y="78837"/>
                      <a:pt x="70988" y="68677"/>
                    </a:cubicBezTo>
                    <a:cubicBezTo>
                      <a:pt x="58288" y="59787"/>
                      <a:pt x="46858" y="26767"/>
                      <a:pt x="49398" y="24227"/>
                    </a:cubicBezTo>
                    <a:cubicBezTo>
                      <a:pt x="51938" y="21687"/>
                      <a:pt x="69718" y="43277"/>
                      <a:pt x="81148" y="44547"/>
                    </a:cubicBezTo>
                    <a:cubicBezTo>
                      <a:pt x="91308" y="47087"/>
                      <a:pt x="105278" y="34387"/>
                      <a:pt x="114168" y="36927"/>
                    </a:cubicBezTo>
                    <a:cubicBezTo>
                      <a:pt x="123058" y="39467"/>
                      <a:pt x="133218" y="47087"/>
                      <a:pt x="134488" y="55977"/>
                    </a:cubicBezTo>
                    <a:cubicBezTo>
                      <a:pt x="137028" y="64867"/>
                      <a:pt x="129408" y="86457"/>
                      <a:pt x="120518" y="91537"/>
                    </a:cubicBezTo>
                    <a:cubicBezTo>
                      <a:pt x="111628" y="97887"/>
                      <a:pt x="91308" y="90267"/>
                      <a:pt x="77338" y="83917"/>
                    </a:cubicBezTo>
                    <a:cubicBezTo>
                      <a:pt x="59558" y="76297"/>
                      <a:pt x="30348" y="59787"/>
                      <a:pt x="25268" y="44547"/>
                    </a:cubicBezTo>
                    <a:cubicBezTo>
                      <a:pt x="21458" y="31847"/>
                      <a:pt x="29078" y="8987"/>
                      <a:pt x="36698" y="2637"/>
                    </a:cubicBezTo>
                    <a:cubicBezTo>
                      <a:pt x="45588" y="-2443"/>
                      <a:pt x="65908" y="2637"/>
                      <a:pt x="72258" y="8987"/>
                    </a:cubicBezTo>
                    <a:cubicBezTo>
                      <a:pt x="78608" y="15337"/>
                      <a:pt x="81148" y="28037"/>
                      <a:pt x="79878" y="35657"/>
                    </a:cubicBezTo>
                    <a:cubicBezTo>
                      <a:pt x="77338" y="44547"/>
                      <a:pt x="68448" y="53437"/>
                      <a:pt x="60828" y="57247"/>
                    </a:cubicBezTo>
                    <a:cubicBezTo>
                      <a:pt x="53208" y="59787"/>
                      <a:pt x="40508" y="58517"/>
                      <a:pt x="34158" y="53437"/>
                    </a:cubicBezTo>
                    <a:cubicBezTo>
                      <a:pt x="26538" y="47087"/>
                      <a:pt x="20188" y="28037"/>
                      <a:pt x="22728" y="19147"/>
                    </a:cubicBezTo>
                    <a:cubicBezTo>
                      <a:pt x="26538" y="10257"/>
                      <a:pt x="40508" y="-1173"/>
                      <a:pt x="53208" y="97"/>
                    </a:cubicBezTo>
                    <a:cubicBezTo>
                      <a:pt x="73528" y="97"/>
                      <a:pt x="133218" y="43277"/>
                      <a:pt x="137028" y="62327"/>
                    </a:cubicBezTo>
                    <a:cubicBezTo>
                      <a:pt x="138298" y="73757"/>
                      <a:pt x="125598" y="88997"/>
                      <a:pt x="114168" y="94077"/>
                    </a:cubicBezTo>
                    <a:cubicBezTo>
                      <a:pt x="100198" y="101697"/>
                      <a:pt x="65908" y="97887"/>
                      <a:pt x="50668" y="92807"/>
                    </a:cubicBezTo>
                    <a:cubicBezTo>
                      <a:pt x="40508" y="88997"/>
                      <a:pt x="35428" y="83917"/>
                      <a:pt x="30348" y="76297"/>
                    </a:cubicBezTo>
                    <a:cubicBezTo>
                      <a:pt x="22728" y="64867"/>
                      <a:pt x="12568" y="39467"/>
                      <a:pt x="17648" y="29307"/>
                    </a:cubicBezTo>
                    <a:cubicBezTo>
                      <a:pt x="22728" y="20417"/>
                      <a:pt x="41778" y="19147"/>
                      <a:pt x="55748" y="16607"/>
                    </a:cubicBezTo>
                    <a:cubicBezTo>
                      <a:pt x="72258" y="12797"/>
                      <a:pt x="92578" y="6447"/>
                      <a:pt x="111628" y="10257"/>
                    </a:cubicBezTo>
                    <a:cubicBezTo>
                      <a:pt x="135758" y="14067"/>
                      <a:pt x="180208" y="34387"/>
                      <a:pt x="189098" y="50897"/>
                    </a:cubicBezTo>
                    <a:cubicBezTo>
                      <a:pt x="194178" y="62327"/>
                      <a:pt x="190368" y="81377"/>
                      <a:pt x="182748" y="88997"/>
                    </a:cubicBezTo>
                    <a:cubicBezTo>
                      <a:pt x="175128" y="96617"/>
                      <a:pt x="157348" y="97887"/>
                      <a:pt x="143378" y="99157"/>
                    </a:cubicBezTo>
                    <a:cubicBezTo>
                      <a:pt x="125598" y="99157"/>
                      <a:pt x="104008" y="94077"/>
                      <a:pt x="83688" y="87727"/>
                    </a:cubicBezTo>
                    <a:cubicBezTo>
                      <a:pt x="58288" y="80107"/>
                      <a:pt x="12568" y="68677"/>
                      <a:pt x="3678" y="53437"/>
                    </a:cubicBezTo>
                    <a:cubicBezTo>
                      <a:pt x="-2672" y="43277"/>
                      <a:pt x="-132" y="25497"/>
                      <a:pt x="6218" y="19147"/>
                    </a:cubicBezTo>
                    <a:cubicBezTo>
                      <a:pt x="11298" y="12797"/>
                      <a:pt x="34158" y="14067"/>
                      <a:pt x="34158" y="14067"/>
                    </a:cubicBezTo>
                  </a:path>
                </a:pathLst>
              </a:custGeom>
              <a:solidFill>
                <a:srgbClr val="989898"/>
              </a:solidFill>
              <a:ln cap="sq">
                <a:noFill/>
                <a:prstDash val="solid"/>
                <a:miter/>
              </a:ln>
            </p:spPr>
            <p:txBody>
              <a:bodyPr/>
              <a:lstStyle/>
              <a:p>
                <a:endParaRPr lang="it-IT"/>
              </a:p>
            </p:txBody>
          </p:sp>
        </p:grpSp>
      </p:grpSp>
      <p:grpSp>
        <p:nvGrpSpPr>
          <p:cNvPr id="9" name="Group 9"/>
          <p:cNvGrpSpPr/>
          <p:nvPr/>
        </p:nvGrpSpPr>
        <p:grpSpPr>
          <a:xfrm rot="417980">
            <a:off x="5950166" y="2614651"/>
            <a:ext cx="3699391" cy="5324499"/>
            <a:chOff x="0" y="0"/>
            <a:chExt cx="974325" cy="1402337"/>
          </a:xfrm>
        </p:grpSpPr>
        <p:sp>
          <p:nvSpPr>
            <p:cNvPr id="10" name="Freeform 10"/>
            <p:cNvSpPr/>
            <p:nvPr/>
          </p:nvSpPr>
          <p:spPr>
            <a:xfrm>
              <a:off x="0" y="0"/>
              <a:ext cx="974325" cy="1402337"/>
            </a:xfrm>
            <a:custGeom>
              <a:avLst/>
              <a:gdLst/>
              <a:ahLst/>
              <a:cxnLst/>
              <a:rect l="l" t="t" r="r" b="b"/>
              <a:pathLst>
                <a:path w="974325" h="1402337">
                  <a:moveTo>
                    <a:pt x="203200" y="0"/>
                  </a:moveTo>
                  <a:lnTo>
                    <a:pt x="771125" y="0"/>
                  </a:lnTo>
                  <a:lnTo>
                    <a:pt x="974325" y="1402337"/>
                  </a:lnTo>
                  <a:lnTo>
                    <a:pt x="0" y="1402337"/>
                  </a:lnTo>
                  <a:lnTo>
                    <a:pt x="203200" y="0"/>
                  </a:lnTo>
                  <a:close/>
                </a:path>
              </a:pathLst>
            </a:custGeom>
            <a:gradFill rotWithShape="1">
              <a:gsLst>
                <a:gs pos="0">
                  <a:srgbClr val="F5E6C8">
                    <a:alpha val="41205"/>
                  </a:srgbClr>
                </a:gs>
                <a:gs pos="100000">
                  <a:srgbClr val="F5E6C8">
                    <a:alpha val="0"/>
                  </a:srgbClr>
                </a:gs>
              </a:gsLst>
              <a:lin ang="5400000"/>
            </a:gradFill>
          </p:spPr>
          <p:txBody>
            <a:bodyPr/>
            <a:lstStyle/>
            <a:p>
              <a:endParaRPr lang="it-IT"/>
            </a:p>
          </p:txBody>
        </p:sp>
        <p:sp>
          <p:nvSpPr>
            <p:cNvPr id="11" name="TextBox 11"/>
            <p:cNvSpPr txBox="1"/>
            <p:nvPr/>
          </p:nvSpPr>
          <p:spPr>
            <a:xfrm>
              <a:off x="127000" y="0"/>
              <a:ext cx="720325" cy="1402337"/>
            </a:xfrm>
            <a:prstGeom prst="rect">
              <a:avLst/>
            </a:prstGeom>
          </p:spPr>
          <p:txBody>
            <a:bodyPr lIns="50800" tIns="50800" rIns="50800" bIns="50800" rtlCol="0" anchor="ctr"/>
            <a:lstStyle/>
            <a:p>
              <a:pPr algn="ctr">
                <a:lnSpc>
                  <a:spcPts val="1888"/>
                </a:lnSpc>
              </a:pPr>
              <a:endParaRPr/>
            </a:p>
          </p:txBody>
        </p:sp>
      </p:grpSp>
      <p:grpSp>
        <p:nvGrpSpPr>
          <p:cNvPr id="12" name="Group 12"/>
          <p:cNvGrpSpPr/>
          <p:nvPr/>
        </p:nvGrpSpPr>
        <p:grpSpPr>
          <a:xfrm rot="417980">
            <a:off x="5685905" y="3035898"/>
            <a:ext cx="2050075" cy="5646230"/>
            <a:chOff x="0" y="0"/>
            <a:chExt cx="539937" cy="1487073"/>
          </a:xfrm>
        </p:grpSpPr>
        <p:sp>
          <p:nvSpPr>
            <p:cNvPr id="13" name="Freeform 13"/>
            <p:cNvSpPr/>
            <p:nvPr/>
          </p:nvSpPr>
          <p:spPr>
            <a:xfrm>
              <a:off x="0" y="0"/>
              <a:ext cx="539937" cy="1487073"/>
            </a:xfrm>
            <a:custGeom>
              <a:avLst/>
              <a:gdLst/>
              <a:ahLst/>
              <a:cxnLst/>
              <a:rect l="l" t="t" r="r" b="b"/>
              <a:pathLst>
                <a:path w="539937" h="1487073">
                  <a:moveTo>
                    <a:pt x="203200" y="0"/>
                  </a:moveTo>
                  <a:lnTo>
                    <a:pt x="336737" y="0"/>
                  </a:lnTo>
                  <a:lnTo>
                    <a:pt x="539937" y="1487073"/>
                  </a:lnTo>
                  <a:lnTo>
                    <a:pt x="0" y="1487073"/>
                  </a:lnTo>
                  <a:lnTo>
                    <a:pt x="203200" y="0"/>
                  </a:lnTo>
                  <a:close/>
                </a:path>
              </a:pathLst>
            </a:custGeom>
            <a:gradFill rotWithShape="1">
              <a:gsLst>
                <a:gs pos="0">
                  <a:srgbClr val="F5E6C8">
                    <a:alpha val="26445"/>
                  </a:srgbClr>
                </a:gs>
                <a:gs pos="100000">
                  <a:srgbClr val="F5E6C8">
                    <a:alpha val="0"/>
                  </a:srgbClr>
                </a:gs>
              </a:gsLst>
              <a:lin ang="5400000"/>
            </a:gradFill>
          </p:spPr>
          <p:txBody>
            <a:bodyPr/>
            <a:lstStyle/>
            <a:p>
              <a:endParaRPr lang="it-IT"/>
            </a:p>
          </p:txBody>
        </p:sp>
        <p:sp>
          <p:nvSpPr>
            <p:cNvPr id="14" name="TextBox 14"/>
            <p:cNvSpPr txBox="1"/>
            <p:nvPr/>
          </p:nvSpPr>
          <p:spPr>
            <a:xfrm>
              <a:off x="127000" y="0"/>
              <a:ext cx="285937" cy="1487073"/>
            </a:xfrm>
            <a:prstGeom prst="rect">
              <a:avLst/>
            </a:prstGeom>
          </p:spPr>
          <p:txBody>
            <a:bodyPr lIns="50800" tIns="50800" rIns="50800" bIns="50800" rtlCol="0" anchor="ctr"/>
            <a:lstStyle/>
            <a:p>
              <a:pPr algn="ctr">
                <a:lnSpc>
                  <a:spcPts val="1888"/>
                </a:lnSpc>
              </a:pPr>
              <a:endParaRPr/>
            </a:p>
          </p:txBody>
        </p:sp>
      </p:grpSp>
      <p:sp>
        <p:nvSpPr>
          <p:cNvPr id="15" name="AutoShape 15"/>
          <p:cNvSpPr/>
          <p:nvPr/>
        </p:nvSpPr>
        <p:spPr>
          <a:xfrm flipH="1">
            <a:off x="6321853" y="3535946"/>
            <a:ext cx="272195" cy="485360"/>
          </a:xfrm>
          <a:prstGeom prst="line">
            <a:avLst/>
          </a:prstGeom>
          <a:ln w="57150" cap="flat">
            <a:solidFill>
              <a:srgbClr val="F5E6C8"/>
            </a:solidFill>
            <a:prstDash val="solid"/>
            <a:headEnd type="none" w="sm" len="sm"/>
            <a:tailEnd type="arrow" w="med" len="sm"/>
          </a:ln>
        </p:spPr>
        <p:txBody>
          <a:bodyPr/>
          <a:lstStyle/>
          <a:p>
            <a:endParaRPr lang="it-IT"/>
          </a:p>
        </p:txBody>
      </p:sp>
      <p:sp>
        <p:nvSpPr>
          <p:cNvPr id="16" name="AutoShape 16"/>
          <p:cNvSpPr/>
          <p:nvPr/>
        </p:nvSpPr>
        <p:spPr>
          <a:xfrm flipH="1">
            <a:off x="6537904" y="3778626"/>
            <a:ext cx="272195" cy="485360"/>
          </a:xfrm>
          <a:prstGeom prst="line">
            <a:avLst/>
          </a:prstGeom>
          <a:ln w="57150" cap="flat">
            <a:solidFill>
              <a:srgbClr val="F5E6C8"/>
            </a:solidFill>
            <a:prstDash val="solid"/>
            <a:headEnd type="none" w="sm" len="sm"/>
            <a:tailEnd type="arrow" w="med" len="sm"/>
          </a:ln>
        </p:spPr>
        <p:txBody>
          <a:bodyPr/>
          <a:lstStyle/>
          <a:p>
            <a:endParaRPr lang="it-IT"/>
          </a:p>
        </p:txBody>
      </p:sp>
      <p:grpSp>
        <p:nvGrpSpPr>
          <p:cNvPr id="17" name="Group 17"/>
          <p:cNvGrpSpPr/>
          <p:nvPr/>
        </p:nvGrpSpPr>
        <p:grpSpPr>
          <a:xfrm>
            <a:off x="5024671" y="3652976"/>
            <a:ext cx="1686272" cy="2643102"/>
            <a:chOff x="0" y="0"/>
            <a:chExt cx="444121" cy="696126"/>
          </a:xfrm>
        </p:grpSpPr>
        <p:sp>
          <p:nvSpPr>
            <p:cNvPr id="18" name="Freeform 18"/>
            <p:cNvSpPr/>
            <p:nvPr/>
          </p:nvSpPr>
          <p:spPr>
            <a:xfrm>
              <a:off x="0" y="0"/>
              <a:ext cx="444121" cy="696126"/>
            </a:xfrm>
            <a:custGeom>
              <a:avLst/>
              <a:gdLst/>
              <a:ahLst/>
              <a:cxnLst/>
              <a:rect l="l" t="t" r="r" b="b"/>
              <a:pathLst>
                <a:path w="444121" h="696126">
                  <a:moveTo>
                    <a:pt x="203200" y="0"/>
                  </a:moveTo>
                  <a:lnTo>
                    <a:pt x="240921" y="0"/>
                  </a:lnTo>
                  <a:lnTo>
                    <a:pt x="444121" y="696126"/>
                  </a:lnTo>
                  <a:lnTo>
                    <a:pt x="0" y="696126"/>
                  </a:lnTo>
                  <a:lnTo>
                    <a:pt x="203200" y="0"/>
                  </a:lnTo>
                  <a:close/>
                </a:path>
              </a:pathLst>
            </a:custGeom>
            <a:gradFill rotWithShape="1">
              <a:gsLst>
                <a:gs pos="0">
                  <a:srgbClr val="C8E1FF">
                    <a:alpha val="83000"/>
                  </a:srgbClr>
                </a:gs>
                <a:gs pos="100000">
                  <a:srgbClr val="C8E1FF">
                    <a:alpha val="0"/>
                  </a:srgbClr>
                </a:gs>
              </a:gsLst>
              <a:lin ang="5400000"/>
            </a:gradFill>
          </p:spPr>
          <p:txBody>
            <a:bodyPr/>
            <a:lstStyle/>
            <a:p>
              <a:endParaRPr lang="it-IT"/>
            </a:p>
          </p:txBody>
        </p:sp>
        <p:sp>
          <p:nvSpPr>
            <p:cNvPr id="19" name="TextBox 19"/>
            <p:cNvSpPr txBox="1"/>
            <p:nvPr/>
          </p:nvSpPr>
          <p:spPr>
            <a:xfrm>
              <a:off x="127000" y="0"/>
              <a:ext cx="190121" cy="696126"/>
            </a:xfrm>
            <a:prstGeom prst="rect">
              <a:avLst/>
            </a:prstGeom>
          </p:spPr>
          <p:txBody>
            <a:bodyPr lIns="50800" tIns="50800" rIns="50800" bIns="50800" rtlCol="0" anchor="ctr"/>
            <a:lstStyle/>
            <a:p>
              <a:pPr algn="ctr">
                <a:lnSpc>
                  <a:spcPts val="1888"/>
                </a:lnSpc>
              </a:pPr>
              <a:endParaRPr/>
            </a:p>
          </p:txBody>
        </p:sp>
      </p:grpSp>
      <p:grpSp>
        <p:nvGrpSpPr>
          <p:cNvPr id="20" name="Group 20"/>
          <p:cNvGrpSpPr/>
          <p:nvPr/>
        </p:nvGrpSpPr>
        <p:grpSpPr>
          <a:xfrm>
            <a:off x="7508720" y="4664174"/>
            <a:ext cx="1543374" cy="390064"/>
            <a:chOff x="0" y="0"/>
            <a:chExt cx="406485" cy="102733"/>
          </a:xfrm>
        </p:grpSpPr>
        <p:sp>
          <p:nvSpPr>
            <p:cNvPr id="21" name="Freeform 21"/>
            <p:cNvSpPr/>
            <p:nvPr/>
          </p:nvSpPr>
          <p:spPr>
            <a:xfrm>
              <a:off x="0" y="0"/>
              <a:ext cx="406485" cy="102733"/>
            </a:xfrm>
            <a:custGeom>
              <a:avLst/>
              <a:gdLst/>
              <a:ahLst/>
              <a:cxnLst/>
              <a:rect l="l" t="t" r="r" b="b"/>
              <a:pathLst>
                <a:path w="406485" h="102733">
                  <a:moveTo>
                    <a:pt x="0" y="0"/>
                  </a:moveTo>
                  <a:lnTo>
                    <a:pt x="406485" y="0"/>
                  </a:lnTo>
                  <a:lnTo>
                    <a:pt x="406485" y="102733"/>
                  </a:lnTo>
                  <a:lnTo>
                    <a:pt x="0" y="102733"/>
                  </a:lnTo>
                  <a:close/>
                </a:path>
              </a:pathLst>
            </a:custGeom>
            <a:solidFill>
              <a:srgbClr val="F5E6C8"/>
            </a:solidFill>
          </p:spPr>
          <p:txBody>
            <a:bodyPr/>
            <a:lstStyle/>
            <a:p>
              <a:endParaRPr lang="it-IT"/>
            </a:p>
          </p:txBody>
        </p:sp>
        <p:sp>
          <p:nvSpPr>
            <p:cNvPr id="22" name="TextBox 22"/>
            <p:cNvSpPr txBox="1"/>
            <p:nvPr/>
          </p:nvSpPr>
          <p:spPr>
            <a:xfrm>
              <a:off x="0" y="0"/>
              <a:ext cx="406485" cy="102733"/>
            </a:xfrm>
            <a:prstGeom prst="rect">
              <a:avLst/>
            </a:prstGeom>
          </p:spPr>
          <p:txBody>
            <a:bodyPr lIns="50800" tIns="50800" rIns="50800" bIns="50800" rtlCol="0" anchor="ctr"/>
            <a:lstStyle/>
            <a:p>
              <a:pPr algn="ctr">
                <a:lnSpc>
                  <a:spcPts val="1888"/>
                </a:lnSpc>
              </a:pPr>
              <a:r>
                <a:rPr lang="en-US" sz="1600" b="1" spc="62">
                  <a:solidFill>
                    <a:srgbClr val="FFFFFF"/>
                  </a:solidFill>
                  <a:latin typeface="TT Chocolates Bold"/>
                  <a:ea typeface="TT Chocolates Bold"/>
                  <a:cs typeface="TT Chocolates Bold"/>
                  <a:sym typeface="TT Chocolates Bold"/>
                </a:rPr>
                <a:t>200–350 lux</a:t>
              </a:r>
            </a:p>
          </p:txBody>
        </p:sp>
      </p:grpSp>
      <p:grpSp>
        <p:nvGrpSpPr>
          <p:cNvPr id="23" name="Group 23"/>
          <p:cNvGrpSpPr/>
          <p:nvPr/>
        </p:nvGrpSpPr>
        <p:grpSpPr>
          <a:xfrm>
            <a:off x="2610183" y="6579743"/>
            <a:ext cx="3585284" cy="480314"/>
            <a:chOff x="0" y="0"/>
            <a:chExt cx="4780378" cy="640419"/>
          </a:xfrm>
        </p:grpSpPr>
        <p:sp>
          <p:nvSpPr>
            <p:cNvPr id="24" name="TextBox 24"/>
            <p:cNvSpPr txBox="1"/>
            <p:nvPr/>
          </p:nvSpPr>
          <p:spPr>
            <a:xfrm>
              <a:off x="0" y="0"/>
              <a:ext cx="2582846" cy="640419"/>
            </a:xfrm>
            <a:prstGeom prst="rect">
              <a:avLst/>
            </a:prstGeom>
          </p:spPr>
          <p:txBody>
            <a:bodyPr lIns="0" tIns="0" rIns="0" bIns="0" rtlCol="0" anchor="t">
              <a:spAutoFit/>
            </a:bodyPr>
            <a:lstStyle/>
            <a:p>
              <a:pPr algn="r">
                <a:lnSpc>
                  <a:spcPts val="1887"/>
                </a:lnSpc>
              </a:pPr>
              <a:r>
                <a:rPr lang="en-US" sz="1599" spc="62">
                  <a:solidFill>
                    <a:srgbClr val="000000"/>
                  </a:solidFill>
                  <a:latin typeface="TT Chocolates"/>
                  <a:ea typeface="TT Chocolates"/>
                  <a:cs typeface="TT Chocolates"/>
                  <a:sym typeface="TT Chocolates"/>
                </a:rPr>
                <a:t>artificial circadian contribution: </a:t>
              </a:r>
            </a:p>
          </p:txBody>
        </p:sp>
        <p:grpSp>
          <p:nvGrpSpPr>
            <p:cNvPr id="25" name="Group 25"/>
            <p:cNvGrpSpPr/>
            <p:nvPr/>
          </p:nvGrpSpPr>
          <p:grpSpPr>
            <a:xfrm>
              <a:off x="2722546" y="93394"/>
              <a:ext cx="2057832" cy="520085"/>
              <a:chOff x="0" y="0"/>
              <a:chExt cx="406485" cy="102733"/>
            </a:xfrm>
          </p:grpSpPr>
          <p:sp>
            <p:nvSpPr>
              <p:cNvPr id="26" name="Freeform 26"/>
              <p:cNvSpPr/>
              <p:nvPr/>
            </p:nvSpPr>
            <p:spPr>
              <a:xfrm>
                <a:off x="0" y="0"/>
                <a:ext cx="406485" cy="102733"/>
              </a:xfrm>
              <a:custGeom>
                <a:avLst/>
                <a:gdLst/>
                <a:ahLst/>
                <a:cxnLst/>
                <a:rect l="l" t="t" r="r" b="b"/>
                <a:pathLst>
                  <a:path w="406485" h="102733">
                    <a:moveTo>
                      <a:pt x="0" y="0"/>
                    </a:moveTo>
                    <a:lnTo>
                      <a:pt x="406485" y="0"/>
                    </a:lnTo>
                    <a:lnTo>
                      <a:pt x="406485" y="102733"/>
                    </a:lnTo>
                    <a:lnTo>
                      <a:pt x="0" y="102733"/>
                    </a:lnTo>
                    <a:close/>
                  </a:path>
                </a:pathLst>
              </a:custGeom>
              <a:solidFill>
                <a:srgbClr val="C8E1FF"/>
              </a:solidFill>
            </p:spPr>
            <p:txBody>
              <a:bodyPr/>
              <a:lstStyle/>
              <a:p>
                <a:endParaRPr lang="it-IT"/>
              </a:p>
            </p:txBody>
          </p:sp>
          <p:sp>
            <p:nvSpPr>
              <p:cNvPr id="27" name="TextBox 27"/>
              <p:cNvSpPr txBox="1"/>
              <p:nvPr/>
            </p:nvSpPr>
            <p:spPr>
              <a:xfrm>
                <a:off x="0" y="0"/>
                <a:ext cx="406485" cy="102733"/>
              </a:xfrm>
              <a:prstGeom prst="rect">
                <a:avLst/>
              </a:prstGeom>
            </p:spPr>
            <p:txBody>
              <a:bodyPr lIns="50800" tIns="50800" rIns="50800" bIns="50800" rtlCol="0" anchor="ctr"/>
              <a:lstStyle/>
              <a:p>
                <a:pPr algn="ctr">
                  <a:lnSpc>
                    <a:spcPts val="1888"/>
                  </a:lnSpc>
                </a:pPr>
                <a:r>
                  <a:rPr lang="en-US" sz="1600" b="1" spc="62">
                    <a:solidFill>
                      <a:srgbClr val="FFFFFF"/>
                    </a:solidFill>
                    <a:latin typeface="TT Chocolates Bold"/>
                    <a:ea typeface="TT Chocolates Bold"/>
                    <a:cs typeface="TT Chocolates Bold"/>
                    <a:sym typeface="TT Chocolates Bold"/>
                  </a:rPr>
                  <a:t>250–450 lux</a:t>
                </a:r>
              </a:p>
            </p:txBody>
          </p:sp>
        </p:grpSp>
      </p:grpSp>
      <p:grpSp>
        <p:nvGrpSpPr>
          <p:cNvPr id="28" name="Group 28"/>
          <p:cNvGrpSpPr/>
          <p:nvPr/>
        </p:nvGrpSpPr>
        <p:grpSpPr>
          <a:xfrm>
            <a:off x="7745146" y="8296239"/>
            <a:ext cx="3106425" cy="666141"/>
            <a:chOff x="0" y="0"/>
            <a:chExt cx="818153" cy="175445"/>
          </a:xfrm>
        </p:grpSpPr>
        <p:sp>
          <p:nvSpPr>
            <p:cNvPr id="29" name="Freeform 29"/>
            <p:cNvSpPr/>
            <p:nvPr/>
          </p:nvSpPr>
          <p:spPr>
            <a:xfrm>
              <a:off x="0" y="0"/>
              <a:ext cx="818153" cy="175445"/>
            </a:xfrm>
            <a:custGeom>
              <a:avLst/>
              <a:gdLst/>
              <a:ahLst/>
              <a:cxnLst/>
              <a:rect l="l" t="t" r="r" b="b"/>
              <a:pathLst>
                <a:path w="818153" h="175445">
                  <a:moveTo>
                    <a:pt x="0" y="0"/>
                  </a:moveTo>
                  <a:lnTo>
                    <a:pt x="818153" y="0"/>
                  </a:lnTo>
                  <a:lnTo>
                    <a:pt x="818153" y="175445"/>
                  </a:lnTo>
                  <a:lnTo>
                    <a:pt x="0" y="175445"/>
                  </a:lnTo>
                  <a:close/>
                </a:path>
              </a:pathLst>
            </a:custGeom>
            <a:solidFill>
              <a:srgbClr val="FFFFFF"/>
            </a:solidFill>
            <a:ln w="19050" cap="sq">
              <a:solidFill>
                <a:srgbClr val="000000"/>
              </a:solidFill>
              <a:prstDash val="solid"/>
              <a:miter/>
            </a:ln>
          </p:spPr>
          <p:txBody>
            <a:bodyPr/>
            <a:lstStyle/>
            <a:p>
              <a:endParaRPr lang="it-IT"/>
            </a:p>
          </p:txBody>
        </p:sp>
        <p:sp>
          <p:nvSpPr>
            <p:cNvPr id="30" name="TextBox 30"/>
            <p:cNvSpPr txBox="1"/>
            <p:nvPr/>
          </p:nvSpPr>
          <p:spPr>
            <a:xfrm>
              <a:off x="0" y="0"/>
              <a:ext cx="818153" cy="175445"/>
            </a:xfrm>
            <a:prstGeom prst="rect">
              <a:avLst/>
            </a:prstGeom>
          </p:spPr>
          <p:txBody>
            <a:bodyPr lIns="50800" tIns="50800" rIns="50800" bIns="50800" rtlCol="0" anchor="ctr"/>
            <a:lstStyle/>
            <a:p>
              <a:pPr algn="ctr">
                <a:lnSpc>
                  <a:spcPts val="1888"/>
                </a:lnSpc>
              </a:pPr>
              <a:r>
                <a:rPr lang="en-US" sz="1600" b="1" spc="62">
                  <a:solidFill>
                    <a:srgbClr val="000000"/>
                  </a:solidFill>
                  <a:latin typeface="TT Chocolates Bold"/>
                  <a:ea typeface="TT Chocolates Bold"/>
                  <a:cs typeface="TT Chocolates Bold"/>
                  <a:sym typeface="TT Chocolates Bold"/>
                </a:rPr>
                <a:t>CCT: 5500-6500 K</a:t>
              </a:r>
            </a:p>
            <a:p>
              <a:pPr algn="ctr">
                <a:lnSpc>
                  <a:spcPts val="1888"/>
                </a:lnSpc>
              </a:pPr>
              <a:r>
                <a:rPr lang="en-US" sz="1600" b="1" spc="62">
                  <a:solidFill>
                    <a:srgbClr val="000000"/>
                  </a:solidFill>
                  <a:latin typeface="TT Chocolates Bold"/>
                  <a:ea typeface="TT Chocolates Bold"/>
                  <a:cs typeface="TT Chocolates Bold"/>
                  <a:sym typeface="TT Chocolates Bold"/>
                </a:rPr>
                <a:t>Illuminance: 750-1000 lux</a:t>
              </a:r>
            </a:p>
          </p:txBody>
        </p:sp>
      </p:grpSp>
      <p:grpSp>
        <p:nvGrpSpPr>
          <p:cNvPr id="31" name="Group 31"/>
          <p:cNvGrpSpPr/>
          <p:nvPr/>
        </p:nvGrpSpPr>
        <p:grpSpPr>
          <a:xfrm>
            <a:off x="11789999" y="4021306"/>
            <a:ext cx="1686272" cy="2643102"/>
            <a:chOff x="0" y="0"/>
            <a:chExt cx="444121" cy="696126"/>
          </a:xfrm>
        </p:grpSpPr>
        <p:sp>
          <p:nvSpPr>
            <p:cNvPr id="32" name="Freeform 32"/>
            <p:cNvSpPr/>
            <p:nvPr/>
          </p:nvSpPr>
          <p:spPr>
            <a:xfrm>
              <a:off x="0" y="0"/>
              <a:ext cx="444121" cy="696126"/>
            </a:xfrm>
            <a:custGeom>
              <a:avLst/>
              <a:gdLst/>
              <a:ahLst/>
              <a:cxnLst/>
              <a:rect l="l" t="t" r="r" b="b"/>
              <a:pathLst>
                <a:path w="444121" h="696126">
                  <a:moveTo>
                    <a:pt x="203200" y="0"/>
                  </a:moveTo>
                  <a:lnTo>
                    <a:pt x="240921" y="0"/>
                  </a:lnTo>
                  <a:lnTo>
                    <a:pt x="444121" y="696126"/>
                  </a:lnTo>
                  <a:lnTo>
                    <a:pt x="0" y="696126"/>
                  </a:lnTo>
                  <a:lnTo>
                    <a:pt x="203200" y="0"/>
                  </a:lnTo>
                  <a:close/>
                </a:path>
              </a:pathLst>
            </a:custGeom>
            <a:gradFill rotWithShape="1">
              <a:gsLst>
                <a:gs pos="0">
                  <a:srgbClr val="D2EBFF">
                    <a:alpha val="43000"/>
                  </a:srgbClr>
                </a:gs>
                <a:gs pos="100000">
                  <a:srgbClr val="C8E1FF">
                    <a:alpha val="0"/>
                  </a:srgbClr>
                </a:gs>
              </a:gsLst>
              <a:lin ang="5400000"/>
            </a:gradFill>
          </p:spPr>
          <p:txBody>
            <a:bodyPr/>
            <a:lstStyle/>
            <a:p>
              <a:endParaRPr lang="it-IT"/>
            </a:p>
          </p:txBody>
        </p:sp>
        <p:sp>
          <p:nvSpPr>
            <p:cNvPr id="33" name="TextBox 33"/>
            <p:cNvSpPr txBox="1"/>
            <p:nvPr/>
          </p:nvSpPr>
          <p:spPr>
            <a:xfrm>
              <a:off x="127000" y="0"/>
              <a:ext cx="190121" cy="696126"/>
            </a:xfrm>
            <a:prstGeom prst="rect">
              <a:avLst/>
            </a:prstGeom>
          </p:spPr>
          <p:txBody>
            <a:bodyPr lIns="50800" tIns="50800" rIns="50800" bIns="50800" rtlCol="0" anchor="ctr"/>
            <a:lstStyle/>
            <a:p>
              <a:pPr algn="ctr">
                <a:lnSpc>
                  <a:spcPts val="1888"/>
                </a:lnSpc>
              </a:pPr>
              <a:endParaRPr/>
            </a:p>
          </p:txBody>
        </p:sp>
      </p:grpSp>
      <p:grpSp>
        <p:nvGrpSpPr>
          <p:cNvPr id="34" name="Group 34"/>
          <p:cNvGrpSpPr/>
          <p:nvPr/>
        </p:nvGrpSpPr>
        <p:grpSpPr>
          <a:xfrm>
            <a:off x="11148350" y="4664174"/>
            <a:ext cx="1543374" cy="390064"/>
            <a:chOff x="0" y="0"/>
            <a:chExt cx="406485" cy="102733"/>
          </a:xfrm>
        </p:grpSpPr>
        <p:sp>
          <p:nvSpPr>
            <p:cNvPr id="35" name="Freeform 35"/>
            <p:cNvSpPr/>
            <p:nvPr/>
          </p:nvSpPr>
          <p:spPr>
            <a:xfrm>
              <a:off x="0" y="0"/>
              <a:ext cx="406485" cy="102733"/>
            </a:xfrm>
            <a:custGeom>
              <a:avLst/>
              <a:gdLst/>
              <a:ahLst/>
              <a:cxnLst/>
              <a:rect l="l" t="t" r="r" b="b"/>
              <a:pathLst>
                <a:path w="406485" h="102733">
                  <a:moveTo>
                    <a:pt x="0" y="0"/>
                  </a:moveTo>
                  <a:lnTo>
                    <a:pt x="406485" y="0"/>
                  </a:lnTo>
                  <a:lnTo>
                    <a:pt x="406485" y="102733"/>
                  </a:lnTo>
                  <a:lnTo>
                    <a:pt x="0" y="102733"/>
                  </a:lnTo>
                  <a:close/>
                </a:path>
              </a:pathLst>
            </a:custGeom>
            <a:solidFill>
              <a:srgbClr val="1E2D50"/>
            </a:solidFill>
          </p:spPr>
          <p:txBody>
            <a:bodyPr/>
            <a:lstStyle/>
            <a:p>
              <a:endParaRPr lang="it-IT"/>
            </a:p>
          </p:txBody>
        </p:sp>
        <p:sp>
          <p:nvSpPr>
            <p:cNvPr id="36" name="TextBox 36"/>
            <p:cNvSpPr txBox="1"/>
            <p:nvPr/>
          </p:nvSpPr>
          <p:spPr>
            <a:xfrm>
              <a:off x="0" y="0"/>
              <a:ext cx="406485" cy="102733"/>
            </a:xfrm>
            <a:prstGeom prst="rect">
              <a:avLst/>
            </a:prstGeom>
          </p:spPr>
          <p:txBody>
            <a:bodyPr lIns="50800" tIns="50800" rIns="50800" bIns="50800" rtlCol="0" anchor="ctr"/>
            <a:lstStyle/>
            <a:p>
              <a:pPr algn="ctr">
                <a:lnSpc>
                  <a:spcPts val="1888"/>
                </a:lnSpc>
              </a:pPr>
              <a:r>
                <a:rPr lang="en-US" sz="1600" b="1" spc="62">
                  <a:solidFill>
                    <a:srgbClr val="FFFFFF"/>
                  </a:solidFill>
                  <a:latin typeface="TT Chocolates Bold"/>
                  <a:ea typeface="TT Chocolates Bold"/>
                  <a:cs typeface="TT Chocolates Bold"/>
                  <a:sym typeface="TT Chocolates Bold"/>
                </a:rPr>
                <a:t>5-20 lux</a:t>
              </a:r>
            </a:p>
          </p:txBody>
        </p:sp>
      </p:grpSp>
      <p:grpSp>
        <p:nvGrpSpPr>
          <p:cNvPr id="37" name="Group 37"/>
          <p:cNvGrpSpPr/>
          <p:nvPr/>
        </p:nvGrpSpPr>
        <p:grpSpPr>
          <a:xfrm>
            <a:off x="11834364" y="3652976"/>
            <a:ext cx="1686272" cy="2643102"/>
            <a:chOff x="0" y="0"/>
            <a:chExt cx="444121" cy="696126"/>
          </a:xfrm>
        </p:grpSpPr>
        <p:sp>
          <p:nvSpPr>
            <p:cNvPr id="38" name="Freeform 38"/>
            <p:cNvSpPr/>
            <p:nvPr/>
          </p:nvSpPr>
          <p:spPr>
            <a:xfrm>
              <a:off x="0" y="0"/>
              <a:ext cx="444121" cy="696126"/>
            </a:xfrm>
            <a:custGeom>
              <a:avLst/>
              <a:gdLst/>
              <a:ahLst/>
              <a:cxnLst/>
              <a:rect l="l" t="t" r="r" b="b"/>
              <a:pathLst>
                <a:path w="444121" h="696126">
                  <a:moveTo>
                    <a:pt x="203200" y="0"/>
                  </a:moveTo>
                  <a:lnTo>
                    <a:pt x="240921" y="0"/>
                  </a:lnTo>
                  <a:lnTo>
                    <a:pt x="444121" y="696126"/>
                  </a:lnTo>
                  <a:lnTo>
                    <a:pt x="0" y="696126"/>
                  </a:lnTo>
                  <a:lnTo>
                    <a:pt x="203200" y="0"/>
                  </a:lnTo>
                  <a:close/>
                </a:path>
              </a:pathLst>
            </a:custGeom>
            <a:gradFill rotWithShape="1">
              <a:gsLst>
                <a:gs pos="0">
                  <a:srgbClr val="C8E1FF">
                    <a:alpha val="72000"/>
                  </a:srgbClr>
                </a:gs>
                <a:gs pos="100000">
                  <a:srgbClr val="C8E1FF">
                    <a:alpha val="0"/>
                  </a:srgbClr>
                </a:gs>
              </a:gsLst>
              <a:lin ang="5400000"/>
            </a:gradFill>
          </p:spPr>
          <p:txBody>
            <a:bodyPr/>
            <a:lstStyle/>
            <a:p>
              <a:endParaRPr lang="it-IT"/>
            </a:p>
          </p:txBody>
        </p:sp>
        <p:sp>
          <p:nvSpPr>
            <p:cNvPr id="39" name="TextBox 39"/>
            <p:cNvSpPr txBox="1"/>
            <p:nvPr/>
          </p:nvSpPr>
          <p:spPr>
            <a:xfrm>
              <a:off x="127000" y="0"/>
              <a:ext cx="190121" cy="696126"/>
            </a:xfrm>
            <a:prstGeom prst="rect">
              <a:avLst/>
            </a:prstGeom>
          </p:spPr>
          <p:txBody>
            <a:bodyPr lIns="50800" tIns="50800" rIns="50800" bIns="50800" rtlCol="0" anchor="ctr"/>
            <a:lstStyle/>
            <a:p>
              <a:pPr algn="ctr">
                <a:lnSpc>
                  <a:spcPts val="1888"/>
                </a:lnSpc>
              </a:pPr>
              <a:endParaRPr/>
            </a:p>
          </p:txBody>
        </p:sp>
      </p:grpSp>
      <p:sp>
        <p:nvSpPr>
          <p:cNvPr id="40" name="TextBox 40"/>
          <p:cNvSpPr txBox="1"/>
          <p:nvPr/>
        </p:nvSpPr>
        <p:spPr>
          <a:xfrm>
            <a:off x="2365975" y="1966713"/>
            <a:ext cx="4518713"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Midnight sun</a:t>
            </a:r>
          </a:p>
        </p:txBody>
      </p:sp>
      <p:sp>
        <p:nvSpPr>
          <p:cNvPr id="41" name="TextBox 41"/>
          <p:cNvSpPr txBox="1"/>
          <p:nvPr/>
        </p:nvSpPr>
        <p:spPr>
          <a:xfrm>
            <a:off x="14497050" y="1966713"/>
            <a:ext cx="1628811" cy="290849"/>
          </a:xfrm>
          <a:prstGeom prst="rect">
            <a:avLst/>
          </a:prstGeom>
        </p:spPr>
        <p:txBody>
          <a:bodyPr lIns="0" tIns="0" rIns="0" bIns="0" rtlCol="0" anchor="t">
            <a:spAutoFit/>
          </a:bodyPr>
          <a:lstStyle/>
          <a:p>
            <a:pPr algn="r">
              <a:lnSpc>
                <a:spcPts val="2368"/>
              </a:lnSpc>
            </a:pPr>
            <a:r>
              <a:rPr lang="en-US" sz="2007" b="1" spc="78">
                <a:solidFill>
                  <a:srgbClr val="000000"/>
                </a:solidFill>
                <a:latin typeface="TT Chocolates Bold"/>
                <a:ea typeface="TT Chocolates Bold"/>
                <a:cs typeface="TT Chocolates Bold"/>
                <a:sym typeface="TT Chocolates Bold"/>
              </a:rPr>
              <a:t>Polar night</a:t>
            </a:r>
          </a:p>
        </p:txBody>
      </p:sp>
      <p:sp>
        <p:nvSpPr>
          <p:cNvPr id="42" name="TextBox 42"/>
          <p:cNvSpPr txBox="1"/>
          <p:nvPr/>
        </p:nvSpPr>
        <p:spPr>
          <a:xfrm>
            <a:off x="4717281" y="4579238"/>
            <a:ext cx="2664853" cy="537939"/>
          </a:xfrm>
          <a:prstGeom prst="rect">
            <a:avLst/>
          </a:prstGeom>
        </p:spPr>
        <p:txBody>
          <a:bodyPr lIns="0" tIns="0" rIns="0" bIns="0" rtlCol="0" anchor="t">
            <a:spAutoFit/>
          </a:bodyPr>
          <a:lstStyle/>
          <a:p>
            <a:pPr algn="r">
              <a:lnSpc>
                <a:spcPts val="2108"/>
              </a:lnSpc>
            </a:pPr>
            <a:r>
              <a:rPr lang="en-US" sz="1787" spc="69">
                <a:solidFill>
                  <a:srgbClr val="000000"/>
                </a:solidFill>
                <a:latin typeface="TT Chocolates"/>
                <a:ea typeface="TT Chocolates"/>
                <a:cs typeface="TT Chocolates"/>
                <a:sym typeface="TT Chocolates"/>
              </a:rPr>
              <a:t>filtered window contribution</a:t>
            </a:r>
          </a:p>
        </p:txBody>
      </p:sp>
      <p:sp>
        <p:nvSpPr>
          <p:cNvPr id="43" name="TextBox 43"/>
          <p:cNvSpPr txBox="1"/>
          <p:nvPr/>
        </p:nvSpPr>
        <p:spPr>
          <a:xfrm>
            <a:off x="6674001" y="8383118"/>
            <a:ext cx="951472" cy="480314"/>
          </a:xfrm>
          <a:prstGeom prst="rect">
            <a:avLst/>
          </a:prstGeom>
        </p:spPr>
        <p:txBody>
          <a:bodyPr lIns="0" tIns="0" rIns="0" bIns="0" rtlCol="0" anchor="t">
            <a:spAutoFit/>
          </a:bodyPr>
          <a:lstStyle/>
          <a:p>
            <a:pPr algn="r">
              <a:lnSpc>
                <a:spcPts val="1887"/>
              </a:lnSpc>
            </a:pPr>
            <a:r>
              <a:rPr lang="en-US" sz="1599" spc="62">
                <a:solidFill>
                  <a:srgbClr val="000000"/>
                </a:solidFill>
                <a:latin typeface="TT Chocolates"/>
                <a:ea typeface="TT Chocolates"/>
                <a:cs typeface="TT Chocolates"/>
                <a:sym typeface="TT Chocolates"/>
              </a:rPr>
              <a:t>final perceived</a:t>
            </a:r>
          </a:p>
        </p:txBody>
      </p:sp>
      <p:grpSp>
        <p:nvGrpSpPr>
          <p:cNvPr id="44" name="Group 44"/>
          <p:cNvGrpSpPr/>
          <p:nvPr/>
        </p:nvGrpSpPr>
        <p:grpSpPr>
          <a:xfrm>
            <a:off x="12023193" y="6579743"/>
            <a:ext cx="3585284" cy="480314"/>
            <a:chOff x="0" y="0"/>
            <a:chExt cx="4780378" cy="640419"/>
          </a:xfrm>
        </p:grpSpPr>
        <p:sp>
          <p:nvSpPr>
            <p:cNvPr id="45" name="TextBox 45"/>
            <p:cNvSpPr txBox="1"/>
            <p:nvPr/>
          </p:nvSpPr>
          <p:spPr>
            <a:xfrm>
              <a:off x="0" y="0"/>
              <a:ext cx="2582846" cy="640419"/>
            </a:xfrm>
            <a:prstGeom prst="rect">
              <a:avLst/>
            </a:prstGeom>
          </p:spPr>
          <p:txBody>
            <a:bodyPr lIns="0" tIns="0" rIns="0" bIns="0" rtlCol="0" anchor="t">
              <a:spAutoFit/>
            </a:bodyPr>
            <a:lstStyle/>
            <a:p>
              <a:pPr algn="r">
                <a:lnSpc>
                  <a:spcPts val="1887"/>
                </a:lnSpc>
              </a:pPr>
              <a:r>
                <a:rPr lang="en-US" sz="1599" spc="62">
                  <a:solidFill>
                    <a:srgbClr val="000000"/>
                  </a:solidFill>
                  <a:latin typeface="TT Chocolates"/>
                  <a:ea typeface="TT Chocolates"/>
                  <a:cs typeface="TT Chocolates"/>
                  <a:sym typeface="TT Chocolates"/>
                </a:rPr>
                <a:t>artificial circadian contribution: </a:t>
              </a:r>
            </a:p>
          </p:txBody>
        </p:sp>
        <p:grpSp>
          <p:nvGrpSpPr>
            <p:cNvPr id="46" name="Group 46"/>
            <p:cNvGrpSpPr/>
            <p:nvPr/>
          </p:nvGrpSpPr>
          <p:grpSpPr>
            <a:xfrm>
              <a:off x="2722546" y="93394"/>
              <a:ext cx="2057832" cy="520085"/>
              <a:chOff x="0" y="0"/>
              <a:chExt cx="406485" cy="102733"/>
            </a:xfrm>
          </p:grpSpPr>
          <p:sp>
            <p:nvSpPr>
              <p:cNvPr id="47" name="Freeform 47"/>
              <p:cNvSpPr/>
              <p:nvPr/>
            </p:nvSpPr>
            <p:spPr>
              <a:xfrm>
                <a:off x="0" y="0"/>
                <a:ext cx="406485" cy="102733"/>
              </a:xfrm>
              <a:custGeom>
                <a:avLst/>
                <a:gdLst/>
                <a:ahLst/>
                <a:cxnLst/>
                <a:rect l="l" t="t" r="r" b="b"/>
                <a:pathLst>
                  <a:path w="406485" h="102733">
                    <a:moveTo>
                      <a:pt x="0" y="0"/>
                    </a:moveTo>
                    <a:lnTo>
                      <a:pt x="406485" y="0"/>
                    </a:lnTo>
                    <a:lnTo>
                      <a:pt x="406485" y="102733"/>
                    </a:lnTo>
                    <a:lnTo>
                      <a:pt x="0" y="102733"/>
                    </a:lnTo>
                    <a:close/>
                  </a:path>
                </a:pathLst>
              </a:custGeom>
              <a:solidFill>
                <a:srgbClr val="C8E1FF"/>
              </a:solidFill>
            </p:spPr>
            <p:txBody>
              <a:bodyPr/>
              <a:lstStyle/>
              <a:p>
                <a:endParaRPr lang="it-IT"/>
              </a:p>
            </p:txBody>
          </p:sp>
          <p:sp>
            <p:nvSpPr>
              <p:cNvPr id="48" name="TextBox 48"/>
              <p:cNvSpPr txBox="1"/>
              <p:nvPr/>
            </p:nvSpPr>
            <p:spPr>
              <a:xfrm>
                <a:off x="0" y="0"/>
                <a:ext cx="406485" cy="102733"/>
              </a:xfrm>
              <a:prstGeom prst="rect">
                <a:avLst/>
              </a:prstGeom>
            </p:spPr>
            <p:txBody>
              <a:bodyPr lIns="50800" tIns="50800" rIns="50800" bIns="50800" rtlCol="0" anchor="ctr"/>
              <a:lstStyle/>
              <a:p>
                <a:pPr algn="ctr">
                  <a:lnSpc>
                    <a:spcPts val="1888"/>
                  </a:lnSpc>
                </a:pPr>
                <a:r>
                  <a:rPr lang="en-US" sz="1600" b="1" spc="62">
                    <a:solidFill>
                      <a:srgbClr val="FFFFFF"/>
                    </a:solidFill>
                    <a:latin typeface="TT Chocolates Bold"/>
                    <a:ea typeface="TT Chocolates Bold"/>
                    <a:cs typeface="TT Chocolates Bold"/>
                    <a:sym typeface="TT Chocolates Bold"/>
                  </a:rPr>
                  <a:t>450–730 lux</a:t>
                </a:r>
              </a:p>
            </p:txBody>
          </p:sp>
        </p:grpSp>
      </p:grpSp>
      <p:sp>
        <p:nvSpPr>
          <p:cNvPr id="49" name="TextBox 49"/>
          <p:cNvSpPr txBox="1"/>
          <p:nvPr/>
        </p:nvSpPr>
        <p:spPr>
          <a:xfrm>
            <a:off x="8323984" y="4605561"/>
            <a:ext cx="2664853" cy="537939"/>
          </a:xfrm>
          <a:prstGeom prst="rect">
            <a:avLst/>
          </a:prstGeom>
        </p:spPr>
        <p:txBody>
          <a:bodyPr lIns="0" tIns="0" rIns="0" bIns="0" rtlCol="0" anchor="t">
            <a:spAutoFit/>
          </a:bodyPr>
          <a:lstStyle/>
          <a:p>
            <a:pPr algn="r">
              <a:lnSpc>
                <a:spcPts val="2108"/>
              </a:lnSpc>
            </a:pPr>
            <a:r>
              <a:rPr lang="en-US" sz="1787" spc="69">
                <a:solidFill>
                  <a:srgbClr val="000000"/>
                </a:solidFill>
                <a:latin typeface="TT Chocolates"/>
                <a:ea typeface="TT Chocolates"/>
                <a:cs typeface="TT Chocolates"/>
                <a:sym typeface="TT Chocolates"/>
              </a:rPr>
              <a:t>filtered window contribution</a:t>
            </a:r>
          </a:p>
        </p:txBody>
      </p:sp>
      <p:grpSp>
        <p:nvGrpSpPr>
          <p:cNvPr id="50" name="Group 50"/>
          <p:cNvGrpSpPr/>
          <p:nvPr/>
        </p:nvGrpSpPr>
        <p:grpSpPr>
          <a:xfrm rot="-438843">
            <a:off x="8760786" y="2508490"/>
            <a:ext cx="3494137" cy="5396790"/>
            <a:chOff x="0" y="0"/>
            <a:chExt cx="920267" cy="1421377"/>
          </a:xfrm>
        </p:grpSpPr>
        <p:sp>
          <p:nvSpPr>
            <p:cNvPr id="51" name="Freeform 51"/>
            <p:cNvSpPr/>
            <p:nvPr/>
          </p:nvSpPr>
          <p:spPr>
            <a:xfrm>
              <a:off x="0" y="0"/>
              <a:ext cx="920267" cy="1421377"/>
            </a:xfrm>
            <a:custGeom>
              <a:avLst/>
              <a:gdLst/>
              <a:ahLst/>
              <a:cxnLst/>
              <a:rect l="l" t="t" r="r" b="b"/>
              <a:pathLst>
                <a:path w="920267" h="1421377">
                  <a:moveTo>
                    <a:pt x="203200" y="0"/>
                  </a:moveTo>
                  <a:lnTo>
                    <a:pt x="717067" y="0"/>
                  </a:lnTo>
                  <a:lnTo>
                    <a:pt x="920267" y="1421377"/>
                  </a:lnTo>
                  <a:lnTo>
                    <a:pt x="0" y="1421377"/>
                  </a:lnTo>
                  <a:lnTo>
                    <a:pt x="203200" y="0"/>
                  </a:lnTo>
                  <a:close/>
                </a:path>
              </a:pathLst>
            </a:custGeom>
            <a:gradFill rotWithShape="1">
              <a:gsLst>
                <a:gs pos="0">
                  <a:srgbClr val="1E2D50">
                    <a:alpha val="37840"/>
                  </a:srgbClr>
                </a:gs>
                <a:gs pos="100000">
                  <a:srgbClr val="1E2D50">
                    <a:alpha val="0"/>
                  </a:srgbClr>
                </a:gs>
              </a:gsLst>
              <a:lin ang="5400000"/>
            </a:gradFill>
          </p:spPr>
          <p:txBody>
            <a:bodyPr/>
            <a:lstStyle/>
            <a:p>
              <a:endParaRPr lang="it-IT"/>
            </a:p>
          </p:txBody>
        </p:sp>
        <p:sp>
          <p:nvSpPr>
            <p:cNvPr id="52" name="TextBox 52"/>
            <p:cNvSpPr txBox="1"/>
            <p:nvPr/>
          </p:nvSpPr>
          <p:spPr>
            <a:xfrm>
              <a:off x="127000" y="0"/>
              <a:ext cx="666267" cy="1421377"/>
            </a:xfrm>
            <a:prstGeom prst="rect">
              <a:avLst/>
            </a:prstGeom>
          </p:spPr>
          <p:txBody>
            <a:bodyPr lIns="50800" tIns="50800" rIns="50800" bIns="50800" rtlCol="0" anchor="ctr"/>
            <a:lstStyle/>
            <a:p>
              <a:pPr algn="ctr">
                <a:lnSpc>
                  <a:spcPts val="1888"/>
                </a:lnSpc>
              </a:pPr>
              <a:endParaRPr/>
            </a:p>
          </p:txBody>
        </p:sp>
      </p:grpSp>
      <p:sp>
        <p:nvSpPr>
          <p:cNvPr id="53" name="TextBox 53"/>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
        <p:nvSpPr>
          <p:cNvPr id="54" name="TextBox 54"/>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NATURAL LIGHT INTEGRATION</a:t>
            </a:r>
          </a:p>
        </p:txBody>
      </p:sp>
      <p:grpSp>
        <p:nvGrpSpPr>
          <p:cNvPr id="55" name="Group 55"/>
          <p:cNvGrpSpPr/>
          <p:nvPr/>
        </p:nvGrpSpPr>
        <p:grpSpPr>
          <a:xfrm rot="-554077">
            <a:off x="11188717" y="3089296"/>
            <a:ext cx="2050075" cy="5646230"/>
            <a:chOff x="0" y="0"/>
            <a:chExt cx="539937" cy="1487073"/>
          </a:xfrm>
        </p:grpSpPr>
        <p:sp>
          <p:nvSpPr>
            <p:cNvPr id="56" name="Freeform 56"/>
            <p:cNvSpPr/>
            <p:nvPr/>
          </p:nvSpPr>
          <p:spPr>
            <a:xfrm>
              <a:off x="0" y="0"/>
              <a:ext cx="539937" cy="1487073"/>
            </a:xfrm>
            <a:custGeom>
              <a:avLst/>
              <a:gdLst/>
              <a:ahLst/>
              <a:cxnLst/>
              <a:rect l="l" t="t" r="r" b="b"/>
              <a:pathLst>
                <a:path w="539937" h="1487073">
                  <a:moveTo>
                    <a:pt x="203200" y="0"/>
                  </a:moveTo>
                  <a:lnTo>
                    <a:pt x="336737" y="0"/>
                  </a:lnTo>
                  <a:lnTo>
                    <a:pt x="539937" y="1487073"/>
                  </a:lnTo>
                  <a:lnTo>
                    <a:pt x="0" y="1487073"/>
                  </a:lnTo>
                  <a:lnTo>
                    <a:pt x="203200" y="0"/>
                  </a:lnTo>
                  <a:close/>
                </a:path>
              </a:pathLst>
            </a:custGeom>
            <a:gradFill rotWithShape="1">
              <a:gsLst>
                <a:gs pos="0">
                  <a:srgbClr val="1E2D50">
                    <a:alpha val="18490"/>
                  </a:srgbClr>
                </a:gs>
                <a:gs pos="100000">
                  <a:srgbClr val="1E2D50">
                    <a:alpha val="0"/>
                  </a:srgbClr>
                </a:gs>
              </a:gsLst>
              <a:lin ang="5400000"/>
            </a:gradFill>
          </p:spPr>
          <p:txBody>
            <a:bodyPr/>
            <a:lstStyle/>
            <a:p>
              <a:endParaRPr lang="it-IT"/>
            </a:p>
          </p:txBody>
        </p:sp>
        <p:sp>
          <p:nvSpPr>
            <p:cNvPr id="57" name="TextBox 57"/>
            <p:cNvSpPr txBox="1"/>
            <p:nvPr/>
          </p:nvSpPr>
          <p:spPr>
            <a:xfrm>
              <a:off x="127000" y="0"/>
              <a:ext cx="285937" cy="1487073"/>
            </a:xfrm>
            <a:prstGeom prst="rect">
              <a:avLst/>
            </a:prstGeom>
          </p:spPr>
          <p:txBody>
            <a:bodyPr lIns="50800" tIns="50800" rIns="50800" bIns="50800" rtlCol="0" anchor="ctr"/>
            <a:lstStyle/>
            <a:p>
              <a:pPr algn="ctr">
                <a:lnSpc>
                  <a:spcPts val="1888"/>
                </a:lnSpc>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CONTROL SYSTEMS - 3 LAYERS</a:t>
            </a:r>
          </a:p>
        </p:txBody>
      </p:sp>
      <p:sp>
        <p:nvSpPr>
          <p:cNvPr id="3" name="TextBox 3"/>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grpSp>
        <p:nvGrpSpPr>
          <p:cNvPr id="4" name="Group 4"/>
          <p:cNvGrpSpPr/>
          <p:nvPr/>
        </p:nvGrpSpPr>
        <p:grpSpPr>
          <a:xfrm>
            <a:off x="1946796" y="2411956"/>
            <a:ext cx="14394408" cy="5359284"/>
            <a:chOff x="0" y="0"/>
            <a:chExt cx="19192544" cy="7145712"/>
          </a:xfrm>
        </p:grpSpPr>
        <p:grpSp>
          <p:nvGrpSpPr>
            <p:cNvPr id="5" name="Group 5"/>
            <p:cNvGrpSpPr/>
            <p:nvPr/>
          </p:nvGrpSpPr>
          <p:grpSpPr>
            <a:xfrm>
              <a:off x="2448256" y="5406870"/>
              <a:ext cx="6420437" cy="1596682"/>
              <a:chOff x="0" y="0"/>
              <a:chExt cx="1668535" cy="414944"/>
            </a:xfrm>
          </p:grpSpPr>
          <p:sp>
            <p:nvSpPr>
              <p:cNvPr id="6" name="Freeform 6"/>
              <p:cNvSpPr/>
              <p:nvPr/>
            </p:nvSpPr>
            <p:spPr>
              <a:xfrm>
                <a:off x="0" y="0"/>
                <a:ext cx="1668535" cy="414944"/>
              </a:xfrm>
              <a:custGeom>
                <a:avLst/>
                <a:gdLst/>
                <a:ahLst/>
                <a:cxnLst/>
                <a:rect l="l" t="t" r="r" b="b"/>
                <a:pathLst>
                  <a:path w="1668535" h="414944">
                    <a:moveTo>
                      <a:pt x="57880" y="0"/>
                    </a:moveTo>
                    <a:lnTo>
                      <a:pt x="1610655" y="0"/>
                    </a:lnTo>
                    <a:cubicBezTo>
                      <a:pt x="1626006" y="0"/>
                      <a:pt x="1640728" y="6098"/>
                      <a:pt x="1651582" y="16953"/>
                    </a:cubicBezTo>
                    <a:cubicBezTo>
                      <a:pt x="1662437" y="27807"/>
                      <a:pt x="1668535" y="42529"/>
                      <a:pt x="1668535" y="57880"/>
                    </a:cubicBezTo>
                    <a:lnTo>
                      <a:pt x="1668535" y="357064"/>
                    </a:lnTo>
                    <a:cubicBezTo>
                      <a:pt x="1668535" y="372415"/>
                      <a:pt x="1662437" y="387137"/>
                      <a:pt x="1651582" y="397991"/>
                    </a:cubicBezTo>
                    <a:cubicBezTo>
                      <a:pt x="1640728" y="408846"/>
                      <a:pt x="1626006" y="414944"/>
                      <a:pt x="1610655" y="414944"/>
                    </a:cubicBezTo>
                    <a:lnTo>
                      <a:pt x="57880" y="414944"/>
                    </a:lnTo>
                    <a:cubicBezTo>
                      <a:pt x="42529" y="414944"/>
                      <a:pt x="27807" y="408846"/>
                      <a:pt x="16953" y="397991"/>
                    </a:cubicBezTo>
                    <a:cubicBezTo>
                      <a:pt x="6098" y="387137"/>
                      <a:pt x="0" y="372415"/>
                      <a:pt x="0" y="357064"/>
                    </a:cubicBezTo>
                    <a:lnTo>
                      <a:pt x="0" y="57880"/>
                    </a:lnTo>
                    <a:cubicBezTo>
                      <a:pt x="0" y="42529"/>
                      <a:pt x="6098" y="27807"/>
                      <a:pt x="16953" y="16953"/>
                    </a:cubicBezTo>
                    <a:cubicBezTo>
                      <a:pt x="27807" y="6098"/>
                      <a:pt x="42529" y="0"/>
                      <a:pt x="57880" y="0"/>
                    </a:cubicBezTo>
                    <a:close/>
                  </a:path>
                </a:pathLst>
              </a:custGeom>
              <a:solidFill>
                <a:srgbClr val="8FC3A7">
                  <a:alpha val="52941"/>
                </a:srgbClr>
              </a:solidFill>
              <a:ln w="47625" cap="rnd">
                <a:solidFill>
                  <a:srgbClr val="749D87">
                    <a:alpha val="52941"/>
                  </a:srgbClr>
                </a:solidFill>
                <a:prstDash val="solid"/>
                <a:round/>
              </a:ln>
            </p:spPr>
            <p:txBody>
              <a:bodyPr/>
              <a:lstStyle/>
              <a:p>
                <a:endParaRPr lang="it-IT"/>
              </a:p>
            </p:txBody>
          </p:sp>
          <p:sp>
            <p:nvSpPr>
              <p:cNvPr id="7" name="TextBox 7"/>
              <p:cNvSpPr txBox="1"/>
              <p:nvPr/>
            </p:nvSpPr>
            <p:spPr>
              <a:xfrm>
                <a:off x="0" y="-28575"/>
                <a:ext cx="1668535" cy="443519"/>
              </a:xfrm>
              <a:prstGeom prst="rect">
                <a:avLst/>
              </a:prstGeom>
            </p:spPr>
            <p:txBody>
              <a:bodyPr lIns="50800" tIns="50800" rIns="50800" bIns="50800" rtlCol="0" anchor="ctr"/>
              <a:lstStyle/>
              <a:p>
                <a:pPr algn="ctr">
                  <a:lnSpc>
                    <a:spcPts val="2199"/>
                  </a:lnSpc>
                </a:pPr>
                <a:endParaRPr/>
              </a:p>
            </p:txBody>
          </p:sp>
        </p:grpSp>
        <p:grpSp>
          <p:nvGrpSpPr>
            <p:cNvPr id="8" name="Group 8"/>
            <p:cNvGrpSpPr/>
            <p:nvPr/>
          </p:nvGrpSpPr>
          <p:grpSpPr>
            <a:xfrm>
              <a:off x="2448256" y="3141132"/>
              <a:ext cx="6420437" cy="1596682"/>
              <a:chOff x="0" y="0"/>
              <a:chExt cx="1668535" cy="414944"/>
            </a:xfrm>
          </p:grpSpPr>
          <p:sp>
            <p:nvSpPr>
              <p:cNvPr id="9" name="Freeform 9"/>
              <p:cNvSpPr/>
              <p:nvPr/>
            </p:nvSpPr>
            <p:spPr>
              <a:xfrm>
                <a:off x="0" y="0"/>
                <a:ext cx="1668535" cy="414944"/>
              </a:xfrm>
              <a:custGeom>
                <a:avLst/>
                <a:gdLst/>
                <a:ahLst/>
                <a:cxnLst/>
                <a:rect l="l" t="t" r="r" b="b"/>
                <a:pathLst>
                  <a:path w="1668535" h="414944">
                    <a:moveTo>
                      <a:pt x="57880" y="0"/>
                    </a:moveTo>
                    <a:lnTo>
                      <a:pt x="1610655" y="0"/>
                    </a:lnTo>
                    <a:cubicBezTo>
                      <a:pt x="1626006" y="0"/>
                      <a:pt x="1640728" y="6098"/>
                      <a:pt x="1651582" y="16953"/>
                    </a:cubicBezTo>
                    <a:cubicBezTo>
                      <a:pt x="1662437" y="27807"/>
                      <a:pt x="1668535" y="42529"/>
                      <a:pt x="1668535" y="57880"/>
                    </a:cubicBezTo>
                    <a:lnTo>
                      <a:pt x="1668535" y="357064"/>
                    </a:lnTo>
                    <a:cubicBezTo>
                      <a:pt x="1668535" y="372415"/>
                      <a:pt x="1662437" y="387137"/>
                      <a:pt x="1651582" y="397991"/>
                    </a:cubicBezTo>
                    <a:cubicBezTo>
                      <a:pt x="1640728" y="408846"/>
                      <a:pt x="1626006" y="414944"/>
                      <a:pt x="1610655" y="414944"/>
                    </a:cubicBezTo>
                    <a:lnTo>
                      <a:pt x="57880" y="414944"/>
                    </a:lnTo>
                    <a:cubicBezTo>
                      <a:pt x="42529" y="414944"/>
                      <a:pt x="27807" y="408846"/>
                      <a:pt x="16953" y="397991"/>
                    </a:cubicBezTo>
                    <a:cubicBezTo>
                      <a:pt x="6098" y="387137"/>
                      <a:pt x="0" y="372415"/>
                      <a:pt x="0" y="357064"/>
                    </a:cubicBezTo>
                    <a:lnTo>
                      <a:pt x="0" y="57880"/>
                    </a:lnTo>
                    <a:cubicBezTo>
                      <a:pt x="0" y="42529"/>
                      <a:pt x="6098" y="27807"/>
                      <a:pt x="16953" y="16953"/>
                    </a:cubicBezTo>
                    <a:cubicBezTo>
                      <a:pt x="27807" y="6098"/>
                      <a:pt x="42529" y="0"/>
                      <a:pt x="57880" y="0"/>
                    </a:cubicBezTo>
                    <a:close/>
                  </a:path>
                </a:pathLst>
              </a:custGeom>
              <a:solidFill>
                <a:srgbClr val="4BA841">
                  <a:alpha val="52941"/>
                </a:srgbClr>
              </a:solidFill>
              <a:ln w="47625" cap="rnd">
                <a:solidFill>
                  <a:srgbClr val="326D2C">
                    <a:alpha val="52941"/>
                  </a:srgbClr>
                </a:solidFill>
                <a:prstDash val="solid"/>
                <a:round/>
              </a:ln>
            </p:spPr>
            <p:txBody>
              <a:bodyPr/>
              <a:lstStyle/>
              <a:p>
                <a:endParaRPr lang="it-IT"/>
              </a:p>
            </p:txBody>
          </p:sp>
          <p:sp>
            <p:nvSpPr>
              <p:cNvPr id="10" name="TextBox 10"/>
              <p:cNvSpPr txBox="1"/>
              <p:nvPr/>
            </p:nvSpPr>
            <p:spPr>
              <a:xfrm>
                <a:off x="0" y="-28575"/>
                <a:ext cx="1668535" cy="443519"/>
              </a:xfrm>
              <a:prstGeom prst="rect">
                <a:avLst/>
              </a:prstGeom>
            </p:spPr>
            <p:txBody>
              <a:bodyPr lIns="50800" tIns="50800" rIns="50800" bIns="50800" rtlCol="0" anchor="ctr"/>
              <a:lstStyle/>
              <a:p>
                <a:pPr algn="ctr">
                  <a:lnSpc>
                    <a:spcPts val="2199"/>
                  </a:lnSpc>
                </a:pPr>
                <a:endParaRPr/>
              </a:p>
            </p:txBody>
          </p:sp>
        </p:grpSp>
        <p:grpSp>
          <p:nvGrpSpPr>
            <p:cNvPr id="11" name="Group 11"/>
            <p:cNvGrpSpPr/>
            <p:nvPr/>
          </p:nvGrpSpPr>
          <p:grpSpPr>
            <a:xfrm>
              <a:off x="2448256" y="879540"/>
              <a:ext cx="6420437" cy="1596682"/>
              <a:chOff x="0" y="0"/>
              <a:chExt cx="1668535" cy="414944"/>
            </a:xfrm>
          </p:grpSpPr>
          <p:sp>
            <p:nvSpPr>
              <p:cNvPr id="12" name="Freeform 12"/>
              <p:cNvSpPr/>
              <p:nvPr/>
            </p:nvSpPr>
            <p:spPr>
              <a:xfrm>
                <a:off x="0" y="0"/>
                <a:ext cx="1668535" cy="414944"/>
              </a:xfrm>
              <a:custGeom>
                <a:avLst/>
                <a:gdLst/>
                <a:ahLst/>
                <a:cxnLst/>
                <a:rect l="l" t="t" r="r" b="b"/>
                <a:pathLst>
                  <a:path w="1668535" h="414944">
                    <a:moveTo>
                      <a:pt x="57880" y="0"/>
                    </a:moveTo>
                    <a:lnTo>
                      <a:pt x="1610655" y="0"/>
                    </a:lnTo>
                    <a:cubicBezTo>
                      <a:pt x="1626006" y="0"/>
                      <a:pt x="1640728" y="6098"/>
                      <a:pt x="1651582" y="16953"/>
                    </a:cubicBezTo>
                    <a:cubicBezTo>
                      <a:pt x="1662437" y="27807"/>
                      <a:pt x="1668535" y="42529"/>
                      <a:pt x="1668535" y="57880"/>
                    </a:cubicBezTo>
                    <a:lnTo>
                      <a:pt x="1668535" y="357064"/>
                    </a:lnTo>
                    <a:cubicBezTo>
                      <a:pt x="1668535" y="372415"/>
                      <a:pt x="1662437" y="387137"/>
                      <a:pt x="1651582" y="397991"/>
                    </a:cubicBezTo>
                    <a:cubicBezTo>
                      <a:pt x="1640728" y="408846"/>
                      <a:pt x="1626006" y="414944"/>
                      <a:pt x="1610655" y="414944"/>
                    </a:cubicBezTo>
                    <a:lnTo>
                      <a:pt x="57880" y="414944"/>
                    </a:lnTo>
                    <a:cubicBezTo>
                      <a:pt x="42529" y="414944"/>
                      <a:pt x="27807" y="408846"/>
                      <a:pt x="16953" y="397991"/>
                    </a:cubicBezTo>
                    <a:cubicBezTo>
                      <a:pt x="6098" y="387137"/>
                      <a:pt x="0" y="372415"/>
                      <a:pt x="0" y="357064"/>
                    </a:cubicBezTo>
                    <a:lnTo>
                      <a:pt x="0" y="57880"/>
                    </a:lnTo>
                    <a:cubicBezTo>
                      <a:pt x="0" y="42529"/>
                      <a:pt x="6098" y="27807"/>
                      <a:pt x="16953" y="16953"/>
                    </a:cubicBezTo>
                    <a:cubicBezTo>
                      <a:pt x="27807" y="6098"/>
                      <a:pt x="42529" y="0"/>
                      <a:pt x="57880" y="0"/>
                    </a:cubicBezTo>
                    <a:close/>
                  </a:path>
                </a:pathLst>
              </a:custGeom>
              <a:solidFill>
                <a:srgbClr val="00AFC8">
                  <a:alpha val="52941"/>
                </a:srgbClr>
              </a:solidFill>
              <a:ln w="47625" cap="rnd">
                <a:solidFill>
                  <a:srgbClr val="037E8F">
                    <a:alpha val="52941"/>
                  </a:srgbClr>
                </a:solidFill>
                <a:prstDash val="solid"/>
                <a:round/>
              </a:ln>
            </p:spPr>
            <p:txBody>
              <a:bodyPr/>
              <a:lstStyle/>
              <a:p>
                <a:endParaRPr lang="it-IT"/>
              </a:p>
            </p:txBody>
          </p:sp>
          <p:sp>
            <p:nvSpPr>
              <p:cNvPr id="13" name="TextBox 13"/>
              <p:cNvSpPr txBox="1"/>
              <p:nvPr/>
            </p:nvSpPr>
            <p:spPr>
              <a:xfrm>
                <a:off x="0" y="-28575"/>
                <a:ext cx="1668535" cy="443519"/>
              </a:xfrm>
              <a:prstGeom prst="rect">
                <a:avLst/>
              </a:prstGeom>
            </p:spPr>
            <p:txBody>
              <a:bodyPr lIns="50800" tIns="50800" rIns="50800" bIns="50800" rtlCol="0" anchor="ctr"/>
              <a:lstStyle/>
              <a:p>
                <a:pPr algn="ctr">
                  <a:lnSpc>
                    <a:spcPts val="2199"/>
                  </a:lnSpc>
                </a:pPr>
                <a:endParaRPr/>
              </a:p>
            </p:txBody>
          </p:sp>
        </p:grpSp>
        <p:sp>
          <p:nvSpPr>
            <p:cNvPr id="14" name="TextBox 14"/>
            <p:cNvSpPr txBox="1"/>
            <p:nvPr/>
          </p:nvSpPr>
          <p:spPr>
            <a:xfrm>
              <a:off x="2960240" y="1634468"/>
              <a:ext cx="1984952" cy="439928"/>
            </a:xfrm>
            <a:prstGeom prst="rect">
              <a:avLst/>
            </a:prstGeom>
          </p:spPr>
          <p:txBody>
            <a:bodyPr lIns="0" tIns="0" rIns="0" bIns="0" rtlCol="0" anchor="t">
              <a:spAutoFit/>
            </a:bodyPr>
            <a:lstStyle/>
            <a:p>
              <a:pPr algn="ctr">
                <a:lnSpc>
                  <a:spcPts val="2814"/>
                </a:lnSpc>
                <a:spcBef>
                  <a:spcPct val="0"/>
                </a:spcBef>
              </a:pPr>
              <a:r>
                <a:rPr lang="en-US" sz="2010" b="1" spc="401">
                  <a:solidFill>
                    <a:srgbClr val="FFFFFF"/>
                  </a:solidFill>
                  <a:latin typeface="TT Chocolates Bold"/>
                  <a:ea typeface="TT Chocolates Bold"/>
                  <a:cs typeface="TT Chocolates Bold"/>
                  <a:sym typeface="TT Chocolates Bold"/>
                </a:rPr>
                <a:t>CONTEXT</a:t>
              </a:r>
            </a:p>
          </p:txBody>
        </p:sp>
        <p:sp>
          <p:nvSpPr>
            <p:cNvPr id="15" name="TextBox 15"/>
            <p:cNvSpPr txBox="1"/>
            <p:nvPr/>
          </p:nvSpPr>
          <p:spPr>
            <a:xfrm>
              <a:off x="2974672" y="1218312"/>
              <a:ext cx="1338696" cy="352213"/>
            </a:xfrm>
            <a:prstGeom prst="rect">
              <a:avLst/>
            </a:prstGeom>
          </p:spPr>
          <p:txBody>
            <a:bodyPr lIns="0" tIns="0" rIns="0" bIns="0" rtlCol="0" anchor="t">
              <a:spAutoFit/>
            </a:bodyPr>
            <a:lstStyle/>
            <a:p>
              <a:pPr algn="ctr">
                <a:lnSpc>
                  <a:spcPts val="2239"/>
                </a:lnSpc>
                <a:spcBef>
                  <a:spcPct val="0"/>
                </a:spcBef>
              </a:pPr>
              <a:r>
                <a:rPr lang="en-US" sz="1599" b="1" spc="319">
                  <a:solidFill>
                    <a:srgbClr val="192C50">
                      <a:alpha val="67843"/>
                    </a:srgbClr>
                  </a:solidFill>
                  <a:latin typeface="TT Chocolates Bold"/>
                  <a:ea typeface="TT Chocolates Bold"/>
                  <a:cs typeface="TT Chocolates Bold"/>
                  <a:sym typeface="TT Chocolates Bold"/>
                </a:rPr>
                <a:t>LAYER 3</a:t>
              </a:r>
            </a:p>
          </p:txBody>
        </p:sp>
        <p:sp>
          <p:nvSpPr>
            <p:cNvPr id="16" name="TextBox 16"/>
            <p:cNvSpPr txBox="1"/>
            <p:nvPr/>
          </p:nvSpPr>
          <p:spPr>
            <a:xfrm>
              <a:off x="2839040" y="3901373"/>
              <a:ext cx="1058430" cy="439928"/>
            </a:xfrm>
            <a:prstGeom prst="rect">
              <a:avLst/>
            </a:prstGeom>
          </p:spPr>
          <p:txBody>
            <a:bodyPr lIns="0" tIns="0" rIns="0" bIns="0" rtlCol="0" anchor="t">
              <a:spAutoFit/>
            </a:bodyPr>
            <a:lstStyle/>
            <a:p>
              <a:pPr algn="ctr">
                <a:lnSpc>
                  <a:spcPts val="2814"/>
                </a:lnSpc>
                <a:spcBef>
                  <a:spcPct val="0"/>
                </a:spcBef>
              </a:pPr>
              <a:r>
                <a:rPr lang="en-US" sz="2010" b="1" spc="401">
                  <a:solidFill>
                    <a:srgbClr val="FFFFFF"/>
                  </a:solidFill>
                  <a:latin typeface="TT Chocolates Bold"/>
                  <a:ea typeface="TT Chocolates Bold"/>
                  <a:cs typeface="TT Chocolates Bold"/>
                  <a:sym typeface="TT Chocolates Bold"/>
                </a:rPr>
                <a:t>USER</a:t>
              </a:r>
            </a:p>
          </p:txBody>
        </p:sp>
        <p:sp>
          <p:nvSpPr>
            <p:cNvPr id="17" name="TextBox 17"/>
            <p:cNvSpPr txBox="1"/>
            <p:nvPr/>
          </p:nvSpPr>
          <p:spPr>
            <a:xfrm>
              <a:off x="2871236" y="3487290"/>
              <a:ext cx="1344035" cy="352213"/>
            </a:xfrm>
            <a:prstGeom prst="rect">
              <a:avLst/>
            </a:prstGeom>
          </p:spPr>
          <p:txBody>
            <a:bodyPr lIns="0" tIns="0" rIns="0" bIns="0" rtlCol="0" anchor="t">
              <a:spAutoFit/>
            </a:bodyPr>
            <a:lstStyle/>
            <a:p>
              <a:pPr algn="ctr">
                <a:lnSpc>
                  <a:spcPts val="2239"/>
                </a:lnSpc>
                <a:spcBef>
                  <a:spcPct val="0"/>
                </a:spcBef>
              </a:pPr>
              <a:r>
                <a:rPr lang="en-US" sz="1599" b="1" spc="319">
                  <a:solidFill>
                    <a:srgbClr val="192C50">
                      <a:alpha val="67843"/>
                    </a:srgbClr>
                  </a:solidFill>
                  <a:latin typeface="TT Chocolates Bold"/>
                  <a:ea typeface="TT Chocolates Bold"/>
                  <a:cs typeface="TT Chocolates Bold"/>
                  <a:sym typeface="TT Chocolates Bold"/>
                </a:rPr>
                <a:t>LAYER 2</a:t>
              </a:r>
            </a:p>
          </p:txBody>
        </p:sp>
        <p:sp>
          <p:nvSpPr>
            <p:cNvPr id="18" name="TextBox 18"/>
            <p:cNvSpPr txBox="1"/>
            <p:nvPr/>
          </p:nvSpPr>
          <p:spPr>
            <a:xfrm>
              <a:off x="2974672" y="6096382"/>
              <a:ext cx="1956089" cy="439928"/>
            </a:xfrm>
            <a:prstGeom prst="rect">
              <a:avLst/>
            </a:prstGeom>
          </p:spPr>
          <p:txBody>
            <a:bodyPr lIns="0" tIns="0" rIns="0" bIns="0" rtlCol="0" anchor="t">
              <a:spAutoFit/>
            </a:bodyPr>
            <a:lstStyle/>
            <a:p>
              <a:pPr algn="ctr">
                <a:lnSpc>
                  <a:spcPts val="2814"/>
                </a:lnSpc>
                <a:spcBef>
                  <a:spcPct val="0"/>
                </a:spcBef>
              </a:pPr>
              <a:r>
                <a:rPr lang="en-US" sz="2010" b="1" spc="401">
                  <a:solidFill>
                    <a:srgbClr val="FFFFFF"/>
                  </a:solidFill>
                  <a:latin typeface="TT Chocolates Bold"/>
                  <a:ea typeface="TT Chocolates Bold"/>
                  <a:cs typeface="TT Chocolates Bold"/>
                  <a:sym typeface="TT Chocolates Bold"/>
                </a:rPr>
                <a:t>ACTIVITY</a:t>
              </a:r>
            </a:p>
          </p:txBody>
        </p:sp>
        <p:sp>
          <p:nvSpPr>
            <p:cNvPr id="19" name="TextBox 19"/>
            <p:cNvSpPr txBox="1"/>
            <p:nvPr/>
          </p:nvSpPr>
          <p:spPr>
            <a:xfrm>
              <a:off x="2997690" y="5680227"/>
              <a:ext cx="1292658" cy="352213"/>
            </a:xfrm>
            <a:prstGeom prst="rect">
              <a:avLst/>
            </a:prstGeom>
          </p:spPr>
          <p:txBody>
            <a:bodyPr lIns="0" tIns="0" rIns="0" bIns="0" rtlCol="0" anchor="t">
              <a:spAutoFit/>
            </a:bodyPr>
            <a:lstStyle/>
            <a:p>
              <a:pPr algn="ctr">
                <a:lnSpc>
                  <a:spcPts val="2239"/>
                </a:lnSpc>
                <a:spcBef>
                  <a:spcPct val="0"/>
                </a:spcBef>
              </a:pPr>
              <a:r>
                <a:rPr lang="en-US" sz="1599" b="1" spc="319">
                  <a:solidFill>
                    <a:srgbClr val="192C50">
                      <a:alpha val="67843"/>
                    </a:srgbClr>
                  </a:solidFill>
                  <a:latin typeface="TT Chocolates Bold"/>
                  <a:ea typeface="TT Chocolates Bold"/>
                  <a:cs typeface="TT Chocolates Bold"/>
                  <a:sym typeface="TT Chocolates Bold"/>
                </a:rPr>
                <a:t>LAYER 1</a:t>
              </a:r>
            </a:p>
          </p:txBody>
        </p:sp>
        <p:sp>
          <p:nvSpPr>
            <p:cNvPr id="20" name="Freeform 20"/>
            <p:cNvSpPr/>
            <p:nvPr/>
          </p:nvSpPr>
          <p:spPr>
            <a:xfrm>
              <a:off x="6176311" y="5683720"/>
              <a:ext cx="990811" cy="707191"/>
            </a:xfrm>
            <a:custGeom>
              <a:avLst/>
              <a:gdLst/>
              <a:ahLst/>
              <a:cxnLst/>
              <a:rect l="l" t="t" r="r" b="b"/>
              <a:pathLst>
                <a:path w="990811" h="707191">
                  <a:moveTo>
                    <a:pt x="0" y="0"/>
                  </a:moveTo>
                  <a:lnTo>
                    <a:pt x="990811" y="0"/>
                  </a:lnTo>
                  <a:lnTo>
                    <a:pt x="990811" y="707192"/>
                  </a:lnTo>
                  <a:lnTo>
                    <a:pt x="0" y="707192"/>
                  </a:lnTo>
                  <a:lnTo>
                    <a:pt x="0" y="0"/>
                  </a:lnTo>
                  <a:close/>
                </a:path>
              </a:pathLst>
            </a:custGeom>
            <a:blipFill>
              <a:blip>
                <a:alphaModFix amt="74000"/>
                <a:extLst>
                  <a:ext uri="{96DAC541-7B7A-43D3-8B79-37D633B846F1}">
                    <asvg:svgBlip xmlns:asvg="http://schemas.microsoft.com/office/drawing/2016/SVG/main" r:embed="rId2"/>
                  </a:ext>
                </a:extLst>
              </a:blip>
              <a:stretch>
                <a:fillRect/>
              </a:stretch>
            </a:blipFill>
          </p:spPr>
          <p:txBody>
            <a:bodyPr/>
            <a:lstStyle/>
            <a:p>
              <a:endParaRPr lang="it-IT"/>
            </a:p>
          </p:txBody>
        </p:sp>
        <p:sp>
          <p:nvSpPr>
            <p:cNvPr id="21" name="Freeform 21"/>
            <p:cNvSpPr/>
            <p:nvPr/>
          </p:nvSpPr>
          <p:spPr>
            <a:xfrm>
              <a:off x="6322378" y="1151002"/>
              <a:ext cx="717176" cy="672352"/>
            </a:xfrm>
            <a:custGeom>
              <a:avLst/>
              <a:gdLst/>
              <a:ahLst/>
              <a:cxnLst/>
              <a:rect l="l" t="t" r="r" b="b"/>
              <a:pathLst>
                <a:path w="717176" h="672352">
                  <a:moveTo>
                    <a:pt x="0" y="0"/>
                  </a:moveTo>
                  <a:lnTo>
                    <a:pt x="717176" y="0"/>
                  </a:lnTo>
                  <a:lnTo>
                    <a:pt x="717176" y="672352"/>
                  </a:lnTo>
                  <a:lnTo>
                    <a:pt x="0" y="672352"/>
                  </a:lnTo>
                  <a:lnTo>
                    <a:pt x="0" y="0"/>
                  </a:lnTo>
                  <a:close/>
                </a:path>
              </a:pathLst>
            </a:custGeom>
            <a:blipFill>
              <a:blip>
                <a:alphaModFix amt="71000"/>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2" name="Freeform 22"/>
            <p:cNvSpPr/>
            <p:nvPr/>
          </p:nvSpPr>
          <p:spPr>
            <a:xfrm>
              <a:off x="6387675" y="3270920"/>
              <a:ext cx="568084" cy="1007688"/>
            </a:xfrm>
            <a:custGeom>
              <a:avLst/>
              <a:gdLst/>
              <a:ahLst/>
              <a:cxnLst/>
              <a:rect l="l" t="t" r="r" b="b"/>
              <a:pathLst>
                <a:path w="568084" h="1007688">
                  <a:moveTo>
                    <a:pt x="0" y="0"/>
                  </a:moveTo>
                  <a:lnTo>
                    <a:pt x="568084" y="0"/>
                  </a:lnTo>
                  <a:lnTo>
                    <a:pt x="568084" y="1007688"/>
                  </a:lnTo>
                  <a:lnTo>
                    <a:pt x="0" y="1007688"/>
                  </a:lnTo>
                  <a:lnTo>
                    <a:pt x="0" y="0"/>
                  </a:lnTo>
                  <a:close/>
                </a:path>
              </a:pathLst>
            </a:custGeom>
            <a:blipFill>
              <a:blip>
                <a:alphaModFix amt="75000"/>
                <a:extLst>
                  <a:ext uri="{96DAC541-7B7A-43D3-8B79-37D633B846F1}">
                    <asvg:svgBlip xmlns:asvg="http://schemas.microsoft.com/office/drawing/2016/SVG/main" r:embed="rId4"/>
                  </a:ext>
                </a:extLst>
              </a:blip>
              <a:stretch>
                <a:fillRect/>
              </a:stretch>
            </a:blipFill>
          </p:spPr>
          <p:txBody>
            <a:bodyPr/>
            <a:lstStyle/>
            <a:p>
              <a:endParaRPr lang="it-IT"/>
            </a:p>
          </p:txBody>
        </p:sp>
        <p:sp>
          <p:nvSpPr>
            <p:cNvPr id="23" name="Freeform 23"/>
            <p:cNvSpPr/>
            <p:nvPr/>
          </p:nvSpPr>
          <p:spPr>
            <a:xfrm>
              <a:off x="7362758" y="3493990"/>
              <a:ext cx="542650" cy="446330"/>
            </a:xfrm>
            <a:custGeom>
              <a:avLst/>
              <a:gdLst/>
              <a:ahLst/>
              <a:cxnLst/>
              <a:rect l="l" t="t" r="r" b="b"/>
              <a:pathLst>
                <a:path w="542650" h="446330">
                  <a:moveTo>
                    <a:pt x="0" y="0"/>
                  </a:moveTo>
                  <a:lnTo>
                    <a:pt x="542651" y="0"/>
                  </a:lnTo>
                  <a:lnTo>
                    <a:pt x="542651" y="446330"/>
                  </a:lnTo>
                  <a:lnTo>
                    <a:pt x="0" y="446330"/>
                  </a:lnTo>
                  <a:lnTo>
                    <a:pt x="0" y="0"/>
                  </a:lnTo>
                  <a:close/>
                </a:path>
              </a:pathLst>
            </a:custGeom>
            <a:blipFill>
              <a:blip>
                <a:alphaModFix amt="70000"/>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4" name="Freeform 24"/>
            <p:cNvSpPr/>
            <p:nvPr/>
          </p:nvSpPr>
          <p:spPr>
            <a:xfrm>
              <a:off x="5545157" y="3471810"/>
              <a:ext cx="385191" cy="490689"/>
            </a:xfrm>
            <a:custGeom>
              <a:avLst/>
              <a:gdLst/>
              <a:ahLst/>
              <a:cxnLst/>
              <a:rect l="l" t="t" r="r" b="b"/>
              <a:pathLst>
                <a:path w="385191" h="490689">
                  <a:moveTo>
                    <a:pt x="0" y="0"/>
                  </a:moveTo>
                  <a:lnTo>
                    <a:pt x="385191" y="0"/>
                  </a:lnTo>
                  <a:lnTo>
                    <a:pt x="385191" y="490690"/>
                  </a:lnTo>
                  <a:lnTo>
                    <a:pt x="0" y="490690"/>
                  </a:lnTo>
                  <a:lnTo>
                    <a:pt x="0" y="0"/>
                  </a:lnTo>
                  <a:close/>
                </a:path>
              </a:pathLst>
            </a:custGeom>
            <a:blipFill>
              <a:blip>
                <a:alphaModFix amt="82000"/>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5" name="TextBox 25"/>
            <p:cNvSpPr txBox="1"/>
            <p:nvPr/>
          </p:nvSpPr>
          <p:spPr>
            <a:xfrm>
              <a:off x="5955164" y="1902090"/>
              <a:ext cx="1519382" cy="267335"/>
            </a:xfrm>
            <a:prstGeom prst="rect">
              <a:avLst/>
            </a:prstGeom>
          </p:spPr>
          <p:txBody>
            <a:bodyPr lIns="0" tIns="0" rIns="0" bIns="0" rtlCol="0" anchor="t">
              <a:spAutoFit/>
            </a:bodyPr>
            <a:lstStyle/>
            <a:p>
              <a:pPr algn="ctr">
                <a:lnSpc>
                  <a:spcPts val="1679"/>
                </a:lnSpc>
                <a:spcBef>
                  <a:spcPct val="0"/>
                </a:spcBef>
              </a:pPr>
              <a:r>
                <a:rPr lang="en-US" sz="1200" spc="240">
                  <a:solidFill>
                    <a:srgbClr val="192C50">
                      <a:alpha val="65882"/>
                    </a:srgbClr>
                  </a:solidFill>
                  <a:latin typeface="TT Chocolates"/>
                  <a:ea typeface="TT Chocolates"/>
                  <a:cs typeface="TT Chocolates"/>
                  <a:sym typeface="TT Chocolates"/>
                </a:rPr>
                <a:t>Environment</a:t>
              </a:r>
            </a:p>
          </p:txBody>
        </p:sp>
        <p:sp>
          <p:nvSpPr>
            <p:cNvPr id="26" name="TextBox 26"/>
            <p:cNvSpPr txBox="1"/>
            <p:nvPr/>
          </p:nvSpPr>
          <p:spPr>
            <a:xfrm>
              <a:off x="5324908" y="6554703"/>
              <a:ext cx="2779894" cy="267335"/>
            </a:xfrm>
            <a:prstGeom prst="rect">
              <a:avLst/>
            </a:prstGeom>
          </p:spPr>
          <p:txBody>
            <a:bodyPr lIns="0" tIns="0" rIns="0" bIns="0" rtlCol="0" anchor="t">
              <a:spAutoFit/>
            </a:bodyPr>
            <a:lstStyle/>
            <a:p>
              <a:pPr algn="ctr">
                <a:lnSpc>
                  <a:spcPts val="1679"/>
                </a:lnSpc>
                <a:spcBef>
                  <a:spcPct val="0"/>
                </a:spcBef>
              </a:pPr>
              <a:r>
                <a:rPr lang="en-US" sz="1200" spc="240">
                  <a:solidFill>
                    <a:srgbClr val="192C50">
                      <a:alpha val="65882"/>
                    </a:srgbClr>
                  </a:solidFill>
                  <a:latin typeface="TT Chocolates"/>
                  <a:ea typeface="TT Chocolates"/>
                  <a:cs typeface="TT Chocolates"/>
                  <a:sym typeface="TT Chocolates"/>
                </a:rPr>
                <a:t>Motion Sensors</a:t>
              </a:r>
            </a:p>
          </p:txBody>
        </p:sp>
        <p:sp>
          <p:nvSpPr>
            <p:cNvPr id="27" name="TextBox 27"/>
            <p:cNvSpPr txBox="1"/>
            <p:nvPr/>
          </p:nvSpPr>
          <p:spPr>
            <a:xfrm>
              <a:off x="5281769" y="4302474"/>
              <a:ext cx="2779894" cy="267335"/>
            </a:xfrm>
            <a:prstGeom prst="rect">
              <a:avLst/>
            </a:prstGeom>
          </p:spPr>
          <p:txBody>
            <a:bodyPr lIns="0" tIns="0" rIns="0" bIns="0" rtlCol="0" anchor="t">
              <a:spAutoFit/>
            </a:bodyPr>
            <a:lstStyle/>
            <a:p>
              <a:pPr algn="ctr">
                <a:lnSpc>
                  <a:spcPts val="1679"/>
                </a:lnSpc>
                <a:spcBef>
                  <a:spcPct val="0"/>
                </a:spcBef>
              </a:pPr>
              <a:r>
                <a:rPr lang="en-US" sz="1200" spc="240">
                  <a:solidFill>
                    <a:srgbClr val="192C50">
                      <a:alpha val="65882"/>
                    </a:srgbClr>
                  </a:solidFill>
                  <a:latin typeface="TT Chocolates"/>
                  <a:ea typeface="TT Chocolates"/>
                  <a:cs typeface="TT Chocolates"/>
                  <a:sym typeface="TT Chocolates"/>
                </a:rPr>
                <a:t>Smartwatch</a:t>
              </a:r>
            </a:p>
          </p:txBody>
        </p:sp>
        <p:sp>
          <p:nvSpPr>
            <p:cNvPr id="28" name="AutoShape 28"/>
            <p:cNvSpPr/>
            <p:nvPr/>
          </p:nvSpPr>
          <p:spPr>
            <a:xfrm>
              <a:off x="9285210" y="1677881"/>
              <a:ext cx="3340641" cy="0"/>
            </a:xfrm>
            <a:prstGeom prst="line">
              <a:avLst/>
            </a:prstGeom>
            <a:ln w="63500" cap="flat">
              <a:solidFill>
                <a:srgbClr val="037E8F">
                  <a:alpha val="41961"/>
                </a:srgbClr>
              </a:solidFill>
              <a:prstDash val="solid"/>
              <a:headEnd type="none" w="sm" len="sm"/>
              <a:tailEnd type="triangle" w="lg" len="med"/>
            </a:ln>
          </p:spPr>
          <p:txBody>
            <a:bodyPr/>
            <a:lstStyle/>
            <a:p>
              <a:endParaRPr lang="it-IT"/>
            </a:p>
          </p:txBody>
        </p:sp>
        <p:sp>
          <p:nvSpPr>
            <p:cNvPr id="29" name="AutoShape 29"/>
            <p:cNvSpPr/>
            <p:nvPr/>
          </p:nvSpPr>
          <p:spPr>
            <a:xfrm>
              <a:off x="9285210" y="3939473"/>
              <a:ext cx="3340641" cy="0"/>
            </a:xfrm>
            <a:prstGeom prst="line">
              <a:avLst/>
            </a:prstGeom>
            <a:ln w="63500" cap="flat">
              <a:solidFill>
                <a:srgbClr val="326D2C">
                  <a:alpha val="41961"/>
                </a:srgbClr>
              </a:solidFill>
              <a:prstDash val="solid"/>
              <a:headEnd type="none" w="sm" len="sm"/>
              <a:tailEnd type="triangle" w="lg" len="med"/>
            </a:ln>
          </p:spPr>
          <p:txBody>
            <a:bodyPr/>
            <a:lstStyle/>
            <a:p>
              <a:endParaRPr lang="it-IT"/>
            </a:p>
          </p:txBody>
        </p:sp>
        <p:sp>
          <p:nvSpPr>
            <p:cNvPr id="30" name="AutoShape 30"/>
            <p:cNvSpPr/>
            <p:nvPr/>
          </p:nvSpPr>
          <p:spPr>
            <a:xfrm flipV="1">
              <a:off x="9285210" y="6205211"/>
              <a:ext cx="3340641" cy="0"/>
            </a:xfrm>
            <a:prstGeom prst="line">
              <a:avLst/>
            </a:prstGeom>
            <a:ln w="63500" cap="flat">
              <a:solidFill>
                <a:srgbClr val="749D87">
                  <a:alpha val="41961"/>
                </a:srgbClr>
              </a:solidFill>
              <a:prstDash val="solid"/>
              <a:headEnd type="none" w="sm" len="sm"/>
              <a:tailEnd type="triangle" w="lg" len="med"/>
            </a:ln>
          </p:spPr>
          <p:txBody>
            <a:bodyPr/>
            <a:lstStyle/>
            <a:p>
              <a:endParaRPr lang="it-IT"/>
            </a:p>
          </p:txBody>
        </p:sp>
        <p:grpSp>
          <p:nvGrpSpPr>
            <p:cNvPr id="31" name="Group 31"/>
            <p:cNvGrpSpPr/>
            <p:nvPr/>
          </p:nvGrpSpPr>
          <p:grpSpPr>
            <a:xfrm>
              <a:off x="12867151" y="879540"/>
              <a:ext cx="2639147" cy="6124012"/>
              <a:chOff x="0" y="0"/>
              <a:chExt cx="685858" cy="1591500"/>
            </a:xfrm>
          </p:grpSpPr>
          <p:sp>
            <p:nvSpPr>
              <p:cNvPr id="32" name="Freeform 32"/>
              <p:cNvSpPr/>
              <p:nvPr/>
            </p:nvSpPr>
            <p:spPr>
              <a:xfrm>
                <a:off x="0" y="0"/>
                <a:ext cx="685858" cy="1591500"/>
              </a:xfrm>
              <a:custGeom>
                <a:avLst/>
                <a:gdLst/>
                <a:ahLst/>
                <a:cxnLst/>
                <a:rect l="l" t="t" r="r" b="b"/>
                <a:pathLst>
                  <a:path w="685858" h="1591500">
                    <a:moveTo>
                      <a:pt x="140808" y="0"/>
                    </a:moveTo>
                    <a:lnTo>
                      <a:pt x="545051" y="0"/>
                    </a:lnTo>
                    <a:cubicBezTo>
                      <a:pt x="622816" y="0"/>
                      <a:pt x="685858" y="63042"/>
                      <a:pt x="685858" y="140808"/>
                    </a:cubicBezTo>
                    <a:lnTo>
                      <a:pt x="685858" y="1450693"/>
                    </a:lnTo>
                    <a:cubicBezTo>
                      <a:pt x="685858" y="1528459"/>
                      <a:pt x="622816" y="1591500"/>
                      <a:pt x="545051" y="1591500"/>
                    </a:cubicBezTo>
                    <a:lnTo>
                      <a:pt x="140808" y="1591500"/>
                    </a:lnTo>
                    <a:cubicBezTo>
                      <a:pt x="63042" y="1591500"/>
                      <a:pt x="0" y="1528459"/>
                      <a:pt x="0" y="1450693"/>
                    </a:cubicBezTo>
                    <a:lnTo>
                      <a:pt x="0" y="140808"/>
                    </a:lnTo>
                    <a:cubicBezTo>
                      <a:pt x="0" y="63042"/>
                      <a:pt x="63042" y="0"/>
                      <a:pt x="140808" y="0"/>
                    </a:cubicBezTo>
                    <a:close/>
                  </a:path>
                </a:pathLst>
              </a:custGeom>
              <a:solidFill>
                <a:srgbClr val="FFD830">
                  <a:alpha val="35686"/>
                </a:srgbClr>
              </a:solidFill>
              <a:ln w="95250" cap="rnd">
                <a:solidFill>
                  <a:srgbClr val="D1B12A">
                    <a:alpha val="35686"/>
                  </a:srgbClr>
                </a:solidFill>
                <a:prstDash val="solid"/>
                <a:round/>
              </a:ln>
            </p:spPr>
            <p:txBody>
              <a:bodyPr/>
              <a:lstStyle/>
              <a:p>
                <a:endParaRPr lang="it-IT"/>
              </a:p>
            </p:txBody>
          </p:sp>
          <p:sp>
            <p:nvSpPr>
              <p:cNvPr id="33" name="TextBox 33"/>
              <p:cNvSpPr txBox="1"/>
              <p:nvPr/>
            </p:nvSpPr>
            <p:spPr>
              <a:xfrm>
                <a:off x="0" y="-28575"/>
                <a:ext cx="685858" cy="1620075"/>
              </a:xfrm>
              <a:prstGeom prst="rect">
                <a:avLst/>
              </a:prstGeom>
            </p:spPr>
            <p:txBody>
              <a:bodyPr lIns="50800" tIns="50800" rIns="50800" bIns="50800" rtlCol="0" anchor="ctr"/>
              <a:lstStyle/>
              <a:p>
                <a:pPr algn="ctr">
                  <a:lnSpc>
                    <a:spcPts val="2199"/>
                  </a:lnSpc>
                </a:pPr>
                <a:endParaRPr/>
              </a:p>
            </p:txBody>
          </p:sp>
        </p:grpSp>
        <p:sp>
          <p:nvSpPr>
            <p:cNvPr id="34" name="TextBox 34"/>
            <p:cNvSpPr txBox="1"/>
            <p:nvPr/>
          </p:nvSpPr>
          <p:spPr>
            <a:xfrm>
              <a:off x="12944500" y="3753135"/>
              <a:ext cx="2484449" cy="720513"/>
            </a:xfrm>
            <a:prstGeom prst="rect">
              <a:avLst/>
            </a:prstGeom>
          </p:spPr>
          <p:txBody>
            <a:bodyPr lIns="0" tIns="0" rIns="0" bIns="0" rtlCol="0" anchor="t">
              <a:spAutoFit/>
            </a:bodyPr>
            <a:lstStyle/>
            <a:p>
              <a:pPr algn="ctr">
                <a:lnSpc>
                  <a:spcPts val="2239"/>
                </a:lnSpc>
              </a:pPr>
              <a:r>
                <a:rPr lang="en-US" sz="1599" spc="319">
                  <a:solidFill>
                    <a:srgbClr val="192C50"/>
                  </a:solidFill>
                  <a:latin typeface="TT Chocolates"/>
                  <a:ea typeface="TT Chocolates"/>
                  <a:cs typeface="TT Chocolates"/>
                  <a:sym typeface="TT Chocolates"/>
                </a:rPr>
                <a:t>Decision </a:t>
              </a:r>
            </a:p>
            <a:p>
              <a:pPr algn="ctr">
                <a:lnSpc>
                  <a:spcPts val="2239"/>
                </a:lnSpc>
                <a:spcBef>
                  <a:spcPct val="0"/>
                </a:spcBef>
              </a:pPr>
              <a:r>
                <a:rPr lang="en-US" sz="1599" spc="319">
                  <a:solidFill>
                    <a:srgbClr val="192C50"/>
                  </a:solidFill>
                  <a:latin typeface="TT Chocolates"/>
                  <a:ea typeface="TT Chocolates"/>
                  <a:cs typeface="TT Chocolates"/>
                  <a:sym typeface="TT Chocolates"/>
                </a:rPr>
                <a:t>system</a:t>
              </a:r>
            </a:p>
          </p:txBody>
        </p:sp>
        <p:sp>
          <p:nvSpPr>
            <p:cNvPr id="35" name="TextBox 35"/>
            <p:cNvSpPr txBox="1"/>
            <p:nvPr/>
          </p:nvSpPr>
          <p:spPr>
            <a:xfrm>
              <a:off x="13959207" y="3081686"/>
              <a:ext cx="455035" cy="439928"/>
            </a:xfrm>
            <a:prstGeom prst="rect">
              <a:avLst/>
            </a:prstGeom>
          </p:spPr>
          <p:txBody>
            <a:bodyPr lIns="0" tIns="0" rIns="0" bIns="0" rtlCol="0" anchor="t">
              <a:spAutoFit/>
            </a:bodyPr>
            <a:lstStyle/>
            <a:p>
              <a:pPr algn="ctr">
                <a:lnSpc>
                  <a:spcPts val="2814"/>
                </a:lnSpc>
                <a:spcBef>
                  <a:spcPct val="0"/>
                </a:spcBef>
              </a:pPr>
              <a:r>
                <a:rPr lang="en-US" sz="2010" b="1" spc="401">
                  <a:solidFill>
                    <a:srgbClr val="192C50"/>
                  </a:solidFill>
                  <a:latin typeface="TT Chocolates Bold"/>
                  <a:ea typeface="TT Chocolates Bold"/>
                  <a:cs typeface="TT Chocolates Bold"/>
                  <a:sym typeface="TT Chocolates Bold"/>
                </a:rPr>
                <a:t>AI</a:t>
              </a:r>
            </a:p>
          </p:txBody>
        </p:sp>
        <p:grpSp>
          <p:nvGrpSpPr>
            <p:cNvPr id="36" name="Group 36"/>
            <p:cNvGrpSpPr/>
            <p:nvPr/>
          </p:nvGrpSpPr>
          <p:grpSpPr>
            <a:xfrm>
              <a:off x="16523326" y="879540"/>
              <a:ext cx="2669218" cy="6124012"/>
              <a:chOff x="0" y="0"/>
              <a:chExt cx="693673" cy="1591500"/>
            </a:xfrm>
          </p:grpSpPr>
          <p:sp>
            <p:nvSpPr>
              <p:cNvPr id="37" name="Freeform 37"/>
              <p:cNvSpPr/>
              <p:nvPr/>
            </p:nvSpPr>
            <p:spPr>
              <a:xfrm>
                <a:off x="0" y="0"/>
                <a:ext cx="693673" cy="1591500"/>
              </a:xfrm>
              <a:custGeom>
                <a:avLst/>
                <a:gdLst/>
                <a:ahLst/>
                <a:cxnLst/>
                <a:rect l="l" t="t" r="r" b="b"/>
                <a:pathLst>
                  <a:path w="693673" h="1591500">
                    <a:moveTo>
                      <a:pt x="139221" y="0"/>
                    </a:moveTo>
                    <a:lnTo>
                      <a:pt x="554452" y="0"/>
                    </a:lnTo>
                    <a:cubicBezTo>
                      <a:pt x="591375" y="0"/>
                      <a:pt x="626787" y="14668"/>
                      <a:pt x="652896" y="40777"/>
                    </a:cubicBezTo>
                    <a:cubicBezTo>
                      <a:pt x="679005" y="66886"/>
                      <a:pt x="693673" y="102298"/>
                      <a:pt x="693673" y="139221"/>
                    </a:cubicBezTo>
                    <a:lnTo>
                      <a:pt x="693673" y="1452279"/>
                    </a:lnTo>
                    <a:cubicBezTo>
                      <a:pt x="693673" y="1529169"/>
                      <a:pt x="631341" y="1591500"/>
                      <a:pt x="554452" y="1591500"/>
                    </a:cubicBezTo>
                    <a:lnTo>
                      <a:pt x="139221" y="1591500"/>
                    </a:lnTo>
                    <a:cubicBezTo>
                      <a:pt x="102298" y="1591500"/>
                      <a:pt x="66886" y="1576832"/>
                      <a:pt x="40777" y="1550723"/>
                    </a:cubicBezTo>
                    <a:cubicBezTo>
                      <a:pt x="14668" y="1524614"/>
                      <a:pt x="0" y="1489203"/>
                      <a:pt x="0" y="1452279"/>
                    </a:cubicBezTo>
                    <a:lnTo>
                      <a:pt x="0" y="139221"/>
                    </a:lnTo>
                    <a:cubicBezTo>
                      <a:pt x="0" y="102298"/>
                      <a:pt x="14668" y="66886"/>
                      <a:pt x="40777" y="40777"/>
                    </a:cubicBezTo>
                    <a:cubicBezTo>
                      <a:pt x="66886" y="14668"/>
                      <a:pt x="102298" y="0"/>
                      <a:pt x="139221" y="0"/>
                    </a:cubicBezTo>
                    <a:close/>
                  </a:path>
                </a:pathLst>
              </a:custGeom>
              <a:solidFill>
                <a:srgbClr val="FFD830">
                  <a:alpha val="64706"/>
                </a:srgbClr>
              </a:solidFill>
              <a:ln w="95250" cap="rnd">
                <a:solidFill>
                  <a:srgbClr val="D1B12A">
                    <a:alpha val="64706"/>
                  </a:srgbClr>
                </a:solidFill>
                <a:prstDash val="solid"/>
                <a:round/>
              </a:ln>
            </p:spPr>
            <p:txBody>
              <a:bodyPr/>
              <a:lstStyle/>
              <a:p>
                <a:endParaRPr lang="it-IT"/>
              </a:p>
            </p:txBody>
          </p:sp>
          <p:sp>
            <p:nvSpPr>
              <p:cNvPr id="38" name="TextBox 38"/>
              <p:cNvSpPr txBox="1"/>
              <p:nvPr/>
            </p:nvSpPr>
            <p:spPr>
              <a:xfrm>
                <a:off x="0" y="-28575"/>
                <a:ext cx="693673" cy="1620075"/>
              </a:xfrm>
              <a:prstGeom prst="rect">
                <a:avLst/>
              </a:prstGeom>
            </p:spPr>
            <p:txBody>
              <a:bodyPr lIns="50800" tIns="50800" rIns="50800" bIns="50800" rtlCol="0" anchor="ctr"/>
              <a:lstStyle/>
              <a:p>
                <a:pPr algn="ctr">
                  <a:lnSpc>
                    <a:spcPts val="2199"/>
                  </a:lnSpc>
                </a:pPr>
                <a:endParaRPr/>
              </a:p>
            </p:txBody>
          </p:sp>
        </p:grpSp>
        <p:sp>
          <p:nvSpPr>
            <p:cNvPr id="39" name="TextBox 39"/>
            <p:cNvSpPr txBox="1"/>
            <p:nvPr/>
          </p:nvSpPr>
          <p:spPr>
            <a:xfrm>
              <a:off x="16739613" y="3083982"/>
              <a:ext cx="2236643" cy="1869017"/>
            </a:xfrm>
            <a:prstGeom prst="rect">
              <a:avLst/>
            </a:prstGeom>
          </p:spPr>
          <p:txBody>
            <a:bodyPr lIns="0" tIns="0" rIns="0" bIns="0" rtlCol="0" anchor="t">
              <a:spAutoFit/>
            </a:bodyPr>
            <a:lstStyle/>
            <a:p>
              <a:pPr algn="ctr">
                <a:lnSpc>
                  <a:spcPts val="2800"/>
                </a:lnSpc>
              </a:pPr>
              <a:r>
                <a:rPr lang="en-US" sz="2000" b="1" spc="400">
                  <a:solidFill>
                    <a:srgbClr val="192C50"/>
                  </a:solidFill>
                  <a:latin typeface="TT Chocolates Bold"/>
                  <a:ea typeface="TT Chocolates Bold"/>
                  <a:cs typeface="TT Chocolates Bold"/>
                  <a:sym typeface="TT Chocolates Bold"/>
                </a:rPr>
                <a:t>CCT</a:t>
              </a:r>
            </a:p>
            <a:p>
              <a:pPr algn="ctr">
                <a:lnSpc>
                  <a:spcPts val="2800"/>
                </a:lnSpc>
              </a:pPr>
              <a:r>
                <a:rPr lang="en-US" sz="2000" b="1" spc="400">
                  <a:solidFill>
                    <a:srgbClr val="192C50"/>
                  </a:solidFill>
                  <a:latin typeface="TT Chocolates Bold"/>
                  <a:ea typeface="TT Chocolates Bold"/>
                  <a:cs typeface="TT Chocolates Bold"/>
                  <a:sym typeface="TT Chocolates Bold"/>
                </a:rPr>
                <a:t>&amp;</a:t>
              </a:r>
            </a:p>
            <a:p>
              <a:pPr algn="ctr">
                <a:lnSpc>
                  <a:spcPts val="2800"/>
                </a:lnSpc>
              </a:pPr>
              <a:r>
                <a:rPr lang="en-US" sz="2000" b="1" spc="400">
                  <a:solidFill>
                    <a:srgbClr val="192C50"/>
                  </a:solidFill>
                  <a:latin typeface="TT Chocolates Bold"/>
                  <a:ea typeface="TT Chocolates Bold"/>
                  <a:cs typeface="TT Chocolates Bold"/>
                  <a:sym typeface="TT Chocolates Bold"/>
                </a:rPr>
                <a:t>INTENSITY</a:t>
              </a:r>
            </a:p>
            <a:p>
              <a:pPr algn="ctr">
                <a:lnSpc>
                  <a:spcPts val="2800"/>
                </a:lnSpc>
                <a:spcBef>
                  <a:spcPct val="0"/>
                </a:spcBef>
              </a:pPr>
              <a:endParaRPr lang="en-US" sz="2000" b="1" spc="400">
                <a:solidFill>
                  <a:srgbClr val="192C50"/>
                </a:solidFill>
                <a:latin typeface="TT Chocolates Bold"/>
                <a:ea typeface="TT Chocolates Bold"/>
                <a:cs typeface="TT Chocolates Bold"/>
                <a:sym typeface="TT Chocolates Bold"/>
              </a:endParaRPr>
            </a:p>
          </p:txBody>
        </p:sp>
        <p:sp>
          <p:nvSpPr>
            <p:cNvPr id="40" name="AutoShape 40"/>
            <p:cNvSpPr/>
            <p:nvPr/>
          </p:nvSpPr>
          <p:spPr>
            <a:xfrm>
              <a:off x="15657847" y="3791235"/>
              <a:ext cx="713930" cy="0"/>
            </a:xfrm>
            <a:prstGeom prst="line">
              <a:avLst/>
            </a:prstGeom>
            <a:ln w="63500" cap="flat">
              <a:solidFill>
                <a:srgbClr val="F9F58F">
                  <a:alpha val="84706"/>
                </a:srgbClr>
              </a:solidFill>
              <a:prstDash val="solid"/>
              <a:headEnd type="none" w="sm" len="sm"/>
              <a:tailEnd type="triangle" w="lg" len="med"/>
            </a:ln>
          </p:spPr>
          <p:txBody>
            <a:bodyPr/>
            <a:lstStyle/>
            <a:p>
              <a:endParaRPr lang="it-IT"/>
            </a:p>
          </p:txBody>
        </p:sp>
        <p:sp>
          <p:nvSpPr>
            <p:cNvPr id="41" name="TextBox 41"/>
            <p:cNvSpPr txBox="1"/>
            <p:nvPr/>
          </p:nvSpPr>
          <p:spPr>
            <a:xfrm>
              <a:off x="2503992" y="9525"/>
              <a:ext cx="4451767" cy="390973"/>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Input</a:t>
              </a:r>
            </a:p>
          </p:txBody>
        </p:sp>
        <p:sp>
          <p:nvSpPr>
            <p:cNvPr id="42" name="TextBox 42"/>
            <p:cNvSpPr txBox="1"/>
            <p:nvPr/>
          </p:nvSpPr>
          <p:spPr>
            <a:xfrm>
              <a:off x="12944500" y="9525"/>
              <a:ext cx="4451767" cy="390973"/>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Output</a:t>
              </a:r>
            </a:p>
          </p:txBody>
        </p:sp>
        <p:sp>
          <p:nvSpPr>
            <p:cNvPr id="43" name="TextBox 43"/>
            <p:cNvSpPr txBox="1"/>
            <p:nvPr/>
          </p:nvSpPr>
          <p:spPr>
            <a:xfrm>
              <a:off x="0" y="2712487"/>
              <a:ext cx="4451767" cy="784673"/>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Color &amp;</a:t>
              </a:r>
            </a:p>
            <a:p>
              <a:pPr algn="l">
                <a:lnSpc>
                  <a:spcPts val="2368"/>
                </a:lnSpc>
              </a:pPr>
              <a:r>
                <a:rPr lang="en-US" sz="2007" b="1" spc="78">
                  <a:solidFill>
                    <a:srgbClr val="000000"/>
                  </a:solidFill>
                  <a:latin typeface="TT Chocolates Bold"/>
                  <a:ea typeface="TT Chocolates Bold"/>
                  <a:cs typeface="TT Chocolates Bold"/>
                  <a:sym typeface="TT Chocolates Bold"/>
                </a:rPr>
                <a:t>Intensity</a:t>
              </a:r>
            </a:p>
          </p:txBody>
        </p:sp>
        <p:sp>
          <p:nvSpPr>
            <p:cNvPr id="44" name="TextBox 44"/>
            <p:cNvSpPr txBox="1"/>
            <p:nvPr/>
          </p:nvSpPr>
          <p:spPr>
            <a:xfrm>
              <a:off x="0" y="5943758"/>
              <a:ext cx="4451767" cy="390973"/>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On/Off</a:t>
              </a:r>
            </a:p>
          </p:txBody>
        </p:sp>
        <p:grpSp>
          <p:nvGrpSpPr>
            <p:cNvPr id="45" name="Group 45"/>
            <p:cNvGrpSpPr/>
            <p:nvPr/>
          </p:nvGrpSpPr>
          <p:grpSpPr>
            <a:xfrm>
              <a:off x="2225884" y="5185589"/>
              <a:ext cx="6879253" cy="1960123"/>
              <a:chOff x="0" y="0"/>
              <a:chExt cx="1787771" cy="509394"/>
            </a:xfrm>
          </p:grpSpPr>
          <p:sp>
            <p:nvSpPr>
              <p:cNvPr id="46" name="Freeform 46"/>
              <p:cNvSpPr/>
              <p:nvPr/>
            </p:nvSpPr>
            <p:spPr>
              <a:xfrm>
                <a:off x="0" y="0"/>
                <a:ext cx="1787771" cy="509394"/>
              </a:xfrm>
              <a:custGeom>
                <a:avLst/>
                <a:gdLst/>
                <a:ahLst/>
                <a:cxnLst/>
                <a:rect l="l" t="t" r="r" b="b"/>
                <a:pathLst>
                  <a:path w="1787771" h="509394">
                    <a:moveTo>
                      <a:pt x="54019" y="0"/>
                    </a:moveTo>
                    <a:lnTo>
                      <a:pt x="1733752" y="0"/>
                    </a:lnTo>
                    <a:cubicBezTo>
                      <a:pt x="1748079" y="0"/>
                      <a:pt x="1761819" y="5691"/>
                      <a:pt x="1771949" y="15822"/>
                    </a:cubicBezTo>
                    <a:cubicBezTo>
                      <a:pt x="1782080" y="25952"/>
                      <a:pt x="1787771" y="39692"/>
                      <a:pt x="1787771" y="54019"/>
                    </a:cubicBezTo>
                    <a:lnTo>
                      <a:pt x="1787771" y="455375"/>
                    </a:lnTo>
                    <a:cubicBezTo>
                      <a:pt x="1787771" y="469702"/>
                      <a:pt x="1782080" y="483442"/>
                      <a:pt x="1771949" y="493572"/>
                    </a:cubicBezTo>
                    <a:cubicBezTo>
                      <a:pt x="1761819" y="503703"/>
                      <a:pt x="1748079" y="509394"/>
                      <a:pt x="1733752" y="509394"/>
                    </a:cubicBezTo>
                    <a:lnTo>
                      <a:pt x="54019" y="509394"/>
                    </a:lnTo>
                    <a:cubicBezTo>
                      <a:pt x="39692" y="509394"/>
                      <a:pt x="25952" y="503703"/>
                      <a:pt x="15822" y="493572"/>
                    </a:cubicBezTo>
                    <a:cubicBezTo>
                      <a:pt x="5691" y="483442"/>
                      <a:pt x="0" y="469702"/>
                      <a:pt x="0" y="455375"/>
                    </a:cubicBezTo>
                    <a:lnTo>
                      <a:pt x="0" y="54019"/>
                    </a:lnTo>
                    <a:cubicBezTo>
                      <a:pt x="0" y="39692"/>
                      <a:pt x="5691" y="25952"/>
                      <a:pt x="15822" y="15822"/>
                    </a:cubicBezTo>
                    <a:cubicBezTo>
                      <a:pt x="25952" y="5691"/>
                      <a:pt x="39692" y="0"/>
                      <a:pt x="54019" y="0"/>
                    </a:cubicBezTo>
                    <a:close/>
                  </a:path>
                </a:pathLst>
              </a:custGeom>
              <a:ln w="38100" cap="rnd">
                <a:solidFill>
                  <a:srgbClr val="9D9D9D">
                    <a:alpha val="52941"/>
                  </a:srgbClr>
                </a:solidFill>
                <a:prstDash val="dash"/>
                <a:round/>
              </a:ln>
            </p:spPr>
            <p:txBody>
              <a:bodyPr/>
              <a:lstStyle/>
              <a:p>
                <a:endParaRPr lang="it-IT"/>
              </a:p>
            </p:txBody>
          </p:sp>
          <p:sp>
            <p:nvSpPr>
              <p:cNvPr id="47" name="TextBox 47"/>
              <p:cNvSpPr txBox="1"/>
              <p:nvPr/>
            </p:nvSpPr>
            <p:spPr>
              <a:xfrm>
                <a:off x="0" y="-28575"/>
                <a:ext cx="1787771" cy="537969"/>
              </a:xfrm>
              <a:prstGeom prst="rect">
                <a:avLst/>
              </a:prstGeom>
            </p:spPr>
            <p:txBody>
              <a:bodyPr lIns="50800" tIns="50800" rIns="50800" bIns="50800" rtlCol="0" anchor="ctr"/>
              <a:lstStyle/>
              <a:p>
                <a:pPr algn="ctr">
                  <a:lnSpc>
                    <a:spcPts val="2199"/>
                  </a:lnSpc>
                </a:pPr>
                <a:endParaRPr/>
              </a:p>
            </p:txBody>
          </p:sp>
        </p:grpSp>
        <p:grpSp>
          <p:nvGrpSpPr>
            <p:cNvPr id="48" name="Group 48"/>
            <p:cNvGrpSpPr/>
            <p:nvPr/>
          </p:nvGrpSpPr>
          <p:grpSpPr>
            <a:xfrm>
              <a:off x="2225884" y="650130"/>
              <a:ext cx="6879253" cy="4306859"/>
              <a:chOff x="0" y="0"/>
              <a:chExt cx="1787771" cy="1119261"/>
            </a:xfrm>
          </p:grpSpPr>
          <p:sp>
            <p:nvSpPr>
              <p:cNvPr id="49" name="Freeform 49"/>
              <p:cNvSpPr/>
              <p:nvPr/>
            </p:nvSpPr>
            <p:spPr>
              <a:xfrm>
                <a:off x="0" y="0"/>
                <a:ext cx="1787771" cy="1119261"/>
              </a:xfrm>
              <a:custGeom>
                <a:avLst/>
                <a:gdLst/>
                <a:ahLst/>
                <a:cxnLst/>
                <a:rect l="l" t="t" r="r" b="b"/>
                <a:pathLst>
                  <a:path w="1787771" h="1119261">
                    <a:moveTo>
                      <a:pt x="54019" y="0"/>
                    </a:moveTo>
                    <a:lnTo>
                      <a:pt x="1733752" y="0"/>
                    </a:lnTo>
                    <a:cubicBezTo>
                      <a:pt x="1748079" y="0"/>
                      <a:pt x="1761819" y="5691"/>
                      <a:pt x="1771949" y="15822"/>
                    </a:cubicBezTo>
                    <a:cubicBezTo>
                      <a:pt x="1782080" y="25952"/>
                      <a:pt x="1787771" y="39692"/>
                      <a:pt x="1787771" y="54019"/>
                    </a:cubicBezTo>
                    <a:lnTo>
                      <a:pt x="1787771" y="1065242"/>
                    </a:lnTo>
                    <a:cubicBezTo>
                      <a:pt x="1787771" y="1079569"/>
                      <a:pt x="1782080" y="1093308"/>
                      <a:pt x="1771949" y="1103439"/>
                    </a:cubicBezTo>
                    <a:cubicBezTo>
                      <a:pt x="1761819" y="1113570"/>
                      <a:pt x="1748079" y="1119261"/>
                      <a:pt x="1733752" y="1119261"/>
                    </a:cubicBezTo>
                    <a:lnTo>
                      <a:pt x="54019" y="1119261"/>
                    </a:lnTo>
                    <a:cubicBezTo>
                      <a:pt x="39692" y="1119261"/>
                      <a:pt x="25952" y="1113570"/>
                      <a:pt x="15822" y="1103439"/>
                    </a:cubicBezTo>
                    <a:cubicBezTo>
                      <a:pt x="5691" y="1093308"/>
                      <a:pt x="0" y="1079569"/>
                      <a:pt x="0" y="1065242"/>
                    </a:cubicBezTo>
                    <a:lnTo>
                      <a:pt x="0" y="54019"/>
                    </a:lnTo>
                    <a:cubicBezTo>
                      <a:pt x="0" y="39692"/>
                      <a:pt x="5691" y="25952"/>
                      <a:pt x="15822" y="15822"/>
                    </a:cubicBezTo>
                    <a:cubicBezTo>
                      <a:pt x="25952" y="5691"/>
                      <a:pt x="39692" y="0"/>
                      <a:pt x="54019" y="0"/>
                    </a:cubicBezTo>
                    <a:close/>
                  </a:path>
                </a:pathLst>
              </a:custGeom>
              <a:ln w="38100" cap="rnd">
                <a:solidFill>
                  <a:srgbClr val="9D9D9D">
                    <a:alpha val="52941"/>
                  </a:srgbClr>
                </a:solidFill>
                <a:prstDash val="dash"/>
                <a:round/>
              </a:ln>
            </p:spPr>
            <p:txBody>
              <a:bodyPr/>
              <a:lstStyle/>
              <a:p>
                <a:endParaRPr lang="it-IT"/>
              </a:p>
            </p:txBody>
          </p:sp>
          <p:sp>
            <p:nvSpPr>
              <p:cNvPr id="50" name="TextBox 50"/>
              <p:cNvSpPr txBox="1"/>
              <p:nvPr/>
            </p:nvSpPr>
            <p:spPr>
              <a:xfrm>
                <a:off x="0" y="-28575"/>
                <a:ext cx="1787771" cy="1147836"/>
              </a:xfrm>
              <a:prstGeom prst="rect">
                <a:avLst/>
              </a:prstGeom>
            </p:spPr>
            <p:txBody>
              <a:bodyPr lIns="50800" tIns="50800" rIns="50800" bIns="50800" rtlCol="0" anchor="ctr"/>
              <a:lstStyle/>
              <a:p>
                <a:pPr algn="ctr">
                  <a:lnSpc>
                    <a:spcPts val="2199"/>
                  </a:lnSpc>
                </a:pPr>
                <a:endParaRPr/>
              </a:p>
            </p:txBody>
          </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37094" y="3191143"/>
            <a:ext cx="3094634" cy="2780787"/>
            <a:chOff x="0" y="0"/>
            <a:chExt cx="1115345" cy="1002230"/>
          </a:xfrm>
        </p:grpSpPr>
        <p:sp>
          <p:nvSpPr>
            <p:cNvPr id="3" name="Freeform 3"/>
            <p:cNvSpPr/>
            <p:nvPr/>
          </p:nvSpPr>
          <p:spPr>
            <a:xfrm>
              <a:off x="0" y="0"/>
              <a:ext cx="1115345" cy="1002230"/>
            </a:xfrm>
            <a:custGeom>
              <a:avLst/>
              <a:gdLst/>
              <a:ahLst/>
              <a:cxnLst/>
              <a:rect l="l" t="t" r="r" b="b"/>
              <a:pathLst>
                <a:path w="1115345" h="1002230">
                  <a:moveTo>
                    <a:pt x="90062" y="0"/>
                  </a:moveTo>
                  <a:lnTo>
                    <a:pt x="1025283" y="0"/>
                  </a:lnTo>
                  <a:cubicBezTo>
                    <a:pt x="1075022" y="0"/>
                    <a:pt x="1115345" y="40322"/>
                    <a:pt x="1115345" y="90062"/>
                  </a:cubicBezTo>
                  <a:lnTo>
                    <a:pt x="1115345" y="912168"/>
                  </a:lnTo>
                  <a:cubicBezTo>
                    <a:pt x="1115345" y="961908"/>
                    <a:pt x="1075022" y="1002230"/>
                    <a:pt x="1025283" y="1002230"/>
                  </a:cubicBezTo>
                  <a:lnTo>
                    <a:pt x="90062" y="1002230"/>
                  </a:lnTo>
                  <a:cubicBezTo>
                    <a:pt x="40322" y="1002230"/>
                    <a:pt x="0" y="961908"/>
                    <a:pt x="0" y="912168"/>
                  </a:cubicBezTo>
                  <a:lnTo>
                    <a:pt x="0" y="90062"/>
                  </a:lnTo>
                  <a:cubicBezTo>
                    <a:pt x="0" y="40322"/>
                    <a:pt x="40322" y="0"/>
                    <a:pt x="90062" y="0"/>
                  </a:cubicBezTo>
                  <a:close/>
                </a:path>
              </a:pathLst>
            </a:custGeom>
            <a:solidFill>
              <a:srgbClr val="00AFC8">
                <a:alpha val="15686"/>
              </a:srgbClr>
            </a:solidFill>
            <a:ln w="47625" cap="rnd">
              <a:solidFill>
                <a:srgbClr val="037E8F">
                  <a:alpha val="15686"/>
                </a:srgbClr>
              </a:solidFill>
              <a:prstDash val="solid"/>
              <a:round/>
            </a:ln>
          </p:spPr>
          <p:txBody>
            <a:bodyPr/>
            <a:lstStyle/>
            <a:p>
              <a:endParaRPr lang="it-IT"/>
            </a:p>
          </p:txBody>
        </p:sp>
        <p:sp>
          <p:nvSpPr>
            <p:cNvPr id="4" name="TextBox 4"/>
            <p:cNvSpPr txBox="1"/>
            <p:nvPr/>
          </p:nvSpPr>
          <p:spPr>
            <a:xfrm>
              <a:off x="0" y="-28575"/>
              <a:ext cx="1115345" cy="1030805"/>
            </a:xfrm>
            <a:prstGeom prst="rect">
              <a:avLst/>
            </a:prstGeom>
          </p:spPr>
          <p:txBody>
            <a:bodyPr lIns="50800" tIns="50800" rIns="50800" bIns="50800" rtlCol="0" anchor="ctr"/>
            <a:lstStyle/>
            <a:p>
              <a:pPr algn="ctr">
                <a:lnSpc>
                  <a:spcPts val="2199"/>
                </a:lnSpc>
              </a:pPr>
              <a:endParaRPr/>
            </a:p>
          </p:txBody>
        </p:sp>
      </p:grpSp>
      <p:grpSp>
        <p:nvGrpSpPr>
          <p:cNvPr id="5" name="Group 5"/>
          <p:cNvGrpSpPr/>
          <p:nvPr/>
        </p:nvGrpSpPr>
        <p:grpSpPr>
          <a:xfrm>
            <a:off x="2255413" y="3251675"/>
            <a:ext cx="3772040" cy="2780787"/>
            <a:chOff x="0" y="0"/>
            <a:chExt cx="1359490" cy="1002230"/>
          </a:xfrm>
        </p:grpSpPr>
        <p:sp>
          <p:nvSpPr>
            <p:cNvPr id="6" name="Freeform 6"/>
            <p:cNvSpPr/>
            <p:nvPr/>
          </p:nvSpPr>
          <p:spPr>
            <a:xfrm>
              <a:off x="0" y="0"/>
              <a:ext cx="1359490" cy="1002230"/>
            </a:xfrm>
            <a:custGeom>
              <a:avLst/>
              <a:gdLst/>
              <a:ahLst/>
              <a:cxnLst/>
              <a:rect l="l" t="t" r="r" b="b"/>
              <a:pathLst>
                <a:path w="1359490" h="1002230">
                  <a:moveTo>
                    <a:pt x="73888" y="0"/>
                  </a:moveTo>
                  <a:lnTo>
                    <a:pt x="1285602" y="0"/>
                  </a:lnTo>
                  <a:cubicBezTo>
                    <a:pt x="1326409" y="0"/>
                    <a:pt x="1359490" y="33081"/>
                    <a:pt x="1359490" y="73888"/>
                  </a:cubicBezTo>
                  <a:lnTo>
                    <a:pt x="1359490" y="928342"/>
                  </a:lnTo>
                  <a:cubicBezTo>
                    <a:pt x="1359490" y="969149"/>
                    <a:pt x="1326409" y="1002230"/>
                    <a:pt x="1285602" y="1002230"/>
                  </a:cubicBezTo>
                  <a:lnTo>
                    <a:pt x="73888" y="1002230"/>
                  </a:lnTo>
                  <a:cubicBezTo>
                    <a:pt x="33081" y="1002230"/>
                    <a:pt x="0" y="969149"/>
                    <a:pt x="0" y="928342"/>
                  </a:cubicBezTo>
                  <a:lnTo>
                    <a:pt x="0" y="73888"/>
                  </a:lnTo>
                  <a:cubicBezTo>
                    <a:pt x="0" y="33081"/>
                    <a:pt x="33081" y="0"/>
                    <a:pt x="73888" y="0"/>
                  </a:cubicBezTo>
                  <a:close/>
                </a:path>
              </a:pathLst>
            </a:custGeom>
            <a:solidFill>
              <a:srgbClr val="00AFC8">
                <a:alpha val="15686"/>
              </a:srgbClr>
            </a:solidFill>
            <a:ln w="47625" cap="rnd">
              <a:solidFill>
                <a:srgbClr val="037E8F">
                  <a:alpha val="15686"/>
                </a:srgbClr>
              </a:solidFill>
              <a:prstDash val="solid"/>
              <a:round/>
            </a:ln>
          </p:spPr>
          <p:txBody>
            <a:bodyPr/>
            <a:lstStyle/>
            <a:p>
              <a:endParaRPr lang="it-IT"/>
            </a:p>
          </p:txBody>
        </p:sp>
        <p:sp>
          <p:nvSpPr>
            <p:cNvPr id="7" name="TextBox 7"/>
            <p:cNvSpPr txBox="1"/>
            <p:nvPr/>
          </p:nvSpPr>
          <p:spPr>
            <a:xfrm>
              <a:off x="0" y="-28575"/>
              <a:ext cx="1359490" cy="1030805"/>
            </a:xfrm>
            <a:prstGeom prst="rect">
              <a:avLst/>
            </a:prstGeom>
          </p:spPr>
          <p:txBody>
            <a:bodyPr lIns="50800" tIns="50800" rIns="50800" bIns="50800" rtlCol="0" anchor="ctr"/>
            <a:lstStyle/>
            <a:p>
              <a:pPr algn="ctr">
                <a:lnSpc>
                  <a:spcPts val="2199"/>
                </a:lnSpc>
              </a:pPr>
              <a:endParaRPr/>
            </a:p>
          </p:txBody>
        </p:sp>
      </p:grpSp>
      <p:sp>
        <p:nvSpPr>
          <p:cNvPr id="8" name="Freeform 8"/>
          <p:cNvSpPr/>
          <p:nvPr/>
        </p:nvSpPr>
        <p:spPr>
          <a:xfrm rot="-5400000">
            <a:off x="8374828" y="4208039"/>
            <a:ext cx="1185340" cy="452230"/>
          </a:xfrm>
          <a:custGeom>
            <a:avLst/>
            <a:gdLst/>
            <a:ahLst/>
            <a:cxnLst/>
            <a:rect l="l" t="t" r="r" b="b"/>
            <a:pathLst>
              <a:path w="1185340" h="452230">
                <a:moveTo>
                  <a:pt x="0" y="0"/>
                </a:moveTo>
                <a:lnTo>
                  <a:pt x="1185340" y="0"/>
                </a:lnTo>
                <a:lnTo>
                  <a:pt x="1185340" y="452230"/>
                </a:lnTo>
                <a:lnTo>
                  <a:pt x="0" y="452230"/>
                </a:lnTo>
                <a:lnTo>
                  <a:pt x="0" y="0"/>
                </a:lnTo>
                <a:close/>
              </a:path>
            </a:pathLst>
          </a:custGeom>
          <a:blipFill>
            <a:blip>
              <a:extLst>
                <a:ext uri="{96DAC541-7B7A-43D3-8B79-37D633B846F1}">
                  <asvg:svgBlip xmlns:asvg="http://schemas.microsoft.com/office/drawing/2016/SVG/main" r:embed="rId3"/>
                </a:ext>
              </a:extLst>
            </a:blip>
            <a:stretch>
              <a:fillRect t="-101698" b="-82046"/>
            </a:stretch>
          </a:blipFill>
        </p:spPr>
        <p:txBody>
          <a:bodyPr/>
          <a:lstStyle/>
          <a:p>
            <a:endParaRPr lang="it-IT"/>
          </a:p>
        </p:txBody>
      </p:sp>
      <p:sp>
        <p:nvSpPr>
          <p:cNvPr id="9" name="Freeform 9"/>
          <p:cNvSpPr/>
          <p:nvPr/>
        </p:nvSpPr>
        <p:spPr>
          <a:xfrm rot="-5400000">
            <a:off x="9006774" y="4204929"/>
            <a:ext cx="1185340" cy="458450"/>
          </a:xfrm>
          <a:custGeom>
            <a:avLst/>
            <a:gdLst/>
            <a:ahLst/>
            <a:cxnLst/>
            <a:rect l="l" t="t" r="r" b="b"/>
            <a:pathLst>
              <a:path w="1185340" h="458450">
                <a:moveTo>
                  <a:pt x="0" y="0"/>
                </a:moveTo>
                <a:lnTo>
                  <a:pt x="1185340" y="0"/>
                </a:lnTo>
                <a:lnTo>
                  <a:pt x="1185340" y="458450"/>
                </a:lnTo>
                <a:lnTo>
                  <a:pt x="0" y="458450"/>
                </a:lnTo>
                <a:lnTo>
                  <a:pt x="0" y="0"/>
                </a:lnTo>
                <a:close/>
              </a:path>
            </a:pathLst>
          </a:custGeom>
          <a:blipFill>
            <a:blip>
              <a:extLst>
                <a:ext uri="{96DAC541-7B7A-43D3-8B79-37D633B846F1}">
                  <asvg:svgBlip xmlns:asvg="http://schemas.microsoft.com/office/drawing/2016/SVG/main" r:embed="rId3"/>
                </a:ext>
              </a:extLst>
            </a:blip>
            <a:stretch>
              <a:fillRect t="-179896"/>
            </a:stretch>
          </a:blipFill>
        </p:spPr>
        <p:txBody>
          <a:bodyPr/>
          <a:lstStyle/>
          <a:p>
            <a:endParaRPr lang="it-IT"/>
          </a:p>
        </p:txBody>
      </p:sp>
      <p:sp>
        <p:nvSpPr>
          <p:cNvPr id="10" name="Freeform 10"/>
          <p:cNvSpPr/>
          <p:nvPr/>
        </p:nvSpPr>
        <p:spPr>
          <a:xfrm>
            <a:off x="9399415" y="5234980"/>
            <a:ext cx="504382" cy="239352"/>
          </a:xfrm>
          <a:custGeom>
            <a:avLst/>
            <a:gdLst/>
            <a:ahLst/>
            <a:cxnLst/>
            <a:rect l="l" t="t" r="r" b="b"/>
            <a:pathLst>
              <a:path w="504382" h="239352">
                <a:moveTo>
                  <a:pt x="0" y="0"/>
                </a:moveTo>
                <a:lnTo>
                  <a:pt x="504382" y="0"/>
                </a:lnTo>
                <a:lnTo>
                  <a:pt x="504382" y="239352"/>
                </a:lnTo>
                <a:lnTo>
                  <a:pt x="0" y="239352"/>
                </a:lnTo>
                <a:lnTo>
                  <a:pt x="0" y="0"/>
                </a:lnTo>
                <a:close/>
              </a:path>
            </a:pathLst>
          </a:custGeom>
          <a:blipFill>
            <a:blip r:embed="rId4"/>
            <a:stretch>
              <a:fillRect/>
            </a:stretch>
          </a:blipFill>
        </p:spPr>
        <p:txBody>
          <a:bodyPr/>
          <a:lstStyle/>
          <a:p>
            <a:endParaRPr lang="it-IT"/>
          </a:p>
        </p:txBody>
      </p:sp>
      <p:sp>
        <p:nvSpPr>
          <p:cNvPr id="11" name="Freeform 11"/>
          <p:cNvSpPr/>
          <p:nvPr/>
        </p:nvSpPr>
        <p:spPr>
          <a:xfrm>
            <a:off x="8630859" y="5234980"/>
            <a:ext cx="504382" cy="239352"/>
          </a:xfrm>
          <a:custGeom>
            <a:avLst/>
            <a:gdLst/>
            <a:ahLst/>
            <a:cxnLst/>
            <a:rect l="l" t="t" r="r" b="b"/>
            <a:pathLst>
              <a:path w="504382" h="239352">
                <a:moveTo>
                  <a:pt x="0" y="0"/>
                </a:moveTo>
                <a:lnTo>
                  <a:pt x="504382" y="0"/>
                </a:lnTo>
                <a:lnTo>
                  <a:pt x="504382" y="239352"/>
                </a:lnTo>
                <a:lnTo>
                  <a:pt x="0" y="239352"/>
                </a:lnTo>
                <a:lnTo>
                  <a:pt x="0" y="0"/>
                </a:lnTo>
                <a:close/>
              </a:path>
            </a:pathLst>
          </a:custGeom>
          <a:blipFill>
            <a:blip r:embed="rId5"/>
            <a:stretch>
              <a:fillRect/>
            </a:stretch>
          </a:blipFill>
        </p:spPr>
        <p:txBody>
          <a:bodyPr/>
          <a:lstStyle/>
          <a:p>
            <a:endParaRPr lang="it-IT"/>
          </a:p>
        </p:txBody>
      </p:sp>
      <p:grpSp>
        <p:nvGrpSpPr>
          <p:cNvPr id="12" name="Group 12"/>
          <p:cNvGrpSpPr/>
          <p:nvPr/>
        </p:nvGrpSpPr>
        <p:grpSpPr>
          <a:xfrm>
            <a:off x="12574900" y="3174227"/>
            <a:ext cx="3094634" cy="2780787"/>
            <a:chOff x="0" y="0"/>
            <a:chExt cx="1115345" cy="1002230"/>
          </a:xfrm>
        </p:grpSpPr>
        <p:sp>
          <p:nvSpPr>
            <p:cNvPr id="13" name="Freeform 13"/>
            <p:cNvSpPr/>
            <p:nvPr/>
          </p:nvSpPr>
          <p:spPr>
            <a:xfrm>
              <a:off x="0" y="0"/>
              <a:ext cx="1115345" cy="1002230"/>
            </a:xfrm>
            <a:custGeom>
              <a:avLst/>
              <a:gdLst/>
              <a:ahLst/>
              <a:cxnLst/>
              <a:rect l="l" t="t" r="r" b="b"/>
              <a:pathLst>
                <a:path w="1115345" h="1002230">
                  <a:moveTo>
                    <a:pt x="90062" y="0"/>
                  </a:moveTo>
                  <a:lnTo>
                    <a:pt x="1025283" y="0"/>
                  </a:lnTo>
                  <a:cubicBezTo>
                    <a:pt x="1075022" y="0"/>
                    <a:pt x="1115345" y="40322"/>
                    <a:pt x="1115345" y="90062"/>
                  </a:cubicBezTo>
                  <a:lnTo>
                    <a:pt x="1115345" y="912168"/>
                  </a:lnTo>
                  <a:cubicBezTo>
                    <a:pt x="1115345" y="961908"/>
                    <a:pt x="1075022" y="1002230"/>
                    <a:pt x="1025283" y="1002230"/>
                  </a:cubicBezTo>
                  <a:lnTo>
                    <a:pt x="90062" y="1002230"/>
                  </a:lnTo>
                  <a:cubicBezTo>
                    <a:pt x="40322" y="1002230"/>
                    <a:pt x="0" y="961908"/>
                    <a:pt x="0" y="912168"/>
                  </a:cubicBezTo>
                  <a:lnTo>
                    <a:pt x="0" y="90062"/>
                  </a:lnTo>
                  <a:cubicBezTo>
                    <a:pt x="0" y="40322"/>
                    <a:pt x="40322" y="0"/>
                    <a:pt x="90062" y="0"/>
                  </a:cubicBezTo>
                  <a:close/>
                </a:path>
              </a:pathLst>
            </a:custGeom>
            <a:solidFill>
              <a:srgbClr val="00AFC8">
                <a:alpha val="15686"/>
              </a:srgbClr>
            </a:solidFill>
            <a:ln w="47625" cap="rnd">
              <a:solidFill>
                <a:srgbClr val="ED1B24">
                  <a:alpha val="15686"/>
                </a:srgbClr>
              </a:solidFill>
              <a:prstDash val="solid"/>
              <a:round/>
            </a:ln>
          </p:spPr>
          <p:txBody>
            <a:bodyPr/>
            <a:lstStyle/>
            <a:p>
              <a:endParaRPr lang="it-IT"/>
            </a:p>
          </p:txBody>
        </p:sp>
        <p:sp>
          <p:nvSpPr>
            <p:cNvPr id="14" name="TextBox 14"/>
            <p:cNvSpPr txBox="1"/>
            <p:nvPr/>
          </p:nvSpPr>
          <p:spPr>
            <a:xfrm>
              <a:off x="0" y="-28575"/>
              <a:ext cx="1115345" cy="1030805"/>
            </a:xfrm>
            <a:prstGeom prst="rect">
              <a:avLst/>
            </a:prstGeom>
          </p:spPr>
          <p:txBody>
            <a:bodyPr lIns="50800" tIns="50800" rIns="50800" bIns="50800" rtlCol="0" anchor="ctr"/>
            <a:lstStyle/>
            <a:p>
              <a:pPr algn="ctr">
                <a:lnSpc>
                  <a:spcPts val="2199"/>
                </a:lnSpc>
              </a:pPr>
              <a:endParaRPr/>
            </a:p>
          </p:txBody>
        </p:sp>
      </p:grpSp>
      <p:sp>
        <p:nvSpPr>
          <p:cNvPr id="15" name="Freeform 15"/>
          <p:cNvSpPr/>
          <p:nvPr/>
        </p:nvSpPr>
        <p:spPr>
          <a:xfrm>
            <a:off x="13024990" y="3697005"/>
            <a:ext cx="2244692" cy="868383"/>
          </a:xfrm>
          <a:custGeom>
            <a:avLst/>
            <a:gdLst/>
            <a:ahLst/>
            <a:cxnLst/>
            <a:rect l="l" t="t" r="r" b="b"/>
            <a:pathLst>
              <a:path w="2244692" h="868383">
                <a:moveTo>
                  <a:pt x="0" y="0"/>
                </a:moveTo>
                <a:lnTo>
                  <a:pt x="2244692" y="0"/>
                </a:lnTo>
                <a:lnTo>
                  <a:pt x="2244692" y="868383"/>
                </a:lnTo>
                <a:lnTo>
                  <a:pt x="0" y="868383"/>
                </a:lnTo>
                <a:lnTo>
                  <a:pt x="0" y="0"/>
                </a:lnTo>
                <a:close/>
              </a:path>
            </a:pathLst>
          </a:custGeom>
          <a:blipFill>
            <a:blip>
              <a:alphaModFix amt="67000"/>
              <a:extLst>
                <a:ext uri="{96DAC541-7B7A-43D3-8B79-37D633B846F1}">
                  <asvg:svgBlip xmlns:asvg="http://schemas.microsoft.com/office/drawing/2016/SVG/main" r:embed="rId6"/>
                </a:ext>
              </a:extLst>
            </a:blip>
            <a:stretch>
              <a:fillRect b="-9535"/>
            </a:stretch>
          </a:blipFill>
        </p:spPr>
        <p:txBody>
          <a:bodyPr/>
          <a:lstStyle/>
          <a:p>
            <a:endParaRPr lang="it-IT"/>
          </a:p>
        </p:txBody>
      </p:sp>
      <p:grpSp>
        <p:nvGrpSpPr>
          <p:cNvPr id="16" name="Group 16"/>
          <p:cNvGrpSpPr/>
          <p:nvPr/>
        </p:nvGrpSpPr>
        <p:grpSpPr>
          <a:xfrm>
            <a:off x="13697439" y="4121717"/>
            <a:ext cx="899794" cy="485585"/>
            <a:chOff x="0" y="0"/>
            <a:chExt cx="1199726" cy="647447"/>
          </a:xfrm>
        </p:grpSpPr>
        <p:sp>
          <p:nvSpPr>
            <p:cNvPr id="17" name="Freeform 17"/>
            <p:cNvSpPr/>
            <p:nvPr/>
          </p:nvSpPr>
          <p:spPr>
            <a:xfrm>
              <a:off x="0" y="0"/>
              <a:ext cx="1199726" cy="616616"/>
            </a:xfrm>
            <a:custGeom>
              <a:avLst/>
              <a:gdLst/>
              <a:ahLst/>
              <a:cxnLst/>
              <a:rect l="l" t="t" r="r" b="b"/>
              <a:pathLst>
                <a:path w="1199726" h="616616">
                  <a:moveTo>
                    <a:pt x="0" y="0"/>
                  </a:moveTo>
                  <a:lnTo>
                    <a:pt x="1199726" y="0"/>
                  </a:lnTo>
                  <a:lnTo>
                    <a:pt x="1199726" y="616616"/>
                  </a:lnTo>
                  <a:lnTo>
                    <a:pt x="0" y="616616"/>
                  </a:lnTo>
                  <a:lnTo>
                    <a:pt x="0" y="0"/>
                  </a:lnTo>
                  <a:close/>
                </a:path>
              </a:pathLst>
            </a:custGeom>
            <a:blipFill>
              <a:blip>
                <a:alphaModFix amt="69000"/>
                <a:extLst>
                  <a:ext uri="{96DAC541-7B7A-43D3-8B79-37D633B846F1}">
                    <asvg:svgBlip xmlns:asvg="http://schemas.microsoft.com/office/drawing/2016/SVG/main" r:embed="rId7"/>
                  </a:ext>
                </a:extLst>
              </a:blip>
              <a:stretch>
                <a:fillRect t="-52248"/>
              </a:stretch>
            </a:blipFill>
          </p:spPr>
          <p:txBody>
            <a:bodyPr/>
            <a:lstStyle/>
            <a:p>
              <a:endParaRPr lang="it-IT"/>
            </a:p>
          </p:txBody>
        </p:sp>
        <p:sp>
          <p:nvSpPr>
            <p:cNvPr id="18" name="Freeform 18"/>
            <p:cNvSpPr/>
            <p:nvPr/>
          </p:nvSpPr>
          <p:spPr>
            <a:xfrm>
              <a:off x="536526" y="30306"/>
              <a:ext cx="277902" cy="254555"/>
            </a:xfrm>
            <a:custGeom>
              <a:avLst/>
              <a:gdLst/>
              <a:ahLst/>
              <a:cxnLst/>
              <a:rect l="l" t="t" r="r" b="b"/>
              <a:pathLst>
                <a:path w="277902" h="254555">
                  <a:moveTo>
                    <a:pt x="0" y="0"/>
                  </a:moveTo>
                  <a:lnTo>
                    <a:pt x="277903" y="0"/>
                  </a:lnTo>
                  <a:lnTo>
                    <a:pt x="277903" y="254555"/>
                  </a:lnTo>
                  <a:lnTo>
                    <a:pt x="0" y="254555"/>
                  </a:lnTo>
                  <a:lnTo>
                    <a:pt x="0" y="0"/>
                  </a:lnTo>
                  <a:close/>
                </a:path>
              </a:pathLst>
            </a:custGeom>
            <a:blipFill>
              <a:blip>
                <a:alphaModFix amt="69000"/>
                <a:extLst>
                  <a:ext uri="{96DAC541-7B7A-43D3-8B79-37D633B846F1}">
                    <asvg:svgBlip xmlns:asvg="http://schemas.microsoft.com/office/drawing/2016/SVG/main" r:embed="rId8"/>
                  </a:ext>
                </a:extLst>
              </a:blip>
              <a:stretch>
                <a:fillRect l="-193063" t="-138467" r="-138644" b="-130327"/>
              </a:stretch>
            </a:blipFill>
          </p:spPr>
          <p:txBody>
            <a:bodyPr/>
            <a:lstStyle/>
            <a:p>
              <a:endParaRPr lang="it-IT"/>
            </a:p>
          </p:txBody>
        </p:sp>
        <p:sp>
          <p:nvSpPr>
            <p:cNvPr id="19" name="Freeform 19"/>
            <p:cNvSpPr/>
            <p:nvPr/>
          </p:nvSpPr>
          <p:spPr>
            <a:xfrm>
              <a:off x="415217" y="402322"/>
              <a:ext cx="327213" cy="245125"/>
            </a:xfrm>
            <a:custGeom>
              <a:avLst/>
              <a:gdLst/>
              <a:ahLst/>
              <a:cxnLst/>
              <a:rect l="l" t="t" r="r" b="b"/>
              <a:pathLst>
                <a:path w="327213" h="245125">
                  <a:moveTo>
                    <a:pt x="0" y="0"/>
                  </a:moveTo>
                  <a:lnTo>
                    <a:pt x="327213" y="0"/>
                  </a:lnTo>
                  <a:lnTo>
                    <a:pt x="327213" y="245125"/>
                  </a:lnTo>
                  <a:lnTo>
                    <a:pt x="0" y="245125"/>
                  </a:lnTo>
                  <a:lnTo>
                    <a:pt x="0" y="0"/>
                  </a:lnTo>
                  <a:close/>
                </a:path>
              </a:pathLst>
            </a:custGeom>
            <a:blipFill>
              <a:blip>
                <a:alphaModFix amt="69000"/>
                <a:extLst>
                  <a:ext uri="{96DAC541-7B7A-43D3-8B79-37D633B846F1}">
                    <asvg:svgBlip xmlns:asvg="http://schemas.microsoft.com/office/drawing/2016/SVG/main" r:embed="rId8"/>
                  </a:ext>
                </a:extLst>
              </a:blip>
              <a:stretch>
                <a:fillRect l="-149064" t="-147641" r="-117584" b="-135341"/>
              </a:stretch>
            </a:blipFill>
          </p:spPr>
          <p:txBody>
            <a:bodyPr/>
            <a:lstStyle/>
            <a:p>
              <a:endParaRPr lang="it-IT"/>
            </a:p>
          </p:txBody>
        </p:sp>
      </p:grpSp>
      <p:sp>
        <p:nvSpPr>
          <p:cNvPr id="20" name="Freeform 20"/>
          <p:cNvSpPr/>
          <p:nvPr/>
        </p:nvSpPr>
        <p:spPr>
          <a:xfrm>
            <a:off x="13024990" y="5119637"/>
            <a:ext cx="2244692" cy="548676"/>
          </a:xfrm>
          <a:custGeom>
            <a:avLst/>
            <a:gdLst/>
            <a:ahLst/>
            <a:cxnLst/>
            <a:rect l="l" t="t" r="r" b="b"/>
            <a:pathLst>
              <a:path w="2244692" h="548676">
                <a:moveTo>
                  <a:pt x="0" y="0"/>
                </a:moveTo>
                <a:lnTo>
                  <a:pt x="2244692" y="0"/>
                </a:lnTo>
                <a:lnTo>
                  <a:pt x="2244692" y="548675"/>
                </a:lnTo>
                <a:lnTo>
                  <a:pt x="0" y="548675"/>
                </a:lnTo>
                <a:lnTo>
                  <a:pt x="0" y="0"/>
                </a:lnTo>
                <a:close/>
              </a:path>
            </a:pathLst>
          </a:custGeom>
          <a:blipFill>
            <a:blip>
              <a:alphaModFix amt="67000"/>
              <a:extLst>
                <a:ext uri="{96DAC541-7B7A-43D3-8B79-37D633B846F1}">
                  <asvg:svgBlip xmlns:asvg="http://schemas.microsoft.com/office/drawing/2016/SVG/main" r:embed="rId6"/>
                </a:ext>
              </a:extLst>
            </a:blip>
            <a:stretch>
              <a:fillRect t="-73360"/>
            </a:stretch>
          </a:blipFill>
        </p:spPr>
        <p:txBody>
          <a:bodyPr/>
          <a:lstStyle/>
          <a:p>
            <a:endParaRPr lang="it-IT"/>
          </a:p>
        </p:txBody>
      </p:sp>
      <p:grpSp>
        <p:nvGrpSpPr>
          <p:cNvPr id="21" name="Group 21"/>
          <p:cNvGrpSpPr/>
          <p:nvPr/>
        </p:nvGrpSpPr>
        <p:grpSpPr>
          <a:xfrm>
            <a:off x="13820076" y="5042673"/>
            <a:ext cx="738350" cy="506499"/>
            <a:chOff x="0" y="0"/>
            <a:chExt cx="984466" cy="675332"/>
          </a:xfrm>
        </p:grpSpPr>
        <p:sp>
          <p:nvSpPr>
            <p:cNvPr id="22" name="Freeform 22"/>
            <p:cNvSpPr/>
            <p:nvPr/>
          </p:nvSpPr>
          <p:spPr>
            <a:xfrm>
              <a:off x="0" y="0"/>
              <a:ext cx="984466" cy="675332"/>
            </a:xfrm>
            <a:custGeom>
              <a:avLst/>
              <a:gdLst/>
              <a:ahLst/>
              <a:cxnLst/>
              <a:rect l="l" t="t" r="r" b="b"/>
              <a:pathLst>
                <a:path w="984466" h="675332">
                  <a:moveTo>
                    <a:pt x="0" y="0"/>
                  </a:moveTo>
                  <a:lnTo>
                    <a:pt x="984466" y="0"/>
                  </a:lnTo>
                  <a:lnTo>
                    <a:pt x="984466" y="675332"/>
                  </a:lnTo>
                  <a:lnTo>
                    <a:pt x="0" y="675332"/>
                  </a:lnTo>
                  <a:lnTo>
                    <a:pt x="0" y="0"/>
                  </a:lnTo>
                  <a:close/>
                </a:path>
              </a:pathLst>
            </a:custGeom>
            <a:blipFill>
              <a:blip>
                <a:extLst>
                  <a:ext uri="{96DAC541-7B7A-43D3-8B79-37D633B846F1}">
                    <asvg:svgBlip xmlns:asvg="http://schemas.microsoft.com/office/drawing/2016/SVG/main" r:embed="rId9"/>
                  </a:ext>
                </a:extLst>
              </a:blip>
              <a:stretch>
                <a:fillRect r="-27914"/>
              </a:stretch>
            </a:blipFill>
          </p:spPr>
          <p:txBody>
            <a:bodyPr/>
            <a:lstStyle/>
            <a:p>
              <a:endParaRPr lang="it-IT"/>
            </a:p>
          </p:txBody>
        </p:sp>
        <p:sp>
          <p:nvSpPr>
            <p:cNvPr id="23" name="Freeform 23"/>
            <p:cNvSpPr/>
            <p:nvPr/>
          </p:nvSpPr>
          <p:spPr>
            <a:xfrm>
              <a:off x="0" y="0"/>
              <a:ext cx="449177" cy="675332"/>
            </a:xfrm>
            <a:custGeom>
              <a:avLst/>
              <a:gdLst/>
              <a:ahLst/>
              <a:cxnLst/>
              <a:rect l="l" t="t" r="r" b="b"/>
              <a:pathLst>
                <a:path w="449177" h="675332">
                  <a:moveTo>
                    <a:pt x="0" y="0"/>
                  </a:moveTo>
                  <a:lnTo>
                    <a:pt x="449177" y="0"/>
                  </a:lnTo>
                  <a:lnTo>
                    <a:pt x="449177" y="675332"/>
                  </a:lnTo>
                  <a:lnTo>
                    <a:pt x="0" y="675332"/>
                  </a:lnTo>
                  <a:lnTo>
                    <a:pt x="0" y="0"/>
                  </a:lnTo>
                  <a:close/>
                </a:path>
              </a:pathLst>
            </a:custGeom>
            <a:blipFill>
              <a:blip>
                <a:extLst>
                  <a:ext uri="{96DAC541-7B7A-43D3-8B79-37D633B846F1}">
                    <asvg:svgBlip xmlns:asvg="http://schemas.microsoft.com/office/drawing/2016/SVG/main" r:embed="rId10"/>
                  </a:ext>
                </a:extLst>
              </a:blip>
              <a:stretch>
                <a:fillRect r="-180351"/>
              </a:stretch>
            </a:blipFill>
          </p:spPr>
          <p:txBody>
            <a:bodyPr/>
            <a:lstStyle/>
            <a:p>
              <a:endParaRPr lang="it-IT"/>
            </a:p>
          </p:txBody>
        </p:sp>
      </p:grpSp>
      <p:sp>
        <p:nvSpPr>
          <p:cNvPr id="24" name="Freeform 24"/>
          <p:cNvSpPr/>
          <p:nvPr/>
        </p:nvSpPr>
        <p:spPr>
          <a:xfrm>
            <a:off x="4826220" y="5068738"/>
            <a:ext cx="301201" cy="534281"/>
          </a:xfrm>
          <a:custGeom>
            <a:avLst/>
            <a:gdLst/>
            <a:ahLst/>
            <a:cxnLst/>
            <a:rect l="l" t="t" r="r" b="b"/>
            <a:pathLst>
              <a:path w="301201" h="534281">
                <a:moveTo>
                  <a:pt x="0" y="0"/>
                </a:moveTo>
                <a:lnTo>
                  <a:pt x="301201" y="0"/>
                </a:lnTo>
                <a:lnTo>
                  <a:pt x="301201" y="534281"/>
                </a:lnTo>
                <a:lnTo>
                  <a:pt x="0" y="534281"/>
                </a:lnTo>
                <a:lnTo>
                  <a:pt x="0" y="0"/>
                </a:lnTo>
                <a:close/>
              </a:path>
            </a:pathLst>
          </a:custGeom>
          <a:blipFill>
            <a:blip>
              <a:alphaModFix amt="75000"/>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25" name="Freeform 25"/>
          <p:cNvSpPr/>
          <p:nvPr/>
        </p:nvSpPr>
        <p:spPr>
          <a:xfrm>
            <a:off x="4698832" y="4281797"/>
            <a:ext cx="555977" cy="396828"/>
          </a:xfrm>
          <a:custGeom>
            <a:avLst/>
            <a:gdLst/>
            <a:ahLst/>
            <a:cxnLst/>
            <a:rect l="l" t="t" r="r" b="b"/>
            <a:pathLst>
              <a:path w="555977" h="396828">
                <a:moveTo>
                  <a:pt x="0" y="0"/>
                </a:moveTo>
                <a:lnTo>
                  <a:pt x="555976" y="0"/>
                </a:lnTo>
                <a:lnTo>
                  <a:pt x="555976" y="396828"/>
                </a:lnTo>
                <a:lnTo>
                  <a:pt x="0" y="396828"/>
                </a:lnTo>
                <a:lnTo>
                  <a:pt x="0" y="0"/>
                </a:lnTo>
                <a:close/>
              </a:path>
            </a:pathLst>
          </a:custGeom>
          <a:blipFill>
            <a:blip>
              <a:alphaModFix amt="67000"/>
              <a:extLst>
                <a:ext uri="{96DAC541-7B7A-43D3-8B79-37D633B846F1}">
                  <asvg:svgBlip xmlns:asvg="http://schemas.microsoft.com/office/drawing/2016/SVG/main" r:embed="rId12"/>
                </a:ext>
              </a:extLst>
            </a:blip>
            <a:stretch>
              <a:fillRect/>
            </a:stretch>
          </a:blipFill>
        </p:spPr>
        <p:txBody>
          <a:bodyPr/>
          <a:lstStyle/>
          <a:p>
            <a:endParaRPr lang="it-IT"/>
          </a:p>
        </p:txBody>
      </p:sp>
      <p:sp>
        <p:nvSpPr>
          <p:cNvPr id="26" name="Freeform 26"/>
          <p:cNvSpPr/>
          <p:nvPr/>
        </p:nvSpPr>
        <p:spPr>
          <a:xfrm>
            <a:off x="4751654" y="3411826"/>
            <a:ext cx="470948" cy="441514"/>
          </a:xfrm>
          <a:custGeom>
            <a:avLst/>
            <a:gdLst/>
            <a:ahLst/>
            <a:cxnLst/>
            <a:rect l="l" t="t" r="r" b="b"/>
            <a:pathLst>
              <a:path w="470948" h="441514">
                <a:moveTo>
                  <a:pt x="0" y="0"/>
                </a:moveTo>
                <a:lnTo>
                  <a:pt x="470948" y="0"/>
                </a:lnTo>
                <a:lnTo>
                  <a:pt x="470948" y="441514"/>
                </a:lnTo>
                <a:lnTo>
                  <a:pt x="0" y="441514"/>
                </a:lnTo>
                <a:lnTo>
                  <a:pt x="0" y="0"/>
                </a:lnTo>
                <a:close/>
              </a:path>
            </a:pathLst>
          </a:custGeom>
          <a:blipFill>
            <a:blip>
              <a:alphaModFix amt="71000"/>
              <a:extLst>
                <a:ext uri="{96DAC541-7B7A-43D3-8B79-37D633B846F1}">
                  <asvg:svgBlip xmlns:asvg="http://schemas.microsoft.com/office/drawing/2016/SVG/main" r:embed="rId13"/>
                </a:ext>
              </a:extLst>
            </a:blip>
            <a:stretch>
              <a:fillRect/>
            </a:stretch>
          </a:blipFill>
        </p:spPr>
        <p:txBody>
          <a:bodyPr/>
          <a:lstStyle/>
          <a:p>
            <a:endParaRPr lang="it-IT"/>
          </a:p>
        </p:txBody>
      </p:sp>
      <p:sp>
        <p:nvSpPr>
          <p:cNvPr id="27" name="Freeform 27"/>
          <p:cNvSpPr/>
          <p:nvPr/>
        </p:nvSpPr>
        <p:spPr>
          <a:xfrm>
            <a:off x="5262118" y="5253654"/>
            <a:ext cx="256091" cy="210635"/>
          </a:xfrm>
          <a:custGeom>
            <a:avLst/>
            <a:gdLst/>
            <a:ahLst/>
            <a:cxnLst/>
            <a:rect l="l" t="t" r="r" b="b"/>
            <a:pathLst>
              <a:path w="256091" h="210635">
                <a:moveTo>
                  <a:pt x="0" y="0"/>
                </a:moveTo>
                <a:lnTo>
                  <a:pt x="256092" y="0"/>
                </a:lnTo>
                <a:lnTo>
                  <a:pt x="256092" y="210635"/>
                </a:lnTo>
                <a:lnTo>
                  <a:pt x="0" y="210635"/>
                </a:lnTo>
                <a:lnTo>
                  <a:pt x="0" y="0"/>
                </a:lnTo>
                <a:close/>
              </a:path>
            </a:pathLst>
          </a:custGeom>
          <a:blipFill>
            <a:blip>
              <a:alphaModFix amt="65000"/>
              <a:extLst>
                <a:ext uri="{96DAC541-7B7A-43D3-8B79-37D633B846F1}">
                  <asvg:svgBlip xmlns:asvg="http://schemas.microsoft.com/office/drawing/2016/SVG/main" r:embed="rId14"/>
                </a:ext>
              </a:extLst>
            </a:blip>
            <a:stretch>
              <a:fillRect/>
            </a:stretch>
          </a:blipFill>
        </p:spPr>
        <p:txBody>
          <a:bodyPr/>
          <a:lstStyle/>
          <a:p>
            <a:endParaRPr lang="it-IT"/>
          </a:p>
        </p:txBody>
      </p:sp>
      <p:sp>
        <p:nvSpPr>
          <p:cNvPr id="28" name="Freeform 28"/>
          <p:cNvSpPr/>
          <p:nvPr/>
        </p:nvSpPr>
        <p:spPr>
          <a:xfrm>
            <a:off x="4423792" y="5235589"/>
            <a:ext cx="199312" cy="251846"/>
          </a:xfrm>
          <a:custGeom>
            <a:avLst/>
            <a:gdLst/>
            <a:ahLst/>
            <a:cxnLst/>
            <a:rect l="l" t="t" r="r" b="b"/>
            <a:pathLst>
              <a:path w="199312" h="251846">
                <a:moveTo>
                  <a:pt x="0" y="0"/>
                </a:moveTo>
                <a:lnTo>
                  <a:pt x="199312" y="0"/>
                </a:lnTo>
                <a:lnTo>
                  <a:pt x="199312" y="251847"/>
                </a:lnTo>
                <a:lnTo>
                  <a:pt x="0" y="251847"/>
                </a:lnTo>
                <a:lnTo>
                  <a:pt x="0" y="0"/>
                </a:lnTo>
                <a:close/>
              </a:path>
            </a:pathLst>
          </a:custGeom>
          <a:blipFill>
            <a:blip>
              <a:alphaModFix amt="80000"/>
              <a:extLst>
                <a:ext uri="{96DAC541-7B7A-43D3-8B79-37D633B846F1}">
                  <asvg:svgBlip xmlns:asvg="http://schemas.microsoft.com/office/drawing/2016/SVG/main" r:embed="rId15"/>
                </a:ext>
              </a:extLst>
            </a:blip>
            <a:stretch>
              <a:fillRect l="-15617"/>
            </a:stretch>
          </a:blipFill>
        </p:spPr>
        <p:txBody>
          <a:bodyPr/>
          <a:lstStyle/>
          <a:p>
            <a:endParaRPr lang="it-IT"/>
          </a:p>
        </p:txBody>
      </p:sp>
      <p:grpSp>
        <p:nvGrpSpPr>
          <p:cNvPr id="29" name="Group 29"/>
          <p:cNvGrpSpPr/>
          <p:nvPr/>
        </p:nvGrpSpPr>
        <p:grpSpPr>
          <a:xfrm>
            <a:off x="8299509" y="3709029"/>
            <a:ext cx="623157" cy="1263157"/>
            <a:chOff x="0" y="0"/>
            <a:chExt cx="830876" cy="1684209"/>
          </a:xfrm>
        </p:grpSpPr>
        <p:sp>
          <p:nvSpPr>
            <p:cNvPr id="30" name="TextBox 30"/>
            <p:cNvSpPr txBox="1"/>
            <p:nvPr/>
          </p:nvSpPr>
          <p:spPr>
            <a:xfrm>
              <a:off x="0" y="9525"/>
              <a:ext cx="830876" cy="258430"/>
            </a:xfrm>
            <a:prstGeom prst="rect">
              <a:avLst/>
            </a:prstGeom>
          </p:spPr>
          <p:txBody>
            <a:bodyPr lIns="0" tIns="0" rIns="0" bIns="0" rtlCol="0" anchor="t">
              <a:spAutoFit/>
            </a:bodyPr>
            <a:lstStyle/>
            <a:p>
              <a:pPr algn="ctr">
                <a:lnSpc>
                  <a:spcPts val="1598"/>
                </a:lnSpc>
                <a:spcBef>
                  <a:spcPct val="0"/>
                </a:spcBef>
              </a:pPr>
              <a:endParaRPr/>
            </a:p>
          </p:txBody>
        </p:sp>
        <p:sp>
          <p:nvSpPr>
            <p:cNvPr id="31" name="TextBox 31"/>
            <p:cNvSpPr txBox="1"/>
            <p:nvPr/>
          </p:nvSpPr>
          <p:spPr>
            <a:xfrm>
              <a:off x="352851" y="277480"/>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sp>
          <p:nvSpPr>
            <p:cNvPr id="32" name="TextBox 32"/>
            <p:cNvSpPr txBox="1"/>
            <p:nvPr/>
          </p:nvSpPr>
          <p:spPr>
            <a:xfrm>
              <a:off x="352851" y="1425779"/>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sp>
          <p:nvSpPr>
            <p:cNvPr id="33" name="TextBox 33"/>
            <p:cNvSpPr txBox="1"/>
            <p:nvPr/>
          </p:nvSpPr>
          <p:spPr>
            <a:xfrm>
              <a:off x="352851" y="851630"/>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sp>
          <p:nvSpPr>
            <p:cNvPr id="34" name="TextBox 34"/>
            <p:cNvSpPr txBox="1"/>
            <p:nvPr/>
          </p:nvSpPr>
          <p:spPr>
            <a:xfrm>
              <a:off x="352851" y="1138704"/>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sp>
          <p:nvSpPr>
            <p:cNvPr id="35" name="TextBox 35"/>
            <p:cNvSpPr txBox="1"/>
            <p:nvPr/>
          </p:nvSpPr>
          <p:spPr>
            <a:xfrm>
              <a:off x="352851" y="564555"/>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grpSp>
      <p:grpSp>
        <p:nvGrpSpPr>
          <p:cNvPr id="36" name="Group 36"/>
          <p:cNvGrpSpPr/>
          <p:nvPr/>
        </p:nvGrpSpPr>
        <p:grpSpPr>
          <a:xfrm>
            <a:off x="9657170" y="3709029"/>
            <a:ext cx="623157" cy="1263157"/>
            <a:chOff x="0" y="0"/>
            <a:chExt cx="830876" cy="1684209"/>
          </a:xfrm>
        </p:grpSpPr>
        <p:sp>
          <p:nvSpPr>
            <p:cNvPr id="37" name="TextBox 37"/>
            <p:cNvSpPr txBox="1"/>
            <p:nvPr/>
          </p:nvSpPr>
          <p:spPr>
            <a:xfrm>
              <a:off x="0" y="9525"/>
              <a:ext cx="830876" cy="258430"/>
            </a:xfrm>
            <a:prstGeom prst="rect">
              <a:avLst/>
            </a:prstGeom>
          </p:spPr>
          <p:txBody>
            <a:bodyPr lIns="0" tIns="0" rIns="0" bIns="0" rtlCol="0" anchor="t">
              <a:spAutoFit/>
            </a:bodyPr>
            <a:lstStyle/>
            <a:p>
              <a:pPr algn="ctr">
                <a:lnSpc>
                  <a:spcPts val="1598"/>
                </a:lnSpc>
                <a:spcBef>
                  <a:spcPct val="0"/>
                </a:spcBef>
              </a:pPr>
              <a:endParaRPr/>
            </a:p>
          </p:txBody>
        </p:sp>
        <p:sp>
          <p:nvSpPr>
            <p:cNvPr id="38" name="TextBox 38"/>
            <p:cNvSpPr txBox="1"/>
            <p:nvPr/>
          </p:nvSpPr>
          <p:spPr>
            <a:xfrm>
              <a:off x="352851" y="277480"/>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sp>
          <p:nvSpPr>
            <p:cNvPr id="39" name="TextBox 39"/>
            <p:cNvSpPr txBox="1"/>
            <p:nvPr/>
          </p:nvSpPr>
          <p:spPr>
            <a:xfrm>
              <a:off x="352851" y="1425779"/>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sp>
          <p:nvSpPr>
            <p:cNvPr id="40" name="TextBox 40"/>
            <p:cNvSpPr txBox="1"/>
            <p:nvPr/>
          </p:nvSpPr>
          <p:spPr>
            <a:xfrm>
              <a:off x="352851" y="851630"/>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sp>
          <p:nvSpPr>
            <p:cNvPr id="41" name="TextBox 41"/>
            <p:cNvSpPr txBox="1"/>
            <p:nvPr/>
          </p:nvSpPr>
          <p:spPr>
            <a:xfrm>
              <a:off x="352851" y="1138704"/>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sp>
          <p:nvSpPr>
            <p:cNvPr id="42" name="TextBox 42"/>
            <p:cNvSpPr txBox="1"/>
            <p:nvPr/>
          </p:nvSpPr>
          <p:spPr>
            <a:xfrm>
              <a:off x="352851" y="564555"/>
              <a:ext cx="125175" cy="258430"/>
            </a:xfrm>
            <a:prstGeom prst="rect">
              <a:avLst/>
            </a:prstGeom>
          </p:spPr>
          <p:txBody>
            <a:bodyPr lIns="0" tIns="0" rIns="0" bIns="0" rtlCol="0" anchor="t">
              <a:spAutoFit/>
            </a:bodyPr>
            <a:lstStyle/>
            <a:p>
              <a:pPr algn="ctr">
                <a:lnSpc>
                  <a:spcPts val="1598"/>
                </a:lnSpc>
                <a:spcBef>
                  <a:spcPct val="0"/>
                </a:spcBef>
              </a:pPr>
              <a:r>
                <a:rPr lang="en-US" sz="1354" b="1" spc="52">
                  <a:solidFill>
                    <a:srgbClr val="192C50">
                      <a:alpha val="49804"/>
                    </a:srgbClr>
                  </a:solidFill>
                  <a:latin typeface="TT Chocolates Bold"/>
                  <a:ea typeface="TT Chocolates Bold"/>
                  <a:cs typeface="TT Chocolates Bold"/>
                  <a:sym typeface="TT Chocolates Bold"/>
                </a:rPr>
                <a:t>– </a:t>
              </a:r>
            </a:p>
          </p:txBody>
        </p:sp>
      </p:grpSp>
      <p:sp>
        <p:nvSpPr>
          <p:cNvPr id="43" name="TextBox 43"/>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CONTROL SYSTEMS - ADAPTIVE CONTROL</a:t>
            </a:r>
          </a:p>
        </p:txBody>
      </p:sp>
      <p:sp>
        <p:nvSpPr>
          <p:cNvPr id="44" name="TextBox 44"/>
          <p:cNvSpPr txBox="1"/>
          <p:nvPr/>
        </p:nvSpPr>
        <p:spPr>
          <a:xfrm>
            <a:off x="8769593" y="5567431"/>
            <a:ext cx="995471" cy="184023"/>
          </a:xfrm>
          <a:prstGeom prst="rect">
            <a:avLst/>
          </a:prstGeom>
        </p:spPr>
        <p:txBody>
          <a:bodyPr lIns="0" tIns="0" rIns="0" bIns="0" rtlCol="0" anchor="t">
            <a:spAutoFit/>
          </a:bodyPr>
          <a:lstStyle/>
          <a:p>
            <a:pPr algn="ctr">
              <a:lnSpc>
                <a:spcPts val="1416"/>
              </a:lnSpc>
              <a:spcBef>
                <a:spcPct val="0"/>
              </a:spcBef>
            </a:pPr>
            <a:r>
              <a:rPr lang="en-US" sz="1200" b="1" spc="46">
                <a:solidFill>
                  <a:srgbClr val="4F4F4F"/>
                </a:solidFill>
                <a:latin typeface="TT Chocolates Bold"/>
                <a:ea typeface="TT Chocolates Bold"/>
                <a:cs typeface="TT Chocolates Bold"/>
                <a:sym typeface="TT Chocolates Bold"/>
              </a:rPr>
              <a:t>ON            OFF</a:t>
            </a:r>
          </a:p>
        </p:txBody>
      </p:sp>
      <p:sp>
        <p:nvSpPr>
          <p:cNvPr id="45" name="TextBox 45"/>
          <p:cNvSpPr txBox="1"/>
          <p:nvPr/>
        </p:nvSpPr>
        <p:spPr>
          <a:xfrm>
            <a:off x="8169609" y="3375891"/>
            <a:ext cx="1229807" cy="242189"/>
          </a:xfrm>
          <a:prstGeom prst="rect">
            <a:avLst/>
          </a:prstGeom>
        </p:spPr>
        <p:txBody>
          <a:bodyPr lIns="0" tIns="0" rIns="0" bIns="0" rtlCol="0" anchor="t">
            <a:spAutoFit/>
          </a:bodyPr>
          <a:lstStyle/>
          <a:p>
            <a:pPr algn="ctr">
              <a:lnSpc>
                <a:spcPts val="1887"/>
              </a:lnSpc>
              <a:spcBef>
                <a:spcPct val="0"/>
              </a:spcBef>
            </a:pPr>
            <a:r>
              <a:rPr lang="en-US" sz="1599" b="1" spc="62">
                <a:solidFill>
                  <a:srgbClr val="192C50">
                    <a:alpha val="81961"/>
                  </a:srgbClr>
                </a:solidFill>
                <a:latin typeface="TT Chocolates Bold"/>
                <a:ea typeface="TT Chocolates Bold"/>
                <a:cs typeface="TT Chocolates Bold"/>
                <a:sym typeface="TT Chocolates Bold"/>
              </a:rPr>
              <a:t>Illuminance               </a:t>
            </a:r>
          </a:p>
        </p:txBody>
      </p:sp>
      <p:sp>
        <p:nvSpPr>
          <p:cNvPr id="46" name="TextBox 46"/>
          <p:cNvSpPr txBox="1"/>
          <p:nvPr/>
        </p:nvSpPr>
        <p:spPr>
          <a:xfrm>
            <a:off x="12747643" y="3382427"/>
            <a:ext cx="2799386" cy="242189"/>
          </a:xfrm>
          <a:prstGeom prst="rect">
            <a:avLst/>
          </a:prstGeom>
        </p:spPr>
        <p:txBody>
          <a:bodyPr lIns="0" tIns="0" rIns="0" bIns="0" rtlCol="0" anchor="t">
            <a:spAutoFit/>
          </a:bodyPr>
          <a:lstStyle/>
          <a:p>
            <a:pPr algn="ctr">
              <a:lnSpc>
                <a:spcPts val="1887"/>
              </a:lnSpc>
              <a:spcBef>
                <a:spcPct val="0"/>
              </a:spcBef>
            </a:pPr>
            <a:r>
              <a:rPr lang="en-US" sz="1599" b="1" spc="62">
                <a:solidFill>
                  <a:srgbClr val="192C50">
                    <a:alpha val="81961"/>
                  </a:srgbClr>
                </a:solidFill>
                <a:latin typeface="TT Chocolates Bold"/>
                <a:ea typeface="TT Chocolates Bold"/>
                <a:cs typeface="TT Chocolates Bold"/>
                <a:sym typeface="TT Chocolates Bold"/>
              </a:rPr>
              <a:t>Illuminance/ CCT limits</a:t>
            </a:r>
          </a:p>
        </p:txBody>
      </p:sp>
      <p:sp>
        <p:nvSpPr>
          <p:cNvPr id="47" name="TextBox 47"/>
          <p:cNvSpPr txBox="1"/>
          <p:nvPr/>
        </p:nvSpPr>
        <p:spPr>
          <a:xfrm>
            <a:off x="12747643" y="4717105"/>
            <a:ext cx="2799386" cy="242189"/>
          </a:xfrm>
          <a:prstGeom prst="rect">
            <a:avLst/>
          </a:prstGeom>
        </p:spPr>
        <p:txBody>
          <a:bodyPr lIns="0" tIns="0" rIns="0" bIns="0" rtlCol="0" anchor="t">
            <a:spAutoFit/>
          </a:bodyPr>
          <a:lstStyle/>
          <a:p>
            <a:pPr algn="ctr">
              <a:lnSpc>
                <a:spcPts val="1887"/>
              </a:lnSpc>
              <a:spcBef>
                <a:spcPct val="0"/>
              </a:spcBef>
            </a:pPr>
            <a:r>
              <a:rPr lang="en-US" sz="1599" b="1" spc="62">
                <a:solidFill>
                  <a:srgbClr val="192C50">
                    <a:alpha val="81961"/>
                  </a:srgbClr>
                </a:solidFill>
                <a:latin typeface="TT Chocolates Bold"/>
                <a:ea typeface="TT Chocolates Bold"/>
                <a:cs typeface="TT Chocolates Bold"/>
                <a:sym typeface="TT Chocolates Bold"/>
              </a:rPr>
              <a:t>Health issues </a:t>
            </a:r>
          </a:p>
        </p:txBody>
      </p:sp>
      <p:sp>
        <p:nvSpPr>
          <p:cNvPr id="48" name="TextBox 48"/>
          <p:cNvSpPr txBox="1"/>
          <p:nvPr/>
        </p:nvSpPr>
        <p:spPr>
          <a:xfrm>
            <a:off x="9236340" y="3399342"/>
            <a:ext cx="1229807" cy="242189"/>
          </a:xfrm>
          <a:prstGeom prst="rect">
            <a:avLst/>
          </a:prstGeom>
        </p:spPr>
        <p:txBody>
          <a:bodyPr lIns="0" tIns="0" rIns="0" bIns="0" rtlCol="0" anchor="t">
            <a:spAutoFit/>
          </a:bodyPr>
          <a:lstStyle/>
          <a:p>
            <a:pPr algn="ctr">
              <a:lnSpc>
                <a:spcPts val="1887"/>
              </a:lnSpc>
              <a:spcBef>
                <a:spcPct val="0"/>
              </a:spcBef>
            </a:pPr>
            <a:r>
              <a:rPr lang="en-US" sz="1599" b="1" spc="62">
                <a:solidFill>
                  <a:srgbClr val="192C50">
                    <a:alpha val="81961"/>
                  </a:srgbClr>
                </a:solidFill>
                <a:latin typeface="TT Chocolates Bold"/>
                <a:ea typeface="TT Chocolates Bold"/>
                <a:cs typeface="TT Chocolates Bold"/>
                <a:sym typeface="TT Chocolates Bold"/>
              </a:rPr>
              <a:t>Color</a:t>
            </a:r>
          </a:p>
        </p:txBody>
      </p:sp>
      <p:sp>
        <p:nvSpPr>
          <p:cNvPr id="49" name="TextBox 49"/>
          <p:cNvSpPr txBox="1"/>
          <p:nvPr/>
        </p:nvSpPr>
        <p:spPr>
          <a:xfrm>
            <a:off x="2494330" y="5300826"/>
            <a:ext cx="1136486" cy="273685"/>
          </a:xfrm>
          <a:prstGeom prst="rect">
            <a:avLst/>
          </a:prstGeom>
        </p:spPr>
        <p:txBody>
          <a:bodyPr lIns="0" tIns="0" rIns="0" bIns="0" rtlCol="0" anchor="t">
            <a:spAutoFit/>
          </a:bodyPr>
          <a:lstStyle/>
          <a:p>
            <a:pPr algn="ctr">
              <a:lnSpc>
                <a:spcPts val="2239"/>
              </a:lnSpc>
              <a:spcBef>
                <a:spcPct val="0"/>
              </a:spcBef>
            </a:pPr>
            <a:r>
              <a:rPr lang="en-US" sz="1599" b="1" spc="319">
                <a:solidFill>
                  <a:srgbClr val="37536A"/>
                </a:solidFill>
                <a:latin typeface="TT Chocolates Bold"/>
                <a:ea typeface="TT Chocolates Bold"/>
                <a:cs typeface="TT Chocolates Bold"/>
                <a:sym typeface="TT Chocolates Bold"/>
              </a:rPr>
              <a:t>1 USER </a:t>
            </a:r>
          </a:p>
        </p:txBody>
      </p:sp>
      <p:sp>
        <p:nvSpPr>
          <p:cNvPr id="50" name="TextBox 50"/>
          <p:cNvSpPr txBox="1"/>
          <p:nvPr/>
        </p:nvSpPr>
        <p:spPr>
          <a:xfrm>
            <a:off x="2359410" y="4499027"/>
            <a:ext cx="1812698" cy="273685"/>
          </a:xfrm>
          <a:prstGeom prst="rect">
            <a:avLst/>
          </a:prstGeom>
        </p:spPr>
        <p:txBody>
          <a:bodyPr lIns="0" tIns="0" rIns="0" bIns="0" rtlCol="0" anchor="t">
            <a:spAutoFit/>
          </a:bodyPr>
          <a:lstStyle/>
          <a:p>
            <a:pPr algn="ctr">
              <a:lnSpc>
                <a:spcPts val="2239"/>
              </a:lnSpc>
              <a:spcBef>
                <a:spcPct val="0"/>
              </a:spcBef>
            </a:pPr>
            <a:r>
              <a:rPr lang="en-US" sz="1599" b="1" spc="319">
                <a:solidFill>
                  <a:srgbClr val="37536A"/>
                </a:solidFill>
                <a:latin typeface="TT Chocolates Bold"/>
                <a:ea typeface="TT Chocolates Bold"/>
                <a:cs typeface="TT Chocolates Bold"/>
                <a:sym typeface="TT Chocolates Bold"/>
              </a:rPr>
              <a:t>2 ACTIVITY</a:t>
            </a:r>
          </a:p>
        </p:txBody>
      </p:sp>
      <p:sp>
        <p:nvSpPr>
          <p:cNvPr id="51" name="TextBox 51"/>
          <p:cNvSpPr txBox="1"/>
          <p:nvPr/>
        </p:nvSpPr>
        <p:spPr>
          <a:xfrm>
            <a:off x="2359410" y="3599257"/>
            <a:ext cx="1824588" cy="273685"/>
          </a:xfrm>
          <a:prstGeom prst="rect">
            <a:avLst/>
          </a:prstGeom>
        </p:spPr>
        <p:txBody>
          <a:bodyPr lIns="0" tIns="0" rIns="0" bIns="0" rtlCol="0" anchor="t">
            <a:spAutoFit/>
          </a:bodyPr>
          <a:lstStyle/>
          <a:p>
            <a:pPr algn="ctr">
              <a:lnSpc>
                <a:spcPts val="2239"/>
              </a:lnSpc>
              <a:spcBef>
                <a:spcPct val="0"/>
              </a:spcBef>
            </a:pPr>
            <a:r>
              <a:rPr lang="en-US" sz="1599" b="1" spc="319">
                <a:solidFill>
                  <a:srgbClr val="37536A"/>
                </a:solidFill>
                <a:latin typeface="TT Chocolates Bold"/>
                <a:ea typeface="TT Chocolates Bold"/>
                <a:cs typeface="TT Chocolates Bold"/>
                <a:sym typeface="TT Chocolates Bold"/>
              </a:rPr>
              <a:t>3 CONTEXT</a:t>
            </a:r>
          </a:p>
        </p:txBody>
      </p:sp>
      <p:sp>
        <p:nvSpPr>
          <p:cNvPr id="52" name="TextBox 52"/>
          <p:cNvSpPr txBox="1"/>
          <p:nvPr/>
        </p:nvSpPr>
        <p:spPr>
          <a:xfrm>
            <a:off x="4417360" y="3911492"/>
            <a:ext cx="1139536" cy="207645"/>
          </a:xfrm>
          <a:prstGeom prst="rect">
            <a:avLst/>
          </a:prstGeom>
        </p:spPr>
        <p:txBody>
          <a:bodyPr lIns="0" tIns="0" rIns="0" bIns="0" rtlCol="0" anchor="t">
            <a:spAutoFit/>
          </a:bodyPr>
          <a:lstStyle/>
          <a:p>
            <a:pPr algn="ctr">
              <a:lnSpc>
                <a:spcPts val="1679"/>
              </a:lnSpc>
              <a:spcBef>
                <a:spcPct val="0"/>
              </a:spcBef>
            </a:pPr>
            <a:r>
              <a:rPr lang="en-US" sz="1200" spc="240">
                <a:solidFill>
                  <a:srgbClr val="192C50">
                    <a:alpha val="65882"/>
                  </a:srgbClr>
                </a:solidFill>
                <a:latin typeface="TT Chocolates"/>
                <a:ea typeface="TT Chocolates"/>
                <a:cs typeface="TT Chocolates"/>
                <a:sym typeface="TT Chocolates"/>
              </a:rPr>
              <a:t>Environment</a:t>
            </a:r>
          </a:p>
        </p:txBody>
      </p:sp>
      <p:sp>
        <p:nvSpPr>
          <p:cNvPr id="53" name="TextBox 53"/>
          <p:cNvSpPr txBox="1"/>
          <p:nvPr/>
        </p:nvSpPr>
        <p:spPr>
          <a:xfrm>
            <a:off x="3965894" y="4713588"/>
            <a:ext cx="2081152" cy="207645"/>
          </a:xfrm>
          <a:prstGeom prst="rect">
            <a:avLst/>
          </a:prstGeom>
        </p:spPr>
        <p:txBody>
          <a:bodyPr lIns="0" tIns="0" rIns="0" bIns="0" rtlCol="0" anchor="t">
            <a:spAutoFit/>
          </a:bodyPr>
          <a:lstStyle/>
          <a:p>
            <a:pPr algn="ctr">
              <a:lnSpc>
                <a:spcPts val="1679"/>
              </a:lnSpc>
              <a:spcBef>
                <a:spcPct val="0"/>
              </a:spcBef>
            </a:pPr>
            <a:r>
              <a:rPr lang="en-US" sz="1200" spc="240">
                <a:solidFill>
                  <a:srgbClr val="192C50">
                    <a:alpha val="65882"/>
                  </a:srgbClr>
                </a:solidFill>
                <a:latin typeface="TT Chocolates"/>
                <a:ea typeface="TT Chocolates"/>
                <a:cs typeface="TT Chocolates"/>
                <a:sym typeface="TT Chocolates"/>
              </a:rPr>
              <a:t>Motion Sensors</a:t>
            </a:r>
          </a:p>
        </p:txBody>
      </p:sp>
      <p:sp>
        <p:nvSpPr>
          <p:cNvPr id="54" name="TextBox 54"/>
          <p:cNvSpPr txBox="1"/>
          <p:nvPr/>
        </p:nvSpPr>
        <p:spPr>
          <a:xfrm>
            <a:off x="3856782" y="5611116"/>
            <a:ext cx="2081152" cy="207645"/>
          </a:xfrm>
          <a:prstGeom prst="rect">
            <a:avLst/>
          </a:prstGeom>
        </p:spPr>
        <p:txBody>
          <a:bodyPr lIns="0" tIns="0" rIns="0" bIns="0" rtlCol="0" anchor="t">
            <a:spAutoFit/>
          </a:bodyPr>
          <a:lstStyle/>
          <a:p>
            <a:pPr algn="ctr">
              <a:lnSpc>
                <a:spcPts val="1679"/>
              </a:lnSpc>
              <a:spcBef>
                <a:spcPct val="0"/>
              </a:spcBef>
            </a:pPr>
            <a:r>
              <a:rPr lang="en-US" sz="1200" spc="240">
                <a:solidFill>
                  <a:srgbClr val="192C50">
                    <a:alpha val="65882"/>
                  </a:srgbClr>
                </a:solidFill>
                <a:latin typeface="TT Chocolates"/>
                <a:ea typeface="TT Chocolates"/>
                <a:cs typeface="TT Chocolates"/>
                <a:sym typeface="TT Chocolates"/>
              </a:rPr>
              <a:t>Smartwatch</a:t>
            </a:r>
          </a:p>
        </p:txBody>
      </p:sp>
      <p:grpSp>
        <p:nvGrpSpPr>
          <p:cNvPr id="55" name="Group 55"/>
          <p:cNvGrpSpPr/>
          <p:nvPr/>
        </p:nvGrpSpPr>
        <p:grpSpPr>
          <a:xfrm>
            <a:off x="7881897" y="7890099"/>
            <a:ext cx="2708887" cy="1407295"/>
            <a:chOff x="0" y="0"/>
            <a:chExt cx="1154884" cy="599974"/>
          </a:xfrm>
        </p:grpSpPr>
        <p:sp>
          <p:nvSpPr>
            <p:cNvPr id="56" name="Freeform 56"/>
            <p:cNvSpPr/>
            <p:nvPr/>
          </p:nvSpPr>
          <p:spPr>
            <a:xfrm>
              <a:off x="0" y="0"/>
              <a:ext cx="1154883" cy="599974"/>
            </a:xfrm>
            <a:custGeom>
              <a:avLst/>
              <a:gdLst/>
              <a:ahLst/>
              <a:cxnLst/>
              <a:rect l="l" t="t" r="r" b="b"/>
              <a:pathLst>
                <a:path w="1154883" h="599974">
                  <a:moveTo>
                    <a:pt x="102887" y="0"/>
                  </a:moveTo>
                  <a:lnTo>
                    <a:pt x="1051997" y="0"/>
                  </a:lnTo>
                  <a:cubicBezTo>
                    <a:pt x="1108819" y="0"/>
                    <a:pt x="1154883" y="46064"/>
                    <a:pt x="1154883" y="102887"/>
                  </a:cubicBezTo>
                  <a:lnTo>
                    <a:pt x="1154883" y="497087"/>
                  </a:lnTo>
                  <a:cubicBezTo>
                    <a:pt x="1154883" y="524374"/>
                    <a:pt x="1144044" y="550544"/>
                    <a:pt x="1124749" y="569839"/>
                  </a:cubicBezTo>
                  <a:cubicBezTo>
                    <a:pt x="1105454" y="589134"/>
                    <a:pt x="1079284" y="599974"/>
                    <a:pt x="1051997" y="599974"/>
                  </a:cubicBezTo>
                  <a:lnTo>
                    <a:pt x="102887" y="599974"/>
                  </a:lnTo>
                  <a:cubicBezTo>
                    <a:pt x="75600" y="599974"/>
                    <a:pt x="49430" y="589134"/>
                    <a:pt x="30135" y="569839"/>
                  </a:cubicBezTo>
                  <a:cubicBezTo>
                    <a:pt x="10840" y="550544"/>
                    <a:pt x="0" y="524374"/>
                    <a:pt x="0" y="497087"/>
                  </a:cubicBezTo>
                  <a:lnTo>
                    <a:pt x="0" y="102887"/>
                  </a:lnTo>
                  <a:cubicBezTo>
                    <a:pt x="0" y="75600"/>
                    <a:pt x="10840" y="49430"/>
                    <a:pt x="30135" y="30135"/>
                  </a:cubicBezTo>
                  <a:cubicBezTo>
                    <a:pt x="49430" y="10840"/>
                    <a:pt x="75600" y="0"/>
                    <a:pt x="102887" y="0"/>
                  </a:cubicBezTo>
                  <a:close/>
                </a:path>
              </a:pathLst>
            </a:custGeom>
            <a:solidFill>
              <a:srgbClr val="FFD830">
                <a:alpha val="64706"/>
              </a:srgbClr>
            </a:solidFill>
            <a:ln w="57150" cap="rnd">
              <a:solidFill>
                <a:srgbClr val="D1B12A">
                  <a:alpha val="64706"/>
                </a:srgbClr>
              </a:solidFill>
              <a:prstDash val="solid"/>
              <a:round/>
            </a:ln>
          </p:spPr>
          <p:txBody>
            <a:bodyPr/>
            <a:lstStyle/>
            <a:p>
              <a:endParaRPr lang="it-IT"/>
            </a:p>
          </p:txBody>
        </p:sp>
        <p:sp>
          <p:nvSpPr>
            <p:cNvPr id="57" name="TextBox 57"/>
            <p:cNvSpPr txBox="1"/>
            <p:nvPr/>
          </p:nvSpPr>
          <p:spPr>
            <a:xfrm>
              <a:off x="0" y="-28575"/>
              <a:ext cx="1154884" cy="628549"/>
            </a:xfrm>
            <a:prstGeom prst="rect">
              <a:avLst/>
            </a:prstGeom>
          </p:spPr>
          <p:txBody>
            <a:bodyPr lIns="50800" tIns="50800" rIns="50800" bIns="50800" rtlCol="0" anchor="ctr"/>
            <a:lstStyle/>
            <a:p>
              <a:pPr algn="ctr">
                <a:lnSpc>
                  <a:spcPts val="2199"/>
                </a:lnSpc>
              </a:pPr>
              <a:endParaRPr/>
            </a:p>
          </p:txBody>
        </p:sp>
      </p:grpSp>
      <p:sp>
        <p:nvSpPr>
          <p:cNvPr id="58" name="TextBox 58"/>
          <p:cNvSpPr txBox="1"/>
          <p:nvPr/>
        </p:nvSpPr>
        <p:spPr>
          <a:xfrm>
            <a:off x="8393279" y="8011868"/>
            <a:ext cx="1677482" cy="1416050"/>
          </a:xfrm>
          <a:prstGeom prst="rect">
            <a:avLst/>
          </a:prstGeom>
        </p:spPr>
        <p:txBody>
          <a:bodyPr lIns="0" tIns="0" rIns="0" bIns="0" rtlCol="0" anchor="t">
            <a:spAutoFit/>
          </a:bodyPr>
          <a:lstStyle/>
          <a:p>
            <a:pPr algn="ctr">
              <a:lnSpc>
                <a:spcPts val="2800"/>
              </a:lnSpc>
            </a:pPr>
            <a:r>
              <a:rPr lang="en-US" sz="2000" b="1" spc="400">
                <a:solidFill>
                  <a:srgbClr val="192C50"/>
                </a:solidFill>
                <a:latin typeface="TT Chocolates Bold"/>
                <a:ea typeface="TT Chocolates Bold"/>
                <a:cs typeface="TT Chocolates Bold"/>
                <a:sym typeface="TT Chocolates Bold"/>
              </a:rPr>
              <a:t>CCT</a:t>
            </a:r>
          </a:p>
          <a:p>
            <a:pPr algn="ctr">
              <a:lnSpc>
                <a:spcPts val="2800"/>
              </a:lnSpc>
            </a:pPr>
            <a:r>
              <a:rPr lang="en-US" sz="2000" b="1" spc="400">
                <a:solidFill>
                  <a:srgbClr val="192C50"/>
                </a:solidFill>
                <a:latin typeface="TT Chocolates Bold"/>
                <a:ea typeface="TT Chocolates Bold"/>
                <a:cs typeface="TT Chocolates Bold"/>
                <a:sym typeface="TT Chocolates Bold"/>
              </a:rPr>
              <a:t>&amp;</a:t>
            </a:r>
          </a:p>
          <a:p>
            <a:pPr algn="ctr">
              <a:lnSpc>
                <a:spcPts val="2800"/>
              </a:lnSpc>
            </a:pPr>
            <a:r>
              <a:rPr lang="en-US" sz="2000" b="1" spc="400">
                <a:solidFill>
                  <a:srgbClr val="192C50"/>
                </a:solidFill>
                <a:latin typeface="TT Chocolates Bold"/>
                <a:ea typeface="TT Chocolates Bold"/>
                <a:cs typeface="TT Chocolates Bold"/>
                <a:sym typeface="TT Chocolates Bold"/>
              </a:rPr>
              <a:t>INTENSITY</a:t>
            </a:r>
          </a:p>
          <a:p>
            <a:pPr algn="ctr">
              <a:lnSpc>
                <a:spcPts val="2800"/>
              </a:lnSpc>
              <a:spcBef>
                <a:spcPct val="0"/>
              </a:spcBef>
            </a:pPr>
            <a:endParaRPr lang="en-US" sz="2000" b="1" spc="400">
              <a:solidFill>
                <a:srgbClr val="192C50"/>
              </a:solidFill>
              <a:latin typeface="TT Chocolates Bold"/>
              <a:ea typeface="TT Chocolates Bold"/>
              <a:cs typeface="TT Chocolates Bold"/>
              <a:sym typeface="TT Chocolates Bold"/>
            </a:endParaRPr>
          </a:p>
        </p:txBody>
      </p:sp>
      <p:sp>
        <p:nvSpPr>
          <p:cNvPr id="59" name="AutoShape 59"/>
          <p:cNvSpPr/>
          <p:nvPr/>
        </p:nvSpPr>
        <p:spPr>
          <a:xfrm>
            <a:off x="2197741" y="6907951"/>
            <a:ext cx="13606461" cy="0"/>
          </a:xfrm>
          <a:prstGeom prst="line">
            <a:avLst/>
          </a:prstGeom>
          <a:ln w="38100" cap="flat">
            <a:solidFill>
              <a:srgbClr val="9D9D9D">
                <a:alpha val="52941"/>
              </a:srgbClr>
            </a:solidFill>
            <a:prstDash val="solid"/>
            <a:headEnd type="none" w="sm" len="sm"/>
            <a:tailEnd type="none" w="sm" len="sm"/>
          </a:ln>
        </p:spPr>
        <p:txBody>
          <a:bodyPr/>
          <a:lstStyle/>
          <a:p>
            <a:endParaRPr lang="it-IT"/>
          </a:p>
        </p:txBody>
      </p:sp>
      <p:sp>
        <p:nvSpPr>
          <p:cNvPr id="60" name="TextBox 60"/>
          <p:cNvSpPr txBox="1"/>
          <p:nvPr/>
        </p:nvSpPr>
        <p:spPr>
          <a:xfrm>
            <a:off x="2892273" y="2649023"/>
            <a:ext cx="2117877"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Control System </a:t>
            </a:r>
          </a:p>
        </p:txBody>
      </p:sp>
      <p:sp>
        <p:nvSpPr>
          <p:cNvPr id="61" name="TextBox 61"/>
          <p:cNvSpPr txBox="1"/>
          <p:nvPr/>
        </p:nvSpPr>
        <p:spPr>
          <a:xfrm>
            <a:off x="8327579" y="2649023"/>
            <a:ext cx="2117877"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Manual Overrides</a:t>
            </a:r>
          </a:p>
        </p:txBody>
      </p:sp>
      <p:sp>
        <p:nvSpPr>
          <p:cNvPr id="62" name="TextBox 62"/>
          <p:cNvSpPr txBox="1"/>
          <p:nvPr/>
        </p:nvSpPr>
        <p:spPr>
          <a:xfrm>
            <a:off x="13251611" y="2649023"/>
            <a:ext cx="2117877"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Safety check</a:t>
            </a:r>
          </a:p>
        </p:txBody>
      </p:sp>
      <p:sp>
        <p:nvSpPr>
          <p:cNvPr id="63" name="AutoShape 63"/>
          <p:cNvSpPr/>
          <p:nvPr/>
        </p:nvSpPr>
        <p:spPr>
          <a:xfrm flipV="1">
            <a:off x="9284411" y="6030609"/>
            <a:ext cx="14899" cy="463005"/>
          </a:xfrm>
          <a:prstGeom prst="line">
            <a:avLst/>
          </a:prstGeom>
          <a:ln w="85725" cap="flat">
            <a:solidFill>
              <a:srgbClr val="FDD478">
                <a:alpha val="36863"/>
              </a:srgbClr>
            </a:solidFill>
            <a:prstDash val="sysDash"/>
            <a:headEnd type="none" w="sm" len="sm"/>
            <a:tailEnd type="triangle" w="lg" len="med"/>
          </a:ln>
        </p:spPr>
        <p:txBody>
          <a:bodyPr/>
          <a:lstStyle/>
          <a:p>
            <a:endParaRPr lang="it-IT"/>
          </a:p>
        </p:txBody>
      </p:sp>
      <p:sp>
        <p:nvSpPr>
          <p:cNvPr id="64" name="AutoShape 64"/>
          <p:cNvSpPr/>
          <p:nvPr/>
        </p:nvSpPr>
        <p:spPr>
          <a:xfrm>
            <a:off x="9258018" y="6493614"/>
            <a:ext cx="4889319" cy="0"/>
          </a:xfrm>
          <a:prstGeom prst="line">
            <a:avLst/>
          </a:prstGeom>
          <a:ln w="85725" cap="flat">
            <a:solidFill>
              <a:srgbClr val="FDD478">
                <a:alpha val="36863"/>
              </a:srgbClr>
            </a:solidFill>
            <a:prstDash val="sysDash"/>
            <a:headEnd type="none" w="sm" len="sm"/>
            <a:tailEnd type="none" w="sm" len="sm"/>
          </a:ln>
        </p:spPr>
        <p:txBody>
          <a:bodyPr/>
          <a:lstStyle/>
          <a:p>
            <a:endParaRPr lang="it-IT"/>
          </a:p>
        </p:txBody>
      </p:sp>
      <p:sp>
        <p:nvSpPr>
          <p:cNvPr id="65" name="AutoShape 65"/>
          <p:cNvSpPr/>
          <p:nvPr/>
        </p:nvSpPr>
        <p:spPr>
          <a:xfrm>
            <a:off x="14105422" y="6063990"/>
            <a:ext cx="0" cy="395942"/>
          </a:xfrm>
          <a:prstGeom prst="line">
            <a:avLst/>
          </a:prstGeom>
          <a:ln w="85725" cap="flat">
            <a:solidFill>
              <a:srgbClr val="FDD478">
                <a:alpha val="36863"/>
              </a:srgbClr>
            </a:solidFill>
            <a:prstDash val="sysDash"/>
            <a:headEnd type="none" w="sm" len="sm"/>
            <a:tailEnd type="none" w="sm" len="sm"/>
          </a:ln>
        </p:spPr>
        <p:txBody>
          <a:bodyPr/>
          <a:lstStyle/>
          <a:p>
            <a:endParaRPr lang="it-IT"/>
          </a:p>
        </p:txBody>
      </p:sp>
      <p:sp>
        <p:nvSpPr>
          <p:cNvPr id="66" name="TextBox 66"/>
          <p:cNvSpPr txBox="1"/>
          <p:nvPr/>
        </p:nvSpPr>
        <p:spPr>
          <a:xfrm>
            <a:off x="10453747" y="6122810"/>
            <a:ext cx="2497237" cy="242189"/>
          </a:xfrm>
          <a:prstGeom prst="rect">
            <a:avLst/>
          </a:prstGeom>
        </p:spPr>
        <p:txBody>
          <a:bodyPr lIns="0" tIns="0" rIns="0" bIns="0" rtlCol="0" anchor="t">
            <a:spAutoFit/>
          </a:bodyPr>
          <a:lstStyle/>
          <a:p>
            <a:pPr algn="l">
              <a:lnSpc>
                <a:spcPts val="1887"/>
              </a:lnSpc>
            </a:pPr>
            <a:r>
              <a:rPr lang="en-US" sz="1599" spc="62">
                <a:solidFill>
                  <a:srgbClr val="000000">
                    <a:alpha val="56863"/>
                  </a:srgbClr>
                </a:solidFill>
                <a:latin typeface="TT Chocolates"/>
                <a:ea typeface="TT Chocolates"/>
                <a:cs typeface="TT Chocolates"/>
                <a:sym typeface="TT Chocolates"/>
              </a:rPr>
              <a:t>30 min corrective fade</a:t>
            </a:r>
          </a:p>
        </p:txBody>
      </p:sp>
      <p:sp>
        <p:nvSpPr>
          <p:cNvPr id="67" name="AutoShape 67"/>
          <p:cNvSpPr/>
          <p:nvPr/>
        </p:nvSpPr>
        <p:spPr>
          <a:xfrm>
            <a:off x="6496863" y="4636711"/>
            <a:ext cx="770821" cy="0"/>
          </a:xfrm>
          <a:prstGeom prst="line">
            <a:avLst/>
          </a:prstGeom>
          <a:ln w="85725" cap="flat">
            <a:solidFill>
              <a:srgbClr val="FDD478">
                <a:alpha val="62745"/>
              </a:srgbClr>
            </a:solidFill>
            <a:prstDash val="solid"/>
            <a:headEnd type="none" w="sm" len="sm"/>
            <a:tailEnd type="triangle" w="lg" len="med"/>
          </a:ln>
        </p:spPr>
        <p:txBody>
          <a:bodyPr/>
          <a:lstStyle/>
          <a:p>
            <a:endParaRPr lang="it-IT"/>
          </a:p>
        </p:txBody>
      </p:sp>
      <p:sp>
        <p:nvSpPr>
          <p:cNvPr id="68" name="AutoShape 68"/>
          <p:cNvSpPr/>
          <p:nvPr/>
        </p:nvSpPr>
        <p:spPr>
          <a:xfrm>
            <a:off x="11317903" y="4649217"/>
            <a:ext cx="770821" cy="0"/>
          </a:xfrm>
          <a:prstGeom prst="line">
            <a:avLst/>
          </a:prstGeom>
          <a:ln w="85725" cap="flat">
            <a:solidFill>
              <a:srgbClr val="FDD478">
                <a:alpha val="62745"/>
              </a:srgbClr>
            </a:solidFill>
            <a:prstDash val="solid"/>
            <a:headEnd type="none" w="sm" len="sm"/>
            <a:tailEnd type="triangle" w="lg" len="med"/>
          </a:ln>
        </p:spPr>
        <p:txBody>
          <a:bodyPr/>
          <a:lstStyle/>
          <a:p>
            <a:endParaRPr lang="it-IT"/>
          </a:p>
        </p:txBody>
      </p:sp>
      <p:sp>
        <p:nvSpPr>
          <p:cNvPr id="69" name="TextBox 69"/>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
        <p:nvSpPr>
          <p:cNvPr id="70" name="AutoShape 70"/>
          <p:cNvSpPr/>
          <p:nvPr/>
        </p:nvSpPr>
        <p:spPr>
          <a:xfrm>
            <a:off x="9213862" y="6907951"/>
            <a:ext cx="0" cy="781587"/>
          </a:xfrm>
          <a:prstGeom prst="line">
            <a:avLst/>
          </a:prstGeom>
          <a:ln w="161925" cap="flat">
            <a:solidFill>
              <a:srgbClr val="FDD478"/>
            </a:solidFill>
            <a:prstDash val="solid"/>
            <a:headEnd type="none" w="sm" len="sm"/>
            <a:tailEnd type="triangle" w="lg" len="med"/>
          </a:ln>
        </p:spPr>
        <p:txBody>
          <a:bodyPr/>
          <a:lstStyle/>
          <a:p>
            <a:endParaRPr lang="it-IT"/>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97741" y="1695450"/>
            <a:ext cx="605321" cy="428627"/>
          </a:xfrm>
          <a:prstGeom prst="rect">
            <a:avLst/>
          </a:prstGeom>
        </p:spPr>
        <p:txBody>
          <a:bodyPr lIns="0" tIns="0" rIns="0" bIns="0" rtlCol="0" anchor="t">
            <a:spAutoFit/>
          </a:bodyPr>
          <a:lstStyle/>
          <a:p>
            <a:pPr algn="l">
              <a:lnSpc>
                <a:spcPts val="3136"/>
              </a:lnSpc>
            </a:pPr>
            <a:r>
              <a:rPr lang="en-US" sz="2658" b="1" spc="103">
                <a:solidFill>
                  <a:srgbClr val="504C44">
                    <a:alpha val="32941"/>
                  </a:srgbClr>
                </a:solidFill>
                <a:latin typeface="Neutra Text Bold"/>
                <a:ea typeface="Neutra Text Bold"/>
                <a:cs typeface="Neutra Text Bold"/>
                <a:sym typeface="Neutra Text Bold"/>
              </a:rPr>
              <a:t>01</a:t>
            </a:r>
          </a:p>
        </p:txBody>
      </p:sp>
      <p:sp>
        <p:nvSpPr>
          <p:cNvPr id="3" name="TextBox 3"/>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CONTENT</a:t>
            </a:r>
          </a:p>
        </p:txBody>
      </p:sp>
      <p:sp>
        <p:nvSpPr>
          <p:cNvPr id="4" name="TextBox 4"/>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00</a:t>
            </a:r>
          </a:p>
        </p:txBody>
      </p:sp>
      <p:sp>
        <p:nvSpPr>
          <p:cNvPr id="5" name="TextBox 5"/>
          <p:cNvSpPr txBox="1"/>
          <p:nvPr/>
        </p:nvSpPr>
        <p:spPr>
          <a:xfrm>
            <a:off x="2197741" y="3184759"/>
            <a:ext cx="605321" cy="428627"/>
          </a:xfrm>
          <a:prstGeom prst="rect">
            <a:avLst/>
          </a:prstGeom>
        </p:spPr>
        <p:txBody>
          <a:bodyPr lIns="0" tIns="0" rIns="0" bIns="0" rtlCol="0" anchor="t">
            <a:spAutoFit/>
          </a:bodyPr>
          <a:lstStyle/>
          <a:p>
            <a:pPr algn="l">
              <a:lnSpc>
                <a:spcPts val="3136"/>
              </a:lnSpc>
            </a:pPr>
            <a:r>
              <a:rPr lang="en-US" sz="2658" b="1" spc="103">
                <a:solidFill>
                  <a:srgbClr val="504C44">
                    <a:alpha val="32941"/>
                  </a:srgbClr>
                </a:solidFill>
                <a:latin typeface="Neutra Text Bold"/>
                <a:ea typeface="Neutra Text Bold"/>
                <a:cs typeface="Neutra Text Bold"/>
                <a:sym typeface="Neutra Text Bold"/>
              </a:rPr>
              <a:t>02</a:t>
            </a:r>
          </a:p>
        </p:txBody>
      </p:sp>
      <p:sp>
        <p:nvSpPr>
          <p:cNvPr id="6" name="TextBox 6"/>
          <p:cNvSpPr txBox="1"/>
          <p:nvPr/>
        </p:nvSpPr>
        <p:spPr>
          <a:xfrm>
            <a:off x="2197741" y="5834034"/>
            <a:ext cx="605321" cy="428627"/>
          </a:xfrm>
          <a:prstGeom prst="rect">
            <a:avLst/>
          </a:prstGeom>
        </p:spPr>
        <p:txBody>
          <a:bodyPr lIns="0" tIns="0" rIns="0" bIns="0" rtlCol="0" anchor="t">
            <a:spAutoFit/>
          </a:bodyPr>
          <a:lstStyle/>
          <a:p>
            <a:pPr algn="l">
              <a:lnSpc>
                <a:spcPts val="3136"/>
              </a:lnSpc>
            </a:pPr>
            <a:r>
              <a:rPr lang="en-US" sz="2658" b="1" spc="103">
                <a:solidFill>
                  <a:srgbClr val="504C44">
                    <a:alpha val="32941"/>
                  </a:srgbClr>
                </a:solidFill>
                <a:latin typeface="Neutra Text Bold"/>
                <a:ea typeface="Neutra Text Bold"/>
                <a:cs typeface="Neutra Text Bold"/>
                <a:sym typeface="Neutra Text Bold"/>
              </a:rPr>
              <a:t>03</a:t>
            </a:r>
          </a:p>
        </p:txBody>
      </p:sp>
      <p:sp>
        <p:nvSpPr>
          <p:cNvPr id="7" name="TextBox 7"/>
          <p:cNvSpPr txBox="1"/>
          <p:nvPr/>
        </p:nvSpPr>
        <p:spPr>
          <a:xfrm>
            <a:off x="2718872" y="1781175"/>
            <a:ext cx="11737035" cy="6510655"/>
          </a:xfrm>
          <a:prstGeom prst="rect">
            <a:avLst/>
          </a:prstGeom>
        </p:spPr>
        <p:txBody>
          <a:bodyPr lIns="0" tIns="0" rIns="0" bIns="0" rtlCol="0" anchor="t">
            <a:spAutoFit/>
          </a:bodyPr>
          <a:lstStyle/>
          <a:p>
            <a:pPr algn="l">
              <a:lnSpc>
                <a:spcPts val="2360"/>
              </a:lnSpc>
              <a:spcBef>
                <a:spcPct val="0"/>
              </a:spcBef>
            </a:pPr>
            <a:r>
              <a:rPr lang="en-US" sz="2000" b="1" spc="78">
                <a:solidFill>
                  <a:srgbClr val="192C50"/>
                </a:solidFill>
                <a:latin typeface="TT Chocolates Bold"/>
                <a:ea typeface="TT Chocolates Bold"/>
                <a:cs typeface="TT Chocolates Bold"/>
                <a:sym typeface="TT Chocolates Bold"/>
              </a:rPr>
              <a:t>Introduction</a:t>
            </a:r>
          </a:p>
          <a:p>
            <a:pPr algn="l">
              <a:lnSpc>
                <a:spcPts val="2360"/>
              </a:lnSpc>
              <a:spcBef>
                <a:spcPct val="0"/>
              </a:spcBef>
            </a:pPr>
            <a:r>
              <a:rPr lang="en-US" sz="2000" spc="78">
                <a:solidFill>
                  <a:srgbClr val="192C50"/>
                </a:solidFill>
                <a:latin typeface="TT Chocolates"/>
                <a:ea typeface="TT Chocolates"/>
                <a:cs typeface="TT Chocolates"/>
                <a:sym typeface="TT Chocolates"/>
              </a:rPr>
              <a:t>Current situation &amp; problem statement</a:t>
            </a:r>
          </a:p>
          <a:p>
            <a:pPr algn="l">
              <a:lnSpc>
                <a:spcPts val="2360"/>
              </a:lnSpc>
              <a:spcBef>
                <a:spcPct val="0"/>
              </a:spcBef>
            </a:pPr>
            <a:r>
              <a:rPr lang="en-US" sz="2000" spc="78">
                <a:solidFill>
                  <a:srgbClr val="192C50"/>
                </a:solidFill>
                <a:latin typeface="TT Chocolates"/>
                <a:ea typeface="TT Chocolates"/>
                <a:cs typeface="TT Chocolates"/>
                <a:sym typeface="TT Chocolates"/>
              </a:rPr>
              <a:t>Goal</a:t>
            </a:r>
          </a:p>
          <a:p>
            <a:pPr algn="l">
              <a:lnSpc>
                <a:spcPts val="2360"/>
              </a:lnSpc>
              <a:spcBef>
                <a:spcPct val="0"/>
              </a:spcBef>
            </a:pPr>
            <a:r>
              <a:rPr lang="en-US" sz="2000" spc="78">
                <a:solidFill>
                  <a:srgbClr val="192C50"/>
                </a:solidFill>
                <a:latin typeface="TT Chocolates"/>
                <a:ea typeface="TT Chocolates"/>
                <a:cs typeface="TT Chocolates"/>
                <a:sym typeface="TT Chocolates"/>
              </a:rPr>
              <a:t>Project principles</a:t>
            </a:r>
          </a:p>
          <a:p>
            <a:pPr algn="l">
              <a:lnSpc>
                <a:spcPts val="2360"/>
              </a:lnSpc>
              <a:spcBef>
                <a:spcPct val="0"/>
              </a:spcBef>
            </a:pPr>
            <a:endParaRPr lang="en-US" sz="2000" spc="78">
              <a:solidFill>
                <a:srgbClr val="192C50"/>
              </a:solidFill>
              <a:latin typeface="TT Chocolates"/>
              <a:ea typeface="TT Chocolates"/>
              <a:cs typeface="TT Chocolates"/>
              <a:sym typeface="TT Chocolates"/>
            </a:endParaRPr>
          </a:p>
          <a:p>
            <a:pPr algn="l">
              <a:lnSpc>
                <a:spcPts val="2360"/>
              </a:lnSpc>
              <a:spcBef>
                <a:spcPct val="0"/>
              </a:spcBef>
            </a:pPr>
            <a:r>
              <a:rPr lang="en-US" sz="2000" b="1" spc="78">
                <a:solidFill>
                  <a:srgbClr val="192C50"/>
                </a:solidFill>
                <a:latin typeface="TT Chocolates Bold"/>
                <a:ea typeface="TT Chocolates Bold"/>
                <a:cs typeface="TT Chocolates Bold"/>
                <a:sym typeface="TT Chocolates Bold"/>
              </a:rPr>
              <a:t>Design</a:t>
            </a:r>
          </a:p>
          <a:p>
            <a:pPr algn="l">
              <a:lnSpc>
                <a:spcPts val="2360"/>
              </a:lnSpc>
              <a:spcBef>
                <a:spcPct val="0"/>
              </a:spcBef>
            </a:pPr>
            <a:r>
              <a:rPr lang="en-US" sz="2000" spc="78">
                <a:solidFill>
                  <a:srgbClr val="192C50"/>
                </a:solidFill>
                <a:latin typeface="TT Chocolates"/>
                <a:ea typeface="TT Chocolates"/>
                <a:cs typeface="TT Chocolates"/>
                <a:sym typeface="TT Chocolates"/>
              </a:rPr>
              <a:t>Voronoi-based approach</a:t>
            </a:r>
          </a:p>
          <a:p>
            <a:pPr algn="l">
              <a:lnSpc>
                <a:spcPts val="2360"/>
              </a:lnSpc>
              <a:spcBef>
                <a:spcPct val="0"/>
              </a:spcBef>
            </a:pPr>
            <a:r>
              <a:rPr lang="en-US" sz="2000" spc="78">
                <a:solidFill>
                  <a:srgbClr val="192C50"/>
                </a:solidFill>
                <a:latin typeface="TT Chocolates"/>
                <a:ea typeface="TT Chocolates"/>
                <a:cs typeface="TT Chocolates"/>
                <a:sym typeface="TT Chocolates"/>
              </a:rPr>
              <a:t>Activity mapping</a:t>
            </a:r>
          </a:p>
          <a:p>
            <a:pPr algn="l">
              <a:lnSpc>
                <a:spcPts val="2360"/>
              </a:lnSpc>
              <a:spcBef>
                <a:spcPct val="0"/>
              </a:spcBef>
            </a:pPr>
            <a:r>
              <a:rPr lang="en-US" sz="2000" spc="78">
                <a:solidFill>
                  <a:srgbClr val="192C50"/>
                </a:solidFill>
                <a:latin typeface="TT Chocolates"/>
                <a:ea typeface="TT Chocolates"/>
                <a:cs typeface="TT Chocolates"/>
                <a:sym typeface="TT Chocolates"/>
              </a:rPr>
              <a:t>Design concept</a:t>
            </a:r>
          </a:p>
          <a:p>
            <a:pPr algn="l">
              <a:lnSpc>
                <a:spcPts val="2360"/>
              </a:lnSpc>
              <a:spcBef>
                <a:spcPct val="0"/>
              </a:spcBef>
            </a:pPr>
            <a:r>
              <a:rPr lang="en-US" sz="2000" spc="78">
                <a:solidFill>
                  <a:srgbClr val="192C50"/>
                </a:solidFill>
                <a:latin typeface="TT Chocolates"/>
                <a:ea typeface="TT Chocolates"/>
                <a:cs typeface="TT Chocolates"/>
                <a:sym typeface="TT Chocolates"/>
              </a:rPr>
              <a:t>References</a:t>
            </a:r>
          </a:p>
          <a:p>
            <a:pPr algn="l">
              <a:lnSpc>
                <a:spcPts val="2360"/>
              </a:lnSpc>
              <a:spcBef>
                <a:spcPct val="0"/>
              </a:spcBef>
            </a:pPr>
            <a:r>
              <a:rPr lang="en-US" sz="2000" spc="78">
                <a:solidFill>
                  <a:srgbClr val="000000"/>
                </a:solidFill>
                <a:latin typeface="TT Chocolates"/>
                <a:ea typeface="TT Chocolates"/>
                <a:cs typeface="TT Chocolates"/>
                <a:sym typeface="TT Chocolates"/>
              </a:rPr>
              <a:t>Principles &amp; process</a:t>
            </a:r>
          </a:p>
          <a:p>
            <a:pPr algn="l">
              <a:lnSpc>
                <a:spcPts val="2360"/>
              </a:lnSpc>
              <a:spcBef>
                <a:spcPct val="0"/>
              </a:spcBef>
            </a:pPr>
            <a:r>
              <a:rPr lang="en-US" sz="2000" spc="78">
                <a:solidFill>
                  <a:srgbClr val="192C50"/>
                </a:solidFill>
                <a:latin typeface="TT Chocolates"/>
                <a:ea typeface="TT Chocolates"/>
                <a:cs typeface="TT Chocolates"/>
                <a:sym typeface="TT Chocolates"/>
              </a:rPr>
              <a:t>Reconfiguration</a:t>
            </a:r>
          </a:p>
          <a:p>
            <a:pPr algn="l">
              <a:lnSpc>
                <a:spcPts val="2360"/>
              </a:lnSpc>
              <a:spcBef>
                <a:spcPct val="0"/>
              </a:spcBef>
            </a:pPr>
            <a:r>
              <a:rPr lang="en-US" sz="2000" spc="78">
                <a:solidFill>
                  <a:srgbClr val="192C50"/>
                </a:solidFill>
                <a:latin typeface="TT Chocolates"/>
                <a:ea typeface="TT Chocolates"/>
                <a:cs typeface="TT Chocolates"/>
                <a:sym typeface="TT Chocolates"/>
              </a:rPr>
              <a:t>24h cycle</a:t>
            </a:r>
          </a:p>
          <a:p>
            <a:pPr algn="l">
              <a:lnSpc>
                <a:spcPts val="2360"/>
              </a:lnSpc>
              <a:spcBef>
                <a:spcPct val="0"/>
              </a:spcBef>
            </a:pPr>
            <a:endParaRPr lang="en-US" sz="2000" spc="78">
              <a:solidFill>
                <a:srgbClr val="192C50"/>
              </a:solidFill>
              <a:latin typeface="TT Chocolates"/>
              <a:ea typeface="TT Chocolates"/>
              <a:cs typeface="TT Chocolates"/>
              <a:sym typeface="TT Chocolates"/>
            </a:endParaRPr>
          </a:p>
          <a:p>
            <a:pPr algn="l">
              <a:lnSpc>
                <a:spcPts val="2360"/>
              </a:lnSpc>
              <a:spcBef>
                <a:spcPct val="0"/>
              </a:spcBef>
            </a:pPr>
            <a:r>
              <a:rPr lang="en-US" sz="2000" b="1" spc="78">
                <a:solidFill>
                  <a:srgbClr val="192C50"/>
                </a:solidFill>
                <a:latin typeface="TT Chocolates Bold"/>
                <a:ea typeface="TT Chocolates Bold"/>
                <a:cs typeface="TT Chocolates Bold"/>
                <a:sym typeface="TT Chocolates Bold"/>
              </a:rPr>
              <a:t>Lighting &amp; AI</a:t>
            </a:r>
          </a:p>
          <a:p>
            <a:pPr algn="l">
              <a:lnSpc>
                <a:spcPts val="2360"/>
              </a:lnSpc>
              <a:spcBef>
                <a:spcPct val="0"/>
              </a:spcBef>
            </a:pPr>
            <a:r>
              <a:rPr lang="en-US" sz="2000" spc="78">
                <a:solidFill>
                  <a:srgbClr val="192C50"/>
                </a:solidFill>
                <a:latin typeface="TT Chocolates"/>
                <a:ea typeface="TT Chocolates"/>
                <a:cs typeface="TT Chocolates"/>
                <a:sym typeface="TT Chocolates"/>
              </a:rPr>
              <a:t>Lighting layers</a:t>
            </a:r>
          </a:p>
          <a:p>
            <a:pPr algn="l">
              <a:lnSpc>
                <a:spcPts val="2360"/>
              </a:lnSpc>
              <a:spcBef>
                <a:spcPct val="0"/>
              </a:spcBef>
            </a:pPr>
            <a:r>
              <a:rPr lang="en-US" sz="2000" spc="78">
                <a:solidFill>
                  <a:srgbClr val="192C50"/>
                </a:solidFill>
                <a:latin typeface="TT Chocolates"/>
                <a:ea typeface="TT Chocolates"/>
                <a:cs typeface="TT Chocolates"/>
                <a:sym typeface="TT Chocolates"/>
              </a:rPr>
              <a:t>Circadian rythm</a:t>
            </a:r>
          </a:p>
          <a:p>
            <a:pPr algn="l">
              <a:lnSpc>
                <a:spcPts val="2360"/>
              </a:lnSpc>
              <a:spcBef>
                <a:spcPct val="0"/>
              </a:spcBef>
            </a:pPr>
            <a:r>
              <a:rPr lang="en-US" sz="2000" spc="78">
                <a:solidFill>
                  <a:srgbClr val="192C50"/>
                </a:solidFill>
                <a:latin typeface="TT Chocolates"/>
                <a:ea typeface="TT Chocolates"/>
                <a:cs typeface="TT Chocolates"/>
                <a:sym typeface="TT Chocolates"/>
              </a:rPr>
              <a:t>Natural lighting integration</a:t>
            </a:r>
          </a:p>
          <a:p>
            <a:pPr algn="l">
              <a:lnSpc>
                <a:spcPts val="2360"/>
              </a:lnSpc>
              <a:spcBef>
                <a:spcPct val="0"/>
              </a:spcBef>
            </a:pPr>
            <a:r>
              <a:rPr lang="en-US" sz="2000" spc="78">
                <a:solidFill>
                  <a:srgbClr val="192C50"/>
                </a:solidFill>
                <a:latin typeface="TT Chocolates"/>
                <a:ea typeface="TT Chocolates"/>
                <a:cs typeface="TT Chocolates"/>
                <a:sym typeface="TT Chocolates"/>
              </a:rPr>
              <a:t>Control systems - 3 layers</a:t>
            </a:r>
          </a:p>
          <a:p>
            <a:pPr algn="l">
              <a:lnSpc>
                <a:spcPts val="2360"/>
              </a:lnSpc>
              <a:spcBef>
                <a:spcPct val="0"/>
              </a:spcBef>
            </a:pPr>
            <a:r>
              <a:rPr lang="en-US" sz="2000" spc="78">
                <a:solidFill>
                  <a:srgbClr val="192C50"/>
                </a:solidFill>
                <a:latin typeface="TT Chocolates"/>
                <a:ea typeface="TT Chocolates"/>
                <a:cs typeface="TT Chocolates"/>
                <a:sym typeface="TT Chocolates"/>
              </a:rPr>
              <a:t>Control systems - Adaptive control</a:t>
            </a:r>
          </a:p>
          <a:p>
            <a:pPr algn="l">
              <a:lnSpc>
                <a:spcPts val="2360"/>
              </a:lnSpc>
              <a:spcBef>
                <a:spcPct val="0"/>
              </a:spcBef>
            </a:pPr>
            <a:r>
              <a:rPr lang="en-US" sz="2000" spc="78">
                <a:solidFill>
                  <a:srgbClr val="192C50"/>
                </a:solidFill>
                <a:latin typeface="TT Chocolates"/>
                <a:ea typeface="TT Chocolates"/>
                <a:cs typeface="TT Chocolates"/>
                <a:sym typeface="TT Chocolates"/>
              </a:rPr>
              <a:t>Machine learning</a:t>
            </a:r>
          </a:p>
          <a:p>
            <a:pPr algn="l">
              <a:lnSpc>
                <a:spcPts val="2360"/>
              </a:lnSpc>
              <a:spcBef>
                <a:spcPct val="0"/>
              </a:spcBef>
            </a:pPr>
            <a:endParaRPr lang="en-US" sz="2000" spc="78">
              <a:solidFill>
                <a:srgbClr val="192C50"/>
              </a:solidFill>
              <a:latin typeface="TT Chocolates"/>
              <a:ea typeface="TT Chocolates"/>
              <a:cs typeface="TT Chocolates"/>
              <a:sym typeface="TT Chocolates"/>
            </a:endParaRPr>
          </a:p>
        </p:txBody>
      </p:sp>
      <p:sp>
        <p:nvSpPr>
          <p:cNvPr id="8" name="TextBox 8"/>
          <p:cNvSpPr txBox="1"/>
          <p:nvPr/>
        </p:nvSpPr>
        <p:spPr>
          <a:xfrm>
            <a:off x="12064621" y="1900239"/>
            <a:ext cx="605321" cy="428627"/>
          </a:xfrm>
          <a:prstGeom prst="rect">
            <a:avLst/>
          </a:prstGeom>
        </p:spPr>
        <p:txBody>
          <a:bodyPr lIns="0" tIns="0" rIns="0" bIns="0" rtlCol="0" anchor="t">
            <a:spAutoFit/>
          </a:bodyPr>
          <a:lstStyle/>
          <a:p>
            <a:pPr algn="l">
              <a:lnSpc>
                <a:spcPts val="3136"/>
              </a:lnSpc>
            </a:pPr>
            <a:r>
              <a:rPr lang="en-US" sz="2658" b="1" spc="103">
                <a:solidFill>
                  <a:srgbClr val="504C44">
                    <a:alpha val="32941"/>
                  </a:srgbClr>
                </a:solidFill>
                <a:latin typeface="Neutra Text Bold"/>
                <a:ea typeface="Neutra Text Bold"/>
                <a:cs typeface="Neutra Text Bold"/>
                <a:sym typeface="Neutra Text Bold"/>
              </a:rPr>
              <a:t>04</a:t>
            </a:r>
          </a:p>
        </p:txBody>
      </p:sp>
      <p:sp>
        <p:nvSpPr>
          <p:cNvPr id="9" name="TextBox 9"/>
          <p:cNvSpPr txBox="1"/>
          <p:nvPr/>
        </p:nvSpPr>
        <p:spPr>
          <a:xfrm>
            <a:off x="12585752" y="1985964"/>
            <a:ext cx="5411532" cy="3693319"/>
          </a:xfrm>
          <a:prstGeom prst="rect">
            <a:avLst/>
          </a:prstGeom>
        </p:spPr>
        <p:txBody>
          <a:bodyPr lIns="0" tIns="0" rIns="0" bIns="0" rtlCol="0" anchor="t">
            <a:spAutoFit/>
          </a:bodyPr>
          <a:lstStyle/>
          <a:p>
            <a:pPr algn="l">
              <a:lnSpc>
                <a:spcPts val="2360"/>
              </a:lnSpc>
            </a:pPr>
            <a:r>
              <a:rPr lang="en-US" sz="2000" b="1" spc="78" dirty="0">
                <a:solidFill>
                  <a:srgbClr val="000000"/>
                </a:solidFill>
                <a:latin typeface="TT Chocolates Bold"/>
                <a:ea typeface="TT Chocolates Bold"/>
                <a:cs typeface="TT Chocolates Bold"/>
                <a:sym typeface="TT Chocolates Bold"/>
              </a:rPr>
              <a:t>Systems integration</a:t>
            </a:r>
          </a:p>
          <a:p>
            <a:pPr algn="l">
              <a:lnSpc>
                <a:spcPts val="2360"/>
              </a:lnSpc>
            </a:pPr>
            <a:r>
              <a:rPr lang="en-US" sz="2000" spc="78" dirty="0">
                <a:solidFill>
                  <a:srgbClr val="000000"/>
                </a:solidFill>
                <a:latin typeface="TT Chocolates"/>
                <a:ea typeface="TT Chocolates"/>
                <a:cs typeface="TT Chocolates"/>
                <a:sym typeface="TT Chocolates"/>
              </a:rPr>
              <a:t>Configuration C1</a:t>
            </a:r>
          </a:p>
          <a:p>
            <a:pPr algn="l">
              <a:lnSpc>
                <a:spcPts val="2360"/>
              </a:lnSpc>
            </a:pPr>
            <a:r>
              <a:rPr lang="en-US" sz="2000" spc="78" dirty="0">
                <a:solidFill>
                  <a:srgbClr val="000000"/>
                </a:solidFill>
                <a:latin typeface="TT Chocolates"/>
                <a:ea typeface="TT Chocolates"/>
                <a:cs typeface="TT Chocolates"/>
                <a:sym typeface="TT Chocolates"/>
              </a:rPr>
              <a:t>Configuration C2</a:t>
            </a:r>
          </a:p>
          <a:p>
            <a:pPr algn="l">
              <a:lnSpc>
                <a:spcPts val="2360"/>
              </a:lnSpc>
            </a:pPr>
            <a:r>
              <a:rPr lang="en-US" sz="2000" spc="78" dirty="0">
                <a:solidFill>
                  <a:srgbClr val="000000"/>
                </a:solidFill>
                <a:latin typeface="TT Chocolates"/>
                <a:ea typeface="TT Chocolates"/>
                <a:cs typeface="TT Chocolates"/>
                <a:sym typeface="TT Chocolates"/>
              </a:rPr>
              <a:t>Configuration C3</a:t>
            </a:r>
          </a:p>
          <a:p>
            <a:pPr algn="l">
              <a:lnSpc>
                <a:spcPts val="2360"/>
              </a:lnSpc>
            </a:pPr>
            <a:endParaRPr lang="en-US" sz="2000" spc="78" dirty="0">
              <a:solidFill>
                <a:srgbClr val="000000"/>
              </a:solidFill>
              <a:latin typeface="TT Chocolates"/>
              <a:ea typeface="TT Chocolates"/>
              <a:cs typeface="TT Chocolates"/>
              <a:sym typeface="TT Chocolates"/>
            </a:endParaRPr>
          </a:p>
          <a:p>
            <a:pPr algn="l">
              <a:lnSpc>
                <a:spcPts val="2360"/>
              </a:lnSpc>
            </a:pPr>
            <a:endParaRPr lang="en-US" sz="2000" spc="78" dirty="0">
              <a:solidFill>
                <a:srgbClr val="000000"/>
              </a:solidFill>
              <a:latin typeface="TT Chocolates"/>
              <a:ea typeface="TT Chocolates"/>
              <a:cs typeface="TT Chocolates"/>
              <a:sym typeface="TT Chocolates"/>
            </a:endParaRPr>
          </a:p>
          <a:p>
            <a:pPr algn="l">
              <a:lnSpc>
                <a:spcPts val="2360"/>
              </a:lnSpc>
            </a:pPr>
            <a:r>
              <a:rPr lang="en-US" sz="2000" b="1" spc="78" dirty="0">
                <a:solidFill>
                  <a:srgbClr val="000000"/>
                </a:solidFill>
                <a:latin typeface="TT Chocolates Bold"/>
                <a:ea typeface="TT Chocolates Bold"/>
                <a:cs typeface="TT Chocolates Bold"/>
                <a:sym typeface="TT Chocolates Bold"/>
              </a:rPr>
              <a:t>Digital prototype</a:t>
            </a:r>
          </a:p>
          <a:p>
            <a:pPr algn="l">
              <a:lnSpc>
                <a:spcPts val="2360"/>
              </a:lnSpc>
            </a:pPr>
            <a:r>
              <a:rPr lang="en-US" sz="2000" spc="78" dirty="0">
                <a:solidFill>
                  <a:srgbClr val="192C50"/>
                </a:solidFill>
                <a:latin typeface="TT Chocolates"/>
                <a:ea typeface="TT Chocolates"/>
                <a:cs typeface="TT Chocolates"/>
                <a:sym typeface="TT Chocolates"/>
              </a:rPr>
              <a:t>Lighting</a:t>
            </a:r>
          </a:p>
          <a:p>
            <a:pPr algn="l">
              <a:lnSpc>
                <a:spcPts val="2360"/>
              </a:lnSpc>
            </a:pPr>
            <a:r>
              <a:rPr lang="en-US" sz="2000" spc="78" dirty="0">
                <a:solidFill>
                  <a:srgbClr val="192C50"/>
                </a:solidFill>
                <a:latin typeface="TT Chocolates"/>
                <a:ea typeface="TT Chocolates"/>
                <a:cs typeface="TT Chocolates"/>
                <a:sym typeface="TT Chocolates"/>
              </a:rPr>
              <a:t>Fragment logic</a:t>
            </a:r>
          </a:p>
          <a:p>
            <a:pPr algn="l">
              <a:lnSpc>
                <a:spcPts val="2360"/>
              </a:lnSpc>
              <a:spcBef>
                <a:spcPct val="0"/>
              </a:spcBef>
            </a:pPr>
            <a:r>
              <a:rPr lang="en-US" sz="2000" spc="78" dirty="0">
                <a:solidFill>
                  <a:srgbClr val="192C50"/>
                </a:solidFill>
                <a:latin typeface="TT Chocolates"/>
                <a:ea typeface="TT Chocolates"/>
                <a:cs typeface="TT Chocolates"/>
                <a:sym typeface="TT Chocolates"/>
              </a:rPr>
              <a:t>Structural optimization</a:t>
            </a:r>
          </a:p>
          <a:p>
            <a:pPr algn="l">
              <a:lnSpc>
                <a:spcPts val="2360"/>
              </a:lnSpc>
              <a:spcBef>
                <a:spcPct val="0"/>
              </a:spcBef>
            </a:pPr>
            <a:r>
              <a:rPr lang="en-US" sz="2000" spc="78" dirty="0">
                <a:solidFill>
                  <a:srgbClr val="192C50"/>
                </a:solidFill>
                <a:latin typeface="TT Chocolates"/>
                <a:ea typeface="TT Chocolates"/>
                <a:cs typeface="TT Chocolates"/>
                <a:sym typeface="TT Chocolates"/>
              </a:rPr>
              <a:t>Material</a:t>
            </a:r>
          </a:p>
          <a:p>
            <a:pPr algn="l">
              <a:lnSpc>
                <a:spcPts val="2360"/>
              </a:lnSpc>
              <a:spcBef>
                <a:spcPct val="0"/>
              </a:spcBef>
            </a:pPr>
            <a:r>
              <a:rPr lang="en-US" sz="2000" spc="78" dirty="0">
                <a:solidFill>
                  <a:srgbClr val="192C50"/>
                </a:solidFill>
                <a:latin typeface="TT Chocolates"/>
                <a:ea typeface="TT Chocolates"/>
                <a:cs typeface="TT Chocolates"/>
                <a:sym typeface="TT Chocolates"/>
              </a:rPr>
              <a:t>Render</a:t>
            </a:r>
          </a:p>
        </p:txBody>
      </p:sp>
      <p:sp>
        <p:nvSpPr>
          <p:cNvPr id="10" name="TextBox 10"/>
          <p:cNvSpPr txBox="1"/>
          <p:nvPr/>
        </p:nvSpPr>
        <p:spPr>
          <a:xfrm>
            <a:off x="12064621" y="3680061"/>
            <a:ext cx="605321" cy="428627"/>
          </a:xfrm>
          <a:prstGeom prst="rect">
            <a:avLst/>
          </a:prstGeom>
        </p:spPr>
        <p:txBody>
          <a:bodyPr lIns="0" tIns="0" rIns="0" bIns="0" rtlCol="0" anchor="t">
            <a:spAutoFit/>
          </a:bodyPr>
          <a:lstStyle/>
          <a:p>
            <a:pPr algn="l">
              <a:lnSpc>
                <a:spcPts val="3136"/>
              </a:lnSpc>
            </a:pPr>
            <a:r>
              <a:rPr lang="en-US" sz="2658" b="1" spc="103">
                <a:solidFill>
                  <a:srgbClr val="504C44">
                    <a:alpha val="32941"/>
                  </a:srgbClr>
                </a:solidFill>
                <a:latin typeface="Neutra Text Bold"/>
                <a:ea typeface="Neutra Text Bold"/>
                <a:cs typeface="Neutra Text Bold"/>
                <a:sym typeface="Neutra Text Bold"/>
              </a:rPr>
              <a:t>05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4677" y="2360449"/>
            <a:ext cx="17112617" cy="3016099"/>
          </a:xfrm>
          <a:custGeom>
            <a:avLst/>
            <a:gdLst/>
            <a:ahLst/>
            <a:cxnLst/>
            <a:rect l="l" t="t" r="r" b="b"/>
            <a:pathLst>
              <a:path w="17112617" h="3016099">
                <a:moveTo>
                  <a:pt x="0" y="0"/>
                </a:moveTo>
                <a:lnTo>
                  <a:pt x="17112617" y="0"/>
                </a:lnTo>
                <a:lnTo>
                  <a:pt x="17112617" y="3016099"/>
                </a:lnTo>
                <a:lnTo>
                  <a:pt x="0" y="3016099"/>
                </a:lnTo>
                <a:lnTo>
                  <a:pt x="0" y="0"/>
                </a:lnTo>
                <a:close/>
              </a:path>
            </a:pathLst>
          </a:custGeom>
          <a:blipFill>
            <a:blip r:embed="rId2"/>
            <a:stretch>
              <a:fillRect/>
            </a:stretch>
          </a:blipFill>
        </p:spPr>
        <p:txBody>
          <a:bodyPr/>
          <a:lstStyle/>
          <a:p>
            <a:endParaRPr lang="it-IT"/>
          </a:p>
        </p:txBody>
      </p:sp>
      <p:grpSp>
        <p:nvGrpSpPr>
          <p:cNvPr id="3" name="Group 3"/>
          <p:cNvGrpSpPr/>
          <p:nvPr/>
        </p:nvGrpSpPr>
        <p:grpSpPr>
          <a:xfrm>
            <a:off x="1028700" y="5690873"/>
            <a:ext cx="4803216" cy="2206241"/>
            <a:chOff x="0" y="0"/>
            <a:chExt cx="469839" cy="215809"/>
          </a:xfrm>
        </p:grpSpPr>
        <p:sp>
          <p:nvSpPr>
            <p:cNvPr id="4" name="Freeform 4"/>
            <p:cNvSpPr/>
            <p:nvPr/>
          </p:nvSpPr>
          <p:spPr>
            <a:xfrm>
              <a:off x="0" y="0"/>
              <a:ext cx="469839" cy="215809"/>
            </a:xfrm>
            <a:custGeom>
              <a:avLst/>
              <a:gdLst/>
              <a:ahLst/>
              <a:cxnLst/>
              <a:rect l="l" t="t" r="r" b="b"/>
              <a:pathLst>
                <a:path w="469839" h="215809">
                  <a:moveTo>
                    <a:pt x="0" y="0"/>
                  </a:moveTo>
                  <a:lnTo>
                    <a:pt x="469839" y="0"/>
                  </a:lnTo>
                  <a:lnTo>
                    <a:pt x="469839" y="215809"/>
                  </a:lnTo>
                  <a:lnTo>
                    <a:pt x="0" y="215809"/>
                  </a:lnTo>
                  <a:close/>
                </a:path>
              </a:pathLst>
            </a:custGeom>
            <a:ln w="76200" cap="sq">
              <a:solidFill>
                <a:srgbClr val="000000">
                  <a:alpha val="23922"/>
                </a:srgbClr>
              </a:solidFill>
              <a:prstDash val="solid"/>
              <a:miter/>
            </a:ln>
          </p:spPr>
          <p:txBody>
            <a:bodyPr/>
            <a:lstStyle/>
            <a:p>
              <a:endParaRPr lang="it-IT"/>
            </a:p>
          </p:txBody>
        </p:sp>
        <p:sp>
          <p:nvSpPr>
            <p:cNvPr id="5" name="TextBox 5"/>
            <p:cNvSpPr txBox="1"/>
            <p:nvPr/>
          </p:nvSpPr>
          <p:spPr>
            <a:xfrm>
              <a:off x="0" y="-9525"/>
              <a:ext cx="469839" cy="225334"/>
            </a:xfrm>
            <a:prstGeom prst="rect">
              <a:avLst/>
            </a:prstGeom>
          </p:spPr>
          <p:txBody>
            <a:bodyPr lIns="50800" tIns="50800" rIns="50800" bIns="50800" rtlCol="0" anchor="ctr"/>
            <a:lstStyle/>
            <a:p>
              <a:pPr algn="ctr">
                <a:lnSpc>
                  <a:spcPts val="1924"/>
                </a:lnSpc>
              </a:pPr>
              <a:endParaRPr/>
            </a:p>
          </p:txBody>
        </p:sp>
      </p:grpSp>
      <p:grpSp>
        <p:nvGrpSpPr>
          <p:cNvPr id="6" name="Group 6"/>
          <p:cNvGrpSpPr/>
          <p:nvPr/>
        </p:nvGrpSpPr>
        <p:grpSpPr>
          <a:xfrm>
            <a:off x="6870141" y="5690873"/>
            <a:ext cx="4803216" cy="2206241"/>
            <a:chOff x="0" y="0"/>
            <a:chExt cx="469839" cy="215809"/>
          </a:xfrm>
        </p:grpSpPr>
        <p:sp>
          <p:nvSpPr>
            <p:cNvPr id="7" name="Freeform 7"/>
            <p:cNvSpPr/>
            <p:nvPr/>
          </p:nvSpPr>
          <p:spPr>
            <a:xfrm>
              <a:off x="0" y="0"/>
              <a:ext cx="469839" cy="215809"/>
            </a:xfrm>
            <a:custGeom>
              <a:avLst/>
              <a:gdLst/>
              <a:ahLst/>
              <a:cxnLst/>
              <a:rect l="l" t="t" r="r" b="b"/>
              <a:pathLst>
                <a:path w="469839" h="215809">
                  <a:moveTo>
                    <a:pt x="0" y="0"/>
                  </a:moveTo>
                  <a:lnTo>
                    <a:pt x="469839" y="0"/>
                  </a:lnTo>
                  <a:lnTo>
                    <a:pt x="469839" y="215809"/>
                  </a:lnTo>
                  <a:lnTo>
                    <a:pt x="0" y="215809"/>
                  </a:lnTo>
                  <a:close/>
                </a:path>
              </a:pathLst>
            </a:custGeom>
            <a:ln w="76200" cap="sq">
              <a:solidFill>
                <a:srgbClr val="000000">
                  <a:alpha val="23922"/>
                </a:srgbClr>
              </a:solidFill>
              <a:prstDash val="solid"/>
              <a:miter/>
            </a:ln>
          </p:spPr>
          <p:txBody>
            <a:bodyPr/>
            <a:lstStyle/>
            <a:p>
              <a:endParaRPr lang="it-IT"/>
            </a:p>
          </p:txBody>
        </p:sp>
        <p:sp>
          <p:nvSpPr>
            <p:cNvPr id="8" name="TextBox 8"/>
            <p:cNvSpPr txBox="1"/>
            <p:nvPr/>
          </p:nvSpPr>
          <p:spPr>
            <a:xfrm>
              <a:off x="0" y="-9525"/>
              <a:ext cx="469839" cy="225334"/>
            </a:xfrm>
            <a:prstGeom prst="rect">
              <a:avLst/>
            </a:prstGeom>
          </p:spPr>
          <p:txBody>
            <a:bodyPr lIns="50800" tIns="50800" rIns="50800" bIns="50800" rtlCol="0" anchor="ctr"/>
            <a:lstStyle/>
            <a:p>
              <a:pPr algn="ctr">
                <a:lnSpc>
                  <a:spcPts val="1924"/>
                </a:lnSpc>
              </a:pPr>
              <a:endParaRPr/>
            </a:p>
          </p:txBody>
        </p:sp>
      </p:grpSp>
      <p:grpSp>
        <p:nvGrpSpPr>
          <p:cNvPr id="9" name="Group 9"/>
          <p:cNvGrpSpPr/>
          <p:nvPr/>
        </p:nvGrpSpPr>
        <p:grpSpPr>
          <a:xfrm>
            <a:off x="12456084" y="5690873"/>
            <a:ext cx="4803216" cy="2206241"/>
            <a:chOff x="0" y="0"/>
            <a:chExt cx="469839" cy="215809"/>
          </a:xfrm>
        </p:grpSpPr>
        <p:sp>
          <p:nvSpPr>
            <p:cNvPr id="10" name="Freeform 10"/>
            <p:cNvSpPr/>
            <p:nvPr/>
          </p:nvSpPr>
          <p:spPr>
            <a:xfrm>
              <a:off x="0" y="0"/>
              <a:ext cx="469839" cy="215809"/>
            </a:xfrm>
            <a:custGeom>
              <a:avLst/>
              <a:gdLst/>
              <a:ahLst/>
              <a:cxnLst/>
              <a:rect l="l" t="t" r="r" b="b"/>
              <a:pathLst>
                <a:path w="469839" h="215809">
                  <a:moveTo>
                    <a:pt x="0" y="0"/>
                  </a:moveTo>
                  <a:lnTo>
                    <a:pt x="469839" y="0"/>
                  </a:lnTo>
                  <a:lnTo>
                    <a:pt x="469839" y="215809"/>
                  </a:lnTo>
                  <a:lnTo>
                    <a:pt x="0" y="215809"/>
                  </a:lnTo>
                  <a:close/>
                </a:path>
              </a:pathLst>
            </a:custGeom>
            <a:ln w="76200" cap="sq">
              <a:solidFill>
                <a:srgbClr val="000000">
                  <a:alpha val="23922"/>
                </a:srgbClr>
              </a:solidFill>
              <a:prstDash val="solid"/>
              <a:miter/>
            </a:ln>
          </p:spPr>
          <p:txBody>
            <a:bodyPr/>
            <a:lstStyle/>
            <a:p>
              <a:endParaRPr lang="it-IT"/>
            </a:p>
          </p:txBody>
        </p:sp>
        <p:sp>
          <p:nvSpPr>
            <p:cNvPr id="11" name="TextBox 11"/>
            <p:cNvSpPr txBox="1"/>
            <p:nvPr/>
          </p:nvSpPr>
          <p:spPr>
            <a:xfrm>
              <a:off x="0" y="-9525"/>
              <a:ext cx="469839" cy="225334"/>
            </a:xfrm>
            <a:prstGeom prst="rect">
              <a:avLst/>
            </a:prstGeom>
          </p:spPr>
          <p:txBody>
            <a:bodyPr lIns="50800" tIns="50800" rIns="50800" bIns="50800" rtlCol="0" anchor="ctr"/>
            <a:lstStyle/>
            <a:p>
              <a:pPr algn="ctr">
                <a:lnSpc>
                  <a:spcPts val="1924"/>
                </a:lnSpc>
              </a:pPr>
              <a:endParaRPr/>
            </a:p>
          </p:txBody>
        </p:sp>
      </p:grpSp>
      <p:sp>
        <p:nvSpPr>
          <p:cNvPr id="12" name="TextBox 12"/>
          <p:cNvSpPr txBox="1"/>
          <p:nvPr/>
        </p:nvSpPr>
        <p:spPr>
          <a:xfrm>
            <a:off x="1005431" y="2267087"/>
            <a:ext cx="2746490"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Private configuration</a:t>
            </a:r>
          </a:p>
        </p:txBody>
      </p:sp>
      <p:sp>
        <p:nvSpPr>
          <p:cNvPr id="13" name="TextBox 13"/>
          <p:cNvSpPr txBox="1"/>
          <p:nvPr/>
        </p:nvSpPr>
        <p:spPr>
          <a:xfrm>
            <a:off x="6870141" y="2267087"/>
            <a:ext cx="3183547"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Collective configuration</a:t>
            </a:r>
          </a:p>
        </p:txBody>
      </p:sp>
      <p:sp>
        <p:nvSpPr>
          <p:cNvPr id="14" name="TextBox 14"/>
          <p:cNvSpPr txBox="1"/>
          <p:nvPr/>
        </p:nvSpPr>
        <p:spPr>
          <a:xfrm>
            <a:off x="12456084" y="2267087"/>
            <a:ext cx="4263334"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Semi private configuration</a:t>
            </a:r>
          </a:p>
        </p:txBody>
      </p:sp>
      <p:grpSp>
        <p:nvGrpSpPr>
          <p:cNvPr id="15" name="Group 15"/>
          <p:cNvGrpSpPr/>
          <p:nvPr/>
        </p:nvGrpSpPr>
        <p:grpSpPr>
          <a:xfrm>
            <a:off x="1028700" y="9026903"/>
            <a:ext cx="1496939" cy="231397"/>
            <a:chOff x="0" y="0"/>
            <a:chExt cx="1995919" cy="308529"/>
          </a:xfrm>
        </p:grpSpPr>
        <p:sp>
          <p:nvSpPr>
            <p:cNvPr id="16" name="TextBox 16"/>
            <p:cNvSpPr txBox="1"/>
            <p:nvPr/>
          </p:nvSpPr>
          <p:spPr>
            <a:xfrm>
              <a:off x="694579" y="14862"/>
              <a:ext cx="1301339" cy="242189"/>
            </a:xfrm>
            <a:prstGeom prst="rect">
              <a:avLst/>
            </a:prstGeom>
          </p:spPr>
          <p:txBody>
            <a:bodyPr lIns="0" tIns="0" rIns="0" bIns="0" rtlCol="0" anchor="t">
              <a:spAutoFit/>
            </a:bodyPr>
            <a:lstStyle/>
            <a:p>
              <a:pPr algn="l">
                <a:lnSpc>
                  <a:spcPts val="1415"/>
                </a:lnSpc>
              </a:pPr>
              <a:r>
                <a:rPr lang="en-US" sz="1199" spc="46">
                  <a:solidFill>
                    <a:srgbClr val="000000"/>
                  </a:solidFill>
                  <a:latin typeface="TT Chocolates"/>
                  <a:ea typeface="TT Chocolates"/>
                  <a:cs typeface="TT Chocolates"/>
                  <a:sym typeface="TT Chocolates"/>
                </a:rPr>
                <a:t>Cool light</a:t>
              </a:r>
            </a:p>
          </p:txBody>
        </p:sp>
        <p:grpSp>
          <p:nvGrpSpPr>
            <p:cNvPr id="17" name="Group 17"/>
            <p:cNvGrpSpPr/>
            <p:nvPr/>
          </p:nvGrpSpPr>
          <p:grpSpPr>
            <a:xfrm>
              <a:off x="0" y="0"/>
              <a:ext cx="543359" cy="308529"/>
              <a:chOff x="0" y="0"/>
              <a:chExt cx="112071" cy="63636"/>
            </a:xfrm>
          </p:grpSpPr>
          <p:sp>
            <p:nvSpPr>
              <p:cNvPr id="18" name="Freeform 18"/>
              <p:cNvSpPr/>
              <p:nvPr/>
            </p:nvSpPr>
            <p:spPr>
              <a:xfrm>
                <a:off x="0" y="0"/>
                <a:ext cx="112071" cy="63636"/>
              </a:xfrm>
              <a:custGeom>
                <a:avLst/>
                <a:gdLst/>
                <a:ahLst/>
                <a:cxnLst/>
                <a:rect l="l" t="t" r="r" b="b"/>
                <a:pathLst>
                  <a:path w="112071" h="63636">
                    <a:moveTo>
                      <a:pt x="0" y="0"/>
                    </a:moveTo>
                    <a:lnTo>
                      <a:pt x="112071" y="0"/>
                    </a:lnTo>
                    <a:lnTo>
                      <a:pt x="112071" y="63636"/>
                    </a:lnTo>
                    <a:lnTo>
                      <a:pt x="0" y="63636"/>
                    </a:lnTo>
                    <a:close/>
                  </a:path>
                </a:pathLst>
              </a:custGeom>
              <a:gradFill rotWithShape="1">
                <a:gsLst>
                  <a:gs pos="0">
                    <a:srgbClr val="35409D">
                      <a:alpha val="100000"/>
                    </a:srgbClr>
                  </a:gs>
                  <a:gs pos="100000">
                    <a:srgbClr val="FFFFFF">
                      <a:alpha val="100000"/>
                    </a:srgbClr>
                  </a:gs>
                </a:gsLst>
                <a:lin ang="5400000"/>
              </a:gradFill>
            </p:spPr>
            <p:txBody>
              <a:bodyPr/>
              <a:lstStyle/>
              <a:p>
                <a:endParaRPr lang="it-IT"/>
              </a:p>
            </p:txBody>
          </p:sp>
          <p:sp>
            <p:nvSpPr>
              <p:cNvPr id="19" name="TextBox 19"/>
              <p:cNvSpPr txBox="1"/>
              <p:nvPr/>
            </p:nvSpPr>
            <p:spPr>
              <a:xfrm>
                <a:off x="0" y="-28575"/>
                <a:ext cx="112071" cy="92211"/>
              </a:xfrm>
              <a:prstGeom prst="rect">
                <a:avLst/>
              </a:prstGeom>
            </p:spPr>
            <p:txBody>
              <a:bodyPr lIns="48651" tIns="48651" rIns="48651" bIns="48651" rtlCol="0" anchor="ctr"/>
              <a:lstStyle/>
              <a:p>
                <a:pPr algn="ctr">
                  <a:lnSpc>
                    <a:spcPts val="1679"/>
                  </a:lnSpc>
                </a:pPr>
                <a:endParaRPr/>
              </a:p>
            </p:txBody>
          </p:sp>
        </p:grpSp>
      </p:grpSp>
      <p:grpSp>
        <p:nvGrpSpPr>
          <p:cNvPr id="20" name="Group 20"/>
          <p:cNvGrpSpPr/>
          <p:nvPr/>
        </p:nvGrpSpPr>
        <p:grpSpPr>
          <a:xfrm>
            <a:off x="2378676" y="9026903"/>
            <a:ext cx="1781275" cy="231397"/>
            <a:chOff x="0" y="0"/>
            <a:chExt cx="2375034" cy="308529"/>
          </a:xfrm>
        </p:grpSpPr>
        <p:sp>
          <p:nvSpPr>
            <p:cNvPr id="21" name="TextBox 21"/>
            <p:cNvSpPr txBox="1"/>
            <p:nvPr/>
          </p:nvSpPr>
          <p:spPr>
            <a:xfrm>
              <a:off x="689347" y="17490"/>
              <a:ext cx="1685686" cy="242189"/>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Dark</a:t>
              </a:r>
            </a:p>
          </p:txBody>
        </p:sp>
        <p:grpSp>
          <p:nvGrpSpPr>
            <p:cNvPr id="22" name="Group 22"/>
            <p:cNvGrpSpPr/>
            <p:nvPr/>
          </p:nvGrpSpPr>
          <p:grpSpPr>
            <a:xfrm>
              <a:off x="0" y="0"/>
              <a:ext cx="539266" cy="308529"/>
              <a:chOff x="0" y="0"/>
              <a:chExt cx="111227" cy="63636"/>
            </a:xfrm>
          </p:grpSpPr>
          <p:sp>
            <p:nvSpPr>
              <p:cNvPr id="23" name="Freeform 23"/>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gradFill rotWithShape="1">
                <a:gsLst>
                  <a:gs pos="0">
                    <a:srgbClr val="4D4D4D">
                      <a:alpha val="100000"/>
                    </a:srgbClr>
                  </a:gs>
                  <a:gs pos="100000">
                    <a:srgbClr val="FFFFFF">
                      <a:alpha val="100000"/>
                    </a:srgbClr>
                  </a:gs>
                </a:gsLst>
                <a:lin ang="5400000"/>
              </a:gradFill>
            </p:spPr>
            <p:txBody>
              <a:bodyPr/>
              <a:lstStyle/>
              <a:p>
                <a:endParaRPr lang="it-IT"/>
              </a:p>
            </p:txBody>
          </p:sp>
          <p:sp>
            <p:nvSpPr>
              <p:cNvPr id="24" name="TextBox 24"/>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grpSp>
      <p:grpSp>
        <p:nvGrpSpPr>
          <p:cNvPr id="25" name="Group 25"/>
          <p:cNvGrpSpPr/>
          <p:nvPr/>
        </p:nvGrpSpPr>
        <p:grpSpPr>
          <a:xfrm>
            <a:off x="3441779" y="9021824"/>
            <a:ext cx="1781275" cy="231397"/>
            <a:chOff x="0" y="0"/>
            <a:chExt cx="2375034" cy="308529"/>
          </a:xfrm>
        </p:grpSpPr>
        <p:sp>
          <p:nvSpPr>
            <p:cNvPr id="26" name="TextBox 26"/>
            <p:cNvSpPr txBox="1"/>
            <p:nvPr/>
          </p:nvSpPr>
          <p:spPr>
            <a:xfrm>
              <a:off x="689347" y="34347"/>
              <a:ext cx="1685686" cy="242189"/>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Warm light</a:t>
              </a:r>
            </a:p>
          </p:txBody>
        </p:sp>
        <p:grpSp>
          <p:nvGrpSpPr>
            <p:cNvPr id="27" name="Group 27"/>
            <p:cNvGrpSpPr/>
            <p:nvPr/>
          </p:nvGrpSpPr>
          <p:grpSpPr>
            <a:xfrm>
              <a:off x="0" y="0"/>
              <a:ext cx="539266" cy="308529"/>
              <a:chOff x="0" y="0"/>
              <a:chExt cx="111227" cy="63636"/>
            </a:xfrm>
          </p:grpSpPr>
          <p:sp>
            <p:nvSpPr>
              <p:cNvPr id="28" name="Freeform 28"/>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gradFill rotWithShape="1">
                <a:gsLst>
                  <a:gs pos="0">
                    <a:srgbClr val="FFB26A">
                      <a:alpha val="100000"/>
                    </a:srgbClr>
                  </a:gs>
                  <a:gs pos="100000">
                    <a:srgbClr val="FFFFFF">
                      <a:alpha val="100000"/>
                    </a:srgbClr>
                  </a:gs>
                </a:gsLst>
                <a:lin ang="5400000"/>
              </a:gradFill>
            </p:spPr>
            <p:txBody>
              <a:bodyPr/>
              <a:lstStyle/>
              <a:p>
                <a:endParaRPr lang="it-IT"/>
              </a:p>
            </p:txBody>
          </p:sp>
          <p:sp>
            <p:nvSpPr>
              <p:cNvPr id="29" name="TextBox 29"/>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grpSp>
      <p:sp>
        <p:nvSpPr>
          <p:cNvPr id="30" name="TextBox 30"/>
          <p:cNvSpPr txBox="1"/>
          <p:nvPr/>
        </p:nvSpPr>
        <p:spPr>
          <a:xfrm>
            <a:off x="1028700" y="8752822"/>
            <a:ext cx="2665626" cy="184023"/>
          </a:xfrm>
          <a:prstGeom prst="rect">
            <a:avLst/>
          </a:prstGeom>
        </p:spPr>
        <p:txBody>
          <a:bodyPr lIns="0" tIns="0" rIns="0" bIns="0" rtlCol="0" anchor="t">
            <a:spAutoFit/>
          </a:bodyPr>
          <a:lstStyle/>
          <a:p>
            <a:pPr algn="l">
              <a:lnSpc>
                <a:spcPts val="1416"/>
              </a:lnSpc>
            </a:pPr>
            <a:r>
              <a:rPr lang="en-US" sz="1200" b="1" spc="46">
                <a:solidFill>
                  <a:srgbClr val="4F4F4F"/>
                </a:solidFill>
                <a:latin typeface="TT Chocolates Bold"/>
                <a:ea typeface="TT Chocolates Bold"/>
                <a:cs typeface="TT Chocolates Bold"/>
                <a:sym typeface="TT Chocolates Bold"/>
              </a:rPr>
              <a:t>Legend</a:t>
            </a:r>
          </a:p>
        </p:txBody>
      </p:sp>
      <p:sp>
        <p:nvSpPr>
          <p:cNvPr id="31" name="TextBox 31"/>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CONTROL SYSTEMS - ADAPTIVE CONTROL</a:t>
            </a:r>
          </a:p>
        </p:txBody>
      </p:sp>
      <p:grpSp>
        <p:nvGrpSpPr>
          <p:cNvPr id="32" name="Group 32"/>
          <p:cNvGrpSpPr/>
          <p:nvPr/>
        </p:nvGrpSpPr>
        <p:grpSpPr>
          <a:xfrm>
            <a:off x="4022709" y="5767820"/>
            <a:ext cx="1730101" cy="2050064"/>
            <a:chOff x="0" y="0"/>
            <a:chExt cx="455665" cy="539935"/>
          </a:xfrm>
        </p:grpSpPr>
        <p:sp>
          <p:nvSpPr>
            <p:cNvPr id="33" name="Freeform 33"/>
            <p:cNvSpPr/>
            <p:nvPr/>
          </p:nvSpPr>
          <p:spPr>
            <a:xfrm>
              <a:off x="0" y="0"/>
              <a:ext cx="455665" cy="539935"/>
            </a:xfrm>
            <a:custGeom>
              <a:avLst/>
              <a:gdLst/>
              <a:ahLst/>
              <a:cxnLst/>
              <a:rect l="l" t="t" r="r" b="b"/>
              <a:pathLst>
                <a:path w="455665" h="539935">
                  <a:moveTo>
                    <a:pt x="0" y="0"/>
                  </a:moveTo>
                  <a:lnTo>
                    <a:pt x="455665" y="0"/>
                  </a:lnTo>
                  <a:lnTo>
                    <a:pt x="455665" y="539935"/>
                  </a:lnTo>
                  <a:lnTo>
                    <a:pt x="0" y="539935"/>
                  </a:lnTo>
                  <a:close/>
                </a:path>
              </a:pathLst>
            </a:custGeom>
            <a:gradFill rotWithShape="1">
              <a:gsLst>
                <a:gs pos="0">
                  <a:srgbClr val="FFB26A">
                    <a:alpha val="52000"/>
                  </a:srgbClr>
                </a:gs>
                <a:gs pos="100000">
                  <a:srgbClr val="FFFFFF">
                    <a:alpha val="52000"/>
                  </a:srgbClr>
                </a:gs>
              </a:gsLst>
              <a:lin ang="5400000"/>
            </a:gradFill>
          </p:spPr>
          <p:txBody>
            <a:bodyPr/>
            <a:lstStyle/>
            <a:p>
              <a:endParaRPr lang="it-IT"/>
            </a:p>
          </p:txBody>
        </p:sp>
        <p:sp>
          <p:nvSpPr>
            <p:cNvPr id="34" name="TextBox 34"/>
            <p:cNvSpPr txBox="1"/>
            <p:nvPr/>
          </p:nvSpPr>
          <p:spPr>
            <a:xfrm>
              <a:off x="0" y="-9525"/>
              <a:ext cx="455665" cy="549460"/>
            </a:xfrm>
            <a:prstGeom prst="rect">
              <a:avLst/>
            </a:prstGeom>
          </p:spPr>
          <p:txBody>
            <a:bodyPr lIns="50800" tIns="50800" rIns="50800" bIns="50800" rtlCol="0" anchor="ctr"/>
            <a:lstStyle/>
            <a:p>
              <a:pPr algn="ctr">
                <a:lnSpc>
                  <a:spcPts val="1816"/>
                </a:lnSpc>
              </a:pPr>
              <a:endParaRPr/>
            </a:p>
          </p:txBody>
        </p:sp>
      </p:grpSp>
      <p:grpSp>
        <p:nvGrpSpPr>
          <p:cNvPr id="35" name="Group 35"/>
          <p:cNvGrpSpPr/>
          <p:nvPr/>
        </p:nvGrpSpPr>
        <p:grpSpPr>
          <a:xfrm>
            <a:off x="15450093" y="5767820"/>
            <a:ext cx="1733266" cy="2040539"/>
            <a:chOff x="0" y="0"/>
            <a:chExt cx="456498" cy="537426"/>
          </a:xfrm>
        </p:grpSpPr>
        <p:sp>
          <p:nvSpPr>
            <p:cNvPr id="36" name="Freeform 36"/>
            <p:cNvSpPr/>
            <p:nvPr/>
          </p:nvSpPr>
          <p:spPr>
            <a:xfrm>
              <a:off x="0" y="0"/>
              <a:ext cx="456498" cy="537426"/>
            </a:xfrm>
            <a:custGeom>
              <a:avLst/>
              <a:gdLst/>
              <a:ahLst/>
              <a:cxnLst/>
              <a:rect l="l" t="t" r="r" b="b"/>
              <a:pathLst>
                <a:path w="456498" h="537426">
                  <a:moveTo>
                    <a:pt x="0" y="0"/>
                  </a:moveTo>
                  <a:lnTo>
                    <a:pt x="456498" y="0"/>
                  </a:lnTo>
                  <a:lnTo>
                    <a:pt x="456498" y="537426"/>
                  </a:lnTo>
                  <a:lnTo>
                    <a:pt x="0" y="537426"/>
                  </a:lnTo>
                  <a:close/>
                </a:path>
              </a:pathLst>
            </a:custGeom>
            <a:gradFill rotWithShape="1">
              <a:gsLst>
                <a:gs pos="0">
                  <a:srgbClr val="FFB26A">
                    <a:alpha val="52000"/>
                  </a:srgbClr>
                </a:gs>
                <a:gs pos="100000">
                  <a:srgbClr val="FFFFFF">
                    <a:alpha val="52000"/>
                  </a:srgbClr>
                </a:gs>
              </a:gsLst>
              <a:lin ang="5400000"/>
            </a:gradFill>
          </p:spPr>
          <p:txBody>
            <a:bodyPr/>
            <a:lstStyle/>
            <a:p>
              <a:endParaRPr lang="it-IT"/>
            </a:p>
          </p:txBody>
        </p:sp>
        <p:sp>
          <p:nvSpPr>
            <p:cNvPr id="37" name="TextBox 37"/>
            <p:cNvSpPr txBox="1"/>
            <p:nvPr/>
          </p:nvSpPr>
          <p:spPr>
            <a:xfrm>
              <a:off x="0" y="-9525"/>
              <a:ext cx="456498" cy="546951"/>
            </a:xfrm>
            <a:prstGeom prst="rect">
              <a:avLst/>
            </a:prstGeom>
          </p:spPr>
          <p:txBody>
            <a:bodyPr lIns="50800" tIns="50800" rIns="50800" bIns="50800" rtlCol="0" anchor="ctr"/>
            <a:lstStyle/>
            <a:p>
              <a:pPr algn="ctr">
                <a:lnSpc>
                  <a:spcPts val="1816"/>
                </a:lnSpc>
              </a:pPr>
              <a:endParaRPr/>
            </a:p>
          </p:txBody>
        </p:sp>
      </p:grpSp>
      <p:grpSp>
        <p:nvGrpSpPr>
          <p:cNvPr id="38" name="Group 38"/>
          <p:cNvGrpSpPr/>
          <p:nvPr/>
        </p:nvGrpSpPr>
        <p:grpSpPr>
          <a:xfrm>
            <a:off x="12533126" y="5767820"/>
            <a:ext cx="2916967" cy="2040539"/>
            <a:chOff x="0" y="0"/>
            <a:chExt cx="768255" cy="537426"/>
          </a:xfrm>
        </p:grpSpPr>
        <p:sp>
          <p:nvSpPr>
            <p:cNvPr id="39" name="Freeform 39"/>
            <p:cNvSpPr/>
            <p:nvPr/>
          </p:nvSpPr>
          <p:spPr>
            <a:xfrm>
              <a:off x="0" y="0"/>
              <a:ext cx="768255" cy="537426"/>
            </a:xfrm>
            <a:custGeom>
              <a:avLst/>
              <a:gdLst/>
              <a:ahLst/>
              <a:cxnLst/>
              <a:rect l="l" t="t" r="r" b="b"/>
              <a:pathLst>
                <a:path w="768255" h="537426">
                  <a:moveTo>
                    <a:pt x="0" y="0"/>
                  </a:moveTo>
                  <a:lnTo>
                    <a:pt x="768255" y="0"/>
                  </a:lnTo>
                  <a:lnTo>
                    <a:pt x="768255" y="537426"/>
                  </a:lnTo>
                  <a:lnTo>
                    <a:pt x="0" y="537426"/>
                  </a:lnTo>
                  <a:close/>
                </a:path>
              </a:pathLst>
            </a:custGeom>
            <a:gradFill rotWithShape="1">
              <a:gsLst>
                <a:gs pos="0">
                  <a:srgbClr val="FFDA6A">
                    <a:alpha val="52000"/>
                  </a:srgbClr>
                </a:gs>
                <a:gs pos="100000">
                  <a:srgbClr val="FFFFFF">
                    <a:alpha val="35620"/>
                  </a:srgbClr>
                </a:gs>
              </a:gsLst>
              <a:lin ang="5400000"/>
            </a:gradFill>
          </p:spPr>
          <p:txBody>
            <a:bodyPr/>
            <a:lstStyle/>
            <a:p>
              <a:endParaRPr lang="it-IT"/>
            </a:p>
          </p:txBody>
        </p:sp>
        <p:sp>
          <p:nvSpPr>
            <p:cNvPr id="40" name="TextBox 40"/>
            <p:cNvSpPr txBox="1"/>
            <p:nvPr/>
          </p:nvSpPr>
          <p:spPr>
            <a:xfrm>
              <a:off x="0" y="-9525"/>
              <a:ext cx="768255" cy="546951"/>
            </a:xfrm>
            <a:prstGeom prst="rect">
              <a:avLst/>
            </a:prstGeom>
          </p:spPr>
          <p:txBody>
            <a:bodyPr lIns="50800" tIns="50800" rIns="50800" bIns="50800" rtlCol="0" anchor="ctr"/>
            <a:lstStyle/>
            <a:p>
              <a:pPr algn="ctr">
                <a:lnSpc>
                  <a:spcPts val="1816"/>
                </a:lnSpc>
              </a:pPr>
              <a:endParaRPr/>
            </a:p>
          </p:txBody>
        </p:sp>
      </p:grpSp>
      <p:grpSp>
        <p:nvGrpSpPr>
          <p:cNvPr id="41" name="Group 41"/>
          <p:cNvGrpSpPr/>
          <p:nvPr/>
        </p:nvGrpSpPr>
        <p:grpSpPr>
          <a:xfrm>
            <a:off x="6938904" y="5767820"/>
            <a:ext cx="4668446" cy="2050064"/>
            <a:chOff x="0" y="0"/>
            <a:chExt cx="1229550" cy="539935"/>
          </a:xfrm>
        </p:grpSpPr>
        <p:sp>
          <p:nvSpPr>
            <p:cNvPr id="42" name="Freeform 42"/>
            <p:cNvSpPr/>
            <p:nvPr/>
          </p:nvSpPr>
          <p:spPr>
            <a:xfrm>
              <a:off x="0" y="0"/>
              <a:ext cx="1229550" cy="539935"/>
            </a:xfrm>
            <a:custGeom>
              <a:avLst/>
              <a:gdLst/>
              <a:ahLst/>
              <a:cxnLst/>
              <a:rect l="l" t="t" r="r" b="b"/>
              <a:pathLst>
                <a:path w="1229550" h="539935">
                  <a:moveTo>
                    <a:pt x="0" y="0"/>
                  </a:moveTo>
                  <a:lnTo>
                    <a:pt x="1229550" y="0"/>
                  </a:lnTo>
                  <a:lnTo>
                    <a:pt x="1229550" y="539935"/>
                  </a:lnTo>
                  <a:lnTo>
                    <a:pt x="0" y="539935"/>
                  </a:lnTo>
                  <a:close/>
                </a:path>
              </a:pathLst>
            </a:custGeom>
            <a:gradFill rotWithShape="1">
              <a:gsLst>
                <a:gs pos="0">
                  <a:srgbClr val="FFDA6A">
                    <a:alpha val="52000"/>
                  </a:srgbClr>
                </a:gs>
                <a:gs pos="100000">
                  <a:srgbClr val="FFF7DE">
                    <a:alpha val="35620"/>
                  </a:srgbClr>
                </a:gs>
              </a:gsLst>
              <a:lin ang="5400000"/>
            </a:gradFill>
          </p:spPr>
          <p:txBody>
            <a:bodyPr/>
            <a:lstStyle/>
            <a:p>
              <a:endParaRPr lang="it-IT"/>
            </a:p>
          </p:txBody>
        </p:sp>
        <p:sp>
          <p:nvSpPr>
            <p:cNvPr id="43" name="TextBox 43"/>
            <p:cNvSpPr txBox="1"/>
            <p:nvPr/>
          </p:nvSpPr>
          <p:spPr>
            <a:xfrm>
              <a:off x="0" y="-9525"/>
              <a:ext cx="1229550" cy="549460"/>
            </a:xfrm>
            <a:prstGeom prst="rect">
              <a:avLst/>
            </a:prstGeom>
          </p:spPr>
          <p:txBody>
            <a:bodyPr lIns="50800" tIns="50800" rIns="50800" bIns="50800" rtlCol="0" anchor="ctr"/>
            <a:lstStyle/>
            <a:p>
              <a:pPr algn="ctr">
                <a:lnSpc>
                  <a:spcPts val="1816"/>
                </a:lnSpc>
              </a:pPr>
              <a:endParaRPr/>
            </a:p>
          </p:txBody>
        </p:sp>
      </p:grpSp>
      <p:grpSp>
        <p:nvGrpSpPr>
          <p:cNvPr id="44" name="Group 44"/>
          <p:cNvGrpSpPr/>
          <p:nvPr/>
        </p:nvGrpSpPr>
        <p:grpSpPr>
          <a:xfrm>
            <a:off x="2837907" y="5767820"/>
            <a:ext cx="1184802" cy="2050064"/>
            <a:chOff x="0" y="0"/>
            <a:chExt cx="312047" cy="539935"/>
          </a:xfrm>
        </p:grpSpPr>
        <p:sp>
          <p:nvSpPr>
            <p:cNvPr id="45" name="Freeform 45"/>
            <p:cNvSpPr/>
            <p:nvPr/>
          </p:nvSpPr>
          <p:spPr>
            <a:xfrm>
              <a:off x="0" y="0"/>
              <a:ext cx="312047" cy="539935"/>
            </a:xfrm>
            <a:custGeom>
              <a:avLst/>
              <a:gdLst/>
              <a:ahLst/>
              <a:cxnLst/>
              <a:rect l="l" t="t" r="r" b="b"/>
              <a:pathLst>
                <a:path w="312047" h="539935">
                  <a:moveTo>
                    <a:pt x="0" y="0"/>
                  </a:moveTo>
                  <a:lnTo>
                    <a:pt x="312047" y="0"/>
                  </a:lnTo>
                  <a:lnTo>
                    <a:pt x="312047" y="539935"/>
                  </a:lnTo>
                  <a:lnTo>
                    <a:pt x="0" y="539935"/>
                  </a:lnTo>
                  <a:close/>
                </a:path>
              </a:pathLst>
            </a:custGeom>
            <a:gradFill rotWithShape="1">
              <a:gsLst>
                <a:gs pos="0">
                  <a:srgbClr val="4D4D4D">
                    <a:alpha val="52000"/>
                  </a:srgbClr>
                </a:gs>
                <a:gs pos="100000">
                  <a:srgbClr val="FFFFFF">
                    <a:alpha val="52000"/>
                  </a:srgbClr>
                </a:gs>
              </a:gsLst>
              <a:lin ang="5400000"/>
            </a:gradFill>
          </p:spPr>
          <p:txBody>
            <a:bodyPr/>
            <a:lstStyle/>
            <a:p>
              <a:endParaRPr lang="it-IT"/>
            </a:p>
          </p:txBody>
        </p:sp>
        <p:sp>
          <p:nvSpPr>
            <p:cNvPr id="46" name="TextBox 46"/>
            <p:cNvSpPr txBox="1"/>
            <p:nvPr/>
          </p:nvSpPr>
          <p:spPr>
            <a:xfrm>
              <a:off x="0" y="-9525"/>
              <a:ext cx="312047" cy="549460"/>
            </a:xfrm>
            <a:prstGeom prst="rect">
              <a:avLst/>
            </a:prstGeom>
          </p:spPr>
          <p:txBody>
            <a:bodyPr lIns="50800" tIns="50800" rIns="50800" bIns="50800" rtlCol="0" anchor="ctr"/>
            <a:lstStyle/>
            <a:p>
              <a:pPr algn="ctr">
                <a:lnSpc>
                  <a:spcPts val="1816"/>
                </a:lnSpc>
              </a:pPr>
              <a:endParaRPr/>
            </a:p>
          </p:txBody>
        </p:sp>
      </p:grpSp>
      <p:grpSp>
        <p:nvGrpSpPr>
          <p:cNvPr id="47" name="Group 47"/>
          <p:cNvGrpSpPr/>
          <p:nvPr/>
        </p:nvGrpSpPr>
        <p:grpSpPr>
          <a:xfrm rot="5400000">
            <a:off x="951394" y="5921846"/>
            <a:ext cx="2040539" cy="1732487"/>
            <a:chOff x="0" y="0"/>
            <a:chExt cx="1517191" cy="1288147"/>
          </a:xfrm>
        </p:grpSpPr>
        <p:sp>
          <p:nvSpPr>
            <p:cNvPr id="48" name="Freeform 48"/>
            <p:cNvSpPr/>
            <p:nvPr/>
          </p:nvSpPr>
          <p:spPr>
            <a:xfrm>
              <a:off x="0" y="0"/>
              <a:ext cx="1517191" cy="1288147"/>
            </a:xfrm>
            <a:custGeom>
              <a:avLst/>
              <a:gdLst/>
              <a:ahLst/>
              <a:cxnLst/>
              <a:rect l="l" t="t" r="r" b="b"/>
              <a:pathLst>
                <a:path w="1517191" h="1288147">
                  <a:moveTo>
                    <a:pt x="0" y="0"/>
                  </a:moveTo>
                  <a:lnTo>
                    <a:pt x="1517191" y="0"/>
                  </a:lnTo>
                  <a:lnTo>
                    <a:pt x="1517191" y="1288147"/>
                  </a:lnTo>
                  <a:lnTo>
                    <a:pt x="0" y="1288147"/>
                  </a:lnTo>
                  <a:close/>
                </a:path>
              </a:pathLst>
            </a:custGeom>
            <a:gradFill rotWithShape="1">
              <a:gsLst>
                <a:gs pos="0">
                  <a:srgbClr val="35409D">
                    <a:alpha val="30000"/>
                  </a:srgbClr>
                </a:gs>
                <a:gs pos="100000">
                  <a:srgbClr val="FFFFFF">
                    <a:alpha val="30000"/>
                  </a:srgbClr>
                </a:gs>
              </a:gsLst>
              <a:lin ang="0"/>
            </a:gradFill>
            <a:ln cap="sq">
              <a:noFill/>
              <a:prstDash val="solid"/>
              <a:miter/>
            </a:ln>
          </p:spPr>
          <p:txBody>
            <a:bodyPr/>
            <a:lstStyle/>
            <a:p>
              <a:endParaRPr lang="it-IT"/>
            </a:p>
          </p:txBody>
        </p:sp>
        <p:sp>
          <p:nvSpPr>
            <p:cNvPr id="49" name="TextBox 49"/>
            <p:cNvSpPr txBox="1"/>
            <p:nvPr/>
          </p:nvSpPr>
          <p:spPr>
            <a:xfrm>
              <a:off x="0" y="0"/>
              <a:ext cx="1517191" cy="1288147"/>
            </a:xfrm>
            <a:prstGeom prst="rect">
              <a:avLst/>
            </a:prstGeom>
          </p:spPr>
          <p:txBody>
            <a:bodyPr lIns="46817" tIns="46817" rIns="46817" bIns="46817" rtlCol="0" anchor="ctr"/>
            <a:lstStyle/>
            <a:p>
              <a:pPr algn="ctr">
                <a:lnSpc>
                  <a:spcPts val="1696"/>
                </a:lnSpc>
              </a:pPr>
              <a:endParaRPr/>
            </a:p>
          </p:txBody>
        </p:sp>
      </p:grpSp>
      <p:sp>
        <p:nvSpPr>
          <p:cNvPr id="50" name="TextBox 50"/>
          <p:cNvSpPr txBox="1"/>
          <p:nvPr/>
        </p:nvSpPr>
        <p:spPr>
          <a:xfrm>
            <a:off x="1105420" y="6528629"/>
            <a:ext cx="1732487" cy="480314"/>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Personal preferences</a:t>
            </a:r>
          </a:p>
        </p:txBody>
      </p:sp>
      <p:sp>
        <p:nvSpPr>
          <p:cNvPr id="51" name="TextBox 51"/>
          <p:cNvSpPr txBox="1"/>
          <p:nvPr/>
        </p:nvSpPr>
        <p:spPr>
          <a:xfrm>
            <a:off x="2837907" y="6547933"/>
            <a:ext cx="1184802" cy="480314"/>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Transition zone</a:t>
            </a:r>
          </a:p>
        </p:txBody>
      </p:sp>
      <p:sp>
        <p:nvSpPr>
          <p:cNvPr id="52" name="TextBox 52"/>
          <p:cNvSpPr txBox="1"/>
          <p:nvPr/>
        </p:nvSpPr>
        <p:spPr>
          <a:xfrm>
            <a:off x="7013016" y="6681537"/>
            <a:ext cx="4594334" cy="242189"/>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Balancing between both preferences</a:t>
            </a:r>
          </a:p>
        </p:txBody>
      </p:sp>
      <p:sp>
        <p:nvSpPr>
          <p:cNvPr id="53" name="TextBox 53"/>
          <p:cNvSpPr txBox="1"/>
          <p:nvPr/>
        </p:nvSpPr>
        <p:spPr>
          <a:xfrm>
            <a:off x="15492012" y="6603936"/>
            <a:ext cx="1662553" cy="480314"/>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Personal preferences</a:t>
            </a:r>
          </a:p>
        </p:txBody>
      </p:sp>
      <p:sp>
        <p:nvSpPr>
          <p:cNvPr id="54" name="TextBox 54"/>
          <p:cNvSpPr txBox="1"/>
          <p:nvPr/>
        </p:nvSpPr>
        <p:spPr>
          <a:xfrm>
            <a:off x="12533126" y="6722999"/>
            <a:ext cx="2958886" cy="242189"/>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Personal preferences</a:t>
            </a:r>
          </a:p>
        </p:txBody>
      </p:sp>
      <p:grpSp>
        <p:nvGrpSpPr>
          <p:cNvPr id="55" name="Group 55"/>
          <p:cNvGrpSpPr/>
          <p:nvPr/>
        </p:nvGrpSpPr>
        <p:grpSpPr>
          <a:xfrm>
            <a:off x="4941279" y="9026903"/>
            <a:ext cx="2282316" cy="231397"/>
            <a:chOff x="0" y="0"/>
            <a:chExt cx="3043088" cy="308529"/>
          </a:xfrm>
        </p:grpSpPr>
        <p:sp>
          <p:nvSpPr>
            <p:cNvPr id="56" name="TextBox 56"/>
            <p:cNvSpPr txBox="1"/>
            <p:nvPr/>
          </p:nvSpPr>
          <p:spPr>
            <a:xfrm>
              <a:off x="689347" y="34347"/>
              <a:ext cx="2353741" cy="242189"/>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Balanced lighting</a:t>
              </a:r>
            </a:p>
          </p:txBody>
        </p:sp>
        <p:grpSp>
          <p:nvGrpSpPr>
            <p:cNvPr id="57" name="Group 57"/>
            <p:cNvGrpSpPr/>
            <p:nvPr/>
          </p:nvGrpSpPr>
          <p:grpSpPr>
            <a:xfrm>
              <a:off x="0" y="0"/>
              <a:ext cx="539266" cy="308529"/>
              <a:chOff x="0" y="0"/>
              <a:chExt cx="111227" cy="63636"/>
            </a:xfrm>
          </p:grpSpPr>
          <p:sp>
            <p:nvSpPr>
              <p:cNvPr id="58" name="Freeform 58"/>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gradFill rotWithShape="1">
                <a:gsLst>
                  <a:gs pos="0">
                    <a:srgbClr val="FFDA6A">
                      <a:alpha val="100000"/>
                    </a:srgbClr>
                  </a:gs>
                  <a:gs pos="100000">
                    <a:srgbClr val="FFFFFF">
                      <a:alpha val="68500"/>
                    </a:srgbClr>
                  </a:gs>
                </a:gsLst>
                <a:lin ang="5400000"/>
              </a:gradFill>
            </p:spPr>
            <p:txBody>
              <a:bodyPr/>
              <a:lstStyle/>
              <a:p>
                <a:endParaRPr lang="it-IT"/>
              </a:p>
            </p:txBody>
          </p:sp>
          <p:sp>
            <p:nvSpPr>
              <p:cNvPr id="59" name="TextBox 59"/>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grpSp>
      <p:sp>
        <p:nvSpPr>
          <p:cNvPr id="60" name="TextBox 60"/>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
        <p:nvSpPr>
          <p:cNvPr id="61" name="TextBox 61"/>
          <p:cNvSpPr txBox="1"/>
          <p:nvPr/>
        </p:nvSpPr>
        <p:spPr>
          <a:xfrm>
            <a:off x="4022709" y="6547933"/>
            <a:ext cx="1730101" cy="480314"/>
          </a:xfrm>
          <a:prstGeom prst="rect">
            <a:avLst/>
          </a:prstGeom>
        </p:spPr>
        <p:txBody>
          <a:bodyPr lIns="0" tIns="0" rIns="0" bIns="0" rtlCol="0" anchor="t">
            <a:spAutoFit/>
          </a:bodyPr>
          <a:lstStyle/>
          <a:p>
            <a:pPr algn="ctr">
              <a:lnSpc>
                <a:spcPts val="1887"/>
              </a:lnSpc>
            </a:pPr>
            <a:r>
              <a:rPr lang="en-US" sz="1599" spc="62">
                <a:solidFill>
                  <a:srgbClr val="000000"/>
                </a:solidFill>
                <a:latin typeface="TT Chocolates"/>
                <a:ea typeface="TT Chocolates"/>
                <a:cs typeface="TT Chocolates"/>
                <a:sym typeface="TT Chocolates"/>
              </a:rPr>
              <a:t>Personal preferences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0191" y="2530235"/>
            <a:ext cx="5820295" cy="2911015"/>
          </a:xfrm>
          <a:custGeom>
            <a:avLst/>
            <a:gdLst/>
            <a:ahLst/>
            <a:cxnLst/>
            <a:rect l="l" t="t" r="r" b="b"/>
            <a:pathLst>
              <a:path w="5820295" h="2911015">
                <a:moveTo>
                  <a:pt x="0" y="0"/>
                </a:moveTo>
                <a:lnTo>
                  <a:pt x="5820295" y="0"/>
                </a:lnTo>
                <a:lnTo>
                  <a:pt x="5820295" y="2911014"/>
                </a:lnTo>
                <a:lnTo>
                  <a:pt x="0" y="2911014"/>
                </a:lnTo>
                <a:lnTo>
                  <a:pt x="0" y="0"/>
                </a:lnTo>
                <a:close/>
              </a:path>
            </a:pathLst>
          </a:custGeom>
          <a:blipFill>
            <a:blip r:embed="rId2"/>
            <a:stretch>
              <a:fillRect r="-194016" b="-3609"/>
            </a:stretch>
          </a:blipFill>
        </p:spPr>
        <p:txBody>
          <a:bodyPr/>
          <a:lstStyle/>
          <a:p>
            <a:endParaRPr lang="it-IT"/>
          </a:p>
        </p:txBody>
      </p:sp>
      <p:grpSp>
        <p:nvGrpSpPr>
          <p:cNvPr id="3" name="Group 3"/>
          <p:cNvGrpSpPr/>
          <p:nvPr/>
        </p:nvGrpSpPr>
        <p:grpSpPr>
          <a:xfrm>
            <a:off x="1904214" y="5860658"/>
            <a:ext cx="4803216" cy="2206241"/>
            <a:chOff x="0" y="0"/>
            <a:chExt cx="469839" cy="215809"/>
          </a:xfrm>
        </p:grpSpPr>
        <p:sp>
          <p:nvSpPr>
            <p:cNvPr id="4" name="Freeform 4"/>
            <p:cNvSpPr/>
            <p:nvPr/>
          </p:nvSpPr>
          <p:spPr>
            <a:xfrm>
              <a:off x="0" y="0"/>
              <a:ext cx="469839" cy="215809"/>
            </a:xfrm>
            <a:custGeom>
              <a:avLst/>
              <a:gdLst/>
              <a:ahLst/>
              <a:cxnLst/>
              <a:rect l="l" t="t" r="r" b="b"/>
              <a:pathLst>
                <a:path w="469839" h="215809">
                  <a:moveTo>
                    <a:pt x="0" y="0"/>
                  </a:moveTo>
                  <a:lnTo>
                    <a:pt x="469839" y="0"/>
                  </a:lnTo>
                  <a:lnTo>
                    <a:pt x="469839" y="215809"/>
                  </a:lnTo>
                  <a:lnTo>
                    <a:pt x="0" y="215809"/>
                  </a:lnTo>
                  <a:close/>
                </a:path>
              </a:pathLst>
            </a:custGeom>
            <a:ln w="76200" cap="sq">
              <a:solidFill>
                <a:srgbClr val="000000">
                  <a:alpha val="23922"/>
                </a:srgbClr>
              </a:solidFill>
              <a:prstDash val="solid"/>
              <a:miter/>
            </a:ln>
          </p:spPr>
          <p:txBody>
            <a:bodyPr/>
            <a:lstStyle/>
            <a:p>
              <a:endParaRPr lang="it-IT"/>
            </a:p>
          </p:txBody>
        </p:sp>
        <p:sp>
          <p:nvSpPr>
            <p:cNvPr id="5" name="TextBox 5"/>
            <p:cNvSpPr txBox="1"/>
            <p:nvPr/>
          </p:nvSpPr>
          <p:spPr>
            <a:xfrm>
              <a:off x="0" y="-9525"/>
              <a:ext cx="469839" cy="225334"/>
            </a:xfrm>
            <a:prstGeom prst="rect">
              <a:avLst/>
            </a:prstGeom>
          </p:spPr>
          <p:txBody>
            <a:bodyPr lIns="50800" tIns="50800" rIns="50800" bIns="50800" rtlCol="0" anchor="ctr"/>
            <a:lstStyle/>
            <a:p>
              <a:pPr algn="ctr">
                <a:lnSpc>
                  <a:spcPts val="1924"/>
                </a:lnSpc>
              </a:pPr>
              <a:endParaRPr/>
            </a:p>
          </p:txBody>
        </p:sp>
      </p:grpSp>
      <p:sp>
        <p:nvSpPr>
          <p:cNvPr id="6" name="TextBox 6"/>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CONTROL SYSTEMS - ADAPTIVE CONTROL</a:t>
            </a:r>
          </a:p>
        </p:txBody>
      </p:sp>
      <p:grpSp>
        <p:nvGrpSpPr>
          <p:cNvPr id="7" name="Group 7"/>
          <p:cNvGrpSpPr/>
          <p:nvPr/>
        </p:nvGrpSpPr>
        <p:grpSpPr>
          <a:xfrm>
            <a:off x="4898223" y="5937606"/>
            <a:ext cx="1730101" cy="2050064"/>
            <a:chOff x="0" y="0"/>
            <a:chExt cx="455665" cy="539935"/>
          </a:xfrm>
        </p:grpSpPr>
        <p:sp>
          <p:nvSpPr>
            <p:cNvPr id="8" name="Freeform 8"/>
            <p:cNvSpPr/>
            <p:nvPr/>
          </p:nvSpPr>
          <p:spPr>
            <a:xfrm>
              <a:off x="0" y="0"/>
              <a:ext cx="455665" cy="539935"/>
            </a:xfrm>
            <a:custGeom>
              <a:avLst/>
              <a:gdLst/>
              <a:ahLst/>
              <a:cxnLst/>
              <a:rect l="l" t="t" r="r" b="b"/>
              <a:pathLst>
                <a:path w="455665" h="539935">
                  <a:moveTo>
                    <a:pt x="0" y="0"/>
                  </a:moveTo>
                  <a:lnTo>
                    <a:pt x="455665" y="0"/>
                  </a:lnTo>
                  <a:lnTo>
                    <a:pt x="455665" y="539935"/>
                  </a:lnTo>
                  <a:lnTo>
                    <a:pt x="0" y="539935"/>
                  </a:lnTo>
                  <a:close/>
                </a:path>
              </a:pathLst>
            </a:custGeom>
            <a:gradFill rotWithShape="1">
              <a:gsLst>
                <a:gs pos="0">
                  <a:srgbClr val="FFB26A">
                    <a:alpha val="52000"/>
                  </a:srgbClr>
                </a:gs>
                <a:gs pos="100000">
                  <a:srgbClr val="FFFFFF">
                    <a:alpha val="52000"/>
                  </a:srgbClr>
                </a:gs>
              </a:gsLst>
              <a:lin ang="5400000"/>
            </a:gradFill>
          </p:spPr>
          <p:txBody>
            <a:bodyPr/>
            <a:lstStyle/>
            <a:p>
              <a:endParaRPr lang="it-IT"/>
            </a:p>
          </p:txBody>
        </p:sp>
        <p:sp>
          <p:nvSpPr>
            <p:cNvPr id="9" name="TextBox 9"/>
            <p:cNvSpPr txBox="1"/>
            <p:nvPr/>
          </p:nvSpPr>
          <p:spPr>
            <a:xfrm>
              <a:off x="0" y="-9525"/>
              <a:ext cx="455665" cy="549460"/>
            </a:xfrm>
            <a:prstGeom prst="rect">
              <a:avLst/>
            </a:prstGeom>
          </p:spPr>
          <p:txBody>
            <a:bodyPr lIns="50800" tIns="50800" rIns="50800" bIns="50800" rtlCol="0" anchor="ctr"/>
            <a:lstStyle/>
            <a:p>
              <a:pPr algn="ctr">
                <a:lnSpc>
                  <a:spcPts val="1816"/>
                </a:lnSpc>
              </a:pPr>
              <a:endParaRPr/>
            </a:p>
          </p:txBody>
        </p:sp>
      </p:grpSp>
      <p:grpSp>
        <p:nvGrpSpPr>
          <p:cNvPr id="10" name="Group 10"/>
          <p:cNvGrpSpPr/>
          <p:nvPr/>
        </p:nvGrpSpPr>
        <p:grpSpPr>
          <a:xfrm>
            <a:off x="3713421" y="5937606"/>
            <a:ext cx="1184802" cy="2050064"/>
            <a:chOff x="0" y="0"/>
            <a:chExt cx="312047" cy="539935"/>
          </a:xfrm>
        </p:grpSpPr>
        <p:sp>
          <p:nvSpPr>
            <p:cNvPr id="11" name="Freeform 11"/>
            <p:cNvSpPr/>
            <p:nvPr/>
          </p:nvSpPr>
          <p:spPr>
            <a:xfrm>
              <a:off x="0" y="0"/>
              <a:ext cx="312047" cy="539935"/>
            </a:xfrm>
            <a:custGeom>
              <a:avLst/>
              <a:gdLst/>
              <a:ahLst/>
              <a:cxnLst/>
              <a:rect l="l" t="t" r="r" b="b"/>
              <a:pathLst>
                <a:path w="312047" h="539935">
                  <a:moveTo>
                    <a:pt x="0" y="0"/>
                  </a:moveTo>
                  <a:lnTo>
                    <a:pt x="312047" y="0"/>
                  </a:lnTo>
                  <a:lnTo>
                    <a:pt x="312047" y="539935"/>
                  </a:lnTo>
                  <a:lnTo>
                    <a:pt x="0" y="539935"/>
                  </a:lnTo>
                  <a:close/>
                </a:path>
              </a:pathLst>
            </a:custGeom>
            <a:gradFill rotWithShape="1">
              <a:gsLst>
                <a:gs pos="0">
                  <a:srgbClr val="4D4D4D">
                    <a:alpha val="52000"/>
                  </a:srgbClr>
                </a:gs>
                <a:gs pos="100000">
                  <a:srgbClr val="FFFFFF">
                    <a:alpha val="52000"/>
                  </a:srgbClr>
                </a:gs>
              </a:gsLst>
              <a:lin ang="5400000"/>
            </a:gradFill>
          </p:spPr>
          <p:txBody>
            <a:bodyPr/>
            <a:lstStyle/>
            <a:p>
              <a:endParaRPr lang="it-IT"/>
            </a:p>
          </p:txBody>
        </p:sp>
        <p:sp>
          <p:nvSpPr>
            <p:cNvPr id="12" name="TextBox 12"/>
            <p:cNvSpPr txBox="1"/>
            <p:nvPr/>
          </p:nvSpPr>
          <p:spPr>
            <a:xfrm>
              <a:off x="0" y="-9525"/>
              <a:ext cx="312047" cy="549460"/>
            </a:xfrm>
            <a:prstGeom prst="rect">
              <a:avLst/>
            </a:prstGeom>
          </p:spPr>
          <p:txBody>
            <a:bodyPr lIns="50800" tIns="50800" rIns="50800" bIns="50800" rtlCol="0" anchor="ctr"/>
            <a:lstStyle/>
            <a:p>
              <a:pPr algn="ctr">
                <a:lnSpc>
                  <a:spcPts val="1816"/>
                </a:lnSpc>
              </a:pPr>
              <a:endParaRPr/>
            </a:p>
          </p:txBody>
        </p:sp>
      </p:grpSp>
      <p:grpSp>
        <p:nvGrpSpPr>
          <p:cNvPr id="13" name="Group 13"/>
          <p:cNvGrpSpPr/>
          <p:nvPr/>
        </p:nvGrpSpPr>
        <p:grpSpPr>
          <a:xfrm rot="5400000">
            <a:off x="1826908" y="6091632"/>
            <a:ext cx="2040539" cy="1732487"/>
            <a:chOff x="0" y="0"/>
            <a:chExt cx="1517191" cy="1288147"/>
          </a:xfrm>
        </p:grpSpPr>
        <p:sp>
          <p:nvSpPr>
            <p:cNvPr id="14" name="Freeform 14"/>
            <p:cNvSpPr/>
            <p:nvPr/>
          </p:nvSpPr>
          <p:spPr>
            <a:xfrm>
              <a:off x="0" y="0"/>
              <a:ext cx="1517191" cy="1288147"/>
            </a:xfrm>
            <a:custGeom>
              <a:avLst/>
              <a:gdLst/>
              <a:ahLst/>
              <a:cxnLst/>
              <a:rect l="l" t="t" r="r" b="b"/>
              <a:pathLst>
                <a:path w="1517191" h="1288147">
                  <a:moveTo>
                    <a:pt x="0" y="0"/>
                  </a:moveTo>
                  <a:lnTo>
                    <a:pt x="1517191" y="0"/>
                  </a:lnTo>
                  <a:lnTo>
                    <a:pt x="1517191" y="1288147"/>
                  </a:lnTo>
                  <a:lnTo>
                    <a:pt x="0" y="1288147"/>
                  </a:lnTo>
                  <a:close/>
                </a:path>
              </a:pathLst>
            </a:custGeom>
            <a:gradFill rotWithShape="1">
              <a:gsLst>
                <a:gs pos="0">
                  <a:srgbClr val="35409D">
                    <a:alpha val="30000"/>
                  </a:srgbClr>
                </a:gs>
                <a:gs pos="100000">
                  <a:srgbClr val="FFFFFF">
                    <a:alpha val="30000"/>
                  </a:srgbClr>
                </a:gs>
              </a:gsLst>
              <a:lin ang="0"/>
            </a:gradFill>
            <a:ln cap="sq">
              <a:noFill/>
              <a:prstDash val="solid"/>
              <a:miter/>
            </a:ln>
          </p:spPr>
          <p:txBody>
            <a:bodyPr/>
            <a:lstStyle/>
            <a:p>
              <a:endParaRPr lang="it-IT"/>
            </a:p>
          </p:txBody>
        </p:sp>
        <p:sp>
          <p:nvSpPr>
            <p:cNvPr id="15" name="TextBox 15"/>
            <p:cNvSpPr txBox="1"/>
            <p:nvPr/>
          </p:nvSpPr>
          <p:spPr>
            <a:xfrm>
              <a:off x="0" y="0"/>
              <a:ext cx="1517191" cy="1288147"/>
            </a:xfrm>
            <a:prstGeom prst="rect">
              <a:avLst/>
            </a:prstGeom>
          </p:spPr>
          <p:txBody>
            <a:bodyPr lIns="46817" tIns="46817" rIns="46817" bIns="46817" rtlCol="0" anchor="ctr"/>
            <a:lstStyle/>
            <a:p>
              <a:pPr algn="ctr">
                <a:lnSpc>
                  <a:spcPts val="1696"/>
                </a:lnSpc>
              </a:pPr>
              <a:endParaRPr/>
            </a:p>
          </p:txBody>
        </p:sp>
      </p:grpSp>
      <p:sp>
        <p:nvSpPr>
          <p:cNvPr id="16" name="AutoShape 16"/>
          <p:cNvSpPr/>
          <p:nvPr/>
        </p:nvSpPr>
        <p:spPr>
          <a:xfrm>
            <a:off x="7176765" y="5400389"/>
            <a:ext cx="3934470" cy="0"/>
          </a:xfrm>
          <a:prstGeom prst="line">
            <a:avLst/>
          </a:prstGeom>
          <a:ln w="95250" cap="flat">
            <a:solidFill>
              <a:srgbClr val="FDD478"/>
            </a:solidFill>
            <a:prstDash val="sysDash"/>
            <a:headEnd type="none" w="sm" len="sm"/>
            <a:tailEnd type="triangle" w="lg" len="med"/>
          </a:ln>
        </p:spPr>
        <p:txBody>
          <a:bodyPr/>
          <a:lstStyle/>
          <a:p>
            <a:endParaRPr lang="it-IT"/>
          </a:p>
        </p:txBody>
      </p:sp>
      <p:sp>
        <p:nvSpPr>
          <p:cNvPr id="17" name="TextBox 17"/>
          <p:cNvSpPr txBox="1"/>
          <p:nvPr/>
        </p:nvSpPr>
        <p:spPr>
          <a:xfrm>
            <a:off x="7725262" y="4988590"/>
            <a:ext cx="2837477" cy="290849"/>
          </a:xfrm>
          <a:prstGeom prst="rect">
            <a:avLst/>
          </a:prstGeom>
        </p:spPr>
        <p:txBody>
          <a:bodyPr lIns="0" tIns="0" rIns="0" bIns="0" rtlCol="0" anchor="t">
            <a:spAutoFit/>
          </a:bodyPr>
          <a:lstStyle/>
          <a:p>
            <a:pPr algn="l">
              <a:lnSpc>
                <a:spcPts val="2368"/>
              </a:lnSpc>
            </a:pPr>
            <a:r>
              <a:rPr lang="en-US" sz="2007" spc="78">
                <a:solidFill>
                  <a:srgbClr val="000000"/>
                </a:solidFill>
                <a:latin typeface="TT Chocolates"/>
                <a:ea typeface="TT Chocolates"/>
                <a:cs typeface="TT Chocolates"/>
                <a:sym typeface="TT Chocolates"/>
              </a:rPr>
              <a:t>30 min corrective fade</a:t>
            </a:r>
          </a:p>
        </p:txBody>
      </p:sp>
      <p:sp>
        <p:nvSpPr>
          <p:cNvPr id="18" name="Freeform 18"/>
          <p:cNvSpPr/>
          <p:nvPr/>
        </p:nvSpPr>
        <p:spPr>
          <a:xfrm>
            <a:off x="11439005" y="2511106"/>
            <a:ext cx="5820295" cy="2911015"/>
          </a:xfrm>
          <a:custGeom>
            <a:avLst/>
            <a:gdLst/>
            <a:ahLst/>
            <a:cxnLst/>
            <a:rect l="l" t="t" r="r" b="b"/>
            <a:pathLst>
              <a:path w="5820295" h="2911015">
                <a:moveTo>
                  <a:pt x="0" y="0"/>
                </a:moveTo>
                <a:lnTo>
                  <a:pt x="5820295" y="0"/>
                </a:lnTo>
                <a:lnTo>
                  <a:pt x="5820295" y="2911015"/>
                </a:lnTo>
                <a:lnTo>
                  <a:pt x="0" y="2911015"/>
                </a:lnTo>
                <a:lnTo>
                  <a:pt x="0" y="0"/>
                </a:lnTo>
                <a:close/>
              </a:path>
            </a:pathLst>
          </a:custGeom>
          <a:blipFill>
            <a:blip r:embed="rId2"/>
            <a:stretch>
              <a:fillRect r="-194016" b="-3609"/>
            </a:stretch>
          </a:blipFill>
        </p:spPr>
        <p:txBody>
          <a:bodyPr/>
          <a:lstStyle/>
          <a:p>
            <a:endParaRPr lang="it-IT"/>
          </a:p>
        </p:txBody>
      </p:sp>
      <p:grpSp>
        <p:nvGrpSpPr>
          <p:cNvPr id="19" name="Group 19"/>
          <p:cNvGrpSpPr/>
          <p:nvPr/>
        </p:nvGrpSpPr>
        <p:grpSpPr>
          <a:xfrm>
            <a:off x="11803027" y="5841530"/>
            <a:ext cx="4803216" cy="2206241"/>
            <a:chOff x="0" y="0"/>
            <a:chExt cx="469839" cy="215809"/>
          </a:xfrm>
        </p:grpSpPr>
        <p:sp>
          <p:nvSpPr>
            <p:cNvPr id="20" name="Freeform 20"/>
            <p:cNvSpPr/>
            <p:nvPr/>
          </p:nvSpPr>
          <p:spPr>
            <a:xfrm>
              <a:off x="0" y="0"/>
              <a:ext cx="469839" cy="215809"/>
            </a:xfrm>
            <a:custGeom>
              <a:avLst/>
              <a:gdLst/>
              <a:ahLst/>
              <a:cxnLst/>
              <a:rect l="l" t="t" r="r" b="b"/>
              <a:pathLst>
                <a:path w="469839" h="215809">
                  <a:moveTo>
                    <a:pt x="0" y="0"/>
                  </a:moveTo>
                  <a:lnTo>
                    <a:pt x="469839" y="0"/>
                  </a:lnTo>
                  <a:lnTo>
                    <a:pt x="469839" y="215809"/>
                  </a:lnTo>
                  <a:lnTo>
                    <a:pt x="0" y="215809"/>
                  </a:lnTo>
                  <a:close/>
                </a:path>
              </a:pathLst>
            </a:custGeom>
            <a:ln w="76200" cap="sq">
              <a:solidFill>
                <a:srgbClr val="000000">
                  <a:alpha val="23922"/>
                </a:srgbClr>
              </a:solidFill>
              <a:prstDash val="solid"/>
              <a:miter/>
            </a:ln>
          </p:spPr>
          <p:txBody>
            <a:bodyPr/>
            <a:lstStyle/>
            <a:p>
              <a:endParaRPr lang="it-IT"/>
            </a:p>
          </p:txBody>
        </p:sp>
        <p:sp>
          <p:nvSpPr>
            <p:cNvPr id="21" name="TextBox 21"/>
            <p:cNvSpPr txBox="1"/>
            <p:nvPr/>
          </p:nvSpPr>
          <p:spPr>
            <a:xfrm>
              <a:off x="0" y="-9525"/>
              <a:ext cx="469839" cy="225334"/>
            </a:xfrm>
            <a:prstGeom prst="rect">
              <a:avLst/>
            </a:prstGeom>
          </p:spPr>
          <p:txBody>
            <a:bodyPr lIns="50800" tIns="50800" rIns="50800" bIns="50800" rtlCol="0" anchor="ctr"/>
            <a:lstStyle/>
            <a:p>
              <a:pPr algn="ctr">
                <a:lnSpc>
                  <a:spcPts val="1924"/>
                </a:lnSpc>
              </a:pPr>
              <a:endParaRPr/>
            </a:p>
          </p:txBody>
        </p:sp>
      </p:grpSp>
      <p:grpSp>
        <p:nvGrpSpPr>
          <p:cNvPr id="22" name="Group 22"/>
          <p:cNvGrpSpPr/>
          <p:nvPr/>
        </p:nvGrpSpPr>
        <p:grpSpPr>
          <a:xfrm>
            <a:off x="14797037" y="5918477"/>
            <a:ext cx="1730101" cy="2050064"/>
            <a:chOff x="0" y="0"/>
            <a:chExt cx="455665" cy="539935"/>
          </a:xfrm>
        </p:grpSpPr>
        <p:sp>
          <p:nvSpPr>
            <p:cNvPr id="23" name="Freeform 23"/>
            <p:cNvSpPr/>
            <p:nvPr/>
          </p:nvSpPr>
          <p:spPr>
            <a:xfrm>
              <a:off x="0" y="0"/>
              <a:ext cx="455665" cy="539935"/>
            </a:xfrm>
            <a:custGeom>
              <a:avLst/>
              <a:gdLst/>
              <a:ahLst/>
              <a:cxnLst/>
              <a:rect l="l" t="t" r="r" b="b"/>
              <a:pathLst>
                <a:path w="455665" h="539935">
                  <a:moveTo>
                    <a:pt x="0" y="0"/>
                  </a:moveTo>
                  <a:lnTo>
                    <a:pt x="455665" y="0"/>
                  </a:lnTo>
                  <a:lnTo>
                    <a:pt x="455665" y="539935"/>
                  </a:lnTo>
                  <a:lnTo>
                    <a:pt x="0" y="539935"/>
                  </a:lnTo>
                  <a:close/>
                </a:path>
              </a:pathLst>
            </a:custGeom>
            <a:gradFill rotWithShape="1">
              <a:gsLst>
                <a:gs pos="0">
                  <a:srgbClr val="FFB26A">
                    <a:alpha val="52000"/>
                  </a:srgbClr>
                </a:gs>
                <a:gs pos="100000">
                  <a:srgbClr val="FFFFFF">
                    <a:alpha val="52000"/>
                  </a:srgbClr>
                </a:gs>
              </a:gsLst>
              <a:lin ang="5400000"/>
            </a:gradFill>
          </p:spPr>
          <p:txBody>
            <a:bodyPr/>
            <a:lstStyle/>
            <a:p>
              <a:endParaRPr lang="it-IT"/>
            </a:p>
          </p:txBody>
        </p:sp>
        <p:sp>
          <p:nvSpPr>
            <p:cNvPr id="24" name="TextBox 24"/>
            <p:cNvSpPr txBox="1"/>
            <p:nvPr/>
          </p:nvSpPr>
          <p:spPr>
            <a:xfrm>
              <a:off x="0" y="-9525"/>
              <a:ext cx="455665" cy="549460"/>
            </a:xfrm>
            <a:prstGeom prst="rect">
              <a:avLst/>
            </a:prstGeom>
          </p:spPr>
          <p:txBody>
            <a:bodyPr lIns="50800" tIns="50800" rIns="50800" bIns="50800" rtlCol="0" anchor="ctr"/>
            <a:lstStyle/>
            <a:p>
              <a:pPr algn="ctr">
                <a:lnSpc>
                  <a:spcPts val="1816"/>
                </a:lnSpc>
              </a:pPr>
              <a:endParaRPr/>
            </a:p>
          </p:txBody>
        </p:sp>
      </p:grpSp>
      <p:grpSp>
        <p:nvGrpSpPr>
          <p:cNvPr id="25" name="Group 25"/>
          <p:cNvGrpSpPr/>
          <p:nvPr/>
        </p:nvGrpSpPr>
        <p:grpSpPr>
          <a:xfrm>
            <a:off x="13612235" y="5918477"/>
            <a:ext cx="1184802" cy="2050064"/>
            <a:chOff x="0" y="0"/>
            <a:chExt cx="312047" cy="539935"/>
          </a:xfrm>
        </p:grpSpPr>
        <p:sp>
          <p:nvSpPr>
            <p:cNvPr id="26" name="Freeform 26"/>
            <p:cNvSpPr/>
            <p:nvPr/>
          </p:nvSpPr>
          <p:spPr>
            <a:xfrm>
              <a:off x="0" y="0"/>
              <a:ext cx="312047" cy="539935"/>
            </a:xfrm>
            <a:custGeom>
              <a:avLst/>
              <a:gdLst/>
              <a:ahLst/>
              <a:cxnLst/>
              <a:rect l="l" t="t" r="r" b="b"/>
              <a:pathLst>
                <a:path w="312047" h="539935">
                  <a:moveTo>
                    <a:pt x="0" y="0"/>
                  </a:moveTo>
                  <a:lnTo>
                    <a:pt x="312047" y="0"/>
                  </a:lnTo>
                  <a:lnTo>
                    <a:pt x="312047" y="539935"/>
                  </a:lnTo>
                  <a:lnTo>
                    <a:pt x="0" y="539935"/>
                  </a:lnTo>
                  <a:close/>
                </a:path>
              </a:pathLst>
            </a:custGeom>
            <a:gradFill rotWithShape="1">
              <a:gsLst>
                <a:gs pos="0">
                  <a:srgbClr val="4D4D4D">
                    <a:alpha val="52000"/>
                  </a:srgbClr>
                </a:gs>
                <a:gs pos="100000">
                  <a:srgbClr val="FFFFFF">
                    <a:alpha val="52000"/>
                  </a:srgbClr>
                </a:gs>
              </a:gsLst>
              <a:lin ang="5400000"/>
            </a:gradFill>
          </p:spPr>
          <p:txBody>
            <a:bodyPr/>
            <a:lstStyle/>
            <a:p>
              <a:endParaRPr lang="it-IT"/>
            </a:p>
          </p:txBody>
        </p:sp>
        <p:sp>
          <p:nvSpPr>
            <p:cNvPr id="27" name="TextBox 27"/>
            <p:cNvSpPr txBox="1"/>
            <p:nvPr/>
          </p:nvSpPr>
          <p:spPr>
            <a:xfrm>
              <a:off x="0" y="-9525"/>
              <a:ext cx="312047" cy="549460"/>
            </a:xfrm>
            <a:prstGeom prst="rect">
              <a:avLst/>
            </a:prstGeom>
          </p:spPr>
          <p:txBody>
            <a:bodyPr lIns="50800" tIns="50800" rIns="50800" bIns="50800" rtlCol="0" anchor="ctr"/>
            <a:lstStyle/>
            <a:p>
              <a:pPr algn="ctr">
                <a:lnSpc>
                  <a:spcPts val="1816"/>
                </a:lnSpc>
              </a:pPr>
              <a:endParaRPr/>
            </a:p>
          </p:txBody>
        </p:sp>
      </p:grpSp>
      <p:grpSp>
        <p:nvGrpSpPr>
          <p:cNvPr id="28" name="Group 28"/>
          <p:cNvGrpSpPr/>
          <p:nvPr/>
        </p:nvGrpSpPr>
        <p:grpSpPr>
          <a:xfrm rot="5400000">
            <a:off x="11725722" y="6072503"/>
            <a:ext cx="2040539" cy="1732487"/>
            <a:chOff x="0" y="0"/>
            <a:chExt cx="1517191" cy="1288147"/>
          </a:xfrm>
        </p:grpSpPr>
        <p:sp>
          <p:nvSpPr>
            <p:cNvPr id="29" name="Freeform 29"/>
            <p:cNvSpPr/>
            <p:nvPr/>
          </p:nvSpPr>
          <p:spPr>
            <a:xfrm>
              <a:off x="0" y="0"/>
              <a:ext cx="1517191" cy="1288147"/>
            </a:xfrm>
            <a:custGeom>
              <a:avLst/>
              <a:gdLst/>
              <a:ahLst/>
              <a:cxnLst/>
              <a:rect l="l" t="t" r="r" b="b"/>
              <a:pathLst>
                <a:path w="1517191" h="1288147">
                  <a:moveTo>
                    <a:pt x="0" y="0"/>
                  </a:moveTo>
                  <a:lnTo>
                    <a:pt x="1517191" y="0"/>
                  </a:lnTo>
                  <a:lnTo>
                    <a:pt x="1517191" y="1288147"/>
                  </a:lnTo>
                  <a:lnTo>
                    <a:pt x="0" y="1288147"/>
                  </a:lnTo>
                  <a:close/>
                </a:path>
              </a:pathLst>
            </a:custGeom>
            <a:gradFill rotWithShape="1">
              <a:gsLst>
                <a:gs pos="0">
                  <a:srgbClr val="FFDA6A">
                    <a:alpha val="30000"/>
                  </a:srgbClr>
                </a:gs>
                <a:gs pos="100000">
                  <a:srgbClr val="FFFFFF">
                    <a:alpha val="20550"/>
                  </a:srgbClr>
                </a:gs>
              </a:gsLst>
              <a:lin ang="0"/>
            </a:gradFill>
            <a:ln cap="sq">
              <a:noFill/>
              <a:prstDash val="solid"/>
              <a:miter/>
            </a:ln>
          </p:spPr>
          <p:txBody>
            <a:bodyPr/>
            <a:lstStyle/>
            <a:p>
              <a:endParaRPr lang="it-IT"/>
            </a:p>
          </p:txBody>
        </p:sp>
        <p:sp>
          <p:nvSpPr>
            <p:cNvPr id="30" name="TextBox 30"/>
            <p:cNvSpPr txBox="1"/>
            <p:nvPr/>
          </p:nvSpPr>
          <p:spPr>
            <a:xfrm>
              <a:off x="0" y="0"/>
              <a:ext cx="1517191" cy="1288147"/>
            </a:xfrm>
            <a:prstGeom prst="rect">
              <a:avLst/>
            </a:prstGeom>
          </p:spPr>
          <p:txBody>
            <a:bodyPr lIns="46817" tIns="46817" rIns="46817" bIns="46817" rtlCol="0" anchor="ctr"/>
            <a:lstStyle/>
            <a:p>
              <a:pPr algn="ctr">
                <a:lnSpc>
                  <a:spcPts val="1696"/>
                </a:lnSpc>
              </a:pPr>
              <a:endParaRPr/>
            </a:p>
          </p:txBody>
        </p:sp>
      </p:grpSp>
      <p:sp>
        <p:nvSpPr>
          <p:cNvPr id="31" name="TextBox 31"/>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grpSp>
        <p:nvGrpSpPr>
          <p:cNvPr id="32" name="Group 32"/>
          <p:cNvGrpSpPr/>
          <p:nvPr/>
        </p:nvGrpSpPr>
        <p:grpSpPr>
          <a:xfrm>
            <a:off x="1028700" y="9026903"/>
            <a:ext cx="1496939" cy="231397"/>
            <a:chOff x="0" y="0"/>
            <a:chExt cx="1995919" cy="308529"/>
          </a:xfrm>
        </p:grpSpPr>
        <p:sp>
          <p:nvSpPr>
            <p:cNvPr id="33" name="TextBox 33"/>
            <p:cNvSpPr txBox="1"/>
            <p:nvPr/>
          </p:nvSpPr>
          <p:spPr>
            <a:xfrm>
              <a:off x="694579" y="14862"/>
              <a:ext cx="1301339" cy="242189"/>
            </a:xfrm>
            <a:prstGeom prst="rect">
              <a:avLst/>
            </a:prstGeom>
          </p:spPr>
          <p:txBody>
            <a:bodyPr lIns="0" tIns="0" rIns="0" bIns="0" rtlCol="0" anchor="t">
              <a:spAutoFit/>
            </a:bodyPr>
            <a:lstStyle/>
            <a:p>
              <a:pPr algn="l">
                <a:lnSpc>
                  <a:spcPts val="1415"/>
                </a:lnSpc>
              </a:pPr>
              <a:r>
                <a:rPr lang="en-US" sz="1199" spc="46">
                  <a:solidFill>
                    <a:srgbClr val="000000"/>
                  </a:solidFill>
                  <a:latin typeface="TT Chocolates"/>
                  <a:ea typeface="TT Chocolates"/>
                  <a:cs typeface="TT Chocolates"/>
                  <a:sym typeface="TT Chocolates"/>
                </a:rPr>
                <a:t>Cool light</a:t>
              </a:r>
            </a:p>
          </p:txBody>
        </p:sp>
        <p:grpSp>
          <p:nvGrpSpPr>
            <p:cNvPr id="34" name="Group 34"/>
            <p:cNvGrpSpPr/>
            <p:nvPr/>
          </p:nvGrpSpPr>
          <p:grpSpPr>
            <a:xfrm>
              <a:off x="0" y="0"/>
              <a:ext cx="543359" cy="308529"/>
              <a:chOff x="0" y="0"/>
              <a:chExt cx="112071" cy="63636"/>
            </a:xfrm>
          </p:grpSpPr>
          <p:sp>
            <p:nvSpPr>
              <p:cNvPr id="35" name="Freeform 35"/>
              <p:cNvSpPr/>
              <p:nvPr/>
            </p:nvSpPr>
            <p:spPr>
              <a:xfrm>
                <a:off x="0" y="0"/>
                <a:ext cx="112071" cy="63636"/>
              </a:xfrm>
              <a:custGeom>
                <a:avLst/>
                <a:gdLst/>
                <a:ahLst/>
                <a:cxnLst/>
                <a:rect l="l" t="t" r="r" b="b"/>
                <a:pathLst>
                  <a:path w="112071" h="63636">
                    <a:moveTo>
                      <a:pt x="0" y="0"/>
                    </a:moveTo>
                    <a:lnTo>
                      <a:pt x="112071" y="0"/>
                    </a:lnTo>
                    <a:lnTo>
                      <a:pt x="112071" y="63636"/>
                    </a:lnTo>
                    <a:lnTo>
                      <a:pt x="0" y="63636"/>
                    </a:lnTo>
                    <a:close/>
                  </a:path>
                </a:pathLst>
              </a:custGeom>
              <a:gradFill rotWithShape="1">
                <a:gsLst>
                  <a:gs pos="0">
                    <a:srgbClr val="35409D">
                      <a:alpha val="100000"/>
                    </a:srgbClr>
                  </a:gs>
                  <a:gs pos="100000">
                    <a:srgbClr val="FFFFFF">
                      <a:alpha val="100000"/>
                    </a:srgbClr>
                  </a:gs>
                </a:gsLst>
                <a:lin ang="5400000"/>
              </a:gradFill>
            </p:spPr>
            <p:txBody>
              <a:bodyPr/>
              <a:lstStyle/>
              <a:p>
                <a:endParaRPr lang="it-IT"/>
              </a:p>
            </p:txBody>
          </p:sp>
          <p:sp>
            <p:nvSpPr>
              <p:cNvPr id="36" name="TextBox 36"/>
              <p:cNvSpPr txBox="1"/>
              <p:nvPr/>
            </p:nvSpPr>
            <p:spPr>
              <a:xfrm>
                <a:off x="0" y="-28575"/>
                <a:ext cx="112071" cy="92211"/>
              </a:xfrm>
              <a:prstGeom prst="rect">
                <a:avLst/>
              </a:prstGeom>
            </p:spPr>
            <p:txBody>
              <a:bodyPr lIns="48651" tIns="48651" rIns="48651" bIns="48651" rtlCol="0" anchor="ctr"/>
              <a:lstStyle/>
              <a:p>
                <a:pPr algn="ctr">
                  <a:lnSpc>
                    <a:spcPts val="1679"/>
                  </a:lnSpc>
                </a:pPr>
                <a:endParaRPr/>
              </a:p>
            </p:txBody>
          </p:sp>
        </p:grpSp>
      </p:grpSp>
      <p:grpSp>
        <p:nvGrpSpPr>
          <p:cNvPr id="37" name="Group 37"/>
          <p:cNvGrpSpPr/>
          <p:nvPr/>
        </p:nvGrpSpPr>
        <p:grpSpPr>
          <a:xfrm>
            <a:off x="2378676" y="9026903"/>
            <a:ext cx="1781275" cy="231397"/>
            <a:chOff x="0" y="0"/>
            <a:chExt cx="2375034" cy="308529"/>
          </a:xfrm>
        </p:grpSpPr>
        <p:sp>
          <p:nvSpPr>
            <p:cNvPr id="38" name="TextBox 38"/>
            <p:cNvSpPr txBox="1"/>
            <p:nvPr/>
          </p:nvSpPr>
          <p:spPr>
            <a:xfrm>
              <a:off x="689347" y="17490"/>
              <a:ext cx="1685686" cy="242189"/>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Dark</a:t>
              </a:r>
            </a:p>
          </p:txBody>
        </p:sp>
        <p:grpSp>
          <p:nvGrpSpPr>
            <p:cNvPr id="39" name="Group 39"/>
            <p:cNvGrpSpPr/>
            <p:nvPr/>
          </p:nvGrpSpPr>
          <p:grpSpPr>
            <a:xfrm>
              <a:off x="0" y="0"/>
              <a:ext cx="539266" cy="308529"/>
              <a:chOff x="0" y="0"/>
              <a:chExt cx="111227" cy="63636"/>
            </a:xfrm>
          </p:grpSpPr>
          <p:sp>
            <p:nvSpPr>
              <p:cNvPr id="40" name="Freeform 40"/>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gradFill rotWithShape="1">
                <a:gsLst>
                  <a:gs pos="0">
                    <a:srgbClr val="4D4D4D">
                      <a:alpha val="100000"/>
                    </a:srgbClr>
                  </a:gs>
                  <a:gs pos="100000">
                    <a:srgbClr val="FFFFFF">
                      <a:alpha val="100000"/>
                    </a:srgbClr>
                  </a:gs>
                </a:gsLst>
                <a:lin ang="5400000"/>
              </a:gradFill>
            </p:spPr>
            <p:txBody>
              <a:bodyPr/>
              <a:lstStyle/>
              <a:p>
                <a:endParaRPr lang="it-IT"/>
              </a:p>
            </p:txBody>
          </p:sp>
          <p:sp>
            <p:nvSpPr>
              <p:cNvPr id="41" name="TextBox 41"/>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grpSp>
      <p:grpSp>
        <p:nvGrpSpPr>
          <p:cNvPr id="42" name="Group 42"/>
          <p:cNvGrpSpPr/>
          <p:nvPr/>
        </p:nvGrpSpPr>
        <p:grpSpPr>
          <a:xfrm>
            <a:off x="3441779" y="9021824"/>
            <a:ext cx="1781275" cy="231397"/>
            <a:chOff x="0" y="0"/>
            <a:chExt cx="2375034" cy="308529"/>
          </a:xfrm>
        </p:grpSpPr>
        <p:sp>
          <p:nvSpPr>
            <p:cNvPr id="43" name="TextBox 43"/>
            <p:cNvSpPr txBox="1"/>
            <p:nvPr/>
          </p:nvSpPr>
          <p:spPr>
            <a:xfrm>
              <a:off x="689347" y="34347"/>
              <a:ext cx="1685686" cy="242189"/>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Warm light</a:t>
              </a:r>
            </a:p>
          </p:txBody>
        </p:sp>
        <p:grpSp>
          <p:nvGrpSpPr>
            <p:cNvPr id="44" name="Group 44"/>
            <p:cNvGrpSpPr/>
            <p:nvPr/>
          </p:nvGrpSpPr>
          <p:grpSpPr>
            <a:xfrm>
              <a:off x="0" y="0"/>
              <a:ext cx="539266" cy="308529"/>
              <a:chOff x="0" y="0"/>
              <a:chExt cx="111227" cy="63636"/>
            </a:xfrm>
          </p:grpSpPr>
          <p:sp>
            <p:nvSpPr>
              <p:cNvPr id="45" name="Freeform 45"/>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gradFill rotWithShape="1">
                <a:gsLst>
                  <a:gs pos="0">
                    <a:srgbClr val="FFB26A">
                      <a:alpha val="100000"/>
                    </a:srgbClr>
                  </a:gs>
                  <a:gs pos="100000">
                    <a:srgbClr val="FFFFFF">
                      <a:alpha val="100000"/>
                    </a:srgbClr>
                  </a:gs>
                </a:gsLst>
                <a:lin ang="5400000"/>
              </a:gradFill>
            </p:spPr>
            <p:txBody>
              <a:bodyPr/>
              <a:lstStyle/>
              <a:p>
                <a:endParaRPr lang="it-IT"/>
              </a:p>
            </p:txBody>
          </p:sp>
          <p:sp>
            <p:nvSpPr>
              <p:cNvPr id="46" name="TextBox 46"/>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grpSp>
      <p:sp>
        <p:nvSpPr>
          <p:cNvPr id="47" name="TextBox 47"/>
          <p:cNvSpPr txBox="1"/>
          <p:nvPr/>
        </p:nvSpPr>
        <p:spPr>
          <a:xfrm>
            <a:off x="1028700" y="8752822"/>
            <a:ext cx="2665626" cy="184023"/>
          </a:xfrm>
          <a:prstGeom prst="rect">
            <a:avLst/>
          </a:prstGeom>
        </p:spPr>
        <p:txBody>
          <a:bodyPr lIns="0" tIns="0" rIns="0" bIns="0" rtlCol="0" anchor="t">
            <a:spAutoFit/>
          </a:bodyPr>
          <a:lstStyle/>
          <a:p>
            <a:pPr algn="l">
              <a:lnSpc>
                <a:spcPts val="1416"/>
              </a:lnSpc>
            </a:pPr>
            <a:r>
              <a:rPr lang="en-US" sz="1200" b="1" spc="46">
                <a:solidFill>
                  <a:srgbClr val="4F4F4F"/>
                </a:solidFill>
                <a:latin typeface="TT Chocolates Bold"/>
                <a:ea typeface="TT Chocolates Bold"/>
                <a:cs typeface="TT Chocolates Bold"/>
                <a:sym typeface="TT Chocolates Bold"/>
              </a:rPr>
              <a:t>Legend</a:t>
            </a:r>
          </a:p>
        </p:txBody>
      </p:sp>
      <p:grpSp>
        <p:nvGrpSpPr>
          <p:cNvPr id="48" name="Group 48"/>
          <p:cNvGrpSpPr/>
          <p:nvPr/>
        </p:nvGrpSpPr>
        <p:grpSpPr>
          <a:xfrm>
            <a:off x="4941279" y="9026903"/>
            <a:ext cx="2282316" cy="231397"/>
            <a:chOff x="0" y="0"/>
            <a:chExt cx="3043088" cy="308529"/>
          </a:xfrm>
        </p:grpSpPr>
        <p:sp>
          <p:nvSpPr>
            <p:cNvPr id="49" name="TextBox 49"/>
            <p:cNvSpPr txBox="1"/>
            <p:nvPr/>
          </p:nvSpPr>
          <p:spPr>
            <a:xfrm>
              <a:off x="689347" y="34347"/>
              <a:ext cx="2353741" cy="242189"/>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Balanced lighting</a:t>
              </a:r>
            </a:p>
          </p:txBody>
        </p:sp>
        <p:grpSp>
          <p:nvGrpSpPr>
            <p:cNvPr id="50" name="Group 50"/>
            <p:cNvGrpSpPr/>
            <p:nvPr/>
          </p:nvGrpSpPr>
          <p:grpSpPr>
            <a:xfrm>
              <a:off x="0" y="0"/>
              <a:ext cx="539266" cy="308529"/>
              <a:chOff x="0" y="0"/>
              <a:chExt cx="111227" cy="63636"/>
            </a:xfrm>
          </p:grpSpPr>
          <p:sp>
            <p:nvSpPr>
              <p:cNvPr id="51" name="Freeform 51"/>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gradFill rotWithShape="1">
                <a:gsLst>
                  <a:gs pos="0">
                    <a:srgbClr val="FFDA6A">
                      <a:alpha val="100000"/>
                    </a:srgbClr>
                  </a:gs>
                  <a:gs pos="100000">
                    <a:srgbClr val="FFFFFF">
                      <a:alpha val="68500"/>
                    </a:srgbClr>
                  </a:gs>
                </a:gsLst>
                <a:lin ang="5400000"/>
              </a:gradFill>
            </p:spPr>
            <p:txBody>
              <a:bodyPr/>
              <a:lstStyle/>
              <a:p>
                <a:endParaRPr lang="it-IT"/>
              </a:p>
            </p:txBody>
          </p:sp>
          <p:sp>
            <p:nvSpPr>
              <p:cNvPr id="52" name="TextBox 52"/>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grpSp>
      <p:sp>
        <p:nvSpPr>
          <p:cNvPr id="53" name="TextBox 53"/>
          <p:cNvSpPr txBox="1"/>
          <p:nvPr/>
        </p:nvSpPr>
        <p:spPr>
          <a:xfrm>
            <a:off x="2673651" y="8213091"/>
            <a:ext cx="3264341" cy="480314"/>
          </a:xfrm>
          <a:prstGeom prst="rect">
            <a:avLst/>
          </a:prstGeom>
        </p:spPr>
        <p:txBody>
          <a:bodyPr lIns="0" tIns="0" rIns="0" bIns="0" rtlCol="0" anchor="t">
            <a:spAutoFit/>
          </a:bodyPr>
          <a:lstStyle/>
          <a:p>
            <a:pPr algn="ctr">
              <a:lnSpc>
                <a:spcPts val="1887"/>
              </a:lnSpc>
            </a:pPr>
            <a:r>
              <a:rPr lang="en-US" sz="1599" spc="62">
                <a:solidFill>
                  <a:srgbClr val="414141"/>
                </a:solidFill>
                <a:latin typeface="TT Chocolates"/>
                <a:ea typeface="TT Chocolates"/>
                <a:cs typeface="TT Chocolates"/>
                <a:sym typeface="TT Chocolates"/>
              </a:rPr>
              <a:t>CCT: 5000-6000 K</a:t>
            </a:r>
          </a:p>
          <a:p>
            <a:pPr algn="ctr">
              <a:lnSpc>
                <a:spcPts val="1887"/>
              </a:lnSpc>
            </a:pPr>
            <a:r>
              <a:rPr lang="en-US" sz="1599" spc="62">
                <a:solidFill>
                  <a:srgbClr val="414141"/>
                </a:solidFill>
                <a:latin typeface="TT Chocolates"/>
                <a:ea typeface="TT Chocolates"/>
                <a:cs typeface="TT Chocolates"/>
                <a:sym typeface="TT Chocolates"/>
              </a:rPr>
              <a:t>Illuminance: 500-1000 lux</a:t>
            </a:r>
          </a:p>
        </p:txBody>
      </p:sp>
      <p:sp>
        <p:nvSpPr>
          <p:cNvPr id="54" name="TextBox 54"/>
          <p:cNvSpPr txBox="1"/>
          <p:nvPr/>
        </p:nvSpPr>
        <p:spPr>
          <a:xfrm>
            <a:off x="12437655" y="8213091"/>
            <a:ext cx="3533962" cy="480314"/>
          </a:xfrm>
          <a:prstGeom prst="rect">
            <a:avLst/>
          </a:prstGeom>
        </p:spPr>
        <p:txBody>
          <a:bodyPr lIns="0" tIns="0" rIns="0" bIns="0" rtlCol="0" anchor="t">
            <a:spAutoFit/>
          </a:bodyPr>
          <a:lstStyle/>
          <a:p>
            <a:pPr algn="ctr">
              <a:lnSpc>
                <a:spcPts val="1888"/>
              </a:lnSpc>
            </a:pPr>
            <a:r>
              <a:rPr lang="en-US" sz="1600" spc="62">
                <a:solidFill>
                  <a:srgbClr val="414141"/>
                </a:solidFill>
                <a:latin typeface="TT Chocolates"/>
                <a:ea typeface="TT Chocolates"/>
                <a:cs typeface="TT Chocolates"/>
                <a:sym typeface="TT Chocolates"/>
              </a:rPr>
              <a:t>CCT: 2200-3000 K</a:t>
            </a:r>
          </a:p>
          <a:p>
            <a:pPr algn="ctr">
              <a:lnSpc>
                <a:spcPts val="1888"/>
              </a:lnSpc>
            </a:pPr>
            <a:r>
              <a:rPr lang="en-US" sz="1600" spc="62">
                <a:solidFill>
                  <a:srgbClr val="414141"/>
                </a:solidFill>
                <a:latin typeface="TT Chocolates"/>
                <a:ea typeface="TT Chocolates"/>
                <a:cs typeface="TT Chocolates"/>
                <a:sym typeface="TT Chocolates"/>
              </a:rPr>
              <a:t>Illuminance: 50-200 lux</a:t>
            </a:r>
          </a:p>
        </p:txBody>
      </p:sp>
      <p:grpSp>
        <p:nvGrpSpPr>
          <p:cNvPr id="55" name="Group 55"/>
          <p:cNvGrpSpPr/>
          <p:nvPr/>
        </p:nvGrpSpPr>
        <p:grpSpPr>
          <a:xfrm>
            <a:off x="2522355" y="7114892"/>
            <a:ext cx="738136" cy="506353"/>
            <a:chOff x="0" y="0"/>
            <a:chExt cx="984182" cy="675137"/>
          </a:xfrm>
        </p:grpSpPr>
        <p:sp>
          <p:nvSpPr>
            <p:cNvPr id="56" name="Freeform 56"/>
            <p:cNvSpPr/>
            <p:nvPr/>
          </p:nvSpPr>
          <p:spPr>
            <a:xfrm>
              <a:off x="0" y="0"/>
              <a:ext cx="984182" cy="675137"/>
            </a:xfrm>
            <a:custGeom>
              <a:avLst/>
              <a:gdLst/>
              <a:ahLst/>
              <a:cxnLst/>
              <a:rect l="l" t="t" r="r" b="b"/>
              <a:pathLst>
                <a:path w="984182" h="675137">
                  <a:moveTo>
                    <a:pt x="0" y="0"/>
                  </a:moveTo>
                  <a:lnTo>
                    <a:pt x="984182" y="0"/>
                  </a:lnTo>
                  <a:lnTo>
                    <a:pt x="984182" y="675137"/>
                  </a:lnTo>
                  <a:lnTo>
                    <a:pt x="0" y="675137"/>
                  </a:lnTo>
                  <a:lnTo>
                    <a:pt x="0" y="0"/>
                  </a:lnTo>
                  <a:close/>
                </a:path>
              </a:pathLst>
            </a:custGeom>
            <a:blipFill>
              <a:blip>
                <a:extLst>
                  <a:ext uri="{96DAC541-7B7A-43D3-8B79-37D633B846F1}">
                    <asvg:svgBlip xmlns:asvg="http://schemas.microsoft.com/office/drawing/2016/SVG/main" r:embed="rId3"/>
                  </a:ext>
                </a:extLst>
              </a:blip>
              <a:stretch>
                <a:fillRect r="-27914"/>
              </a:stretch>
            </a:blipFill>
          </p:spPr>
          <p:txBody>
            <a:bodyPr/>
            <a:lstStyle/>
            <a:p>
              <a:endParaRPr lang="it-IT"/>
            </a:p>
          </p:txBody>
        </p:sp>
        <p:sp>
          <p:nvSpPr>
            <p:cNvPr id="57" name="Freeform 57"/>
            <p:cNvSpPr/>
            <p:nvPr/>
          </p:nvSpPr>
          <p:spPr>
            <a:xfrm>
              <a:off x="0" y="0"/>
              <a:ext cx="449047" cy="675137"/>
            </a:xfrm>
            <a:custGeom>
              <a:avLst/>
              <a:gdLst/>
              <a:ahLst/>
              <a:cxnLst/>
              <a:rect l="l" t="t" r="r" b="b"/>
              <a:pathLst>
                <a:path w="449047" h="675137">
                  <a:moveTo>
                    <a:pt x="0" y="0"/>
                  </a:moveTo>
                  <a:lnTo>
                    <a:pt x="449047" y="0"/>
                  </a:lnTo>
                  <a:lnTo>
                    <a:pt x="449047" y="675137"/>
                  </a:lnTo>
                  <a:lnTo>
                    <a:pt x="0" y="675137"/>
                  </a:lnTo>
                  <a:lnTo>
                    <a:pt x="0" y="0"/>
                  </a:lnTo>
                  <a:close/>
                </a:path>
              </a:pathLst>
            </a:custGeom>
            <a:blipFill>
              <a:blip>
                <a:extLst>
                  <a:ext uri="{96DAC541-7B7A-43D3-8B79-37D633B846F1}">
                    <asvg:svgBlip xmlns:asvg="http://schemas.microsoft.com/office/drawing/2016/SVG/main" r:embed="rId4"/>
                  </a:ext>
                </a:extLst>
              </a:blip>
              <a:stretch>
                <a:fillRect r="-180351"/>
              </a:stretch>
            </a:blipFill>
          </p:spPr>
          <p:txBody>
            <a:bodyPr/>
            <a:lstStyle/>
            <a:p>
              <a:endParaRPr lang="it-IT"/>
            </a:p>
          </p:txBody>
        </p:sp>
      </p:grpSp>
      <p:sp>
        <p:nvSpPr>
          <p:cNvPr id="58" name="Freeform 58"/>
          <p:cNvSpPr/>
          <p:nvPr/>
        </p:nvSpPr>
        <p:spPr>
          <a:xfrm>
            <a:off x="2433864" y="6306314"/>
            <a:ext cx="825891" cy="786202"/>
          </a:xfrm>
          <a:custGeom>
            <a:avLst/>
            <a:gdLst/>
            <a:ahLst/>
            <a:cxnLst/>
            <a:rect l="l" t="t" r="r" b="b"/>
            <a:pathLst>
              <a:path w="825891" h="786202">
                <a:moveTo>
                  <a:pt x="0" y="0"/>
                </a:moveTo>
                <a:lnTo>
                  <a:pt x="825891" y="0"/>
                </a:lnTo>
                <a:lnTo>
                  <a:pt x="825891" y="786202"/>
                </a:lnTo>
                <a:lnTo>
                  <a:pt x="0" y="786202"/>
                </a:lnTo>
                <a:lnTo>
                  <a:pt x="0" y="0"/>
                </a:lnTo>
                <a:close/>
              </a:path>
            </a:pathLst>
          </a:custGeom>
          <a:blipFill>
            <a:blip>
              <a:alphaModFix amt="67000"/>
              <a:extLst>
                <a:ext uri="{96DAC541-7B7A-43D3-8B79-37D633B846F1}">
                  <asvg:svgBlip xmlns:asvg="http://schemas.microsoft.com/office/drawing/2016/SVG/main" r:embed="rId5"/>
                </a:ext>
              </a:extLst>
            </a:blip>
            <a:stretch>
              <a:fillRect l="-73298" r="-74246" b="-10192"/>
            </a:stretch>
          </a:blipFill>
        </p:spPr>
        <p:txBody>
          <a:bodyPr/>
          <a:lstStyle/>
          <a:p>
            <a:endParaRPr lang="it-IT"/>
          </a:p>
        </p:txBody>
      </p:sp>
      <p:grpSp>
        <p:nvGrpSpPr>
          <p:cNvPr id="59" name="Group 59"/>
          <p:cNvGrpSpPr/>
          <p:nvPr/>
        </p:nvGrpSpPr>
        <p:grpSpPr>
          <a:xfrm>
            <a:off x="2440963" y="6608143"/>
            <a:ext cx="819528" cy="442269"/>
            <a:chOff x="0" y="0"/>
            <a:chExt cx="1092704" cy="589692"/>
          </a:xfrm>
        </p:grpSpPr>
        <p:sp>
          <p:nvSpPr>
            <p:cNvPr id="60" name="Freeform 60"/>
            <p:cNvSpPr/>
            <p:nvPr/>
          </p:nvSpPr>
          <p:spPr>
            <a:xfrm>
              <a:off x="0" y="0"/>
              <a:ext cx="1092704" cy="561611"/>
            </a:xfrm>
            <a:custGeom>
              <a:avLst/>
              <a:gdLst/>
              <a:ahLst/>
              <a:cxnLst/>
              <a:rect l="l" t="t" r="r" b="b"/>
              <a:pathLst>
                <a:path w="1092704" h="561611">
                  <a:moveTo>
                    <a:pt x="0" y="0"/>
                  </a:moveTo>
                  <a:lnTo>
                    <a:pt x="1092704" y="0"/>
                  </a:lnTo>
                  <a:lnTo>
                    <a:pt x="1092704" y="561611"/>
                  </a:lnTo>
                  <a:lnTo>
                    <a:pt x="0" y="561611"/>
                  </a:lnTo>
                  <a:lnTo>
                    <a:pt x="0" y="0"/>
                  </a:lnTo>
                  <a:close/>
                </a:path>
              </a:pathLst>
            </a:custGeom>
            <a:blipFill>
              <a:blip>
                <a:alphaModFix amt="69000"/>
                <a:extLst>
                  <a:ext uri="{96DAC541-7B7A-43D3-8B79-37D633B846F1}">
                    <asvg:svgBlip xmlns:asvg="http://schemas.microsoft.com/office/drawing/2016/SVG/main" r:embed="rId6"/>
                  </a:ext>
                </a:extLst>
              </a:blip>
              <a:stretch>
                <a:fillRect t="-52248"/>
              </a:stretch>
            </a:blipFill>
          </p:spPr>
          <p:txBody>
            <a:bodyPr/>
            <a:lstStyle/>
            <a:p>
              <a:endParaRPr lang="it-IT"/>
            </a:p>
          </p:txBody>
        </p:sp>
        <p:sp>
          <p:nvSpPr>
            <p:cNvPr id="61" name="Freeform 61"/>
            <p:cNvSpPr/>
            <p:nvPr/>
          </p:nvSpPr>
          <p:spPr>
            <a:xfrm>
              <a:off x="488666" y="27602"/>
              <a:ext cx="253112" cy="231847"/>
            </a:xfrm>
            <a:custGeom>
              <a:avLst/>
              <a:gdLst/>
              <a:ahLst/>
              <a:cxnLst/>
              <a:rect l="l" t="t" r="r" b="b"/>
              <a:pathLst>
                <a:path w="253112" h="231847">
                  <a:moveTo>
                    <a:pt x="0" y="0"/>
                  </a:moveTo>
                  <a:lnTo>
                    <a:pt x="253111" y="0"/>
                  </a:lnTo>
                  <a:lnTo>
                    <a:pt x="253111" y="231848"/>
                  </a:lnTo>
                  <a:lnTo>
                    <a:pt x="0" y="231848"/>
                  </a:lnTo>
                  <a:lnTo>
                    <a:pt x="0" y="0"/>
                  </a:lnTo>
                  <a:close/>
                </a:path>
              </a:pathLst>
            </a:custGeom>
            <a:blipFill>
              <a:blip>
                <a:alphaModFix amt="69000"/>
                <a:extLst>
                  <a:ext uri="{96DAC541-7B7A-43D3-8B79-37D633B846F1}">
                    <asvg:svgBlip xmlns:asvg="http://schemas.microsoft.com/office/drawing/2016/SVG/main" r:embed="rId7"/>
                  </a:ext>
                </a:extLst>
              </a:blip>
              <a:stretch>
                <a:fillRect l="-193063" t="-138467" r="-138644" b="-130327"/>
              </a:stretch>
            </a:blipFill>
          </p:spPr>
          <p:txBody>
            <a:bodyPr/>
            <a:lstStyle/>
            <a:p>
              <a:endParaRPr lang="it-IT"/>
            </a:p>
          </p:txBody>
        </p:sp>
        <p:sp>
          <p:nvSpPr>
            <p:cNvPr id="62" name="Freeform 62"/>
            <p:cNvSpPr/>
            <p:nvPr/>
          </p:nvSpPr>
          <p:spPr>
            <a:xfrm>
              <a:off x="378177" y="366433"/>
              <a:ext cx="298024" cy="223259"/>
            </a:xfrm>
            <a:custGeom>
              <a:avLst/>
              <a:gdLst/>
              <a:ahLst/>
              <a:cxnLst/>
              <a:rect l="l" t="t" r="r" b="b"/>
              <a:pathLst>
                <a:path w="298024" h="223259">
                  <a:moveTo>
                    <a:pt x="0" y="0"/>
                  </a:moveTo>
                  <a:lnTo>
                    <a:pt x="298024" y="0"/>
                  </a:lnTo>
                  <a:lnTo>
                    <a:pt x="298024" y="223259"/>
                  </a:lnTo>
                  <a:lnTo>
                    <a:pt x="0" y="223259"/>
                  </a:lnTo>
                  <a:lnTo>
                    <a:pt x="0" y="0"/>
                  </a:lnTo>
                  <a:close/>
                </a:path>
              </a:pathLst>
            </a:custGeom>
            <a:blipFill>
              <a:blip>
                <a:alphaModFix amt="69000"/>
                <a:extLst>
                  <a:ext uri="{96DAC541-7B7A-43D3-8B79-37D633B846F1}">
                    <asvg:svgBlip xmlns:asvg="http://schemas.microsoft.com/office/drawing/2016/SVG/main" r:embed="rId7"/>
                  </a:ext>
                </a:extLst>
              </a:blip>
              <a:stretch>
                <a:fillRect l="-149064" t="-147641" r="-117584" b="-135341"/>
              </a:stretch>
            </a:blipFill>
          </p:spPr>
          <p:txBody>
            <a:bodyPr/>
            <a:lstStyle/>
            <a:p>
              <a:endParaRPr lang="it-IT"/>
            </a:p>
          </p:txBody>
        </p:sp>
      </p:grpSp>
      <p:sp>
        <p:nvSpPr>
          <p:cNvPr id="63" name="Freeform 63"/>
          <p:cNvSpPr/>
          <p:nvPr/>
        </p:nvSpPr>
        <p:spPr>
          <a:xfrm>
            <a:off x="12729429" y="7114892"/>
            <a:ext cx="429876" cy="451866"/>
          </a:xfrm>
          <a:custGeom>
            <a:avLst/>
            <a:gdLst/>
            <a:ahLst/>
            <a:cxnLst/>
            <a:rect l="l" t="t" r="r" b="b"/>
            <a:pathLst>
              <a:path w="429876" h="451866">
                <a:moveTo>
                  <a:pt x="0" y="0"/>
                </a:moveTo>
                <a:lnTo>
                  <a:pt x="429876" y="0"/>
                </a:lnTo>
                <a:lnTo>
                  <a:pt x="429876" y="451866"/>
                </a:lnTo>
                <a:lnTo>
                  <a:pt x="0" y="451866"/>
                </a:lnTo>
                <a:lnTo>
                  <a:pt x="0" y="0"/>
                </a:lnTo>
                <a:close/>
              </a:path>
            </a:pathLst>
          </a:custGeom>
          <a:blipFill>
            <a:blip>
              <a:extLst>
                <a:ext uri="{96DAC541-7B7A-43D3-8B79-37D633B846F1}">
                  <asvg:svgBlip xmlns:asvg="http://schemas.microsoft.com/office/drawing/2016/SVG/main" r:embed="rId3"/>
                </a:ext>
              </a:extLst>
            </a:blip>
            <a:stretch>
              <a:fillRect l="-71709" r="-47931" b="-12058"/>
            </a:stretch>
          </a:blipFill>
        </p:spPr>
        <p:txBody>
          <a:bodyPr/>
          <a:lstStyle/>
          <a:p>
            <a:endParaRPr lang="it-IT"/>
          </a:p>
        </p:txBody>
      </p:sp>
      <p:grpSp>
        <p:nvGrpSpPr>
          <p:cNvPr id="64" name="Group 64"/>
          <p:cNvGrpSpPr/>
          <p:nvPr/>
        </p:nvGrpSpPr>
        <p:grpSpPr>
          <a:xfrm>
            <a:off x="12339777" y="6608143"/>
            <a:ext cx="819528" cy="442269"/>
            <a:chOff x="0" y="0"/>
            <a:chExt cx="1092704" cy="589692"/>
          </a:xfrm>
        </p:grpSpPr>
        <p:sp>
          <p:nvSpPr>
            <p:cNvPr id="65" name="Freeform 65"/>
            <p:cNvSpPr/>
            <p:nvPr/>
          </p:nvSpPr>
          <p:spPr>
            <a:xfrm>
              <a:off x="0" y="0"/>
              <a:ext cx="1092704" cy="561611"/>
            </a:xfrm>
            <a:custGeom>
              <a:avLst/>
              <a:gdLst/>
              <a:ahLst/>
              <a:cxnLst/>
              <a:rect l="l" t="t" r="r" b="b"/>
              <a:pathLst>
                <a:path w="1092704" h="561611">
                  <a:moveTo>
                    <a:pt x="0" y="0"/>
                  </a:moveTo>
                  <a:lnTo>
                    <a:pt x="1092704" y="0"/>
                  </a:lnTo>
                  <a:lnTo>
                    <a:pt x="1092704" y="561611"/>
                  </a:lnTo>
                  <a:lnTo>
                    <a:pt x="0" y="561611"/>
                  </a:lnTo>
                  <a:lnTo>
                    <a:pt x="0" y="0"/>
                  </a:lnTo>
                  <a:close/>
                </a:path>
              </a:pathLst>
            </a:custGeom>
            <a:blipFill>
              <a:blip>
                <a:alphaModFix amt="69000"/>
                <a:extLst>
                  <a:ext uri="{96DAC541-7B7A-43D3-8B79-37D633B846F1}">
                    <asvg:svgBlip xmlns:asvg="http://schemas.microsoft.com/office/drawing/2016/SVG/main" r:embed="rId6"/>
                  </a:ext>
                </a:extLst>
              </a:blip>
              <a:stretch>
                <a:fillRect t="-52248"/>
              </a:stretch>
            </a:blipFill>
          </p:spPr>
          <p:txBody>
            <a:bodyPr/>
            <a:lstStyle/>
            <a:p>
              <a:endParaRPr lang="it-IT"/>
            </a:p>
          </p:txBody>
        </p:sp>
        <p:sp>
          <p:nvSpPr>
            <p:cNvPr id="66" name="Freeform 66"/>
            <p:cNvSpPr/>
            <p:nvPr/>
          </p:nvSpPr>
          <p:spPr>
            <a:xfrm>
              <a:off x="488666" y="27602"/>
              <a:ext cx="253112" cy="231847"/>
            </a:xfrm>
            <a:custGeom>
              <a:avLst/>
              <a:gdLst/>
              <a:ahLst/>
              <a:cxnLst/>
              <a:rect l="l" t="t" r="r" b="b"/>
              <a:pathLst>
                <a:path w="253112" h="231847">
                  <a:moveTo>
                    <a:pt x="0" y="0"/>
                  </a:moveTo>
                  <a:lnTo>
                    <a:pt x="253111" y="0"/>
                  </a:lnTo>
                  <a:lnTo>
                    <a:pt x="253111" y="231848"/>
                  </a:lnTo>
                  <a:lnTo>
                    <a:pt x="0" y="231848"/>
                  </a:lnTo>
                  <a:lnTo>
                    <a:pt x="0" y="0"/>
                  </a:lnTo>
                  <a:close/>
                </a:path>
              </a:pathLst>
            </a:custGeom>
            <a:blipFill>
              <a:blip>
                <a:alphaModFix amt="69000"/>
                <a:extLst>
                  <a:ext uri="{96DAC541-7B7A-43D3-8B79-37D633B846F1}">
                    <asvg:svgBlip xmlns:asvg="http://schemas.microsoft.com/office/drawing/2016/SVG/main" r:embed="rId8"/>
                  </a:ext>
                </a:extLst>
              </a:blip>
              <a:stretch>
                <a:fillRect l="-193063" t="-138467" r="-138644" b="-130327"/>
              </a:stretch>
            </a:blipFill>
          </p:spPr>
          <p:txBody>
            <a:bodyPr/>
            <a:lstStyle/>
            <a:p>
              <a:endParaRPr lang="it-IT"/>
            </a:p>
          </p:txBody>
        </p:sp>
        <p:sp>
          <p:nvSpPr>
            <p:cNvPr id="67" name="Freeform 67"/>
            <p:cNvSpPr/>
            <p:nvPr/>
          </p:nvSpPr>
          <p:spPr>
            <a:xfrm>
              <a:off x="378177" y="366433"/>
              <a:ext cx="298024" cy="223259"/>
            </a:xfrm>
            <a:custGeom>
              <a:avLst/>
              <a:gdLst/>
              <a:ahLst/>
              <a:cxnLst/>
              <a:rect l="l" t="t" r="r" b="b"/>
              <a:pathLst>
                <a:path w="298024" h="223259">
                  <a:moveTo>
                    <a:pt x="0" y="0"/>
                  </a:moveTo>
                  <a:lnTo>
                    <a:pt x="298024" y="0"/>
                  </a:lnTo>
                  <a:lnTo>
                    <a:pt x="298024" y="223259"/>
                  </a:lnTo>
                  <a:lnTo>
                    <a:pt x="0" y="223259"/>
                  </a:lnTo>
                  <a:lnTo>
                    <a:pt x="0" y="0"/>
                  </a:lnTo>
                  <a:close/>
                </a:path>
              </a:pathLst>
            </a:custGeom>
            <a:blipFill>
              <a:blip>
                <a:alphaModFix amt="69000"/>
                <a:extLst>
                  <a:ext uri="{96DAC541-7B7A-43D3-8B79-37D633B846F1}">
                    <asvg:svgBlip xmlns:asvg="http://schemas.microsoft.com/office/drawing/2016/SVG/main" r:embed="rId8"/>
                  </a:ext>
                </a:extLst>
              </a:blip>
              <a:stretch>
                <a:fillRect l="-149064" t="-147641" r="-117584" b="-135341"/>
              </a:stretch>
            </a:blipFill>
          </p:spPr>
          <p:txBody>
            <a:bodyPr/>
            <a:lstStyle/>
            <a:p>
              <a:endParaRPr lang="it-IT"/>
            </a:p>
          </p:txBody>
        </p:sp>
      </p:grpSp>
      <p:sp>
        <p:nvSpPr>
          <p:cNvPr id="68" name="Freeform 68"/>
          <p:cNvSpPr/>
          <p:nvPr/>
        </p:nvSpPr>
        <p:spPr>
          <a:xfrm>
            <a:off x="12316115" y="7114892"/>
            <a:ext cx="429876" cy="451866"/>
          </a:xfrm>
          <a:custGeom>
            <a:avLst/>
            <a:gdLst/>
            <a:ahLst/>
            <a:cxnLst/>
            <a:rect l="l" t="t" r="r" b="b"/>
            <a:pathLst>
              <a:path w="429876" h="451866">
                <a:moveTo>
                  <a:pt x="0" y="0"/>
                </a:moveTo>
                <a:lnTo>
                  <a:pt x="429876" y="0"/>
                </a:lnTo>
                <a:lnTo>
                  <a:pt x="429876" y="451866"/>
                </a:lnTo>
                <a:lnTo>
                  <a:pt x="0" y="451866"/>
                </a:lnTo>
                <a:lnTo>
                  <a:pt x="0" y="0"/>
                </a:lnTo>
                <a:close/>
              </a:path>
            </a:pathLst>
          </a:custGeom>
          <a:blipFill>
            <a:blip>
              <a:extLst>
                <a:ext uri="{96DAC541-7B7A-43D3-8B79-37D633B846F1}">
                  <asvg:svgBlip xmlns:asvg="http://schemas.microsoft.com/office/drawing/2016/SVG/main" r:embed="rId3"/>
                </a:ext>
              </a:extLst>
            </a:blip>
            <a:stretch>
              <a:fillRect l="-71709" r="-47931" b="-12058"/>
            </a:stretch>
          </a:blipFill>
        </p:spPr>
        <p:txBody>
          <a:bodyPr/>
          <a:lstStyle/>
          <a:p>
            <a:endParaRPr lang="it-IT"/>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42371" y="2283586"/>
            <a:ext cx="7930958" cy="6974714"/>
          </a:xfrm>
          <a:custGeom>
            <a:avLst/>
            <a:gdLst/>
            <a:ahLst/>
            <a:cxnLst/>
            <a:rect l="l" t="t" r="r" b="b"/>
            <a:pathLst>
              <a:path w="7930958" h="6974714">
                <a:moveTo>
                  <a:pt x="0" y="0"/>
                </a:moveTo>
                <a:lnTo>
                  <a:pt x="7930958" y="0"/>
                </a:lnTo>
                <a:lnTo>
                  <a:pt x="7930958" y="6974714"/>
                </a:lnTo>
                <a:lnTo>
                  <a:pt x="0" y="6974714"/>
                </a:lnTo>
                <a:lnTo>
                  <a:pt x="0" y="0"/>
                </a:lnTo>
                <a:close/>
              </a:path>
            </a:pathLst>
          </a:custGeom>
          <a:blipFill>
            <a:blip r:embed="rId3"/>
            <a:stretch>
              <a:fillRect t="-2765"/>
            </a:stretch>
          </a:blipFill>
        </p:spPr>
        <p:txBody>
          <a:bodyPr/>
          <a:lstStyle/>
          <a:p>
            <a:endParaRPr lang="it-IT"/>
          </a:p>
        </p:txBody>
      </p:sp>
      <p:sp>
        <p:nvSpPr>
          <p:cNvPr id="3" name="TextBox 3"/>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MACHINE LEARNING</a:t>
            </a:r>
          </a:p>
        </p:txBody>
      </p:sp>
      <p:sp>
        <p:nvSpPr>
          <p:cNvPr id="4" name="TextBox 4"/>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
        <p:nvSpPr>
          <p:cNvPr id="5" name="TextBox 5"/>
          <p:cNvSpPr txBox="1"/>
          <p:nvPr/>
        </p:nvSpPr>
        <p:spPr>
          <a:xfrm>
            <a:off x="1028700" y="1826064"/>
            <a:ext cx="3587770"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Feature correlation heatmap</a:t>
            </a:r>
          </a:p>
        </p:txBody>
      </p:sp>
      <p:sp>
        <p:nvSpPr>
          <p:cNvPr id="6" name="TextBox 6"/>
          <p:cNvSpPr txBox="1"/>
          <p:nvPr/>
        </p:nvSpPr>
        <p:spPr>
          <a:xfrm>
            <a:off x="1028700" y="2172281"/>
            <a:ext cx="6168172" cy="1378585"/>
          </a:xfrm>
          <a:prstGeom prst="rect">
            <a:avLst/>
          </a:prstGeom>
        </p:spPr>
        <p:txBody>
          <a:bodyPr lIns="0" tIns="0" rIns="0" bIns="0" rtlCol="0" anchor="t">
            <a:spAutoFit/>
          </a:bodyPr>
          <a:lstStyle/>
          <a:p>
            <a:pPr marL="345439" lvl="1" indent="-172720" algn="l">
              <a:lnSpc>
                <a:spcPts val="2239"/>
              </a:lnSpc>
              <a:buFont typeface="Arial"/>
              <a:buChar char="•"/>
            </a:pPr>
            <a:r>
              <a:rPr lang="en-US" sz="1599" b="1">
                <a:solidFill>
                  <a:srgbClr val="000000"/>
                </a:solidFill>
                <a:latin typeface="TT Chocolates Bold"/>
                <a:ea typeface="TT Chocolates Bold"/>
                <a:cs typeface="TT Chocolates Bold"/>
                <a:sym typeface="TT Chocolates Bold"/>
              </a:rPr>
              <a:t>Machine learning</a:t>
            </a:r>
            <a:r>
              <a:rPr lang="en-US" sz="1599">
                <a:solidFill>
                  <a:srgbClr val="000000"/>
                </a:solidFill>
                <a:latin typeface="TT Chocolates"/>
                <a:ea typeface="TT Chocolates"/>
                <a:cs typeface="TT Chocolates"/>
                <a:sym typeface="TT Chocolates"/>
              </a:rPr>
              <a:t> to transform the system from reactive </a:t>
            </a:r>
          </a:p>
          <a:p>
            <a:pPr algn="l">
              <a:lnSpc>
                <a:spcPts val="2239"/>
              </a:lnSpc>
            </a:pPr>
            <a:r>
              <a:rPr lang="en-US" sz="1599">
                <a:solidFill>
                  <a:srgbClr val="000000"/>
                </a:solidFill>
                <a:latin typeface="TT Chocolates"/>
                <a:ea typeface="TT Chocolates"/>
                <a:cs typeface="TT Chocolates"/>
                <a:sym typeface="TT Chocolates"/>
              </a:rPr>
              <a:t>        → </a:t>
            </a:r>
            <a:r>
              <a:rPr lang="en-US" sz="1599" b="1">
                <a:solidFill>
                  <a:srgbClr val="000000"/>
                </a:solidFill>
                <a:latin typeface="TT Chocolates Bold"/>
                <a:ea typeface="TT Chocolates Bold"/>
                <a:cs typeface="TT Chocolates Bold"/>
                <a:sym typeface="TT Chocolates Bold"/>
              </a:rPr>
              <a:t>predictive</a:t>
            </a:r>
          </a:p>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Jupyter Notebook</a:t>
            </a:r>
          </a:p>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Supervised learning</a:t>
            </a:r>
          </a:p>
          <a:p>
            <a:pPr marL="345439" lvl="1" indent="-172720" algn="l">
              <a:lnSpc>
                <a:spcPts val="2239"/>
              </a:lnSpc>
              <a:spcBef>
                <a:spcPct val="0"/>
              </a:spcBef>
              <a:buFont typeface="Arial"/>
              <a:buChar char="•"/>
            </a:pPr>
            <a:r>
              <a:rPr lang="en-US" sz="1599">
                <a:solidFill>
                  <a:srgbClr val="000000"/>
                </a:solidFill>
                <a:latin typeface="TT Chocolates"/>
                <a:ea typeface="TT Chocolates"/>
                <a:cs typeface="TT Chocolates"/>
                <a:sym typeface="TT Chocolates"/>
              </a:rPr>
              <a:t>Neural networks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219462"/>
            <a:ext cx="4888541" cy="273685"/>
          </a:xfrm>
          <a:prstGeom prst="rect">
            <a:avLst/>
          </a:prstGeom>
        </p:spPr>
        <p:txBody>
          <a:bodyPr lIns="0" tIns="0" rIns="0" bIns="0" rtlCol="0" anchor="t">
            <a:spAutoFit/>
          </a:bodyPr>
          <a:lstStyle/>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feature grouping</a:t>
            </a:r>
            <a:r>
              <a:rPr lang="en-US" sz="1599" b="1">
                <a:solidFill>
                  <a:srgbClr val="000000"/>
                </a:solidFill>
                <a:latin typeface="TT Chocolates Bold"/>
                <a:ea typeface="TT Chocolates Bold"/>
                <a:cs typeface="TT Chocolates Bold"/>
                <a:sym typeface="TT Chocolates Bold"/>
              </a:rPr>
              <a:t> </a:t>
            </a:r>
            <a:r>
              <a:rPr lang="en-US" sz="1599">
                <a:solidFill>
                  <a:srgbClr val="000000"/>
                </a:solidFill>
                <a:latin typeface="TT Chocolates"/>
                <a:ea typeface="TT Chocolates"/>
                <a:cs typeface="TT Chocolates"/>
                <a:sym typeface="TT Chocolates"/>
              </a:rPr>
              <a:t>based on correlation heatmap</a:t>
            </a:r>
          </a:p>
        </p:txBody>
      </p:sp>
      <p:sp>
        <p:nvSpPr>
          <p:cNvPr id="3" name="TextBox 3"/>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MACHINE LEARNING </a:t>
            </a:r>
          </a:p>
        </p:txBody>
      </p:sp>
      <p:sp>
        <p:nvSpPr>
          <p:cNvPr id="4" name="TextBox 4"/>
          <p:cNvSpPr txBox="1"/>
          <p:nvPr/>
        </p:nvSpPr>
        <p:spPr>
          <a:xfrm>
            <a:off x="1028700" y="1826064"/>
            <a:ext cx="3328408"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Data grouping</a:t>
            </a:r>
          </a:p>
        </p:txBody>
      </p:sp>
      <p:sp>
        <p:nvSpPr>
          <p:cNvPr id="5" name="TextBox 5"/>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grpSp>
        <p:nvGrpSpPr>
          <p:cNvPr id="6" name="Group 6"/>
          <p:cNvGrpSpPr/>
          <p:nvPr/>
        </p:nvGrpSpPr>
        <p:grpSpPr>
          <a:xfrm>
            <a:off x="6218828" y="2257562"/>
            <a:ext cx="12069172" cy="7439151"/>
            <a:chOff x="0" y="0"/>
            <a:chExt cx="16092230" cy="9918868"/>
          </a:xfrm>
        </p:grpSpPr>
        <p:sp>
          <p:nvSpPr>
            <p:cNvPr id="7" name="TextBox 7"/>
            <p:cNvSpPr txBox="1"/>
            <p:nvPr/>
          </p:nvSpPr>
          <p:spPr>
            <a:xfrm>
              <a:off x="4955844" y="-47625"/>
              <a:ext cx="9502203" cy="481629"/>
            </a:xfrm>
            <a:prstGeom prst="rect">
              <a:avLst/>
            </a:prstGeom>
          </p:spPr>
          <p:txBody>
            <a:bodyPr lIns="0" tIns="0" rIns="0" bIns="0" rtlCol="0" anchor="t">
              <a:spAutoFit/>
            </a:bodyPr>
            <a:lstStyle/>
            <a:p>
              <a:pPr algn="l">
                <a:lnSpc>
                  <a:spcPts val="3067"/>
                </a:lnSpc>
                <a:spcBef>
                  <a:spcPct val="0"/>
                </a:spcBef>
              </a:pPr>
              <a:r>
                <a:rPr lang="en-US" sz="2191" b="1" spc="438">
                  <a:solidFill>
                    <a:srgbClr val="192C50">
                      <a:alpha val="73725"/>
                    </a:srgbClr>
                  </a:solidFill>
                  <a:latin typeface="TT Chocolates Bold"/>
                  <a:ea typeface="TT Chocolates Bold"/>
                  <a:cs typeface="TT Chocolates Bold"/>
                  <a:sym typeface="TT Chocolates Bold"/>
                </a:rPr>
                <a:t>INPUT       HIDDEN    OUTPUT</a:t>
              </a:r>
            </a:p>
          </p:txBody>
        </p:sp>
        <p:sp>
          <p:nvSpPr>
            <p:cNvPr id="8" name="TextBox 8"/>
            <p:cNvSpPr txBox="1"/>
            <p:nvPr/>
          </p:nvSpPr>
          <p:spPr>
            <a:xfrm>
              <a:off x="553697" y="100395"/>
              <a:ext cx="5066337" cy="5327407"/>
            </a:xfrm>
            <a:prstGeom prst="rect">
              <a:avLst/>
            </a:prstGeom>
          </p:spPr>
          <p:txBody>
            <a:bodyPr lIns="0" tIns="0" rIns="0" bIns="0" rtlCol="0" anchor="t">
              <a:spAutoFit/>
            </a:bodyPr>
            <a:lstStyle/>
            <a:p>
              <a:pPr algn="l">
                <a:lnSpc>
                  <a:spcPts val="2443"/>
                </a:lnSpc>
              </a:pPr>
              <a:endParaRPr/>
            </a:p>
            <a:p>
              <a:pPr algn="l">
                <a:lnSpc>
                  <a:spcPts val="2443"/>
                </a:lnSpc>
              </a:pPr>
              <a:r>
                <a:rPr lang="en-US" sz="1745" b="1" spc="349">
                  <a:solidFill>
                    <a:srgbClr val="000000">
                      <a:alpha val="73725"/>
                    </a:srgbClr>
                  </a:solidFill>
                  <a:latin typeface="TT Chocolates Bold"/>
                  <a:ea typeface="TT Chocolates Bold"/>
                  <a:cs typeface="TT Chocolates Bold"/>
                  <a:sym typeface="TT Chocolates Bold"/>
                </a:rPr>
                <a:t>Physological Features</a:t>
              </a: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pPr>
              <a:r>
                <a:rPr lang="en-US" sz="1745" b="1" spc="349">
                  <a:solidFill>
                    <a:srgbClr val="000000">
                      <a:alpha val="73725"/>
                    </a:srgbClr>
                  </a:solidFill>
                  <a:latin typeface="TT Chocolates Bold"/>
                  <a:ea typeface="TT Chocolates Bold"/>
                  <a:cs typeface="TT Chocolates Bold"/>
                  <a:sym typeface="TT Chocolates Bold"/>
                </a:rPr>
                <a:t>Weather Features</a:t>
              </a:r>
            </a:p>
            <a:p>
              <a:pPr algn="l">
                <a:lnSpc>
                  <a:spcPts val="2443"/>
                </a:lnSpc>
              </a:pPr>
              <a:endParaRPr lang="en-US" sz="1745" b="1" spc="349">
                <a:solidFill>
                  <a:srgbClr val="000000">
                    <a:alpha val="73725"/>
                  </a:srgbClr>
                </a:solidFill>
                <a:latin typeface="TT Chocolates Bold"/>
                <a:ea typeface="TT Chocolates Bold"/>
                <a:cs typeface="TT Chocolates Bold"/>
                <a:sym typeface="TT Chocolates Bold"/>
              </a:endParaRPr>
            </a:p>
            <a:p>
              <a:pPr algn="l">
                <a:lnSpc>
                  <a:spcPts val="2443"/>
                </a:lnSpc>
                <a:spcBef>
                  <a:spcPct val="0"/>
                </a:spcBef>
              </a:pPr>
              <a:endParaRPr lang="en-US" sz="1745" b="1" spc="349">
                <a:solidFill>
                  <a:srgbClr val="000000">
                    <a:alpha val="73725"/>
                  </a:srgbClr>
                </a:solidFill>
                <a:latin typeface="TT Chocolates Bold"/>
                <a:ea typeface="TT Chocolates Bold"/>
                <a:cs typeface="TT Chocolates Bold"/>
                <a:sym typeface="TT Chocolates Bold"/>
              </a:endParaRPr>
            </a:p>
          </p:txBody>
        </p:sp>
        <p:sp>
          <p:nvSpPr>
            <p:cNvPr id="9" name="TextBox 9"/>
            <p:cNvSpPr txBox="1"/>
            <p:nvPr/>
          </p:nvSpPr>
          <p:spPr>
            <a:xfrm>
              <a:off x="1346091" y="1206637"/>
              <a:ext cx="3481549" cy="3393235"/>
            </a:xfrm>
            <a:prstGeom prst="rect">
              <a:avLst/>
            </a:prstGeom>
          </p:spPr>
          <p:txBody>
            <a:bodyPr lIns="0" tIns="0" rIns="0" bIns="0" rtlCol="0" anchor="t">
              <a:spAutoFit/>
            </a:bodyPr>
            <a:lstStyle/>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HVR</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heart rate</a:t>
              </a: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pupil dialationil</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blink ratek</a:t>
              </a: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skin conductance</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respiration rate</a:t>
              </a:r>
            </a:p>
            <a:p>
              <a:pPr algn="r">
                <a:lnSpc>
                  <a:spcPts val="2024"/>
                </a:lnSpc>
                <a:spcBef>
                  <a:spcPct val="0"/>
                </a:spcBef>
              </a:pPr>
              <a:endParaRPr lang="en-US" sz="1217" b="1" spc="243">
                <a:solidFill>
                  <a:srgbClr val="192C50">
                    <a:alpha val="73725"/>
                  </a:srgbClr>
                </a:solidFill>
                <a:latin typeface="TT Chocolates Bold"/>
                <a:ea typeface="TT Chocolates Bold"/>
                <a:cs typeface="TT Chocolates Bold"/>
                <a:sym typeface="TT Chocolates Bold"/>
              </a:endParaRPr>
            </a:p>
          </p:txBody>
        </p:sp>
        <p:sp>
          <p:nvSpPr>
            <p:cNvPr id="10" name="TextBox 10"/>
            <p:cNvSpPr txBox="1"/>
            <p:nvPr/>
          </p:nvSpPr>
          <p:spPr>
            <a:xfrm>
              <a:off x="11749611" y="3768585"/>
              <a:ext cx="4342619" cy="1770905"/>
            </a:xfrm>
            <a:prstGeom prst="rect">
              <a:avLst/>
            </a:prstGeom>
          </p:spPr>
          <p:txBody>
            <a:bodyPr lIns="0" tIns="0" rIns="0" bIns="0" rtlCol="0" anchor="t">
              <a:spAutoFit/>
            </a:bodyPr>
            <a:lstStyle/>
            <a:p>
              <a:pPr algn="just">
                <a:lnSpc>
                  <a:spcPts val="2125"/>
                </a:lnSpc>
              </a:pPr>
              <a:r>
                <a:rPr lang="en-US" sz="1518" b="1" spc="303">
                  <a:solidFill>
                    <a:srgbClr val="192C50">
                      <a:alpha val="73725"/>
                    </a:srgbClr>
                  </a:solidFill>
                  <a:latin typeface="TT Chocolates Bold"/>
                  <a:ea typeface="TT Chocolates Bold"/>
                  <a:cs typeface="TT Chocolates Bold"/>
                  <a:sym typeface="TT Chocolates Bold"/>
                </a:rPr>
                <a:t>Illuminance LUX</a:t>
              </a:r>
            </a:p>
            <a:p>
              <a:pPr algn="just">
                <a:lnSpc>
                  <a:spcPts val="2125"/>
                </a:lnSpc>
              </a:pPr>
              <a:endParaRPr lang="en-US" sz="1518" b="1" spc="303">
                <a:solidFill>
                  <a:srgbClr val="192C50">
                    <a:alpha val="73725"/>
                  </a:srgbClr>
                </a:solidFill>
                <a:latin typeface="TT Chocolates Bold"/>
                <a:ea typeface="TT Chocolates Bold"/>
                <a:cs typeface="TT Chocolates Bold"/>
                <a:sym typeface="TT Chocolates Bold"/>
              </a:endParaRPr>
            </a:p>
            <a:p>
              <a:pPr algn="just">
                <a:lnSpc>
                  <a:spcPts val="2125"/>
                </a:lnSpc>
              </a:pPr>
              <a:endParaRPr lang="en-US" sz="1518" b="1" spc="303">
                <a:solidFill>
                  <a:srgbClr val="192C50">
                    <a:alpha val="73725"/>
                  </a:srgbClr>
                </a:solidFill>
                <a:latin typeface="TT Chocolates Bold"/>
                <a:ea typeface="TT Chocolates Bold"/>
                <a:cs typeface="TT Chocolates Bold"/>
                <a:sym typeface="TT Chocolates Bold"/>
              </a:endParaRPr>
            </a:p>
            <a:p>
              <a:pPr algn="just">
                <a:lnSpc>
                  <a:spcPts val="2125"/>
                </a:lnSpc>
              </a:pPr>
              <a:endParaRPr lang="en-US" sz="1518" b="1" spc="303">
                <a:solidFill>
                  <a:srgbClr val="192C50">
                    <a:alpha val="73725"/>
                  </a:srgbClr>
                </a:solidFill>
                <a:latin typeface="TT Chocolates Bold"/>
                <a:ea typeface="TT Chocolates Bold"/>
                <a:cs typeface="TT Chocolates Bold"/>
                <a:sym typeface="TT Chocolates Bold"/>
              </a:endParaRPr>
            </a:p>
            <a:p>
              <a:pPr algn="just">
                <a:lnSpc>
                  <a:spcPts val="2125"/>
                </a:lnSpc>
                <a:spcBef>
                  <a:spcPct val="0"/>
                </a:spcBef>
              </a:pPr>
              <a:r>
                <a:rPr lang="en-US" sz="1518" b="1" spc="303">
                  <a:solidFill>
                    <a:srgbClr val="192C50">
                      <a:alpha val="73725"/>
                    </a:srgbClr>
                  </a:solidFill>
                  <a:latin typeface="TT Chocolates Bold"/>
                  <a:ea typeface="TT Chocolates Bold"/>
                  <a:cs typeface="TT Chocolates Bold"/>
                  <a:sym typeface="TT Chocolates Bold"/>
                </a:rPr>
                <a:t>CCT Kelvin</a:t>
              </a:r>
            </a:p>
          </p:txBody>
        </p:sp>
        <p:sp>
          <p:nvSpPr>
            <p:cNvPr id="11" name="TextBox 11"/>
            <p:cNvSpPr txBox="1"/>
            <p:nvPr/>
          </p:nvSpPr>
          <p:spPr>
            <a:xfrm>
              <a:off x="0" y="4695017"/>
              <a:ext cx="4827640" cy="5063102"/>
            </a:xfrm>
            <a:prstGeom prst="rect">
              <a:avLst/>
            </a:prstGeom>
          </p:spPr>
          <p:txBody>
            <a:bodyPr lIns="0" tIns="0" rIns="0" bIns="0" rtlCol="0" anchor="t">
              <a:spAutoFit/>
            </a:bodyPr>
            <a:lstStyle/>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temperature</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humidity</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skycover</a:t>
              </a: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diffuse radiation</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global horizontal radiation</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infrared radiation</a:t>
              </a: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direct radiation</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direct illumination</a:t>
              </a: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endParaRPr lang="en-US" sz="1217" b="1" spc="243">
                <a:solidFill>
                  <a:srgbClr val="192C50">
                    <a:alpha val="73725"/>
                  </a:srgbClr>
                </a:solidFill>
                <a:latin typeface="TT Chocolates Bold"/>
                <a:ea typeface="TT Chocolates Bold"/>
                <a:cs typeface="TT Chocolates Bold"/>
                <a:sym typeface="TT Chocolates Bold"/>
              </a:endParaRP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diffuse horizontal illuminatio</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global horizontal illumination</a:t>
              </a:r>
            </a:p>
            <a:p>
              <a:pPr algn="r">
                <a:lnSpc>
                  <a:spcPts val="1704"/>
                </a:lnSpc>
              </a:pPr>
              <a:r>
                <a:rPr lang="en-US" sz="1217" b="1" spc="243">
                  <a:solidFill>
                    <a:srgbClr val="192C50">
                      <a:alpha val="73725"/>
                    </a:srgbClr>
                  </a:solidFill>
                  <a:latin typeface="TT Chocolates Bold"/>
                  <a:ea typeface="TT Chocolates Bold"/>
                  <a:cs typeface="TT Chocolates Bold"/>
                  <a:sym typeface="TT Chocolates Bold"/>
                </a:rPr>
                <a:t> </a:t>
              </a:r>
            </a:p>
            <a:p>
              <a:pPr algn="r">
                <a:lnSpc>
                  <a:spcPts val="2024"/>
                </a:lnSpc>
                <a:spcBef>
                  <a:spcPct val="0"/>
                </a:spcBef>
              </a:pPr>
              <a:endParaRPr lang="en-US" sz="1217" b="1" spc="243">
                <a:solidFill>
                  <a:srgbClr val="192C50">
                    <a:alpha val="73725"/>
                  </a:srgbClr>
                </a:solidFill>
                <a:latin typeface="TT Chocolates Bold"/>
                <a:ea typeface="TT Chocolates Bold"/>
                <a:cs typeface="TT Chocolates Bold"/>
                <a:sym typeface="TT Chocolates Bold"/>
              </a:endParaRPr>
            </a:p>
          </p:txBody>
        </p:sp>
        <p:sp>
          <p:nvSpPr>
            <p:cNvPr id="12" name="Freeform 12"/>
            <p:cNvSpPr/>
            <p:nvPr/>
          </p:nvSpPr>
          <p:spPr>
            <a:xfrm>
              <a:off x="5102638" y="578448"/>
              <a:ext cx="6646973" cy="9340421"/>
            </a:xfrm>
            <a:custGeom>
              <a:avLst/>
              <a:gdLst/>
              <a:ahLst/>
              <a:cxnLst/>
              <a:rect l="l" t="t" r="r" b="b"/>
              <a:pathLst>
                <a:path w="6646973" h="9340421">
                  <a:moveTo>
                    <a:pt x="0" y="0"/>
                  </a:moveTo>
                  <a:lnTo>
                    <a:pt x="6646973" y="0"/>
                  </a:lnTo>
                  <a:lnTo>
                    <a:pt x="6646973" y="9340420"/>
                  </a:lnTo>
                  <a:lnTo>
                    <a:pt x="0" y="9340420"/>
                  </a:lnTo>
                  <a:lnTo>
                    <a:pt x="0" y="0"/>
                  </a:lnTo>
                  <a:close/>
                </a:path>
              </a:pathLst>
            </a:custGeom>
            <a:blipFill>
              <a:blip r:embed="rId2"/>
              <a:stretch>
                <a:fillRect l="-62662" t="-11538" r="-58871"/>
              </a:stretch>
            </a:blipFill>
          </p:spPr>
          <p:txBody>
            <a:bodyPr/>
            <a:lstStyle/>
            <a:p>
              <a:endParaRPr lang="it-IT"/>
            </a:p>
          </p:txBody>
        </p:sp>
        <p:sp>
          <p:nvSpPr>
            <p:cNvPr id="13" name="AutoShape 13"/>
            <p:cNvSpPr/>
            <p:nvPr/>
          </p:nvSpPr>
          <p:spPr>
            <a:xfrm>
              <a:off x="7195901" y="9013881"/>
              <a:ext cx="2460447" cy="0"/>
            </a:xfrm>
            <a:prstGeom prst="line">
              <a:avLst/>
            </a:prstGeom>
            <a:ln w="50800" cap="flat">
              <a:solidFill>
                <a:srgbClr val="000000">
                  <a:alpha val="58824"/>
                </a:srgbClr>
              </a:solidFill>
              <a:prstDash val="solid"/>
              <a:headEnd type="none" w="sm" len="sm"/>
              <a:tailEnd type="arrow" w="med" len="sm"/>
            </a:ln>
          </p:spPr>
          <p:txBody>
            <a:bodyPr/>
            <a:lstStyle/>
            <a:p>
              <a:endParaRPr lang="it-IT"/>
            </a:p>
          </p:txBody>
        </p:sp>
        <p:sp>
          <p:nvSpPr>
            <p:cNvPr id="14" name="TextBox 14"/>
            <p:cNvSpPr txBox="1"/>
            <p:nvPr/>
          </p:nvSpPr>
          <p:spPr>
            <a:xfrm>
              <a:off x="2401120" y="1168537"/>
              <a:ext cx="3481549" cy="7909325"/>
            </a:xfrm>
            <a:prstGeom prst="rect">
              <a:avLst/>
            </a:prstGeom>
          </p:spPr>
          <p:txBody>
            <a:bodyPr lIns="0" tIns="0" rIns="0" bIns="0" rtlCol="0" anchor="t">
              <a:spAutoFit/>
            </a:bodyPr>
            <a:lstStyle/>
            <a:p>
              <a:pPr algn="r">
                <a:lnSpc>
                  <a:spcPts val="2501"/>
                </a:lnSpc>
              </a:pPr>
              <a:r>
                <a:rPr lang="en-US" sz="1446" b="1" spc="400">
                  <a:solidFill>
                    <a:srgbClr val="192C50">
                      <a:alpha val="73725"/>
                    </a:srgbClr>
                  </a:solidFill>
                  <a:latin typeface="TT Chocolates Bold"/>
                  <a:ea typeface="TT Chocolates Bold"/>
                  <a:cs typeface="TT Chocolates Bold"/>
                  <a:sym typeface="TT Chocolates Bold"/>
                </a:rPr>
                <a:t>1</a:t>
              </a: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r>
                <a:rPr lang="en-US" sz="1446" b="1" spc="400">
                  <a:solidFill>
                    <a:srgbClr val="192C50">
                      <a:alpha val="73725"/>
                    </a:srgbClr>
                  </a:solidFill>
                  <a:latin typeface="TT Chocolates Bold"/>
                  <a:ea typeface="TT Chocolates Bold"/>
                  <a:cs typeface="TT Chocolates Bold"/>
                  <a:sym typeface="TT Chocolates Bold"/>
                </a:rPr>
                <a:t>2</a:t>
              </a: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r>
                <a:rPr lang="en-US" sz="1446" b="1" spc="400">
                  <a:solidFill>
                    <a:srgbClr val="192C50">
                      <a:alpha val="73725"/>
                    </a:srgbClr>
                  </a:solidFill>
                  <a:latin typeface="TT Chocolates Bold"/>
                  <a:ea typeface="TT Chocolates Bold"/>
                  <a:cs typeface="TT Chocolates Bold"/>
                  <a:sym typeface="TT Chocolates Bold"/>
                </a:rPr>
                <a:t>3</a:t>
              </a: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r>
                <a:rPr lang="en-US" sz="1446" b="1" spc="400">
                  <a:solidFill>
                    <a:srgbClr val="192C50">
                      <a:alpha val="73725"/>
                    </a:srgbClr>
                  </a:solidFill>
                  <a:latin typeface="TT Chocolates Bold"/>
                  <a:ea typeface="TT Chocolates Bold"/>
                  <a:cs typeface="TT Chocolates Bold"/>
                  <a:sym typeface="TT Chocolates Bold"/>
                </a:rPr>
                <a:t>4</a:t>
              </a: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r>
                <a:rPr lang="en-US" sz="1446" b="1" spc="400">
                  <a:solidFill>
                    <a:srgbClr val="192C50">
                      <a:alpha val="73725"/>
                    </a:srgbClr>
                  </a:solidFill>
                  <a:latin typeface="TT Chocolates Bold"/>
                  <a:ea typeface="TT Chocolates Bold"/>
                  <a:cs typeface="TT Chocolates Bold"/>
                  <a:sym typeface="TT Chocolates Bold"/>
                </a:rPr>
                <a:t>5</a:t>
              </a: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r>
                <a:rPr lang="en-US" sz="1446" b="1" spc="400">
                  <a:solidFill>
                    <a:srgbClr val="192C50">
                      <a:alpha val="73725"/>
                    </a:srgbClr>
                  </a:solidFill>
                  <a:latin typeface="TT Chocolates Bold"/>
                  <a:ea typeface="TT Chocolates Bold"/>
                  <a:cs typeface="TT Chocolates Bold"/>
                  <a:sym typeface="TT Chocolates Bold"/>
                </a:rPr>
                <a:t>6</a:t>
              </a: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endParaRPr lang="en-US" sz="1446" b="1" spc="400">
                <a:solidFill>
                  <a:srgbClr val="192C50">
                    <a:alpha val="73725"/>
                  </a:srgbClr>
                </a:solidFill>
                <a:latin typeface="TT Chocolates Bold"/>
                <a:ea typeface="TT Chocolates Bold"/>
                <a:cs typeface="TT Chocolates Bold"/>
                <a:sym typeface="TT Chocolates Bold"/>
              </a:endParaRPr>
            </a:p>
            <a:p>
              <a:pPr algn="r">
                <a:lnSpc>
                  <a:spcPts val="2501"/>
                </a:lnSpc>
              </a:pPr>
              <a:r>
                <a:rPr lang="en-US" sz="1446" b="1" spc="400">
                  <a:solidFill>
                    <a:srgbClr val="192C50">
                      <a:alpha val="73725"/>
                    </a:srgbClr>
                  </a:solidFill>
                  <a:latin typeface="TT Chocolates Bold"/>
                  <a:ea typeface="TT Chocolates Bold"/>
                  <a:cs typeface="TT Chocolates Bold"/>
                  <a:sym typeface="TT Chocolates Bold"/>
                </a:rPr>
                <a:t>7</a:t>
              </a:r>
            </a:p>
          </p:txBody>
        </p:sp>
      </p:grpSp>
      <p:sp>
        <p:nvSpPr>
          <p:cNvPr id="15" name="TextBox 15"/>
          <p:cNvSpPr txBox="1"/>
          <p:nvPr/>
        </p:nvSpPr>
        <p:spPr>
          <a:xfrm>
            <a:off x="1028700" y="2921772"/>
            <a:ext cx="4366954"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Filtering out redundant features</a:t>
            </a:r>
          </a:p>
        </p:txBody>
      </p:sp>
      <p:sp>
        <p:nvSpPr>
          <p:cNvPr id="16" name="TextBox 16"/>
          <p:cNvSpPr txBox="1"/>
          <p:nvPr/>
        </p:nvSpPr>
        <p:spPr>
          <a:xfrm>
            <a:off x="1028700" y="3317396"/>
            <a:ext cx="4888541" cy="1378585"/>
          </a:xfrm>
          <a:prstGeom prst="rect">
            <a:avLst/>
          </a:prstGeom>
        </p:spPr>
        <p:txBody>
          <a:bodyPr lIns="0" tIns="0" rIns="0" bIns="0" rtlCol="0" anchor="t">
            <a:spAutoFit/>
          </a:bodyPr>
          <a:lstStyle/>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Features with a </a:t>
            </a:r>
            <a:r>
              <a:rPr lang="en-US" sz="1599" u="sng">
                <a:solidFill>
                  <a:srgbClr val="000000"/>
                </a:solidFill>
                <a:latin typeface="TT Chocolates"/>
                <a:ea typeface="TT Chocolates"/>
                <a:cs typeface="TT Chocolates"/>
                <a:sym typeface="TT Chocolates"/>
              </a:rPr>
              <a:t>high positive correlation </a:t>
            </a:r>
            <a:r>
              <a:rPr lang="en-US" sz="1599">
                <a:solidFill>
                  <a:srgbClr val="000000"/>
                </a:solidFill>
                <a:latin typeface="TT Chocolates"/>
                <a:ea typeface="TT Chocolates"/>
                <a:cs typeface="TT Chocolates"/>
                <a:sym typeface="TT Chocolates"/>
              </a:rPr>
              <a:t>could be measuring the same thing, so removing them prevents the model from overfitting</a:t>
            </a:r>
          </a:p>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Scatter plots will show this correlation</a:t>
            </a:r>
          </a:p>
          <a:p>
            <a:pPr algn="l">
              <a:lnSpc>
                <a:spcPts val="2239"/>
              </a:lnSpc>
            </a:pPr>
            <a:endParaRPr lang="en-US" sz="1599">
              <a:solidFill>
                <a:srgbClr val="000000"/>
              </a:solidFill>
              <a:latin typeface="TT Chocolates"/>
              <a:ea typeface="TT Chocolates"/>
              <a:cs typeface="TT Chocolates"/>
              <a:sym typeface="TT Chocolate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MACHINE LEARNING</a:t>
            </a:r>
          </a:p>
        </p:txBody>
      </p:sp>
      <p:sp>
        <p:nvSpPr>
          <p:cNvPr id="3" name="Freeform 3"/>
          <p:cNvSpPr/>
          <p:nvPr/>
        </p:nvSpPr>
        <p:spPr>
          <a:xfrm>
            <a:off x="3375140" y="2402925"/>
            <a:ext cx="11232921" cy="7097515"/>
          </a:xfrm>
          <a:custGeom>
            <a:avLst/>
            <a:gdLst/>
            <a:ahLst/>
            <a:cxnLst/>
            <a:rect l="l" t="t" r="r" b="b"/>
            <a:pathLst>
              <a:path w="11232921" h="7097515">
                <a:moveTo>
                  <a:pt x="0" y="0"/>
                </a:moveTo>
                <a:lnTo>
                  <a:pt x="11232920" y="0"/>
                </a:lnTo>
                <a:lnTo>
                  <a:pt x="11232920" y="7097515"/>
                </a:lnTo>
                <a:lnTo>
                  <a:pt x="0" y="7097515"/>
                </a:lnTo>
                <a:lnTo>
                  <a:pt x="0" y="0"/>
                </a:lnTo>
                <a:close/>
              </a:path>
            </a:pathLst>
          </a:custGeom>
          <a:blipFill>
            <a:blip r:embed="rId2"/>
            <a:stretch>
              <a:fillRect t="-11972"/>
            </a:stretch>
          </a:blipFill>
        </p:spPr>
        <p:txBody>
          <a:bodyPr/>
          <a:lstStyle/>
          <a:p>
            <a:endParaRPr lang="it-IT"/>
          </a:p>
        </p:txBody>
      </p:sp>
      <p:sp>
        <p:nvSpPr>
          <p:cNvPr id="4" name="TextBox 4"/>
          <p:cNvSpPr txBox="1"/>
          <p:nvPr/>
        </p:nvSpPr>
        <p:spPr>
          <a:xfrm>
            <a:off x="1028700" y="1826064"/>
            <a:ext cx="3328408"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Scatterplot Illuminance</a:t>
            </a:r>
          </a:p>
        </p:txBody>
      </p:sp>
      <p:sp>
        <p:nvSpPr>
          <p:cNvPr id="5" name="TextBox 5"/>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MACHINE LEARNING</a:t>
            </a:r>
          </a:p>
        </p:txBody>
      </p:sp>
      <p:sp>
        <p:nvSpPr>
          <p:cNvPr id="3" name="Freeform 3"/>
          <p:cNvSpPr/>
          <p:nvPr/>
        </p:nvSpPr>
        <p:spPr>
          <a:xfrm>
            <a:off x="3401499" y="2414883"/>
            <a:ext cx="11165437" cy="7145593"/>
          </a:xfrm>
          <a:custGeom>
            <a:avLst/>
            <a:gdLst/>
            <a:ahLst/>
            <a:cxnLst/>
            <a:rect l="l" t="t" r="r" b="b"/>
            <a:pathLst>
              <a:path w="11165437" h="7145593">
                <a:moveTo>
                  <a:pt x="0" y="0"/>
                </a:moveTo>
                <a:lnTo>
                  <a:pt x="11165437" y="0"/>
                </a:lnTo>
                <a:lnTo>
                  <a:pt x="11165437" y="7145592"/>
                </a:lnTo>
                <a:lnTo>
                  <a:pt x="0" y="7145592"/>
                </a:lnTo>
                <a:lnTo>
                  <a:pt x="0" y="0"/>
                </a:lnTo>
                <a:close/>
              </a:path>
            </a:pathLst>
          </a:custGeom>
          <a:blipFill>
            <a:blip r:embed="rId2"/>
            <a:stretch>
              <a:fillRect t="-10551"/>
            </a:stretch>
          </a:blipFill>
        </p:spPr>
        <p:txBody>
          <a:bodyPr/>
          <a:lstStyle/>
          <a:p>
            <a:endParaRPr lang="it-IT"/>
          </a:p>
        </p:txBody>
      </p:sp>
      <p:sp>
        <p:nvSpPr>
          <p:cNvPr id="4" name="TextBox 4"/>
          <p:cNvSpPr txBox="1"/>
          <p:nvPr/>
        </p:nvSpPr>
        <p:spPr>
          <a:xfrm>
            <a:off x="1028700" y="1826064"/>
            <a:ext cx="3328408"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Scatterplot CCT</a:t>
            </a:r>
          </a:p>
        </p:txBody>
      </p:sp>
      <p:sp>
        <p:nvSpPr>
          <p:cNvPr id="5" name="TextBox 5"/>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4546505" y="4084266"/>
          <a:ext cx="9194991" cy="4179021"/>
        </p:xfrm>
        <a:graphic>
          <a:graphicData uri="http://schemas.openxmlformats.org/drawingml/2006/table">
            <a:tbl>
              <a:tblPr/>
              <a:tblGrid>
                <a:gridCol w="3942783">
                  <a:extLst>
                    <a:ext uri="{9D8B030D-6E8A-4147-A177-3AD203B41FA5}">
                      <a16:colId xmlns:a16="http://schemas.microsoft.com/office/drawing/2014/main" val="20000"/>
                    </a:ext>
                  </a:extLst>
                </a:gridCol>
                <a:gridCol w="3198869">
                  <a:extLst>
                    <a:ext uri="{9D8B030D-6E8A-4147-A177-3AD203B41FA5}">
                      <a16:colId xmlns:a16="http://schemas.microsoft.com/office/drawing/2014/main" val="20001"/>
                    </a:ext>
                  </a:extLst>
                </a:gridCol>
                <a:gridCol w="2053339">
                  <a:extLst>
                    <a:ext uri="{9D8B030D-6E8A-4147-A177-3AD203B41FA5}">
                      <a16:colId xmlns:a16="http://schemas.microsoft.com/office/drawing/2014/main" val="20002"/>
                    </a:ext>
                  </a:extLst>
                </a:gridCol>
              </a:tblGrid>
              <a:tr h="833768">
                <a:tc>
                  <a:txBody>
                    <a:bodyPr/>
                    <a:lstStyle/>
                    <a:p>
                      <a:pPr algn="ctr">
                        <a:lnSpc>
                          <a:spcPts val="2063"/>
                        </a:lnSpc>
                        <a:defRPr/>
                      </a:pPr>
                      <a:r>
                        <a:rPr lang="en-US" sz="1473" b="1">
                          <a:solidFill>
                            <a:srgbClr val="000000"/>
                          </a:solidFill>
                          <a:latin typeface="TT Chocolates Bold"/>
                          <a:ea typeface="TT Chocolates Bold"/>
                          <a:cs typeface="TT Chocolates Bold"/>
                          <a:sym typeface="TT Chocolates Bold"/>
                        </a:rPr>
                        <a:t>FINAL FEATURE GROUPS</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solidFill>
                      <a:srgbClr val="DAD0E7"/>
                    </a:solidFill>
                  </a:tcPr>
                </a:tc>
                <a:tc>
                  <a:txBody>
                    <a:bodyPr/>
                    <a:lstStyle/>
                    <a:p>
                      <a:pPr algn="ctr">
                        <a:lnSpc>
                          <a:spcPts val="2063"/>
                        </a:lnSpc>
                        <a:defRPr/>
                      </a:pPr>
                      <a:r>
                        <a:rPr lang="en-US" sz="1473" b="1">
                          <a:solidFill>
                            <a:srgbClr val="000000"/>
                          </a:solidFill>
                          <a:latin typeface="TT Chocolates Bold"/>
                          <a:ea typeface="TT Chocolates Bold"/>
                          <a:cs typeface="TT Chocolates Bold"/>
                          <a:sym typeface="TT Chocolates Bold"/>
                        </a:rPr>
                        <a:t>WHAT DO THEY REPRESENT</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solidFill>
                      <a:srgbClr val="DAD0E7"/>
                    </a:solidFill>
                  </a:tcPr>
                </a:tc>
                <a:tc>
                  <a:txBody>
                    <a:bodyPr/>
                    <a:lstStyle/>
                    <a:p>
                      <a:pPr algn="ctr">
                        <a:lnSpc>
                          <a:spcPts val="2063"/>
                        </a:lnSpc>
                        <a:defRPr/>
                      </a:pPr>
                      <a:r>
                        <a:rPr lang="en-US" sz="1473" b="1">
                          <a:solidFill>
                            <a:srgbClr val="000000"/>
                          </a:solidFill>
                          <a:latin typeface="TT Chocolates Bold"/>
                          <a:ea typeface="TT Chocolates Bold"/>
                          <a:cs typeface="TT Chocolates Bold"/>
                          <a:sym typeface="TT Chocolates Bold"/>
                        </a:rPr>
                        <a:t>TYPE OF CORRELATION</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solidFill>
                      <a:srgbClr val="DAD0E7"/>
                    </a:solidFill>
                  </a:tcPr>
                </a:tc>
                <a:extLst>
                  <a:ext uri="{0D108BD9-81ED-4DB2-BD59-A6C34878D82A}">
                    <a16:rowId xmlns:a16="http://schemas.microsoft.com/office/drawing/2014/main" val="10000"/>
                  </a:ext>
                </a:extLst>
              </a:tr>
              <a:tr h="833768">
                <a:tc>
                  <a:txBody>
                    <a:bodyPr/>
                    <a:lstStyle/>
                    <a:p>
                      <a:pPr algn="ctr">
                        <a:lnSpc>
                          <a:spcPts val="2063"/>
                        </a:lnSpc>
                        <a:defRPr/>
                      </a:pPr>
                      <a:r>
                        <a:rPr lang="en-US" sz="1473">
                          <a:solidFill>
                            <a:srgbClr val="000000"/>
                          </a:solidFill>
                          <a:latin typeface="TT Chocolates"/>
                          <a:ea typeface="TT Chocolates"/>
                          <a:cs typeface="TT Chocolates"/>
                          <a:sym typeface="TT Chocolates"/>
                        </a:rPr>
                        <a:t>hrv_rmssd_ms + heart_rate_bpm</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tc>
                  <a:txBody>
                    <a:bodyPr/>
                    <a:lstStyle/>
                    <a:p>
                      <a:pPr algn="ctr">
                        <a:lnSpc>
                          <a:spcPts val="2063"/>
                        </a:lnSpc>
                        <a:defRPr/>
                      </a:pPr>
                      <a:r>
                        <a:rPr lang="en-US" sz="1473">
                          <a:solidFill>
                            <a:srgbClr val="000000"/>
                          </a:solidFill>
                          <a:latin typeface="TT Chocolates"/>
                          <a:ea typeface="TT Chocolates"/>
                          <a:cs typeface="TT Chocolates"/>
                          <a:sym typeface="TT Chocolates"/>
                        </a:rPr>
                        <a:t>Stress level of person</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tc>
                  <a:txBody>
                    <a:bodyPr/>
                    <a:lstStyle/>
                    <a:p>
                      <a:pPr algn="ctr">
                        <a:lnSpc>
                          <a:spcPts val="2063"/>
                        </a:lnSpc>
                        <a:defRPr/>
                      </a:pPr>
                      <a:r>
                        <a:rPr lang="en-US" sz="1473">
                          <a:solidFill>
                            <a:srgbClr val="000000"/>
                          </a:solidFill>
                          <a:latin typeface="TT Chocolates"/>
                          <a:ea typeface="TT Chocolates"/>
                          <a:cs typeface="TT Chocolates"/>
                          <a:sym typeface="TT Chocolates"/>
                        </a:rPr>
                        <a:t>High negative correlation</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33768">
                <a:tc>
                  <a:txBody>
                    <a:bodyPr/>
                    <a:lstStyle/>
                    <a:p>
                      <a:pPr algn="ctr">
                        <a:lnSpc>
                          <a:spcPts val="2063"/>
                        </a:lnSpc>
                        <a:defRPr/>
                      </a:pPr>
                      <a:r>
                        <a:rPr lang="en-US" sz="1473">
                          <a:solidFill>
                            <a:srgbClr val="000000"/>
                          </a:solidFill>
                          <a:latin typeface="TT Chocolates"/>
                          <a:ea typeface="TT Chocolates"/>
                          <a:cs typeface="TT Chocolates"/>
                          <a:sym typeface="TT Chocolates"/>
                        </a:rPr>
                        <a:t>skin_conductance_uS + respiratory_rate_bpm + blink_rate_per_min </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tc>
                  <a:txBody>
                    <a:bodyPr/>
                    <a:lstStyle/>
                    <a:p>
                      <a:pPr algn="ctr">
                        <a:lnSpc>
                          <a:spcPts val="2063"/>
                        </a:lnSpc>
                        <a:defRPr/>
                      </a:pPr>
                      <a:r>
                        <a:rPr lang="en-US" sz="1473">
                          <a:solidFill>
                            <a:srgbClr val="000000"/>
                          </a:solidFill>
                          <a:latin typeface="TT Chocolates"/>
                          <a:ea typeface="TT Chocolates"/>
                          <a:cs typeface="TT Chocolates"/>
                          <a:sym typeface="TT Chocolates"/>
                        </a:rPr>
                        <a:t>Stress, alertness, tiredness of person</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tc>
                  <a:txBody>
                    <a:bodyPr/>
                    <a:lstStyle/>
                    <a:p>
                      <a:pPr algn="ctr">
                        <a:lnSpc>
                          <a:spcPts val="2063"/>
                        </a:lnSpc>
                        <a:defRPr/>
                      </a:pPr>
                      <a:r>
                        <a:rPr lang="en-US" sz="1473">
                          <a:solidFill>
                            <a:srgbClr val="000000"/>
                          </a:solidFill>
                          <a:latin typeface="TT Chocolates"/>
                          <a:ea typeface="TT Chocolates"/>
                          <a:cs typeface="TT Chocolates"/>
                          <a:sym typeface="TT Chocolates"/>
                        </a:rPr>
                        <a:t>High positive correlation</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85194">
                <a:tc>
                  <a:txBody>
                    <a:bodyPr/>
                    <a:lstStyle/>
                    <a:p>
                      <a:pPr algn="ctr">
                        <a:lnSpc>
                          <a:spcPts val="2063"/>
                        </a:lnSpc>
                        <a:defRPr/>
                      </a:pPr>
                      <a:r>
                        <a:rPr lang="en-US" sz="1473">
                          <a:solidFill>
                            <a:srgbClr val="000000"/>
                          </a:solidFill>
                          <a:latin typeface="TT Chocolates"/>
                          <a:ea typeface="TT Chocolates"/>
                          <a:cs typeface="TT Chocolates"/>
                          <a:sym typeface="TT Chocolates"/>
                        </a:rPr>
                        <a:t>outdoor_temp + rel_humidity + total_sky_cover</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tc>
                  <a:txBody>
                    <a:bodyPr/>
                    <a:lstStyle/>
                    <a:p>
                      <a:pPr algn="ctr">
                        <a:lnSpc>
                          <a:spcPts val="2063"/>
                        </a:lnSpc>
                        <a:defRPr/>
                      </a:pPr>
                      <a:r>
                        <a:rPr lang="en-US" sz="1473">
                          <a:solidFill>
                            <a:srgbClr val="000000"/>
                          </a:solidFill>
                          <a:latin typeface="TT Chocolates"/>
                          <a:ea typeface="TT Chocolates"/>
                          <a:cs typeface="TT Chocolates"/>
                          <a:sym typeface="TT Chocolates"/>
                        </a:rPr>
                        <a:t>Atmospheric conditions</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tc>
                  <a:txBody>
                    <a:bodyPr/>
                    <a:lstStyle/>
                    <a:p>
                      <a:pPr algn="ctr">
                        <a:lnSpc>
                          <a:spcPts val="2063"/>
                        </a:lnSpc>
                        <a:defRPr/>
                      </a:pPr>
                      <a:r>
                        <a:rPr lang="en-US" sz="1473">
                          <a:solidFill>
                            <a:srgbClr val="000000"/>
                          </a:solidFill>
                          <a:latin typeface="TT Chocolates"/>
                          <a:ea typeface="TT Chocolates"/>
                          <a:cs typeface="TT Chocolates"/>
                          <a:sym typeface="TT Chocolates"/>
                        </a:rPr>
                        <a:t>Differs</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92523">
                <a:tc>
                  <a:txBody>
                    <a:bodyPr/>
                    <a:lstStyle/>
                    <a:p>
                      <a:pPr algn="ctr">
                        <a:lnSpc>
                          <a:spcPts val="2063"/>
                        </a:lnSpc>
                        <a:defRPr/>
                      </a:pPr>
                      <a:r>
                        <a:rPr lang="en-US" sz="1473">
                          <a:solidFill>
                            <a:srgbClr val="000000"/>
                          </a:solidFill>
                          <a:latin typeface="TT Chocolates"/>
                          <a:ea typeface="TT Chocolates"/>
                          <a:cs typeface="TT Chocolates"/>
                          <a:sym typeface="TT Chocolates"/>
                        </a:rPr>
                        <a:t>global_horizontal_radiation + infrared_radiation + direct_normal_radiation + diffuse_horizontal_illumination </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tc>
                  <a:txBody>
                    <a:bodyPr/>
                    <a:lstStyle/>
                    <a:p>
                      <a:pPr algn="ctr">
                        <a:lnSpc>
                          <a:spcPts val="2063"/>
                        </a:lnSpc>
                        <a:defRPr/>
                      </a:pPr>
                      <a:r>
                        <a:rPr lang="en-US" sz="1473">
                          <a:solidFill>
                            <a:srgbClr val="000000"/>
                          </a:solidFill>
                          <a:latin typeface="TT Chocolates"/>
                          <a:ea typeface="TT Chocolates"/>
                          <a:cs typeface="TT Chocolates"/>
                          <a:sym typeface="TT Chocolates"/>
                        </a:rPr>
                        <a:t>Scatterd light in atmosphere</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tc>
                  <a:txBody>
                    <a:bodyPr/>
                    <a:lstStyle/>
                    <a:p>
                      <a:pPr algn="ctr">
                        <a:lnSpc>
                          <a:spcPts val="2063"/>
                        </a:lnSpc>
                        <a:defRPr/>
                      </a:pPr>
                      <a:r>
                        <a:rPr lang="en-US" sz="1473">
                          <a:solidFill>
                            <a:srgbClr val="000000"/>
                          </a:solidFill>
                          <a:latin typeface="TT Chocolates"/>
                          <a:ea typeface="TT Chocolates"/>
                          <a:cs typeface="TT Chocolates"/>
                          <a:sym typeface="TT Chocolates"/>
                        </a:rPr>
                        <a:t>Differs</a:t>
                      </a:r>
                      <a:endParaRPr lang="en-US" sz="1100"/>
                    </a:p>
                  </a:txBody>
                  <a:tcPr marL="127624" marR="127624" marT="127624" marB="127624" anchor="ctr">
                    <a:lnL w="25525" cap="flat" cmpd="sng" algn="ctr">
                      <a:solidFill>
                        <a:srgbClr val="000000"/>
                      </a:solidFill>
                      <a:prstDash val="solid"/>
                      <a:round/>
                      <a:headEnd type="none" w="med" len="med"/>
                      <a:tailEnd type="none" w="med" len="med"/>
                    </a:lnL>
                    <a:lnR w="25525" cap="flat" cmpd="sng" algn="ctr">
                      <a:solidFill>
                        <a:srgbClr val="000000"/>
                      </a:solidFill>
                      <a:prstDash val="solid"/>
                      <a:round/>
                      <a:headEnd type="none" w="med" len="med"/>
                      <a:tailEnd type="none" w="med" len="med"/>
                    </a:lnR>
                    <a:lnT w="25525" cap="flat" cmpd="sng" algn="ctr">
                      <a:solidFill>
                        <a:srgbClr val="000000"/>
                      </a:solidFill>
                      <a:prstDash val="solid"/>
                      <a:round/>
                      <a:headEnd type="none" w="med" len="med"/>
                      <a:tailEnd type="none" w="med" len="med"/>
                    </a:lnT>
                    <a:lnB w="25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TextBox 3"/>
          <p:cNvSpPr txBox="1"/>
          <p:nvPr/>
        </p:nvSpPr>
        <p:spPr>
          <a:xfrm>
            <a:off x="992404" y="2172281"/>
            <a:ext cx="7999196" cy="1102360"/>
          </a:xfrm>
          <a:prstGeom prst="rect">
            <a:avLst/>
          </a:prstGeom>
        </p:spPr>
        <p:txBody>
          <a:bodyPr lIns="0" tIns="0" rIns="0" bIns="0" rtlCol="0" anchor="t">
            <a:spAutoFit/>
          </a:bodyPr>
          <a:lstStyle/>
          <a:p>
            <a:pPr marL="345439" lvl="1" indent="-172720" algn="l">
              <a:lnSpc>
                <a:spcPts val="2239"/>
              </a:lnSpc>
              <a:buFont typeface="Arial"/>
              <a:buChar char="•"/>
            </a:pPr>
            <a:r>
              <a:rPr lang="en-US" sz="1599" b="1">
                <a:solidFill>
                  <a:srgbClr val="000000"/>
                </a:solidFill>
                <a:latin typeface="TT Chocolates Bold"/>
                <a:ea typeface="TT Chocolates Bold"/>
                <a:cs typeface="TT Chocolates Bold"/>
                <a:sym typeface="TT Chocolates Bold"/>
              </a:rPr>
              <a:t>Redundant features </a:t>
            </a:r>
            <a:r>
              <a:rPr lang="en-US" sz="1599">
                <a:solidFill>
                  <a:srgbClr val="000000"/>
                </a:solidFill>
                <a:latin typeface="TT Chocolates"/>
                <a:ea typeface="TT Chocolates"/>
                <a:cs typeface="TT Chocolates"/>
                <a:sym typeface="TT Chocolates"/>
              </a:rPr>
              <a:t>were removed or grouped</a:t>
            </a:r>
          </a:p>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Direct normal illumination, global horizontal illumination, diffuse normal radiation and pupil size were dropped</a:t>
            </a:r>
          </a:p>
          <a:p>
            <a:pPr algn="l">
              <a:lnSpc>
                <a:spcPts val="2239"/>
              </a:lnSpc>
            </a:pPr>
            <a:endParaRPr lang="en-US" sz="1599">
              <a:solidFill>
                <a:srgbClr val="000000"/>
              </a:solidFill>
              <a:latin typeface="TT Chocolates"/>
              <a:ea typeface="TT Chocolates"/>
              <a:cs typeface="TT Chocolates"/>
              <a:sym typeface="TT Chocolates"/>
            </a:endParaRPr>
          </a:p>
        </p:txBody>
      </p:sp>
      <p:sp>
        <p:nvSpPr>
          <p:cNvPr id="4" name="TextBox 4"/>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MACHINE LEARNING</a:t>
            </a:r>
          </a:p>
        </p:txBody>
      </p:sp>
      <p:sp>
        <p:nvSpPr>
          <p:cNvPr id="5" name="TextBox 5"/>
          <p:cNvSpPr txBox="1"/>
          <p:nvPr/>
        </p:nvSpPr>
        <p:spPr>
          <a:xfrm>
            <a:off x="1028700" y="1826064"/>
            <a:ext cx="3328408"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Data grouping conclusion</a:t>
            </a:r>
          </a:p>
        </p:txBody>
      </p:sp>
      <p:sp>
        <p:nvSpPr>
          <p:cNvPr id="6" name="TextBox 6"/>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75325" y="3058116"/>
            <a:ext cx="9062647" cy="4810132"/>
            <a:chOff x="0" y="0"/>
            <a:chExt cx="12083529" cy="6413509"/>
          </a:xfrm>
        </p:grpSpPr>
        <p:sp>
          <p:nvSpPr>
            <p:cNvPr id="3" name="Freeform 3"/>
            <p:cNvSpPr/>
            <p:nvPr/>
          </p:nvSpPr>
          <p:spPr>
            <a:xfrm>
              <a:off x="3027895" y="95409"/>
              <a:ext cx="7115298" cy="6056856"/>
            </a:xfrm>
            <a:custGeom>
              <a:avLst/>
              <a:gdLst/>
              <a:ahLst/>
              <a:cxnLst/>
              <a:rect l="l" t="t" r="r" b="b"/>
              <a:pathLst>
                <a:path w="7115298" h="6056856">
                  <a:moveTo>
                    <a:pt x="0" y="0"/>
                  </a:moveTo>
                  <a:lnTo>
                    <a:pt x="7115297" y="0"/>
                  </a:lnTo>
                  <a:lnTo>
                    <a:pt x="7115297" y="6056856"/>
                  </a:lnTo>
                  <a:lnTo>
                    <a:pt x="0" y="6056856"/>
                  </a:lnTo>
                  <a:lnTo>
                    <a:pt x="0" y="0"/>
                  </a:lnTo>
                  <a:close/>
                </a:path>
              </a:pathLst>
            </a:custGeom>
            <a:blipFill>
              <a:blip r:embed="rId2">
                <a:alphaModFix amt="76000"/>
              </a:blip>
              <a:stretch>
                <a:fillRect l="-33889" t="-15655" r="-27152" b="-18192"/>
              </a:stretch>
            </a:blipFill>
          </p:spPr>
          <p:txBody>
            <a:bodyPr/>
            <a:lstStyle/>
            <a:p>
              <a:endParaRPr lang="it-IT"/>
            </a:p>
          </p:txBody>
        </p:sp>
        <p:sp>
          <p:nvSpPr>
            <p:cNvPr id="4" name="TextBox 4"/>
            <p:cNvSpPr txBox="1"/>
            <p:nvPr/>
          </p:nvSpPr>
          <p:spPr>
            <a:xfrm>
              <a:off x="4059273" y="-28575"/>
              <a:ext cx="6780094" cy="338249"/>
            </a:xfrm>
            <a:prstGeom prst="rect">
              <a:avLst/>
            </a:prstGeom>
          </p:spPr>
          <p:txBody>
            <a:bodyPr lIns="0" tIns="0" rIns="0" bIns="0" rtlCol="0" anchor="t">
              <a:spAutoFit/>
            </a:bodyPr>
            <a:lstStyle/>
            <a:p>
              <a:pPr algn="l">
                <a:lnSpc>
                  <a:spcPts val="2189"/>
                </a:lnSpc>
                <a:spcBef>
                  <a:spcPct val="0"/>
                </a:spcBef>
              </a:pPr>
              <a:r>
                <a:rPr lang="en-US" sz="1563" b="1" spc="312">
                  <a:solidFill>
                    <a:srgbClr val="192C50">
                      <a:alpha val="73725"/>
                    </a:srgbClr>
                  </a:solidFill>
                  <a:latin typeface="TT Chocolates Bold"/>
                  <a:ea typeface="TT Chocolates Bold"/>
                  <a:cs typeface="TT Chocolates Bold"/>
                  <a:sym typeface="TT Chocolates Bold"/>
                </a:rPr>
                <a:t>INPUT       HIDDEN    OUTPUT</a:t>
              </a:r>
            </a:p>
          </p:txBody>
        </p:sp>
        <p:sp>
          <p:nvSpPr>
            <p:cNvPr id="5" name="TextBox 5"/>
            <p:cNvSpPr txBox="1"/>
            <p:nvPr/>
          </p:nvSpPr>
          <p:spPr>
            <a:xfrm>
              <a:off x="0" y="588936"/>
              <a:ext cx="3614976" cy="3131034"/>
            </a:xfrm>
            <a:prstGeom prst="rect">
              <a:avLst/>
            </a:prstGeom>
          </p:spPr>
          <p:txBody>
            <a:bodyPr lIns="0" tIns="0" rIns="0" bIns="0" rtlCol="0" anchor="t">
              <a:spAutoFit/>
            </a:bodyPr>
            <a:lstStyle/>
            <a:p>
              <a:pPr algn="r">
                <a:lnSpc>
                  <a:spcPts val="1743"/>
                </a:lnSpc>
              </a:pPr>
              <a:endParaRPr/>
            </a:p>
            <a:p>
              <a:pPr algn="r">
                <a:lnSpc>
                  <a:spcPts val="1743"/>
                </a:lnSpc>
              </a:pPr>
              <a:r>
                <a:rPr lang="en-US" sz="1245" b="1" spc="249">
                  <a:solidFill>
                    <a:srgbClr val="000000">
                      <a:alpha val="73725"/>
                    </a:srgbClr>
                  </a:solidFill>
                  <a:latin typeface="TT Chocolates Bold"/>
                  <a:ea typeface="TT Chocolates Bold"/>
                  <a:cs typeface="TT Chocolates Bold"/>
                  <a:sym typeface="TT Chocolates Bold"/>
                </a:rPr>
                <a:t>Physological Features</a:t>
              </a:r>
            </a:p>
            <a:p>
              <a:pPr algn="r">
                <a:lnSpc>
                  <a:spcPts val="1743"/>
                </a:lnSpc>
              </a:pPr>
              <a:endParaRPr lang="en-US" sz="1245" b="1" spc="249">
                <a:solidFill>
                  <a:srgbClr val="000000">
                    <a:alpha val="73725"/>
                  </a:srgbClr>
                </a:solidFill>
                <a:latin typeface="TT Chocolates Bold"/>
                <a:ea typeface="TT Chocolates Bold"/>
                <a:cs typeface="TT Chocolates Bold"/>
                <a:sym typeface="TT Chocolates Bold"/>
              </a:endParaRPr>
            </a:p>
            <a:p>
              <a:pPr algn="r">
                <a:lnSpc>
                  <a:spcPts val="1743"/>
                </a:lnSpc>
              </a:pPr>
              <a:endParaRPr lang="en-US" sz="1245" b="1" spc="249">
                <a:solidFill>
                  <a:srgbClr val="000000">
                    <a:alpha val="73725"/>
                  </a:srgbClr>
                </a:solidFill>
                <a:latin typeface="TT Chocolates Bold"/>
                <a:ea typeface="TT Chocolates Bold"/>
                <a:cs typeface="TT Chocolates Bold"/>
                <a:sym typeface="TT Chocolates Bold"/>
              </a:endParaRPr>
            </a:p>
            <a:p>
              <a:pPr algn="r">
                <a:lnSpc>
                  <a:spcPts val="1743"/>
                </a:lnSpc>
              </a:pPr>
              <a:endParaRPr lang="en-US" sz="1245" b="1" spc="249">
                <a:solidFill>
                  <a:srgbClr val="000000">
                    <a:alpha val="73725"/>
                  </a:srgbClr>
                </a:solidFill>
                <a:latin typeface="TT Chocolates Bold"/>
                <a:ea typeface="TT Chocolates Bold"/>
                <a:cs typeface="TT Chocolates Bold"/>
                <a:sym typeface="TT Chocolates Bold"/>
              </a:endParaRPr>
            </a:p>
            <a:p>
              <a:pPr algn="r">
                <a:lnSpc>
                  <a:spcPts val="1743"/>
                </a:lnSpc>
              </a:pPr>
              <a:endParaRPr lang="en-US" sz="1245" b="1" spc="249">
                <a:solidFill>
                  <a:srgbClr val="000000">
                    <a:alpha val="73725"/>
                  </a:srgbClr>
                </a:solidFill>
                <a:latin typeface="TT Chocolates Bold"/>
                <a:ea typeface="TT Chocolates Bold"/>
                <a:cs typeface="TT Chocolates Bold"/>
                <a:sym typeface="TT Chocolates Bold"/>
              </a:endParaRPr>
            </a:p>
            <a:p>
              <a:pPr algn="r">
                <a:lnSpc>
                  <a:spcPts val="1743"/>
                </a:lnSpc>
              </a:pPr>
              <a:endParaRPr lang="en-US" sz="1245" b="1" spc="249">
                <a:solidFill>
                  <a:srgbClr val="000000">
                    <a:alpha val="73725"/>
                  </a:srgbClr>
                </a:solidFill>
                <a:latin typeface="TT Chocolates Bold"/>
                <a:ea typeface="TT Chocolates Bold"/>
                <a:cs typeface="TT Chocolates Bold"/>
                <a:sym typeface="TT Chocolates Bold"/>
              </a:endParaRPr>
            </a:p>
            <a:p>
              <a:pPr algn="r">
                <a:lnSpc>
                  <a:spcPts val="1743"/>
                </a:lnSpc>
              </a:pPr>
              <a:endParaRPr lang="en-US" sz="1245" b="1" spc="249">
                <a:solidFill>
                  <a:srgbClr val="000000">
                    <a:alpha val="73725"/>
                  </a:srgbClr>
                </a:solidFill>
                <a:latin typeface="TT Chocolates Bold"/>
                <a:ea typeface="TT Chocolates Bold"/>
                <a:cs typeface="TT Chocolates Bold"/>
                <a:sym typeface="TT Chocolates Bold"/>
              </a:endParaRPr>
            </a:p>
            <a:p>
              <a:pPr algn="r">
                <a:lnSpc>
                  <a:spcPts val="1743"/>
                </a:lnSpc>
              </a:pPr>
              <a:r>
                <a:rPr lang="en-US" sz="1245" b="1" spc="249">
                  <a:solidFill>
                    <a:srgbClr val="000000">
                      <a:alpha val="73725"/>
                    </a:srgbClr>
                  </a:solidFill>
                  <a:latin typeface="TT Chocolates Bold"/>
                  <a:ea typeface="TT Chocolates Bold"/>
                  <a:cs typeface="TT Chocolates Bold"/>
                  <a:sym typeface="TT Chocolates Bold"/>
                </a:rPr>
                <a:t>Weather Features</a:t>
              </a:r>
            </a:p>
            <a:p>
              <a:pPr algn="r">
                <a:lnSpc>
                  <a:spcPts val="1743"/>
                </a:lnSpc>
              </a:pPr>
              <a:endParaRPr lang="en-US" sz="1245" b="1" spc="249">
                <a:solidFill>
                  <a:srgbClr val="000000">
                    <a:alpha val="73725"/>
                  </a:srgbClr>
                </a:solidFill>
                <a:latin typeface="TT Chocolates Bold"/>
                <a:ea typeface="TT Chocolates Bold"/>
                <a:cs typeface="TT Chocolates Bold"/>
                <a:sym typeface="TT Chocolates Bold"/>
              </a:endParaRPr>
            </a:p>
            <a:p>
              <a:pPr algn="r">
                <a:lnSpc>
                  <a:spcPts val="1743"/>
                </a:lnSpc>
                <a:spcBef>
                  <a:spcPct val="0"/>
                </a:spcBef>
              </a:pPr>
              <a:endParaRPr lang="en-US" sz="1245" b="1" spc="249">
                <a:solidFill>
                  <a:srgbClr val="000000">
                    <a:alpha val="73725"/>
                  </a:srgbClr>
                </a:solidFill>
                <a:latin typeface="TT Chocolates Bold"/>
                <a:ea typeface="TT Chocolates Bold"/>
                <a:cs typeface="TT Chocolates Bold"/>
                <a:sym typeface="TT Chocolates Bold"/>
              </a:endParaRPr>
            </a:p>
          </p:txBody>
        </p:sp>
        <p:sp>
          <p:nvSpPr>
            <p:cNvPr id="6" name="TextBox 6"/>
            <p:cNvSpPr txBox="1"/>
            <p:nvPr/>
          </p:nvSpPr>
          <p:spPr>
            <a:xfrm>
              <a:off x="1358474" y="1336673"/>
              <a:ext cx="2484185" cy="1826811"/>
            </a:xfrm>
            <a:prstGeom prst="rect">
              <a:avLst/>
            </a:prstGeom>
          </p:spPr>
          <p:txBody>
            <a:bodyPr lIns="0" tIns="0" rIns="0" bIns="0" rtlCol="0" anchor="t">
              <a:spAutoFit/>
            </a:bodyPr>
            <a:lstStyle/>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HVR</a:t>
              </a: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heart rate</a:t>
              </a:r>
            </a:p>
            <a:p>
              <a:pPr algn="r">
                <a:lnSpc>
                  <a:spcPts val="1216"/>
                </a:lnSpc>
              </a:pPr>
              <a:endParaRPr lang="en-US" sz="868" b="1" spc="173">
                <a:solidFill>
                  <a:srgbClr val="192C50">
                    <a:alpha val="73725"/>
                  </a:srgbClr>
                </a:solidFill>
                <a:latin typeface="TT Chocolates Bold"/>
                <a:ea typeface="TT Chocolates Bold"/>
                <a:cs typeface="TT Chocolates Bold"/>
                <a:sym typeface="TT Chocolates Bold"/>
              </a:endParaRPr>
            </a:p>
            <a:p>
              <a:pPr algn="r">
                <a:lnSpc>
                  <a:spcPts val="1216"/>
                </a:lnSpc>
              </a:pPr>
              <a:endParaRPr lang="en-US" sz="868" b="1" spc="173">
                <a:solidFill>
                  <a:srgbClr val="192C50">
                    <a:alpha val="73725"/>
                  </a:srgbClr>
                </a:solidFill>
                <a:latin typeface="TT Chocolates Bold"/>
                <a:ea typeface="TT Chocolates Bold"/>
                <a:cs typeface="TT Chocolates Bold"/>
                <a:sym typeface="TT Chocolates Bold"/>
              </a:endParaRP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skin conductance</a:t>
              </a: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respiration rate</a:t>
              </a: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blink rate</a:t>
              </a:r>
            </a:p>
            <a:p>
              <a:pPr algn="r">
                <a:lnSpc>
                  <a:spcPts val="1216"/>
                </a:lnSpc>
              </a:pPr>
              <a:endParaRPr lang="en-US" sz="868" b="1" spc="173">
                <a:solidFill>
                  <a:srgbClr val="192C50">
                    <a:alpha val="73725"/>
                  </a:srgbClr>
                </a:solidFill>
                <a:latin typeface="TT Chocolates Bold"/>
                <a:ea typeface="TT Chocolates Bold"/>
                <a:cs typeface="TT Chocolates Bold"/>
                <a:sym typeface="TT Chocolates Bold"/>
              </a:endParaRPr>
            </a:p>
            <a:p>
              <a:pPr algn="r">
                <a:lnSpc>
                  <a:spcPts val="1444"/>
                </a:lnSpc>
                <a:spcBef>
                  <a:spcPct val="0"/>
                </a:spcBef>
              </a:pPr>
              <a:endParaRPr lang="en-US" sz="868" b="1" spc="173">
                <a:solidFill>
                  <a:srgbClr val="192C50">
                    <a:alpha val="73725"/>
                  </a:srgbClr>
                </a:solidFill>
                <a:latin typeface="TT Chocolates Bold"/>
                <a:ea typeface="TT Chocolates Bold"/>
                <a:cs typeface="TT Chocolates Bold"/>
                <a:sym typeface="TT Chocolates Bold"/>
              </a:endParaRPr>
            </a:p>
          </p:txBody>
        </p:sp>
        <p:sp>
          <p:nvSpPr>
            <p:cNvPr id="7" name="TextBox 7"/>
            <p:cNvSpPr txBox="1"/>
            <p:nvPr/>
          </p:nvSpPr>
          <p:spPr>
            <a:xfrm>
              <a:off x="397999" y="3225809"/>
              <a:ext cx="3444659" cy="2422560"/>
            </a:xfrm>
            <a:prstGeom prst="rect">
              <a:avLst/>
            </a:prstGeom>
          </p:spPr>
          <p:txBody>
            <a:bodyPr lIns="0" tIns="0" rIns="0" bIns="0" rtlCol="0" anchor="t">
              <a:spAutoFit/>
            </a:bodyPr>
            <a:lstStyle/>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temperature</a:t>
              </a: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humidity</a:t>
              </a: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skycover</a:t>
              </a:r>
            </a:p>
            <a:p>
              <a:pPr algn="r">
                <a:lnSpc>
                  <a:spcPts val="1216"/>
                </a:lnSpc>
              </a:pPr>
              <a:endParaRPr lang="en-US" sz="868" b="1" spc="173">
                <a:solidFill>
                  <a:srgbClr val="192C50">
                    <a:alpha val="73725"/>
                  </a:srgbClr>
                </a:solidFill>
                <a:latin typeface="TT Chocolates Bold"/>
                <a:ea typeface="TT Chocolates Bold"/>
                <a:cs typeface="TT Chocolates Bold"/>
                <a:sym typeface="TT Chocolates Bold"/>
              </a:endParaRPr>
            </a:p>
            <a:p>
              <a:pPr algn="r">
                <a:lnSpc>
                  <a:spcPts val="1216"/>
                </a:lnSpc>
              </a:pPr>
              <a:endParaRPr lang="en-US" sz="868" b="1" spc="173">
                <a:solidFill>
                  <a:srgbClr val="192C50">
                    <a:alpha val="73725"/>
                  </a:srgbClr>
                </a:solidFill>
                <a:latin typeface="TT Chocolates Bold"/>
                <a:ea typeface="TT Chocolates Bold"/>
                <a:cs typeface="TT Chocolates Bold"/>
                <a:sym typeface="TT Chocolates Bold"/>
              </a:endParaRP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diffuse radiation</a:t>
              </a: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global horizontal radiation</a:t>
              </a:r>
            </a:p>
            <a:p>
              <a:pPr algn="r">
                <a:lnSpc>
                  <a:spcPts val="1216"/>
                </a:lnSpc>
              </a:pPr>
              <a:r>
                <a:rPr lang="en-US" sz="868" b="1" spc="173">
                  <a:solidFill>
                    <a:srgbClr val="192C50">
                      <a:alpha val="73725"/>
                    </a:srgbClr>
                  </a:solidFill>
                  <a:latin typeface="TT Chocolates Bold"/>
                  <a:ea typeface="TT Chocolates Bold"/>
                  <a:cs typeface="TT Chocolates Bold"/>
                  <a:sym typeface="TT Chocolates Bold"/>
                </a:rPr>
                <a:t>infrared radiation</a:t>
              </a:r>
            </a:p>
            <a:p>
              <a:pPr algn="r">
                <a:lnSpc>
                  <a:spcPts val="1216"/>
                </a:lnSpc>
              </a:pPr>
              <a:endParaRPr lang="en-US" sz="868" b="1" spc="173">
                <a:solidFill>
                  <a:srgbClr val="192C50">
                    <a:alpha val="73725"/>
                  </a:srgbClr>
                </a:solidFill>
                <a:latin typeface="TT Chocolates Bold"/>
                <a:ea typeface="TT Chocolates Bold"/>
                <a:cs typeface="TT Chocolates Bold"/>
                <a:sym typeface="TT Chocolates Bold"/>
              </a:endParaRPr>
            </a:p>
            <a:p>
              <a:pPr algn="r">
                <a:lnSpc>
                  <a:spcPts val="1216"/>
                </a:lnSpc>
              </a:pPr>
              <a:endParaRPr lang="en-US" sz="868" b="1" spc="173">
                <a:solidFill>
                  <a:srgbClr val="192C50">
                    <a:alpha val="73725"/>
                  </a:srgbClr>
                </a:solidFill>
                <a:latin typeface="TT Chocolates Bold"/>
                <a:ea typeface="TT Chocolates Bold"/>
                <a:cs typeface="TT Chocolates Bold"/>
                <a:sym typeface="TT Chocolates Bold"/>
              </a:endParaRPr>
            </a:p>
            <a:p>
              <a:pPr algn="r">
                <a:lnSpc>
                  <a:spcPts val="1216"/>
                </a:lnSpc>
              </a:pPr>
              <a:endParaRPr lang="en-US" sz="868" b="1" spc="173">
                <a:solidFill>
                  <a:srgbClr val="192C50">
                    <a:alpha val="73725"/>
                  </a:srgbClr>
                </a:solidFill>
                <a:latin typeface="TT Chocolates Bold"/>
                <a:ea typeface="TT Chocolates Bold"/>
                <a:cs typeface="TT Chocolates Bold"/>
                <a:sym typeface="TT Chocolates Bold"/>
              </a:endParaRPr>
            </a:p>
            <a:p>
              <a:pPr algn="r">
                <a:lnSpc>
                  <a:spcPts val="1444"/>
                </a:lnSpc>
                <a:spcBef>
                  <a:spcPct val="0"/>
                </a:spcBef>
              </a:pPr>
              <a:endParaRPr lang="en-US" sz="868" b="1" spc="173">
                <a:solidFill>
                  <a:srgbClr val="192C50">
                    <a:alpha val="73725"/>
                  </a:srgbClr>
                </a:solidFill>
                <a:latin typeface="TT Chocolates Bold"/>
                <a:ea typeface="TT Chocolates Bold"/>
                <a:cs typeface="TT Chocolates Bold"/>
                <a:sym typeface="TT Chocolates Bold"/>
              </a:endParaRPr>
            </a:p>
          </p:txBody>
        </p:sp>
        <p:sp>
          <p:nvSpPr>
            <p:cNvPr id="8" name="TextBox 8"/>
            <p:cNvSpPr txBox="1"/>
            <p:nvPr/>
          </p:nvSpPr>
          <p:spPr>
            <a:xfrm>
              <a:off x="8984946" y="2505013"/>
              <a:ext cx="3098583" cy="1519602"/>
            </a:xfrm>
            <a:prstGeom prst="rect">
              <a:avLst/>
            </a:prstGeom>
          </p:spPr>
          <p:txBody>
            <a:bodyPr lIns="0" tIns="0" rIns="0" bIns="0" rtlCol="0" anchor="t">
              <a:spAutoFit/>
            </a:bodyPr>
            <a:lstStyle/>
            <a:p>
              <a:pPr algn="just">
                <a:lnSpc>
                  <a:spcPts val="1516"/>
                </a:lnSpc>
              </a:pPr>
              <a:r>
                <a:rPr lang="en-US" sz="1083" b="1" spc="216">
                  <a:solidFill>
                    <a:srgbClr val="192C50">
                      <a:alpha val="73725"/>
                    </a:srgbClr>
                  </a:solidFill>
                  <a:latin typeface="TT Chocolates Bold"/>
                  <a:ea typeface="TT Chocolates Bold"/>
                  <a:cs typeface="TT Chocolates Bold"/>
                  <a:sym typeface="TT Chocolates Bold"/>
                </a:rPr>
                <a:t>Illuminance </a:t>
              </a:r>
            </a:p>
            <a:p>
              <a:pPr algn="just">
                <a:lnSpc>
                  <a:spcPts val="1516"/>
                </a:lnSpc>
              </a:pPr>
              <a:endParaRPr lang="en-US" sz="1083" b="1" spc="216">
                <a:solidFill>
                  <a:srgbClr val="192C50">
                    <a:alpha val="73725"/>
                  </a:srgbClr>
                </a:solidFill>
                <a:latin typeface="TT Chocolates Bold"/>
                <a:ea typeface="TT Chocolates Bold"/>
                <a:cs typeface="TT Chocolates Bold"/>
                <a:sym typeface="TT Chocolates Bold"/>
              </a:endParaRPr>
            </a:p>
            <a:p>
              <a:pPr algn="just">
                <a:lnSpc>
                  <a:spcPts val="1516"/>
                </a:lnSpc>
              </a:pPr>
              <a:endParaRPr lang="en-US" sz="1083" b="1" spc="216">
                <a:solidFill>
                  <a:srgbClr val="192C50">
                    <a:alpha val="73725"/>
                  </a:srgbClr>
                </a:solidFill>
                <a:latin typeface="TT Chocolates Bold"/>
                <a:ea typeface="TT Chocolates Bold"/>
                <a:cs typeface="TT Chocolates Bold"/>
                <a:sym typeface="TT Chocolates Bold"/>
              </a:endParaRPr>
            </a:p>
            <a:p>
              <a:pPr algn="just">
                <a:lnSpc>
                  <a:spcPts val="1516"/>
                </a:lnSpc>
              </a:pPr>
              <a:endParaRPr lang="en-US" sz="1083" b="1" spc="216">
                <a:solidFill>
                  <a:srgbClr val="192C50">
                    <a:alpha val="73725"/>
                  </a:srgbClr>
                </a:solidFill>
                <a:latin typeface="TT Chocolates Bold"/>
                <a:ea typeface="TT Chocolates Bold"/>
                <a:cs typeface="TT Chocolates Bold"/>
                <a:sym typeface="TT Chocolates Bold"/>
              </a:endParaRPr>
            </a:p>
            <a:p>
              <a:pPr algn="just">
                <a:lnSpc>
                  <a:spcPts val="1516"/>
                </a:lnSpc>
              </a:pPr>
              <a:endParaRPr lang="en-US" sz="1083" b="1" spc="216">
                <a:solidFill>
                  <a:srgbClr val="192C50">
                    <a:alpha val="73725"/>
                  </a:srgbClr>
                </a:solidFill>
                <a:latin typeface="TT Chocolates Bold"/>
                <a:ea typeface="TT Chocolates Bold"/>
                <a:cs typeface="TT Chocolates Bold"/>
                <a:sym typeface="TT Chocolates Bold"/>
              </a:endParaRPr>
            </a:p>
            <a:p>
              <a:pPr algn="just">
                <a:lnSpc>
                  <a:spcPts val="1516"/>
                </a:lnSpc>
                <a:spcBef>
                  <a:spcPct val="0"/>
                </a:spcBef>
              </a:pPr>
              <a:r>
                <a:rPr lang="en-US" sz="1083" b="1" spc="216">
                  <a:solidFill>
                    <a:srgbClr val="192C50">
                      <a:alpha val="73725"/>
                    </a:srgbClr>
                  </a:solidFill>
                  <a:latin typeface="TT Chocolates Bold"/>
                  <a:ea typeface="TT Chocolates Bold"/>
                  <a:cs typeface="TT Chocolates Bold"/>
                  <a:sym typeface="TT Chocolates Bold"/>
                </a:rPr>
                <a:t>CCT Kelvin</a:t>
              </a:r>
            </a:p>
          </p:txBody>
        </p:sp>
        <p:sp>
          <p:nvSpPr>
            <p:cNvPr id="9" name="AutoShape 9"/>
            <p:cNvSpPr/>
            <p:nvPr/>
          </p:nvSpPr>
          <p:spPr>
            <a:xfrm>
              <a:off x="5151210" y="6396241"/>
              <a:ext cx="1843161" cy="0"/>
            </a:xfrm>
            <a:prstGeom prst="line">
              <a:avLst/>
            </a:prstGeom>
            <a:ln w="34536" cap="flat">
              <a:solidFill>
                <a:srgbClr val="000000">
                  <a:alpha val="58824"/>
                </a:srgbClr>
              </a:solidFill>
              <a:prstDash val="solid"/>
              <a:headEnd type="none" w="sm" len="sm"/>
              <a:tailEnd type="arrow" w="med" len="sm"/>
            </a:ln>
          </p:spPr>
          <p:txBody>
            <a:bodyPr/>
            <a:lstStyle/>
            <a:p>
              <a:endParaRPr lang="it-IT"/>
            </a:p>
          </p:txBody>
        </p:sp>
        <p:sp>
          <p:nvSpPr>
            <p:cNvPr id="10" name="TextBox 10"/>
            <p:cNvSpPr txBox="1"/>
            <p:nvPr/>
          </p:nvSpPr>
          <p:spPr>
            <a:xfrm>
              <a:off x="1358328" y="1407287"/>
              <a:ext cx="3107420" cy="3262728"/>
            </a:xfrm>
            <a:prstGeom prst="rect">
              <a:avLst/>
            </a:prstGeom>
          </p:spPr>
          <p:txBody>
            <a:bodyPr lIns="0" tIns="0" rIns="0" bIns="0" rtlCol="0" anchor="t">
              <a:spAutoFit/>
            </a:bodyPr>
            <a:lstStyle/>
            <a:p>
              <a:pPr algn="r">
                <a:lnSpc>
                  <a:spcPts val="1974"/>
                </a:lnSpc>
              </a:pPr>
              <a:r>
                <a:rPr lang="en-US" sz="1290" b="1" spc="357">
                  <a:solidFill>
                    <a:srgbClr val="192C50">
                      <a:alpha val="73725"/>
                    </a:srgbClr>
                  </a:solidFill>
                  <a:latin typeface="TT Chocolates Bold"/>
                  <a:ea typeface="TT Chocolates Bold"/>
                  <a:cs typeface="TT Chocolates Bold"/>
                  <a:sym typeface="TT Chocolates Bold"/>
                </a:rPr>
                <a:t>1</a:t>
              </a:r>
            </a:p>
            <a:p>
              <a:pPr algn="r">
                <a:lnSpc>
                  <a:spcPts val="1974"/>
                </a:lnSpc>
              </a:pPr>
              <a:endParaRPr lang="en-US" sz="1290" b="1" spc="357">
                <a:solidFill>
                  <a:srgbClr val="192C50">
                    <a:alpha val="73725"/>
                  </a:srgbClr>
                </a:solidFill>
                <a:latin typeface="TT Chocolates Bold"/>
                <a:ea typeface="TT Chocolates Bold"/>
                <a:cs typeface="TT Chocolates Bold"/>
                <a:sym typeface="TT Chocolates Bold"/>
              </a:endParaRPr>
            </a:p>
            <a:p>
              <a:pPr algn="r">
                <a:lnSpc>
                  <a:spcPts val="1974"/>
                </a:lnSpc>
              </a:pPr>
              <a:endParaRPr lang="en-US" sz="1290" b="1" spc="357">
                <a:solidFill>
                  <a:srgbClr val="192C50">
                    <a:alpha val="73725"/>
                  </a:srgbClr>
                </a:solidFill>
                <a:latin typeface="TT Chocolates Bold"/>
                <a:ea typeface="TT Chocolates Bold"/>
                <a:cs typeface="TT Chocolates Bold"/>
                <a:sym typeface="TT Chocolates Bold"/>
              </a:endParaRPr>
            </a:p>
            <a:p>
              <a:pPr algn="r">
                <a:lnSpc>
                  <a:spcPts val="1974"/>
                </a:lnSpc>
              </a:pPr>
              <a:r>
                <a:rPr lang="en-US" sz="1290" b="1" spc="357">
                  <a:solidFill>
                    <a:srgbClr val="192C50">
                      <a:alpha val="73725"/>
                    </a:srgbClr>
                  </a:solidFill>
                  <a:latin typeface="TT Chocolates Bold"/>
                  <a:ea typeface="TT Chocolates Bold"/>
                  <a:cs typeface="TT Chocolates Bold"/>
                  <a:sym typeface="TT Chocolates Bold"/>
                </a:rPr>
                <a:t>2</a:t>
              </a:r>
            </a:p>
            <a:p>
              <a:pPr algn="r">
                <a:lnSpc>
                  <a:spcPts val="1974"/>
                </a:lnSpc>
              </a:pPr>
              <a:endParaRPr lang="en-US" sz="1290" b="1" spc="357">
                <a:solidFill>
                  <a:srgbClr val="192C50">
                    <a:alpha val="73725"/>
                  </a:srgbClr>
                </a:solidFill>
                <a:latin typeface="TT Chocolates Bold"/>
                <a:ea typeface="TT Chocolates Bold"/>
                <a:cs typeface="TT Chocolates Bold"/>
                <a:sym typeface="TT Chocolates Bold"/>
              </a:endParaRPr>
            </a:p>
            <a:p>
              <a:pPr algn="r">
                <a:lnSpc>
                  <a:spcPts val="1974"/>
                </a:lnSpc>
              </a:pPr>
              <a:endParaRPr lang="en-US" sz="1290" b="1" spc="357">
                <a:solidFill>
                  <a:srgbClr val="192C50">
                    <a:alpha val="73725"/>
                  </a:srgbClr>
                </a:solidFill>
                <a:latin typeface="TT Chocolates Bold"/>
                <a:ea typeface="TT Chocolates Bold"/>
                <a:cs typeface="TT Chocolates Bold"/>
                <a:sym typeface="TT Chocolates Bold"/>
              </a:endParaRPr>
            </a:p>
            <a:p>
              <a:pPr algn="r">
                <a:lnSpc>
                  <a:spcPts val="1974"/>
                </a:lnSpc>
              </a:pPr>
              <a:r>
                <a:rPr lang="en-US" sz="1290" b="1" spc="357">
                  <a:solidFill>
                    <a:srgbClr val="192C50">
                      <a:alpha val="73725"/>
                    </a:srgbClr>
                  </a:solidFill>
                  <a:latin typeface="TT Chocolates Bold"/>
                  <a:ea typeface="TT Chocolates Bold"/>
                  <a:cs typeface="TT Chocolates Bold"/>
                  <a:sym typeface="TT Chocolates Bold"/>
                </a:rPr>
                <a:t>3</a:t>
              </a:r>
            </a:p>
            <a:p>
              <a:pPr algn="r">
                <a:lnSpc>
                  <a:spcPts val="1974"/>
                </a:lnSpc>
              </a:pPr>
              <a:endParaRPr lang="en-US" sz="1290" b="1" spc="357">
                <a:solidFill>
                  <a:srgbClr val="192C50">
                    <a:alpha val="73725"/>
                  </a:srgbClr>
                </a:solidFill>
                <a:latin typeface="TT Chocolates Bold"/>
                <a:ea typeface="TT Chocolates Bold"/>
                <a:cs typeface="TT Chocolates Bold"/>
                <a:sym typeface="TT Chocolates Bold"/>
              </a:endParaRPr>
            </a:p>
            <a:p>
              <a:pPr algn="r">
                <a:lnSpc>
                  <a:spcPts val="1974"/>
                </a:lnSpc>
              </a:pPr>
              <a:endParaRPr lang="en-US" sz="1290" b="1" spc="357">
                <a:solidFill>
                  <a:srgbClr val="192C50">
                    <a:alpha val="73725"/>
                  </a:srgbClr>
                </a:solidFill>
                <a:latin typeface="TT Chocolates Bold"/>
                <a:ea typeface="TT Chocolates Bold"/>
                <a:cs typeface="TT Chocolates Bold"/>
                <a:sym typeface="TT Chocolates Bold"/>
              </a:endParaRPr>
            </a:p>
            <a:p>
              <a:pPr algn="r">
                <a:lnSpc>
                  <a:spcPts val="1974"/>
                </a:lnSpc>
              </a:pPr>
              <a:r>
                <a:rPr lang="en-US" sz="1290" b="1" spc="357">
                  <a:solidFill>
                    <a:srgbClr val="192C50">
                      <a:alpha val="73725"/>
                    </a:srgbClr>
                  </a:solidFill>
                  <a:latin typeface="TT Chocolates Bold"/>
                  <a:ea typeface="TT Chocolates Bold"/>
                  <a:cs typeface="TT Chocolates Bold"/>
                  <a:sym typeface="TT Chocolates Bold"/>
                </a:rPr>
                <a:t>4</a:t>
              </a:r>
            </a:p>
          </p:txBody>
        </p:sp>
      </p:grpSp>
      <p:sp>
        <p:nvSpPr>
          <p:cNvPr id="11" name="TextBox 11"/>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MACHINE LEARNING</a:t>
            </a:r>
          </a:p>
        </p:txBody>
      </p:sp>
      <p:sp>
        <p:nvSpPr>
          <p:cNvPr id="12" name="TextBox 12"/>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grpSp>
        <p:nvGrpSpPr>
          <p:cNvPr id="13" name="Group 13"/>
          <p:cNvGrpSpPr/>
          <p:nvPr/>
        </p:nvGrpSpPr>
        <p:grpSpPr>
          <a:xfrm>
            <a:off x="914335" y="3058116"/>
            <a:ext cx="9486360" cy="5847167"/>
            <a:chOff x="0" y="0"/>
            <a:chExt cx="12648480" cy="7796223"/>
          </a:xfrm>
        </p:grpSpPr>
        <p:sp>
          <p:nvSpPr>
            <p:cNvPr id="14" name="TextBox 14"/>
            <p:cNvSpPr txBox="1"/>
            <p:nvPr/>
          </p:nvSpPr>
          <p:spPr>
            <a:xfrm>
              <a:off x="3895290" y="-38100"/>
              <a:ext cx="7468724" cy="379227"/>
            </a:xfrm>
            <a:prstGeom prst="rect">
              <a:avLst/>
            </a:prstGeom>
          </p:spPr>
          <p:txBody>
            <a:bodyPr lIns="0" tIns="0" rIns="0" bIns="0" rtlCol="0" anchor="t">
              <a:spAutoFit/>
            </a:bodyPr>
            <a:lstStyle/>
            <a:p>
              <a:pPr algn="l">
                <a:lnSpc>
                  <a:spcPts val="2411"/>
                </a:lnSpc>
                <a:spcBef>
                  <a:spcPct val="0"/>
                </a:spcBef>
              </a:pPr>
              <a:r>
                <a:rPr lang="en-US" sz="1722" b="1" spc="344">
                  <a:solidFill>
                    <a:srgbClr val="192C50">
                      <a:alpha val="73725"/>
                    </a:srgbClr>
                  </a:solidFill>
                  <a:latin typeface="TT Chocolates Bold"/>
                  <a:ea typeface="TT Chocolates Bold"/>
                  <a:cs typeface="TT Chocolates Bold"/>
                  <a:sym typeface="TT Chocolates Bold"/>
                </a:rPr>
                <a:t>INPUT       HIDDEN    OUTPUT</a:t>
              </a:r>
            </a:p>
          </p:txBody>
        </p:sp>
        <p:sp>
          <p:nvSpPr>
            <p:cNvPr id="15" name="TextBox 15"/>
            <p:cNvSpPr txBox="1"/>
            <p:nvPr/>
          </p:nvSpPr>
          <p:spPr>
            <a:xfrm>
              <a:off x="435206" y="80282"/>
              <a:ext cx="3982137" cy="4185966"/>
            </a:xfrm>
            <a:prstGeom prst="rect">
              <a:avLst/>
            </a:prstGeom>
          </p:spPr>
          <p:txBody>
            <a:bodyPr lIns="0" tIns="0" rIns="0" bIns="0" rtlCol="0" anchor="t">
              <a:spAutoFit/>
            </a:bodyPr>
            <a:lstStyle/>
            <a:p>
              <a:pPr algn="l">
                <a:lnSpc>
                  <a:spcPts val="1920"/>
                </a:lnSpc>
              </a:pPr>
              <a:endParaRPr/>
            </a:p>
            <a:p>
              <a:pPr algn="l">
                <a:lnSpc>
                  <a:spcPts val="1920"/>
                </a:lnSpc>
              </a:pPr>
              <a:r>
                <a:rPr lang="en-US" sz="1371" b="1" spc="274">
                  <a:solidFill>
                    <a:srgbClr val="000000">
                      <a:alpha val="73725"/>
                    </a:srgbClr>
                  </a:solidFill>
                  <a:latin typeface="TT Chocolates Bold"/>
                  <a:ea typeface="TT Chocolates Bold"/>
                  <a:cs typeface="TT Chocolates Bold"/>
                  <a:sym typeface="TT Chocolates Bold"/>
                </a:rPr>
                <a:t>Physological Features</a:t>
              </a: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pPr>
              <a:r>
                <a:rPr lang="en-US" sz="1371" b="1" spc="274">
                  <a:solidFill>
                    <a:srgbClr val="000000">
                      <a:alpha val="73725"/>
                    </a:srgbClr>
                  </a:solidFill>
                  <a:latin typeface="TT Chocolates Bold"/>
                  <a:ea typeface="TT Chocolates Bold"/>
                  <a:cs typeface="TT Chocolates Bold"/>
                  <a:sym typeface="TT Chocolates Bold"/>
                </a:rPr>
                <a:t>Weather Features</a:t>
              </a:r>
            </a:p>
            <a:p>
              <a:pPr algn="l">
                <a:lnSpc>
                  <a:spcPts val="1920"/>
                </a:lnSpc>
              </a:pPr>
              <a:endParaRPr lang="en-US" sz="1371" b="1" spc="274">
                <a:solidFill>
                  <a:srgbClr val="000000">
                    <a:alpha val="73725"/>
                  </a:srgbClr>
                </a:solidFill>
                <a:latin typeface="TT Chocolates Bold"/>
                <a:ea typeface="TT Chocolates Bold"/>
                <a:cs typeface="TT Chocolates Bold"/>
                <a:sym typeface="TT Chocolates Bold"/>
              </a:endParaRPr>
            </a:p>
            <a:p>
              <a:pPr algn="l">
                <a:lnSpc>
                  <a:spcPts val="1920"/>
                </a:lnSpc>
                <a:spcBef>
                  <a:spcPct val="0"/>
                </a:spcBef>
              </a:pPr>
              <a:endParaRPr lang="en-US" sz="1371" b="1" spc="274">
                <a:solidFill>
                  <a:srgbClr val="000000">
                    <a:alpha val="73725"/>
                  </a:srgbClr>
                </a:solidFill>
                <a:latin typeface="TT Chocolates Bold"/>
                <a:ea typeface="TT Chocolates Bold"/>
                <a:cs typeface="TT Chocolates Bold"/>
                <a:sym typeface="TT Chocolates Bold"/>
              </a:endParaRPr>
            </a:p>
          </p:txBody>
        </p:sp>
        <p:sp>
          <p:nvSpPr>
            <p:cNvPr id="16" name="TextBox 16"/>
            <p:cNvSpPr txBox="1"/>
            <p:nvPr/>
          </p:nvSpPr>
          <p:spPr>
            <a:xfrm>
              <a:off x="1058027" y="949787"/>
              <a:ext cx="2736494" cy="2665709"/>
            </a:xfrm>
            <a:prstGeom prst="rect">
              <a:avLst/>
            </a:prstGeom>
          </p:spPr>
          <p:txBody>
            <a:bodyPr lIns="0" tIns="0" rIns="0" bIns="0" rtlCol="0" anchor="t">
              <a:spAutoFit/>
            </a:bodyPr>
            <a:lstStyle/>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HVR</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heart rate</a:t>
              </a: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pupil dialationil</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blink ratek</a:t>
              </a: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skin conductance</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respiration rate</a:t>
              </a:r>
            </a:p>
            <a:p>
              <a:pPr algn="r">
                <a:lnSpc>
                  <a:spcPts val="1591"/>
                </a:lnSpc>
                <a:spcBef>
                  <a:spcPct val="0"/>
                </a:spcBef>
              </a:pPr>
              <a:endParaRPr lang="en-US" sz="956" b="1" spc="191">
                <a:solidFill>
                  <a:srgbClr val="192C50">
                    <a:alpha val="73725"/>
                  </a:srgbClr>
                </a:solidFill>
                <a:latin typeface="TT Chocolates Bold"/>
                <a:ea typeface="TT Chocolates Bold"/>
                <a:cs typeface="TT Chocolates Bold"/>
                <a:sym typeface="TT Chocolates Bold"/>
              </a:endParaRPr>
            </a:p>
          </p:txBody>
        </p:sp>
        <p:sp>
          <p:nvSpPr>
            <p:cNvPr id="17" name="TextBox 17"/>
            <p:cNvSpPr txBox="1"/>
            <p:nvPr/>
          </p:nvSpPr>
          <p:spPr>
            <a:xfrm>
              <a:off x="9235185" y="2963477"/>
              <a:ext cx="3413295" cy="1390559"/>
            </a:xfrm>
            <a:prstGeom prst="rect">
              <a:avLst/>
            </a:prstGeom>
          </p:spPr>
          <p:txBody>
            <a:bodyPr lIns="0" tIns="0" rIns="0" bIns="0" rtlCol="0" anchor="t">
              <a:spAutoFit/>
            </a:bodyPr>
            <a:lstStyle/>
            <a:p>
              <a:pPr algn="just">
                <a:lnSpc>
                  <a:spcPts val="1670"/>
                </a:lnSpc>
              </a:pPr>
              <a:r>
                <a:rPr lang="en-US" sz="1193" b="1" spc="238">
                  <a:solidFill>
                    <a:srgbClr val="192C50">
                      <a:alpha val="73725"/>
                    </a:srgbClr>
                  </a:solidFill>
                  <a:latin typeface="TT Chocolates Bold"/>
                  <a:ea typeface="TT Chocolates Bold"/>
                  <a:cs typeface="TT Chocolates Bold"/>
                  <a:sym typeface="TT Chocolates Bold"/>
                </a:rPr>
                <a:t>Illuminance LUX</a:t>
              </a:r>
            </a:p>
            <a:p>
              <a:pPr algn="just">
                <a:lnSpc>
                  <a:spcPts val="1670"/>
                </a:lnSpc>
              </a:pPr>
              <a:endParaRPr lang="en-US" sz="1193" b="1" spc="238">
                <a:solidFill>
                  <a:srgbClr val="192C50">
                    <a:alpha val="73725"/>
                  </a:srgbClr>
                </a:solidFill>
                <a:latin typeface="TT Chocolates Bold"/>
                <a:ea typeface="TT Chocolates Bold"/>
                <a:cs typeface="TT Chocolates Bold"/>
                <a:sym typeface="TT Chocolates Bold"/>
              </a:endParaRPr>
            </a:p>
            <a:p>
              <a:pPr algn="just">
                <a:lnSpc>
                  <a:spcPts val="1670"/>
                </a:lnSpc>
              </a:pPr>
              <a:endParaRPr lang="en-US" sz="1193" b="1" spc="238">
                <a:solidFill>
                  <a:srgbClr val="192C50">
                    <a:alpha val="73725"/>
                  </a:srgbClr>
                </a:solidFill>
                <a:latin typeface="TT Chocolates Bold"/>
                <a:ea typeface="TT Chocolates Bold"/>
                <a:cs typeface="TT Chocolates Bold"/>
                <a:sym typeface="TT Chocolates Bold"/>
              </a:endParaRPr>
            </a:p>
            <a:p>
              <a:pPr algn="just">
                <a:lnSpc>
                  <a:spcPts val="1670"/>
                </a:lnSpc>
              </a:pPr>
              <a:endParaRPr lang="en-US" sz="1193" b="1" spc="238">
                <a:solidFill>
                  <a:srgbClr val="192C50">
                    <a:alpha val="73725"/>
                  </a:srgbClr>
                </a:solidFill>
                <a:latin typeface="TT Chocolates Bold"/>
                <a:ea typeface="TT Chocolates Bold"/>
                <a:cs typeface="TT Chocolates Bold"/>
                <a:sym typeface="TT Chocolates Bold"/>
              </a:endParaRPr>
            </a:p>
            <a:p>
              <a:pPr algn="just">
                <a:lnSpc>
                  <a:spcPts val="1670"/>
                </a:lnSpc>
                <a:spcBef>
                  <a:spcPct val="0"/>
                </a:spcBef>
              </a:pPr>
              <a:r>
                <a:rPr lang="en-US" sz="1193" b="1" spc="238">
                  <a:solidFill>
                    <a:srgbClr val="192C50">
                      <a:alpha val="73725"/>
                    </a:srgbClr>
                  </a:solidFill>
                  <a:latin typeface="TT Chocolates Bold"/>
                  <a:ea typeface="TT Chocolates Bold"/>
                  <a:cs typeface="TT Chocolates Bold"/>
                  <a:sym typeface="TT Chocolates Bold"/>
                </a:rPr>
                <a:t>CCT Kelvin</a:t>
              </a:r>
            </a:p>
          </p:txBody>
        </p:sp>
        <p:sp>
          <p:nvSpPr>
            <p:cNvPr id="18" name="TextBox 18"/>
            <p:cNvSpPr txBox="1"/>
            <p:nvPr/>
          </p:nvSpPr>
          <p:spPr>
            <a:xfrm>
              <a:off x="0" y="3691651"/>
              <a:ext cx="3794521" cy="3978223"/>
            </a:xfrm>
            <a:prstGeom prst="rect">
              <a:avLst/>
            </a:prstGeom>
          </p:spPr>
          <p:txBody>
            <a:bodyPr lIns="0" tIns="0" rIns="0" bIns="0" rtlCol="0" anchor="t">
              <a:spAutoFit/>
            </a:bodyPr>
            <a:lstStyle/>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temperature</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humidity</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skycover</a:t>
              </a: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diffuse radiation</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global horizontal radiation</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infrared radiation</a:t>
              </a: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direct radiation</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direct illumination</a:t>
              </a: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endParaRPr lang="en-US" sz="956" b="1" spc="191">
                <a:solidFill>
                  <a:srgbClr val="192C50">
                    <a:alpha val="73725"/>
                  </a:srgbClr>
                </a:solidFill>
                <a:latin typeface="TT Chocolates Bold"/>
                <a:ea typeface="TT Chocolates Bold"/>
                <a:cs typeface="TT Chocolates Bold"/>
                <a:sym typeface="TT Chocolates Bold"/>
              </a:endParaRP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diffuse horizontal illuminatio</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global horizontal illumination</a:t>
              </a:r>
            </a:p>
            <a:p>
              <a:pPr algn="r">
                <a:lnSpc>
                  <a:spcPts val="1339"/>
                </a:lnSpc>
              </a:pPr>
              <a:r>
                <a:rPr lang="en-US" sz="956" b="1" spc="191">
                  <a:solidFill>
                    <a:srgbClr val="192C50">
                      <a:alpha val="73725"/>
                    </a:srgbClr>
                  </a:solidFill>
                  <a:latin typeface="TT Chocolates Bold"/>
                  <a:ea typeface="TT Chocolates Bold"/>
                  <a:cs typeface="TT Chocolates Bold"/>
                  <a:sym typeface="TT Chocolates Bold"/>
                </a:rPr>
                <a:t> </a:t>
              </a:r>
            </a:p>
            <a:p>
              <a:pPr algn="r">
                <a:lnSpc>
                  <a:spcPts val="1591"/>
                </a:lnSpc>
                <a:spcBef>
                  <a:spcPct val="0"/>
                </a:spcBef>
              </a:pPr>
              <a:endParaRPr lang="en-US" sz="956" b="1" spc="191">
                <a:solidFill>
                  <a:srgbClr val="192C50">
                    <a:alpha val="73725"/>
                  </a:srgbClr>
                </a:solidFill>
                <a:latin typeface="TT Chocolates Bold"/>
                <a:ea typeface="TT Chocolates Bold"/>
                <a:cs typeface="TT Chocolates Bold"/>
                <a:sym typeface="TT Chocolates Bold"/>
              </a:endParaRPr>
            </a:p>
          </p:txBody>
        </p:sp>
        <p:sp>
          <p:nvSpPr>
            <p:cNvPr id="19" name="Freeform 19"/>
            <p:cNvSpPr/>
            <p:nvPr/>
          </p:nvSpPr>
          <p:spPr>
            <a:xfrm>
              <a:off x="4010670" y="454659"/>
              <a:ext cx="5224516" cy="7341563"/>
            </a:xfrm>
            <a:custGeom>
              <a:avLst/>
              <a:gdLst/>
              <a:ahLst/>
              <a:cxnLst/>
              <a:rect l="l" t="t" r="r" b="b"/>
              <a:pathLst>
                <a:path w="5224516" h="7341563">
                  <a:moveTo>
                    <a:pt x="0" y="0"/>
                  </a:moveTo>
                  <a:lnTo>
                    <a:pt x="5224515" y="0"/>
                  </a:lnTo>
                  <a:lnTo>
                    <a:pt x="5224515" y="7341564"/>
                  </a:lnTo>
                  <a:lnTo>
                    <a:pt x="0" y="7341564"/>
                  </a:lnTo>
                  <a:lnTo>
                    <a:pt x="0" y="0"/>
                  </a:lnTo>
                  <a:close/>
                </a:path>
              </a:pathLst>
            </a:custGeom>
            <a:blipFill>
              <a:blip r:embed="rId3"/>
              <a:stretch>
                <a:fillRect l="-62662" t="-11538" r="-58871"/>
              </a:stretch>
            </a:blipFill>
          </p:spPr>
          <p:txBody>
            <a:bodyPr/>
            <a:lstStyle/>
            <a:p>
              <a:endParaRPr lang="it-IT"/>
            </a:p>
          </p:txBody>
        </p:sp>
        <p:sp>
          <p:nvSpPr>
            <p:cNvPr id="20" name="AutoShape 20"/>
            <p:cNvSpPr/>
            <p:nvPr/>
          </p:nvSpPr>
          <p:spPr>
            <a:xfrm>
              <a:off x="5655973" y="7084904"/>
              <a:ext cx="1933909" cy="0"/>
            </a:xfrm>
            <a:prstGeom prst="line">
              <a:avLst/>
            </a:prstGeom>
            <a:ln w="39929" cap="flat">
              <a:solidFill>
                <a:srgbClr val="000000">
                  <a:alpha val="58824"/>
                </a:srgbClr>
              </a:solidFill>
              <a:prstDash val="solid"/>
              <a:headEnd type="none" w="sm" len="sm"/>
              <a:tailEnd type="arrow" w="med" len="sm"/>
            </a:ln>
          </p:spPr>
          <p:txBody>
            <a:bodyPr/>
            <a:lstStyle/>
            <a:p>
              <a:endParaRPr lang="it-IT"/>
            </a:p>
          </p:txBody>
        </p:sp>
        <p:sp>
          <p:nvSpPr>
            <p:cNvPr id="21" name="TextBox 21"/>
            <p:cNvSpPr txBox="1"/>
            <p:nvPr/>
          </p:nvSpPr>
          <p:spPr>
            <a:xfrm>
              <a:off x="1887278" y="921212"/>
              <a:ext cx="2736494" cy="6213980"/>
            </a:xfrm>
            <a:prstGeom prst="rect">
              <a:avLst/>
            </a:prstGeom>
          </p:spPr>
          <p:txBody>
            <a:bodyPr lIns="0" tIns="0" rIns="0" bIns="0" rtlCol="0" anchor="t">
              <a:spAutoFit/>
            </a:bodyPr>
            <a:lstStyle/>
            <a:p>
              <a:pPr algn="r">
                <a:lnSpc>
                  <a:spcPts val="1966"/>
                </a:lnSpc>
              </a:pPr>
              <a:r>
                <a:rPr lang="en-US" sz="1136" b="1" spc="314">
                  <a:solidFill>
                    <a:srgbClr val="192C50">
                      <a:alpha val="73725"/>
                    </a:srgbClr>
                  </a:solidFill>
                  <a:latin typeface="TT Chocolates Bold"/>
                  <a:ea typeface="TT Chocolates Bold"/>
                  <a:cs typeface="TT Chocolates Bold"/>
                  <a:sym typeface="TT Chocolates Bold"/>
                </a:rPr>
                <a:t>1</a:t>
              </a: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r>
                <a:rPr lang="en-US" sz="1136" b="1" spc="314">
                  <a:solidFill>
                    <a:srgbClr val="192C50">
                      <a:alpha val="73725"/>
                    </a:srgbClr>
                  </a:solidFill>
                  <a:latin typeface="TT Chocolates Bold"/>
                  <a:ea typeface="TT Chocolates Bold"/>
                  <a:cs typeface="TT Chocolates Bold"/>
                  <a:sym typeface="TT Chocolates Bold"/>
                </a:rPr>
                <a:t>2</a:t>
              </a: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r>
                <a:rPr lang="en-US" sz="1136" b="1" spc="314">
                  <a:solidFill>
                    <a:srgbClr val="192C50">
                      <a:alpha val="73725"/>
                    </a:srgbClr>
                  </a:solidFill>
                  <a:latin typeface="TT Chocolates Bold"/>
                  <a:ea typeface="TT Chocolates Bold"/>
                  <a:cs typeface="TT Chocolates Bold"/>
                  <a:sym typeface="TT Chocolates Bold"/>
                </a:rPr>
                <a:t>3</a:t>
              </a: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r>
                <a:rPr lang="en-US" sz="1136" b="1" spc="314">
                  <a:solidFill>
                    <a:srgbClr val="192C50">
                      <a:alpha val="73725"/>
                    </a:srgbClr>
                  </a:solidFill>
                  <a:latin typeface="TT Chocolates Bold"/>
                  <a:ea typeface="TT Chocolates Bold"/>
                  <a:cs typeface="TT Chocolates Bold"/>
                  <a:sym typeface="TT Chocolates Bold"/>
                </a:rPr>
                <a:t>4</a:t>
              </a: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r>
                <a:rPr lang="en-US" sz="1136" b="1" spc="314">
                  <a:solidFill>
                    <a:srgbClr val="192C50">
                      <a:alpha val="73725"/>
                    </a:srgbClr>
                  </a:solidFill>
                  <a:latin typeface="TT Chocolates Bold"/>
                  <a:ea typeface="TT Chocolates Bold"/>
                  <a:cs typeface="TT Chocolates Bold"/>
                  <a:sym typeface="TT Chocolates Bold"/>
                </a:rPr>
                <a:t>5</a:t>
              </a: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r>
                <a:rPr lang="en-US" sz="1136" b="1" spc="314">
                  <a:solidFill>
                    <a:srgbClr val="192C50">
                      <a:alpha val="73725"/>
                    </a:srgbClr>
                  </a:solidFill>
                  <a:latin typeface="TT Chocolates Bold"/>
                  <a:ea typeface="TT Chocolates Bold"/>
                  <a:cs typeface="TT Chocolates Bold"/>
                  <a:sym typeface="TT Chocolates Bold"/>
                </a:rPr>
                <a:t>6</a:t>
              </a: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endParaRPr lang="en-US" sz="1136" b="1" spc="314">
                <a:solidFill>
                  <a:srgbClr val="192C50">
                    <a:alpha val="73725"/>
                  </a:srgbClr>
                </a:solidFill>
                <a:latin typeface="TT Chocolates Bold"/>
                <a:ea typeface="TT Chocolates Bold"/>
                <a:cs typeface="TT Chocolates Bold"/>
                <a:sym typeface="TT Chocolates Bold"/>
              </a:endParaRPr>
            </a:p>
            <a:p>
              <a:pPr algn="r">
                <a:lnSpc>
                  <a:spcPts val="1966"/>
                </a:lnSpc>
              </a:pPr>
              <a:r>
                <a:rPr lang="en-US" sz="1136" b="1" spc="314">
                  <a:solidFill>
                    <a:srgbClr val="192C50">
                      <a:alpha val="73725"/>
                    </a:srgbClr>
                  </a:solidFill>
                  <a:latin typeface="TT Chocolates Bold"/>
                  <a:ea typeface="TT Chocolates Bold"/>
                  <a:cs typeface="TT Chocolates Bold"/>
                  <a:sym typeface="TT Chocolates Bold"/>
                </a:rPr>
                <a:t>7</a:t>
              </a:r>
            </a:p>
          </p:txBody>
        </p:sp>
      </p:grpSp>
      <p:sp>
        <p:nvSpPr>
          <p:cNvPr id="22" name="TextBox 22"/>
          <p:cNvSpPr txBox="1"/>
          <p:nvPr/>
        </p:nvSpPr>
        <p:spPr>
          <a:xfrm>
            <a:off x="1028700" y="1826064"/>
            <a:ext cx="6608802"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Data grouping before &amp; after dropped features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83291" y="1790700"/>
            <a:ext cx="6386319" cy="7467600"/>
          </a:xfrm>
          <a:custGeom>
            <a:avLst/>
            <a:gdLst/>
            <a:ahLst/>
            <a:cxnLst/>
            <a:rect l="l" t="t" r="r" b="b"/>
            <a:pathLst>
              <a:path w="6386319" h="7467600">
                <a:moveTo>
                  <a:pt x="0" y="0"/>
                </a:moveTo>
                <a:lnTo>
                  <a:pt x="6386319" y="0"/>
                </a:lnTo>
                <a:lnTo>
                  <a:pt x="6386319" y="7467600"/>
                </a:lnTo>
                <a:lnTo>
                  <a:pt x="0" y="7467600"/>
                </a:lnTo>
                <a:lnTo>
                  <a:pt x="0" y="0"/>
                </a:lnTo>
                <a:close/>
              </a:path>
            </a:pathLst>
          </a:custGeom>
          <a:blipFill>
            <a:blip r:embed="rId3"/>
            <a:stretch>
              <a:fillRect/>
            </a:stretch>
          </a:blipFill>
        </p:spPr>
        <p:txBody>
          <a:bodyPr/>
          <a:lstStyle/>
          <a:p>
            <a:endParaRPr lang="it-IT"/>
          </a:p>
        </p:txBody>
      </p:sp>
      <p:grpSp>
        <p:nvGrpSpPr>
          <p:cNvPr id="3" name="Group 3"/>
          <p:cNvGrpSpPr/>
          <p:nvPr/>
        </p:nvGrpSpPr>
        <p:grpSpPr>
          <a:xfrm>
            <a:off x="5338684" y="3712013"/>
            <a:ext cx="3797912" cy="1431487"/>
            <a:chOff x="0" y="0"/>
            <a:chExt cx="1086822" cy="409639"/>
          </a:xfrm>
        </p:grpSpPr>
        <p:sp>
          <p:nvSpPr>
            <p:cNvPr id="4" name="Freeform 4"/>
            <p:cNvSpPr/>
            <p:nvPr/>
          </p:nvSpPr>
          <p:spPr>
            <a:xfrm>
              <a:off x="0" y="0"/>
              <a:ext cx="1086822" cy="409639"/>
            </a:xfrm>
            <a:custGeom>
              <a:avLst/>
              <a:gdLst/>
              <a:ahLst/>
              <a:cxnLst/>
              <a:rect l="l" t="t" r="r" b="b"/>
              <a:pathLst>
                <a:path w="1086822" h="409639">
                  <a:moveTo>
                    <a:pt x="73385" y="0"/>
                  </a:moveTo>
                  <a:lnTo>
                    <a:pt x="1013437" y="0"/>
                  </a:lnTo>
                  <a:cubicBezTo>
                    <a:pt x="1053967" y="0"/>
                    <a:pt x="1086822" y="32856"/>
                    <a:pt x="1086822" y="73385"/>
                  </a:cubicBezTo>
                  <a:lnTo>
                    <a:pt x="1086822" y="336254"/>
                  </a:lnTo>
                  <a:cubicBezTo>
                    <a:pt x="1086822" y="376783"/>
                    <a:pt x="1053967" y="409639"/>
                    <a:pt x="1013437" y="409639"/>
                  </a:cubicBezTo>
                  <a:lnTo>
                    <a:pt x="73385" y="409639"/>
                  </a:lnTo>
                  <a:cubicBezTo>
                    <a:pt x="53922" y="409639"/>
                    <a:pt x="35256" y="401907"/>
                    <a:pt x="21494" y="388145"/>
                  </a:cubicBezTo>
                  <a:cubicBezTo>
                    <a:pt x="7732" y="374383"/>
                    <a:pt x="0" y="355717"/>
                    <a:pt x="0" y="336254"/>
                  </a:cubicBezTo>
                  <a:lnTo>
                    <a:pt x="0" y="73385"/>
                  </a:lnTo>
                  <a:cubicBezTo>
                    <a:pt x="0" y="32856"/>
                    <a:pt x="32856" y="0"/>
                    <a:pt x="73385" y="0"/>
                  </a:cubicBezTo>
                  <a:close/>
                </a:path>
              </a:pathLst>
            </a:custGeom>
            <a:solidFill>
              <a:srgbClr val="00AFC8">
                <a:alpha val="50980"/>
              </a:srgbClr>
            </a:solidFill>
            <a:ln w="47625" cap="rnd">
              <a:solidFill>
                <a:srgbClr val="037E8F">
                  <a:alpha val="50980"/>
                </a:srgbClr>
              </a:solidFill>
              <a:prstDash val="solid"/>
              <a:round/>
            </a:ln>
          </p:spPr>
          <p:txBody>
            <a:bodyPr/>
            <a:lstStyle/>
            <a:p>
              <a:endParaRPr lang="it-IT"/>
            </a:p>
          </p:txBody>
        </p:sp>
        <p:sp>
          <p:nvSpPr>
            <p:cNvPr id="5" name="TextBox 5"/>
            <p:cNvSpPr txBox="1"/>
            <p:nvPr/>
          </p:nvSpPr>
          <p:spPr>
            <a:xfrm>
              <a:off x="0" y="-28575"/>
              <a:ext cx="1086822" cy="438214"/>
            </a:xfrm>
            <a:prstGeom prst="rect">
              <a:avLst/>
            </a:prstGeom>
          </p:spPr>
          <p:txBody>
            <a:bodyPr lIns="50800" tIns="50800" rIns="50800" bIns="50800" rtlCol="0" anchor="ctr"/>
            <a:lstStyle/>
            <a:p>
              <a:pPr algn="ctr">
                <a:lnSpc>
                  <a:spcPts val="2199"/>
                </a:lnSpc>
              </a:pPr>
              <a:endParaRPr/>
            </a:p>
          </p:txBody>
        </p:sp>
      </p:grpSp>
      <p:sp>
        <p:nvSpPr>
          <p:cNvPr id="6" name="TextBox 6"/>
          <p:cNvSpPr txBox="1"/>
          <p:nvPr/>
        </p:nvSpPr>
        <p:spPr>
          <a:xfrm>
            <a:off x="952500" y="2172281"/>
            <a:ext cx="8039100" cy="1378585"/>
          </a:xfrm>
          <a:prstGeom prst="rect">
            <a:avLst/>
          </a:prstGeom>
        </p:spPr>
        <p:txBody>
          <a:bodyPr lIns="0" tIns="0" rIns="0" bIns="0" rtlCol="0" anchor="t">
            <a:spAutoFit/>
          </a:bodyPr>
          <a:lstStyle/>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The model was trained with the first selected features and compared to the final feature groups</a:t>
            </a:r>
          </a:p>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The model performance was evaluated using R², RMSE, and MAE</a:t>
            </a:r>
          </a:p>
          <a:p>
            <a:pPr marL="345439" lvl="1" indent="-172720" algn="l">
              <a:lnSpc>
                <a:spcPts val="2239"/>
              </a:lnSpc>
              <a:buFont typeface="Arial"/>
              <a:buChar char="•"/>
            </a:pPr>
            <a:r>
              <a:rPr lang="en-US" sz="1599">
                <a:solidFill>
                  <a:srgbClr val="000000"/>
                </a:solidFill>
                <a:latin typeface="TT Chocolates"/>
                <a:ea typeface="TT Chocolates"/>
                <a:cs typeface="TT Chocolates"/>
                <a:sym typeface="TT Chocolates"/>
              </a:rPr>
              <a:t>The results show a strong improvement in accuracy, with higher R² and lower error values</a:t>
            </a:r>
          </a:p>
          <a:p>
            <a:pPr algn="l">
              <a:lnSpc>
                <a:spcPts val="2239"/>
              </a:lnSpc>
              <a:spcBef>
                <a:spcPct val="0"/>
              </a:spcBef>
            </a:pPr>
            <a:endParaRPr lang="en-US" sz="1599">
              <a:solidFill>
                <a:srgbClr val="000000"/>
              </a:solidFill>
              <a:latin typeface="TT Chocolates"/>
              <a:ea typeface="TT Chocolates"/>
              <a:cs typeface="TT Chocolates"/>
              <a:sym typeface="TT Chocolates"/>
            </a:endParaRPr>
          </a:p>
        </p:txBody>
      </p:sp>
      <p:sp>
        <p:nvSpPr>
          <p:cNvPr id="7" name="TextBox 7"/>
          <p:cNvSpPr txBox="1"/>
          <p:nvPr/>
        </p:nvSpPr>
        <p:spPr>
          <a:xfrm>
            <a:off x="5456089" y="3756025"/>
            <a:ext cx="4993827" cy="1539875"/>
          </a:xfrm>
          <a:prstGeom prst="rect">
            <a:avLst/>
          </a:prstGeom>
        </p:spPr>
        <p:txBody>
          <a:bodyPr lIns="0" tIns="0" rIns="0" bIns="0" rtlCol="0" anchor="t">
            <a:spAutoFit/>
          </a:bodyPr>
          <a:lstStyle/>
          <a:p>
            <a:pPr algn="l">
              <a:lnSpc>
                <a:spcPts val="2800"/>
              </a:lnSpc>
              <a:spcBef>
                <a:spcPct val="0"/>
              </a:spcBef>
            </a:pPr>
            <a:r>
              <a:rPr lang="en-US" sz="2000" b="1">
                <a:solidFill>
                  <a:srgbClr val="000000"/>
                </a:solidFill>
                <a:latin typeface="TT Chocolates Bold"/>
                <a:ea typeface="TT Chocolates Bold"/>
                <a:cs typeface="TT Chocolates Bold"/>
                <a:sym typeface="TT Chocolates Bold"/>
              </a:rPr>
              <a:t>CCT</a:t>
            </a:r>
          </a:p>
          <a:p>
            <a:pPr marL="345439" lvl="1" indent="-172720" algn="l">
              <a:lnSpc>
                <a:spcPts val="2239"/>
              </a:lnSpc>
              <a:spcBef>
                <a:spcPct val="0"/>
              </a:spcBef>
              <a:buFont typeface="Arial"/>
              <a:buChar char="•"/>
            </a:pPr>
            <a:r>
              <a:rPr lang="en-US" sz="1599">
                <a:solidFill>
                  <a:srgbClr val="000000"/>
                </a:solidFill>
                <a:latin typeface="TT Chocolates"/>
                <a:ea typeface="TT Chocolates"/>
                <a:cs typeface="TT Chocolates"/>
                <a:sym typeface="TT Chocolates"/>
              </a:rPr>
              <a:t>R-square = 27,5% → </a:t>
            </a:r>
            <a:r>
              <a:rPr lang="en-US" sz="1599" b="1">
                <a:solidFill>
                  <a:srgbClr val="000000"/>
                </a:solidFill>
                <a:latin typeface="TT Chocolates Bold"/>
                <a:ea typeface="TT Chocolates Bold"/>
                <a:cs typeface="TT Chocolates Bold"/>
                <a:sym typeface="TT Chocolates Bold"/>
              </a:rPr>
              <a:t>80,2%</a:t>
            </a:r>
          </a:p>
          <a:p>
            <a:pPr marL="345439" lvl="1" indent="-172720" algn="l">
              <a:lnSpc>
                <a:spcPts val="2239"/>
              </a:lnSpc>
              <a:spcBef>
                <a:spcPct val="0"/>
              </a:spcBef>
              <a:buFont typeface="Arial"/>
              <a:buChar char="•"/>
            </a:pPr>
            <a:r>
              <a:rPr lang="en-US" sz="1599">
                <a:solidFill>
                  <a:srgbClr val="000000"/>
                </a:solidFill>
                <a:latin typeface="TT Chocolates"/>
                <a:ea typeface="TT Chocolates"/>
                <a:cs typeface="TT Chocolates"/>
                <a:sym typeface="TT Chocolates"/>
              </a:rPr>
              <a:t>RMSE = 761.90 → </a:t>
            </a:r>
            <a:r>
              <a:rPr lang="en-US" sz="1599" b="1">
                <a:solidFill>
                  <a:srgbClr val="000000"/>
                </a:solidFill>
                <a:latin typeface="TT Chocolates Bold"/>
                <a:ea typeface="TT Chocolates Bold"/>
                <a:cs typeface="TT Chocolates Bold"/>
                <a:sym typeface="TT Chocolates Bold"/>
              </a:rPr>
              <a:t>397.62</a:t>
            </a:r>
          </a:p>
          <a:p>
            <a:pPr marL="345439" lvl="1" indent="-172720" algn="l">
              <a:lnSpc>
                <a:spcPts val="2239"/>
              </a:lnSpc>
              <a:spcBef>
                <a:spcPct val="0"/>
              </a:spcBef>
              <a:buFont typeface="Arial"/>
              <a:buChar char="•"/>
            </a:pPr>
            <a:r>
              <a:rPr lang="en-US" sz="1599">
                <a:solidFill>
                  <a:srgbClr val="000000"/>
                </a:solidFill>
                <a:latin typeface="TT Chocolates"/>
                <a:ea typeface="TT Chocolates"/>
                <a:cs typeface="TT Chocolates"/>
                <a:sym typeface="TT Chocolates"/>
              </a:rPr>
              <a:t>MAE = 321.18 → </a:t>
            </a:r>
            <a:r>
              <a:rPr lang="en-US" sz="1599" b="1">
                <a:solidFill>
                  <a:srgbClr val="000000"/>
                </a:solidFill>
                <a:latin typeface="TT Chocolates Bold"/>
                <a:ea typeface="TT Chocolates Bold"/>
                <a:cs typeface="TT Chocolates Bold"/>
                <a:sym typeface="TT Chocolates Bold"/>
              </a:rPr>
              <a:t>239.49</a:t>
            </a:r>
          </a:p>
          <a:p>
            <a:pPr algn="l">
              <a:lnSpc>
                <a:spcPts val="2800"/>
              </a:lnSpc>
              <a:spcBef>
                <a:spcPct val="0"/>
              </a:spcBef>
            </a:pPr>
            <a:endParaRPr lang="en-US" sz="1599" b="1">
              <a:solidFill>
                <a:srgbClr val="000000"/>
              </a:solidFill>
              <a:latin typeface="TT Chocolates Bold"/>
              <a:ea typeface="TT Chocolates Bold"/>
              <a:cs typeface="TT Chocolates Bold"/>
              <a:sym typeface="TT Chocolates Bold"/>
            </a:endParaRPr>
          </a:p>
        </p:txBody>
      </p:sp>
      <p:grpSp>
        <p:nvGrpSpPr>
          <p:cNvPr id="8" name="Group 8"/>
          <p:cNvGrpSpPr/>
          <p:nvPr/>
        </p:nvGrpSpPr>
        <p:grpSpPr>
          <a:xfrm>
            <a:off x="1326538" y="3712013"/>
            <a:ext cx="3797912" cy="1431487"/>
            <a:chOff x="0" y="0"/>
            <a:chExt cx="1086822" cy="409639"/>
          </a:xfrm>
        </p:grpSpPr>
        <p:sp>
          <p:nvSpPr>
            <p:cNvPr id="9" name="Freeform 9"/>
            <p:cNvSpPr/>
            <p:nvPr/>
          </p:nvSpPr>
          <p:spPr>
            <a:xfrm>
              <a:off x="0" y="0"/>
              <a:ext cx="1086822" cy="409639"/>
            </a:xfrm>
            <a:custGeom>
              <a:avLst/>
              <a:gdLst/>
              <a:ahLst/>
              <a:cxnLst/>
              <a:rect l="l" t="t" r="r" b="b"/>
              <a:pathLst>
                <a:path w="1086822" h="409639">
                  <a:moveTo>
                    <a:pt x="73385" y="0"/>
                  </a:moveTo>
                  <a:lnTo>
                    <a:pt x="1013437" y="0"/>
                  </a:lnTo>
                  <a:cubicBezTo>
                    <a:pt x="1053967" y="0"/>
                    <a:pt x="1086822" y="32856"/>
                    <a:pt x="1086822" y="73385"/>
                  </a:cubicBezTo>
                  <a:lnTo>
                    <a:pt x="1086822" y="336254"/>
                  </a:lnTo>
                  <a:cubicBezTo>
                    <a:pt x="1086822" y="376783"/>
                    <a:pt x="1053967" y="409639"/>
                    <a:pt x="1013437" y="409639"/>
                  </a:cubicBezTo>
                  <a:lnTo>
                    <a:pt x="73385" y="409639"/>
                  </a:lnTo>
                  <a:cubicBezTo>
                    <a:pt x="53922" y="409639"/>
                    <a:pt x="35256" y="401907"/>
                    <a:pt x="21494" y="388145"/>
                  </a:cubicBezTo>
                  <a:cubicBezTo>
                    <a:pt x="7732" y="374383"/>
                    <a:pt x="0" y="355717"/>
                    <a:pt x="0" y="336254"/>
                  </a:cubicBezTo>
                  <a:lnTo>
                    <a:pt x="0" y="73385"/>
                  </a:lnTo>
                  <a:cubicBezTo>
                    <a:pt x="0" y="32856"/>
                    <a:pt x="32856" y="0"/>
                    <a:pt x="73385" y="0"/>
                  </a:cubicBezTo>
                  <a:close/>
                </a:path>
              </a:pathLst>
            </a:custGeom>
            <a:solidFill>
              <a:srgbClr val="FFD830">
                <a:alpha val="50980"/>
              </a:srgbClr>
            </a:solidFill>
            <a:ln w="47625" cap="rnd">
              <a:solidFill>
                <a:srgbClr val="D1B12A">
                  <a:alpha val="50980"/>
                </a:srgbClr>
              </a:solidFill>
              <a:prstDash val="solid"/>
              <a:round/>
            </a:ln>
          </p:spPr>
          <p:txBody>
            <a:bodyPr/>
            <a:lstStyle/>
            <a:p>
              <a:endParaRPr lang="it-IT"/>
            </a:p>
          </p:txBody>
        </p:sp>
        <p:sp>
          <p:nvSpPr>
            <p:cNvPr id="10" name="TextBox 10"/>
            <p:cNvSpPr txBox="1"/>
            <p:nvPr/>
          </p:nvSpPr>
          <p:spPr>
            <a:xfrm>
              <a:off x="0" y="-28575"/>
              <a:ext cx="1086822" cy="438214"/>
            </a:xfrm>
            <a:prstGeom prst="rect">
              <a:avLst/>
            </a:prstGeom>
          </p:spPr>
          <p:txBody>
            <a:bodyPr lIns="50800" tIns="50800" rIns="50800" bIns="50800" rtlCol="0" anchor="ctr"/>
            <a:lstStyle/>
            <a:p>
              <a:pPr algn="ctr">
                <a:lnSpc>
                  <a:spcPts val="2199"/>
                </a:lnSpc>
              </a:pPr>
              <a:endParaRPr/>
            </a:p>
          </p:txBody>
        </p:sp>
      </p:grpSp>
      <p:sp>
        <p:nvSpPr>
          <p:cNvPr id="11" name="TextBox 11"/>
          <p:cNvSpPr txBox="1"/>
          <p:nvPr/>
        </p:nvSpPr>
        <p:spPr>
          <a:xfrm>
            <a:off x="1498581" y="3756025"/>
            <a:ext cx="4993827" cy="1539875"/>
          </a:xfrm>
          <a:prstGeom prst="rect">
            <a:avLst/>
          </a:prstGeom>
        </p:spPr>
        <p:txBody>
          <a:bodyPr lIns="0" tIns="0" rIns="0" bIns="0" rtlCol="0" anchor="t">
            <a:spAutoFit/>
          </a:bodyPr>
          <a:lstStyle/>
          <a:p>
            <a:pPr algn="l">
              <a:lnSpc>
                <a:spcPts val="2800"/>
              </a:lnSpc>
              <a:spcBef>
                <a:spcPct val="0"/>
              </a:spcBef>
            </a:pPr>
            <a:r>
              <a:rPr lang="en-US" sz="2000" b="1">
                <a:solidFill>
                  <a:srgbClr val="000000"/>
                </a:solidFill>
                <a:latin typeface="TT Chocolates Bold"/>
                <a:ea typeface="TT Chocolates Bold"/>
                <a:cs typeface="TT Chocolates Bold"/>
                <a:sym typeface="TT Chocolates Bold"/>
              </a:rPr>
              <a:t>Illuminance</a:t>
            </a:r>
          </a:p>
          <a:p>
            <a:pPr marL="345439" lvl="1" indent="-172720" algn="l">
              <a:lnSpc>
                <a:spcPts val="2239"/>
              </a:lnSpc>
              <a:spcBef>
                <a:spcPct val="0"/>
              </a:spcBef>
              <a:buFont typeface="Arial"/>
              <a:buChar char="•"/>
            </a:pPr>
            <a:r>
              <a:rPr lang="en-US" sz="1599">
                <a:solidFill>
                  <a:srgbClr val="000000"/>
                </a:solidFill>
                <a:latin typeface="TT Chocolates"/>
                <a:ea typeface="TT Chocolates"/>
                <a:cs typeface="TT Chocolates"/>
                <a:sym typeface="TT Chocolates"/>
              </a:rPr>
              <a:t>R-square = 75,4% → </a:t>
            </a:r>
            <a:r>
              <a:rPr lang="en-US" sz="1599" b="1">
                <a:solidFill>
                  <a:srgbClr val="000000"/>
                </a:solidFill>
                <a:latin typeface="TT Chocolates Bold"/>
                <a:ea typeface="TT Chocolates Bold"/>
                <a:cs typeface="TT Chocolates Bold"/>
                <a:sym typeface="TT Chocolates Bold"/>
              </a:rPr>
              <a:t>96,1%</a:t>
            </a:r>
          </a:p>
          <a:p>
            <a:pPr marL="345439" lvl="1" indent="-172720" algn="l">
              <a:lnSpc>
                <a:spcPts val="2239"/>
              </a:lnSpc>
              <a:spcBef>
                <a:spcPct val="0"/>
              </a:spcBef>
              <a:buFont typeface="Arial"/>
              <a:buChar char="•"/>
            </a:pPr>
            <a:r>
              <a:rPr lang="en-US" sz="1599">
                <a:solidFill>
                  <a:srgbClr val="000000"/>
                </a:solidFill>
                <a:latin typeface="TT Chocolates"/>
                <a:ea typeface="TT Chocolates"/>
                <a:cs typeface="TT Chocolates"/>
                <a:sym typeface="TT Chocolates"/>
              </a:rPr>
              <a:t>RMSE = 292.06 → </a:t>
            </a:r>
            <a:r>
              <a:rPr lang="en-US" sz="1599" b="1">
                <a:solidFill>
                  <a:srgbClr val="000000"/>
                </a:solidFill>
                <a:latin typeface="TT Chocolates Bold"/>
                <a:ea typeface="TT Chocolates Bold"/>
                <a:cs typeface="TT Chocolates Bold"/>
                <a:sym typeface="TT Chocolates Bold"/>
              </a:rPr>
              <a:t>116.67</a:t>
            </a:r>
          </a:p>
          <a:p>
            <a:pPr marL="345439" lvl="1" indent="-172720" algn="l">
              <a:lnSpc>
                <a:spcPts val="2239"/>
              </a:lnSpc>
              <a:spcBef>
                <a:spcPct val="0"/>
              </a:spcBef>
              <a:buFont typeface="Arial"/>
              <a:buChar char="•"/>
            </a:pPr>
            <a:r>
              <a:rPr lang="en-US" sz="1599">
                <a:solidFill>
                  <a:srgbClr val="000000"/>
                </a:solidFill>
                <a:latin typeface="TT Chocolates"/>
                <a:ea typeface="TT Chocolates"/>
                <a:cs typeface="TT Chocolates"/>
                <a:sym typeface="TT Chocolates"/>
              </a:rPr>
              <a:t>MAE = 239.49 → </a:t>
            </a:r>
            <a:r>
              <a:rPr lang="en-US" sz="1599" b="1">
                <a:solidFill>
                  <a:srgbClr val="000000"/>
                </a:solidFill>
                <a:latin typeface="TT Chocolates Bold"/>
                <a:ea typeface="TT Chocolates Bold"/>
                <a:cs typeface="TT Chocolates Bold"/>
                <a:sym typeface="TT Chocolates Bold"/>
              </a:rPr>
              <a:t>93.74</a:t>
            </a:r>
          </a:p>
          <a:p>
            <a:pPr algn="l">
              <a:lnSpc>
                <a:spcPts val="2800"/>
              </a:lnSpc>
              <a:spcBef>
                <a:spcPct val="0"/>
              </a:spcBef>
            </a:pPr>
            <a:endParaRPr lang="en-US" sz="1599" b="1">
              <a:solidFill>
                <a:srgbClr val="000000"/>
              </a:solidFill>
              <a:latin typeface="TT Chocolates Bold"/>
              <a:ea typeface="TT Chocolates Bold"/>
              <a:cs typeface="TT Chocolates Bold"/>
              <a:sym typeface="TT Chocolates Bold"/>
            </a:endParaRPr>
          </a:p>
        </p:txBody>
      </p:sp>
      <p:sp>
        <p:nvSpPr>
          <p:cNvPr id="12" name="TextBox 12"/>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LIGHTING &amp; AI </a:t>
            </a:r>
            <a:r>
              <a:rPr lang="en-US" sz="2999" spc="599">
                <a:solidFill>
                  <a:srgbClr val="000000"/>
                </a:solidFill>
                <a:latin typeface="TT Chocolates"/>
                <a:ea typeface="TT Chocolates"/>
                <a:cs typeface="TT Chocolates"/>
                <a:sym typeface="TT Chocolates"/>
              </a:rPr>
              <a:t>| MACHINE LEARNING</a:t>
            </a:r>
          </a:p>
        </p:txBody>
      </p:sp>
      <p:sp>
        <p:nvSpPr>
          <p:cNvPr id="13" name="TextBox 13"/>
          <p:cNvSpPr txBox="1"/>
          <p:nvPr/>
        </p:nvSpPr>
        <p:spPr>
          <a:xfrm>
            <a:off x="1028700" y="1826064"/>
            <a:ext cx="4427389"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Training and evaluating model</a:t>
            </a:r>
          </a:p>
        </p:txBody>
      </p:sp>
      <p:sp>
        <p:nvSpPr>
          <p:cNvPr id="14" name="TextBox 14"/>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03</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8179" y="2269154"/>
            <a:ext cx="12125371" cy="5007946"/>
          </a:xfrm>
          <a:custGeom>
            <a:avLst/>
            <a:gdLst/>
            <a:ahLst/>
            <a:cxnLst/>
            <a:rect l="l" t="t" r="r" b="b"/>
            <a:pathLst>
              <a:path w="12125371" h="5229066">
                <a:moveTo>
                  <a:pt x="0" y="0"/>
                </a:moveTo>
                <a:lnTo>
                  <a:pt x="12125371" y="0"/>
                </a:lnTo>
                <a:lnTo>
                  <a:pt x="12125371" y="5229066"/>
                </a:lnTo>
                <a:lnTo>
                  <a:pt x="0" y="5229066"/>
                </a:lnTo>
                <a:lnTo>
                  <a:pt x="0" y="0"/>
                </a:lnTo>
                <a:close/>
              </a:path>
            </a:pathLst>
          </a:custGeom>
          <a:blipFill>
            <a:blip r:embed="rId3"/>
            <a:stretch>
              <a:fillRect b="-4415"/>
            </a:stretch>
          </a:blipFill>
        </p:spPr>
        <p:txBody>
          <a:bodyPr/>
          <a:lstStyle/>
          <a:p>
            <a:endParaRPr lang="it-IT"/>
          </a:p>
        </p:txBody>
      </p:sp>
      <p:sp>
        <p:nvSpPr>
          <p:cNvPr id="3" name="TextBox 3"/>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SYSTEMS INTEGRATION </a:t>
            </a:r>
            <a:r>
              <a:rPr lang="en-US" sz="2999" spc="599">
                <a:solidFill>
                  <a:srgbClr val="000000"/>
                </a:solidFill>
                <a:latin typeface="TT Chocolates"/>
                <a:ea typeface="TT Chocolates"/>
                <a:cs typeface="TT Chocolates"/>
                <a:sym typeface="TT Chocolates"/>
              </a:rPr>
              <a:t>| CONFIGURATION C1</a:t>
            </a:r>
          </a:p>
        </p:txBody>
      </p:sp>
      <p:sp>
        <p:nvSpPr>
          <p:cNvPr id="4" name="TextBox 4"/>
          <p:cNvSpPr txBox="1"/>
          <p:nvPr/>
        </p:nvSpPr>
        <p:spPr>
          <a:xfrm>
            <a:off x="1038179" y="1799394"/>
            <a:ext cx="12430171" cy="309880"/>
          </a:xfrm>
          <a:prstGeom prst="rect">
            <a:avLst/>
          </a:prstGeom>
        </p:spPr>
        <p:txBody>
          <a:bodyPr lIns="0" tIns="0" rIns="0" bIns="0" rtlCol="0" anchor="t">
            <a:spAutoFit/>
          </a:bodyPr>
          <a:lstStyle/>
          <a:p>
            <a:pPr algn="l">
              <a:lnSpc>
                <a:spcPts val="2360"/>
              </a:lnSpc>
            </a:pPr>
            <a:r>
              <a:rPr lang="en-US" sz="2000" b="1" spc="78">
                <a:solidFill>
                  <a:srgbClr val="000000"/>
                </a:solidFill>
                <a:latin typeface="TT Chocolates Bold"/>
                <a:ea typeface="TT Chocolates Bold"/>
                <a:cs typeface="TT Chocolates Bold"/>
                <a:sym typeface="TT Chocolates Bold"/>
              </a:rPr>
              <a:t>7.00-8.00: Dinner/Breakfast | Midnight sun</a:t>
            </a:r>
          </a:p>
        </p:txBody>
      </p:sp>
      <p:sp>
        <p:nvSpPr>
          <p:cNvPr id="6" name="TextBox 6"/>
          <p:cNvSpPr txBox="1"/>
          <p:nvPr/>
        </p:nvSpPr>
        <p:spPr>
          <a:xfrm>
            <a:off x="1028700" y="558571"/>
            <a:ext cx="1051647"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04</a:t>
            </a:r>
          </a:p>
        </p:txBody>
      </p:sp>
      <p:sp>
        <p:nvSpPr>
          <p:cNvPr id="7" name="TextBox 7"/>
          <p:cNvSpPr txBox="1"/>
          <p:nvPr/>
        </p:nvSpPr>
        <p:spPr>
          <a:xfrm>
            <a:off x="13468350" y="2276612"/>
            <a:ext cx="4126907" cy="4623563"/>
          </a:xfrm>
          <a:prstGeom prst="rect">
            <a:avLst/>
          </a:prstGeom>
        </p:spPr>
        <p:txBody>
          <a:bodyPr lIns="0" tIns="0" rIns="0" bIns="0" rtlCol="0" anchor="t">
            <a:spAutoFit/>
          </a:bodyPr>
          <a:lstStyle/>
          <a:p>
            <a:pPr algn="l">
              <a:lnSpc>
                <a:spcPts val="1664"/>
              </a:lnSpc>
            </a:pPr>
            <a:r>
              <a:rPr lang="en-US" sz="1600" b="1">
                <a:solidFill>
                  <a:srgbClr val="000000"/>
                </a:solidFill>
                <a:latin typeface="TT Chocolates Ultra-Bold"/>
                <a:ea typeface="TT Chocolates Ultra-Bold"/>
                <a:cs typeface="TT Chocolates Ultra-Bold"/>
                <a:sym typeface="TT Chocolates Ultra-Bold"/>
              </a:rPr>
              <a:t>Lighting </a:t>
            </a:r>
          </a:p>
          <a:p>
            <a:pPr algn="l">
              <a:lnSpc>
                <a:spcPts val="1664"/>
              </a:lnSpc>
            </a:pPr>
            <a:r>
              <a:rPr lang="en-US" sz="1600">
                <a:solidFill>
                  <a:srgbClr val="000000"/>
                </a:solidFill>
                <a:latin typeface="TT Chocolates"/>
                <a:ea typeface="TT Chocolates"/>
                <a:cs typeface="TT Chocolates"/>
                <a:sym typeface="TT Chocolates"/>
              </a:rPr>
              <a:t>Filtered window contribution: </a:t>
            </a:r>
          </a:p>
          <a:p>
            <a:pPr algn="l">
              <a:lnSpc>
                <a:spcPts val="1664"/>
              </a:lnSpc>
            </a:pPr>
            <a:r>
              <a:rPr lang="en-US" sz="1600" b="1">
                <a:solidFill>
                  <a:srgbClr val="000000"/>
                </a:solidFill>
                <a:latin typeface="TT Chocolates Bold"/>
                <a:ea typeface="TT Chocolates Bold"/>
                <a:cs typeface="TT Chocolates Bold"/>
                <a:sym typeface="TT Chocolates Bold"/>
              </a:rPr>
              <a:t>250-400 lux, 5000-6500 K</a:t>
            </a:r>
          </a:p>
          <a:p>
            <a:pPr algn="l">
              <a:lnSpc>
                <a:spcPts val="1664"/>
              </a:lnSpc>
            </a:pPr>
            <a:r>
              <a:rPr lang="en-US" sz="1600">
                <a:solidFill>
                  <a:srgbClr val="000000"/>
                </a:solidFill>
                <a:latin typeface="TT Chocolates"/>
                <a:ea typeface="TT Chocolates"/>
                <a:cs typeface="TT Chocolates"/>
                <a:sym typeface="TT Chocolates"/>
              </a:rPr>
              <a:t>Artificial circadian system:</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Base light, ambient lights</a:t>
            </a:r>
          </a:p>
          <a:p>
            <a:pPr algn="l">
              <a:lnSpc>
                <a:spcPts val="1664"/>
              </a:lnSpc>
            </a:pPr>
            <a:r>
              <a:rPr lang="en-US" sz="1600" b="1">
                <a:solidFill>
                  <a:srgbClr val="000000"/>
                </a:solidFill>
                <a:latin typeface="TT Chocolates Bold"/>
                <a:ea typeface="TT Chocolates Bold"/>
                <a:cs typeface="TT Chocolates Bold"/>
                <a:sym typeface="TT Chocolates Bold"/>
              </a:rPr>
              <a:t>        200-300 lux, 3000-3500 K</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direct light</a:t>
            </a:r>
          </a:p>
          <a:p>
            <a:pPr algn="l">
              <a:lnSpc>
                <a:spcPts val="1664"/>
              </a:lnSpc>
            </a:pPr>
            <a:r>
              <a:rPr lang="en-US" sz="1600">
                <a:solidFill>
                  <a:srgbClr val="000000"/>
                </a:solidFill>
                <a:latin typeface="TT Chocolates"/>
                <a:ea typeface="TT Chocolates"/>
                <a:cs typeface="TT Chocolates"/>
                <a:sym typeface="TT Chocolates"/>
              </a:rPr>
              <a:t>       </a:t>
            </a:r>
            <a:r>
              <a:rPr lang="en-US" sz="1600" b="1">
                <a:solidFill>
                  <a:srgbClr val="000000"/>
                </a:solidFill>
                <a:latin typeface="TT Chocolates Bold"/>
                <a:ea typeface="TT Chocolates Bold"/>
                <a:cs typeface="TT Chocolates Bold"/>
                <a:sym typeface="TT Chocolates Bold"/>
              </a:rPr>
              <a:t> 300-500 lux, 2700-3000 K</a:t>
            </a:r>
          </a:p>
          <a:p>
            <a:pPr algn="l">
              <a:lnSpc>
                <a:spcPts val="1664"/>
              </a:lnSpc>
            </a:pPr>
            <a:r>
              <a:rPr lang="en-US" sz="1600">
                <a:solidFill>
                  <a:srgbClr val="000000"/>
                </a:solidFill>
                <a:latin typeface="TT Chocolates"/>
                <a:ea typeface="TT Chocolates"/>
                <a:cs typeface="TT Chocolates"/>
                <a:sym typeface="TT Chocolates"/>
              </a:rPr>
              <a:t>Final perceived:</a:t>
            </a:r>
            <a:r>
              <a:rPr lang="en-US" sz="1600" b="1">
                <a:solidFill>
                  <a:srgbClr val="000000"/>
                </a:solidFill>
                <a:latin typeface="TT Chocolates Bold"/>
                <a:ea typeface="TT Chocolates Bold"/>
                <a:cs typeface="TT Chocolates Bold"/>
                <a:sym typeface="TT Chocolates Bold"/>
              </a:rPr>
              <a:t> 450-900 lux, 3500-5000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b="1">
                <a:solidFill>
                  <a:srgbClr val="000000"/>
                </a:solidFill>
                <a:latin typeface="TT Chocolates Bold"/>
                <a:ea typeface="TT Chocolates Bold"/>
                <a:cs typeface="TT Chocolates Bold"/>
                <a:sym typeface="TT Chocolates Bold"/>
              </a:rPr>
              <a:t>Control system</a:t>
            </a:r>
          </a:p>
          <a:p>
            <a:pPr algn="l">
              <a:lnSpc>
                <a:spcPts val="1664"/>
              </a:lnSpc>
            </a:pPr>
            <a:r>
              <a:rPr lang="en-US" sz="1600">
                <a:solidFill>
                  <a:srgbClr val="000000"/>
                </a:solidFill>
                <a:latin typeface="TT Chocolates"/>
                <a:ea typeface="TT Chocolates"/>
                <a:cs typeface="TT Chocolates"/>
                <a:sym typeface="TT Chocolates"/>
              </a:rPr>
              <a:t>Motion sensor:</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Both walls folded</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Dining table unfolded </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Smart watch:</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A: regular heart rate</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B: heart rate increases</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Environmental data: Midnight sun</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endParaRPr lang="en-US" sz="1600">
              <a:solidFill>
                <a:srgbClr val="000000"/>
              </a:solidFill>
              <a:latin typeface="TT Chocolates"/>
              <a:ea typeface="TT Chocolates"/>
              <a:cs typeface="TT Chocolates"/>
              <a:sym typeface="TT Chocolates"/>
            </a:endParaRPr>
          </a:p>
        </p:txBody>
      </p:sp>
      <p:grpSp>
        <p:nvGrpSpPr>
          <p:cNvPr id="8" name="Group 8"/>
          <p:cNvGrpSpPr/>
          <p:nvPr/>
        </p:nvGrpSpPr>
        <p:grpSpPr>
          <a:xfrm>
            <a:off x="5782852" y="7809892"/>
            <a:ext cx="2940824" cy="1448408"/>
            <a:chOff x="0" y="0"/>
            <a:chExt cx="774538" cy="381474"/>
          </a:xfrm>
        </p:grpSpPr>
        <p:sp>
          <p:nvSpPr>
            <p:cNvPr id="9" name="Freeform 9"/>
            <p:cNvSpPr/>
            <p:nvPr/>
          </p:nvSpPr>
          <p:spPr>
            <a:xfrm>
              <a:off x="0" y="0"/>
              <a:ext cx="774538" cy="381474"/>
            </a:xfrm>
            <a:custGeom>
              <a:avLst/>
              <a:gdLst/>
              <a:ahLst/>
              <a:cxnLst/>
              <a:rect l="l" t="t" r="r" b="b"/>
              <a:pathLst>
                <a:path w="774538" h="381474">
                  <a:moveTo>
                    <a:pt x="0" y="0"/>
                  </a:moveTo>
                  <a:lnTo>
                    <a:pt x="774538" y="0"/>
                  </a:lnTo>
                  <a:lnTo>
                    <a:pt x="774538" y="381474"/>
                  </a:lnTo>
                  <a:lnTo>
                    <a:pt x="0" y="381474"/>
                  </a:lnTo>
                  <a:close/>
                </a:path>
              </a:pathLst>
            </a:custGeom>
            <a:ln w="19050" cap="sq">
              <a:solidFill>
                <a:srgbClr val="000000"/>
              </a:solidFill>
              <a:prstDash val="solid"/>
              <a:miter/>
            </a:ln>
          </p:spPr>
          <p:txBody>
            <a:bodyPr/>
            <a:lstStyle/>
            <a:p>
              <a:endParaRPr lang="it-IT"/>
            </a:p>
          </p:txBody>
        </p:sp>
        <p:sp>
          <p:nvSpPr>
            <p:cNvPr id="10" name="TextBox 10"/>
            <p:cNvSpPr txBox="1"/>
            <p:nvPr/>
          </p:nvSpPr>
          <p:spPr>
            <a:xfrm>
              <a:off x="0" y="0"/>
              <a:ext cx="774538" cy="381474"/>
            </a:xfrm>
            <a:prstGeom prst="rect">
              <a:avLst/>
            </a:prstGeom>
          </p:spPr>
          <p:txBody>
            <a:bodyPr lIns="50800" tIns="50800" rIns="50800" bIns="50800" rtlCol="0" anchor="ctr"/>
            <a:lstStyle/>
            <a:p>
              <a:pPr algn="ctr">
                <a:lnSpc>
                  <a:spcPts val="1888"/>
                </a:lnSpc>
              </a:pPr>
              <a:endParaRPr/>
            </a:p>
          </p:txBody>
        </p:sp>
      </p:grpSp>
      <p:sp>
        <p:nvSpPr>
          <p:cNvPr id="11" name="Freeform 11"/>
          <p:cNvSpPr/>
          <p:nvPr/>
        </p:nvSpPr>
        <p:spPr>
          <a:xfrm>
            <a:off x="5930005" y="8927482"/>
            <a:ext cx="2646519" cy="213605"/>
          </a:xfrm>
          <a:custGeom>
            <a:avLst/>
            <a:gdLst/>
            <a:ahLst/>
            <a:cxnLst/>
            <a:rect l="l" t="t" r="r" b="b"/>
            <a:pathLst>
              <a:path w="2646519" h="213605">
                <a:moveTo>
                  <a:pt x="0" y="0"/>
                </a:moveTo>
                <a:lnTo>
                  <a:pt x="2646519" y="0"/>
                </a:lnTo>
                <a:lnTo>
                  <a:pt x="2646519" y="213606"/>
                </a:lnTo>
                <a:lnTo>
                  <a:pt x="0" y="213606"/>
                </a:lnTo>
                <a:lnTo>
                  <a:pt x="0" y="0"/>
                </a:lnTo>
                <a:close/>
              </a:path>
            </a:pathLst>
          </a:custGeom>
          <a:blipFill>
            <a:blip r:embed="rId4"/>
            <a:stretch>
              <a:fillRect l="-3416" t="-10701" r="-3891" b="-21967"/>
            </a:stretch>
          </a:blipFill>
        </p:spPr>
        <p:txBody>
          <a:bodyPr/>
          <a:lstStyle/>
          <a:p>
            <a:endParaRPr lang="it-IT"/>
          </a:p>
        </p:txBody>
      </p:sp>
      <p:sp>
        <p:nvSpPr>
          <p:cNvPr id="12" name="Freeform 12"/>
          <p:cNvSpPr/>
          <p:nvPr/>
        </p:nvSpPr>
        <p:spPr>
          <a:xfrm>
            <a:off x="5930005" y="8389206"/>
            <a:ext cx="2646519" cy="219448"/>
          </a:xfrm>
          <a:custGeom>
            <a:avLst/>
            <a:gdLst/>
            <a:ahLst/>
            <a:cxnLst/>
            <a:rect l="l" t="t" r="r" b="b"/>
            <a:pathLst>
              <a:path w="2646519" h="219448">
                <a:moveTo>
                  <a:pt x="0" y="0"/>
                </a:moveTo>
                <a:lnTo>
                  <a:pt x="2646519" y="0"/>
                </a:lnTo>
                <a:lnTo>
                  <a:pt x="2646519" y="219449"/>
                </a:lnTo>
                <a:lnTo>
                  <a:pt x="0" y="219449"/>
                </a:lnTo>
                <a:lnTo>
                  <a:pt x="0" y="0"/>
                </a:lnTo>
                <a:close/>
              </a:path>
            </a:pathLst>
          </a:custGeom>
          <a:blipFill>
            <a:blip r:embed="rId5"/>
            <a:stretch>
              <a:fillRect l="-4256" t="-7958" r="-2838" b="-1495"/>
            </a:stretch>
          </a:blipFill>
        </p:spPr>
        <p:txBody>
          <a:bodyPr/>
          <a:lstStyle/>
          <a:p>
            <a:endParaRPr lang="it-IT"/>
          </a:p>
        </p:txBody>
      </p:sp>
      <p:sp>
        <p:nvSpPr>
          <p:cNvPr id="13" name="AutoShape 13"/>
          <p:cNvSpPr/>
          <p:nvPr/>
        </p:nvSpPr>
        <p:spPr>
          <a:xfrm flipV="1">
            <a:off x="7941183"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14" name="AutoShape 14"/>
          <p:cNvSpPr/>
          <p:nvPr/>
        </p:nvSpPr>
        <p:spPr>
          <a:xfrm flipV="1">
            <a:off x="6516304"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15" name="Group 15"/>
          <p:cNvGrpSpPr/>
          <p:nvPr/>
        </p:nvGrpSpPr>
        <p:grpSpPr>
          <a:xfrm>
            <a:off x="7955470" y="9010472"/>
            <a:ext cx="503092" cy="47625"/>
            <a:chOff x="0" y="0"/>
            <a:chExt cx="132501" cy="12543"/>
          </a:xfrm>
        </p:grpSpPr>
        <p:sp>
          <p:nvSpPr>
            <p:cNvPr id="16" name="Freeform 16"/>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17" name="TextBox 17"/>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18" name="Group 18"/>
          <p:cNvGrpSpPr/>
          <p:nvPr/>
        </p:nvGrpSpPr>
        <p:grpSpPr>
          <a:xfrm>
            <a:off x="5998925" y="9010472"/>
            <a:ext cx="503092" cy="47625"/>
            <a:chOff x="0" y="0"/>
            <a:chExt cx="132501" cy="12543"/>
          </a:xfrm>
        </p:grpSpPr>
        <p:sp>
          <p:nvSpPr>
            <p:cNvPr id="19" name="Freeform 19"/>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0" name="TextBox 20"/>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21" name="AutoShape 21"/>
          <p:cNvSpPr/>
          <p:nvPr/>
        </p:nvSpPr>
        <p:spPr>
          <a:xfrm flipV="1">
            <a:off x="7941183"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22" name="AutoShape 22"/>
          <p:cNvSpPr/>
          <p:nvPr/>
        </p:nvSpPr>
        <p:spPr>
          <a:xfrm flipV="1">
            <a:off x="6516304"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23" name="Group 23"/>
          <p:cNvGrpSpPr/>
          <p:nvPr/>
        </p:nvGrpSpPr>
        <p:grpSpPr>
          <a:xfrm>
            <a:off x="7955470" y="8475118"/>
            <a:ext cx="503092" cy="47625"/>
            <a:chOff x="0" y="0"/>
            <a:chExt cx="132501" cy="12543"/>
          </a:xfrm>
        </p:grpSpPr>
        <p:sp>
          <p:nvSpPr>
            <p:cNvPr id="24" name="Freeform 24"/>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5" name="TextBox 25"/>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26" name="Group 26"/>
          <p:cNvGrpSpPr/>
          <p:nvPr/>
        </p:nvGrpSpPr>
        <p:grpSpPr>
          <a:xfrm>
            <a:off x="5998925" y="8475118"/>
            <a:ext cx="503092" cy="47625"/>
            <a:chOff x="0" y="0"/>
            <a:chExt cx="132501" cy="12543"/>
          </a:xfrm>
        </p:grpSpPr>
        <p:sp>
          <p:nvSpPr>
            <p:cNvPr id="27" name="Freeform 27"/>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8" name="TextBox 28"/>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29" name="TextBox 29"/>
          <p:cNvSpPr txBox="1"/>
          <p:nvPr/>
        </p:nvSpPr>
        <p:spPr>
          <a:xfrm>
            <a:off x="5878692" y="7944394"/>
            <a:ext cx="1651178" cy="184023"/>
          </a:xfrm>
          <a:prstGeom prst="rect">
            <a:avLst/>
          </a:prstGeom>
        </p:spPr>
        <p:txBody>
          <a:bodyPr lIns="0" tIns="0" rIns="0" bIns="0" rtlCol="0" anchor="t">
            <a:spAutoFit/>
          </a:bodyPr>
          <a:lstStyle/>
          <a:p>
            <a:pPr algn="l">
              <a:lnSpc>
                <a:spcPts val="1416"/>
              </a:lnSpc>
            </a:pPr>
            <a:r>
              <a:rPr lang="en-US" sz="1200" b="1" spc="46">
                <a:solidFill>
                  <a:srgbClr val="4F4F4F"/>
                </a:solidFill>
                <a:latin typeface="TT Chocolates Bold"/>
                <a:ea typeface="TT Chocolates Bold"/>
                <a:cs typeface="TT Chocolates Bold"/>
                <a:sym typeface="TT Chocolates Bold"/>
              </a:rPr>
              <a:t>Light</a:t>
            </a:r>
          </a:p>
        </p:txBody>
      </p:sp>
      <p:sp>
        <p:nvSpPr>
          <p:cNvPr id="30" name="TextBox 30"/>
          <p:cNvSpPr txBox="1"/>
          <p:nvPr/>
        </p:nvSpPr>
        <p:spPr>
          <a:xfrm>
            <a:off x="5878692" y="8118892"/>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Brightness</a:t>
            </a:r>
          </a:p>
        </p:txBody>
      </p:sp>
      <p:sp>
        <p:nvSpPr>
          <p:cNvPr id="31" name="TextBox 31"/>
          <p:cNvSpPr txBox="1"/>
          <p:nvPr/>
        </p:nvSpPr>
        <p:spPr>
          <a:xfrm>
            <a:off x="5878692" y="8685421"/>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Warmth</a:t>
            </a:r>
          </a:p>
        </p:txBody>
      </p:sp>
      <p:sp>
        <p:nvSpPr>
          <p:cNvPr id="32" name="TextBox 5">
            <a:extLst>
              <a:ext uri="{FF2B5EF4-FFF2-40B4-BE49-F238E27FC236}">
                <a16:creationId xmlns:a16="http://schemas.microsoft.com/office/drawing/2014/main" id="{BB0625B4-5627-CD18-A156-BECA0E8D841F}"/>
              </a:ext>
            </a:extLst>
          </p:cNvPr>
          <p:cNvSpPr txBox="1"/>
          <p:nvPr/>
        </p:nvSpPr>
        <p:spPr>
          <a:xfrm>
            <a:off x="1028700" y="7485121"/>
            <a:ext cx="8460343" cy="184023"/>
          </a:xfrm>
          <a:prstGeom prst="rect">
            <a:avLst/>
          </a:prstGeom>
        </p:spPr>
        <p:txBody>
          <a:bodyPr lIns="0" tIns="0" rIns="0" bIns="0" rtlCol="0" anchor="t">
            <a:spAutoFit/>
          </a:bodyPr>
          <a:lstStyle/>
          <a:p>
            <a:pPr algn="l">
              <a:lnSpc>
                <a:spcPts val="1416"/>
              </a:lnSpc>
            </a:pPr>
            <a:r>
              <a:rPr lang="en-US" sz="1200" spc="46" dirty="0">
                <a:solidFill>
                  <a:srgbClr val="4F4F4F"/>
                </a:solidFill>
                <a:latin typeface="TT Chocolates"/>
                <a:ea typeface="TT Chocolates"/>
                <a:cs typeface="TT Chocolates"/>
                <a:sym typeface="TT Chocolates"/>
              </a:rPr>
              <a:t>Rendered with Gemini</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01</a:t>
            </a:r>
          </a:p>
        </p:txBody>
      </p:sp>
      <p:sp>
        <p:nvSpPr>
          <p:cNvPr id="3" name="TextBox 3"/>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INTRODUCTION</a:t>
            </a:r>
            <a:r>
              <a:rPr lang="en-US" sz="2999" spc="599">
                <a:solidFill>
                  <a:srgbClr val="000000"/>
                </a:solidFill>
                <a:latin typeface="TT Chocolates"/>
                <a:ea typeface="TT Chocolates"/>
                <a:cs typeface="TT Chocolates"/>
                <a:sym typeface="TT Chocolates"/>
              </a:rPr>
              <a:t>| CURRENT SITUATION &amp; PROBLEM STATEMENT</a:t>
            </a:r>
          </a:p>
        </p:txBody>
      </p:sp>
      <p:sp>
        <p:nvSpPr>
          <p:cNvPr id="4" name="Freeform 4"/>
          <p:cNvSpPr/>
          <p:nvPr/>
        </p:nvSpPr>
        <p:spPr>
          <a:xfrm>
            <a:off x="1049960" y="1808919"/>
            <a:ext cx="8305800" cy="5010981"/>
          </a:xfrm>
          <a:custGeom>
            <a:avLst/>
            <a:gdLst/>
            <a:ahLst/>
            <a:cxnLst/>
            <a:rect l="l" t="t" r="r" b="b"/>
            <a:pathLst>
              <a:path w="8305800" h="5010981">
                <a:moveTo>
                  <a:pt x="0" y="0"/>
                </a:moveTo>
                <a:lnTo>
                  <a:pt x="8305800" y="0"/>
                </a:lnTo>
                <a:lnTo>
                  <a:pt x="8305800" y="5010981"/>
                </a:lnTo>
                <a:lnTo>
                  <a:pt x="0" y="5010981"/>
                </a:lnTo>
                <a:lnTo>
                  <a:pt x="0" y="0"/>
                </a:lnTo>
                <a:close/>
              </a:path>
            </a:pathLst>
          </a:custGeom>
          <a:blipFill>
            <a:blip r:embed="rId3"/>
            <a:stretch>
              <a:fillRect r="-1860" b="-12064"/>
            </a:stretch>
          </a:blipFill>
        </p:spPr>
        <p:txBody>
          <a:bodyPr/>
          <a:lstStyle/>
          <a:p>
            <a:endParaRPr lang="it-IT"/>
          </a:p>
        </p:txBody>
      </p:sp>
      <p:sp>
        <p:nvSpPr>
          <p:cNvPr id="5" name="Freeform 5"/>
          <p:cNvSpPr/>
          <p:nvPr/>
        </p:nvSpPr>
        <p:spPr>
          <a:xfrm>
            <a:off x="9813495" y="1790065"/>
            <a:ext cx="7445805" cy="5029835"/>
          </a:xfrm>
          <a:custGeom>
            <a:avLst/>
            <a:gdLst/>
            <a:ahLst/>
            <a:cxnLst/>
            <a:rect l="l" t="t" r="r" b="b"/>
            <a:pathLst>
              <a:path w="7445805" h="5029835">
                <a:moveTo>
                  <a:pt x="0" y="0"/>
                </a:moveTo>
                <a:lnTo>
                  <a:pt x="7445805" y="0"/>
                </a:lnTo>
                <a:lnTo>
                  <a:pt x="7445805" y="5029835"/>
                </a:lnTo>
                <a:lnTo>
                  <a:pt x="0" y="5029835"/>
                </a:lnTo>
                <a:lnTo>
                  <a:pt x="0" y="0"/>
                </a:lnTo>
                <a:close/>
              </a:path>
            </a:pathLst>
          </a:custGeom>
          <a:blipFill>
            <a:blip r:embed="rId4"/>
            <a:stretch>
              <a:fillRect b="-11024"/>
            </a:stretch>
          </a:blipFill>
        </p:spPr>
        <p:txBody>
          <a:bodyPr/>
          <a:lstStyle/>
          <a:p>
            <a:endParaRPr lang="it-IT"/>
          </a:p>
        </p:txBody>
      </p:sp>
      <p:sp>
        <p:nvSpPr>
          <p:cNvPr id="6" name="TextBox 6"/>
          <p:cNvSpPr txBox="1"/>
          <p:nvPr/>
        </p:nvSpPr>
        <p:spPr>
          <a:xfrm>
            <a:off x="1088060" y="6938963"/>
            <a:ext cx="8460343"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Site of Troll research station (DigitalMuseum)</a:t>
            </a:r>
          </a:p>
        </p:txBody>
      </p:sp>
      <p:sp>
        <p:nvSpPr>
          <p:cNvPr id="7" name="TextBox 7"/>
          <p:cNvSpPr txBox="1"/>
          <p:nvPr/>
        </p:nvSpPr>
        <p:spPr>
          <a:xfrm>
            <a:off x="9813495" y="6938963"/>
            <a:ext cx="7445805"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Habitation module interior (MAGIC-DML Team)</a:t>
            </a:r>
          </a:p>
        </p:txBody>
      </p:sp>
      <p:sp>
        <p:nvSpPr>
          <p:cNvPr id="8" name="Freeform 8"/>
          <p:cNvSpPr/>
          <p:nvPr/>
        </p:nvSpPr>
        <p:spPr>
          <a:xfrm>
            <a:off x="7435890" y="8426425"/>
            <a:ext cx="521684" cy="521684"/>
          </a:xfrm>
          <a:custGeom>
            <a:avLst/>
            <a:gdLst/>
            <a:ahLst/>
            <a:cxnLst/>
            <a:rect l="l" t="t" r="r" b="b"/>
            <a:pathLst>
              <a:path w="521684" h="521684">
                <a:moveTo>
                  <a:pt x="0" y="0"/>
                </a:moveTo>
                <a:lnTo>
                  <a:pt x="521684" y="0"/>
                </a:lnTo>
                <a:lnTo>
                  <a:pt x="521684" y="521684"/>
                </a:lnTo>
                <a:lnTo>
                  <a:pt x="0" y="521684"/>
                </a:lnTo>
                <a:lnTo>
                  <a:pt x="0" y="0"/>
                </a:lnTo>
                <a:close/>
              </a:path>
            </a:pathLst>
          </a:custGeom>
          <a:blipFill>
            <a:blip>
              <a:alphaModFix amt="97000"/>
              <a:extLst>
                <a:ext uri="{96DAC541-7B7A-43D3-8B79-37D633B846F1}">
                  <asvg:svgBlip xmlns:asvg="http://schemas.microsoft.com/office/drawing/2016/SVG/main" r:embed="rId5"/>
                </a:ext>
              </a:extLst>
            </a:blip>
            <a:stretch>
              <a:fillRect/>
            </a:stretch>
          </a:blipFill>
        </p:spPr>
        <p:txBody>
          <a:bodyPr/>
          <a:lstStyle/>
          <a:p>
            <a:endParaRPr lang="it-IT"/>
          </a:p>
        </p:txBody>
      </p:sp>
      <p:sp>
        <p:nvSpPr>
          <p:cNvPr id="9" name="Freeform 9"/>
          <p:cNvSpPr/>
          <p:nvPr/>
        </p:nvSpPr>
        <p:spPr>
          <a:xfrm>
            <a:off x="9026718" y="8426425"/>
            <a:ext cx="521684" cy="521684"/>
          </a:xfrm>
          <a:custGeom>
            <a:avLst/>
            <a:gdLst/>
            <a:ahLst/>
            <a:cxnLst/>
            <a:rect l="l" t="t" r="r" b="b"/>
            <a:pathLst>
              <a:path w="521684" h="521684">
                <a:moveTo>
                  <a:pt x="0" y="0"/>
                </a:moveTo>
                <a:lnTo>
                  <a:pt x="521684" y="0"/>
                </a:lnTo>
                <a:lnTo>
                  <a:pt x="521684" y="521684"/>
                </a:lnTo>
                <a:lnTo>
                  <a:pt x="0" y="521684"/>
                </a:lnTo>
                <a:lnTo>
                  <a:pt x="0" y="0"/>
                </a:lnTo>
                <a:close/>
              </a:path>
            </a:pathLst>
          </a:custGeom>
          <a:blipFill>
            <a:blip>
              <a:alphaModFix amt="81000"/>
              <a:extLst>
                <a:ext uri="{96DAC541-7B7A-43D3-8B79-37D633B846F1}">
                  <asvg:svgBlip xmlns:asvg="http://schemas.microsoft.com/office/drawing/2016/SVG/main" r:embed="rId6"/>
                </a:ext>
              </a:extLst>
            </a:blip>
            <a:stretch>
              <a:fillRect/>
            </a:stretch>
          </a:blipFill>
        </p:spPr>
        <p:txBody>
          <a:bodyPr/>
          <a:lstStyle/>
          <a:p>
            <a:endParaRPr lang="it-IT"/>
          </a:p>
        </p:txBody>
      </p:sp>
      <p:grpSp>
        <p:nvGrpSpPr>
          <p:cNvPr id="10" name="Group 10"/>
          <p:cNvGrpSpPr/>
          <p:nvPr/>
        </p:nvGrpSpPr>
        <p:grpSpPr>
          <a:xfrm>
            <a:off x="10615202" y="8412088"/>
            <a:ext cx="550358" cy="550358"/>
            <a:chOff x="0" y="0"/>
            <a:chExt cx="733810" cy="733810"/>
          </a:xfrm>
        </p:grpSpPr>
        <p:sp>
          <p:nvSpPr>
            <p:cNvPr id="11" name="Freeform 11"/>
            <p:cNvSpPr/>
            <p:nvPr/>
          </p:nvSpPr>
          <p:spPr>
            <a:xfrm>
              <a:off x="140894" y="162001"/>
              <a:ext cx="375134" cy="375134"/>
            </a:xfrm>
            <a:custGeom>
              <a:avLst/>
              <a:gdLst/>
              <a:ahLst/>
              <a:cxnLst/>
              <a:rect l="l" t="t" r="r" b="b"/>
              <a:pathLst>
                <a:path w="375134" h="375134">
                  <a:moveTo>
                    <a:pt x="0" y="0"/>
                  </a:moveTo>
                  <a:lnTo>
                    <a:pt x="375134" y="0"/>
                  </a:lnTo>
                  <a:lnTo>
                    <a:pt x="375134" y="375134"/>
                  </a:lnTo>
                  <a:lnTo>
                    <a:pt x="0" y="375134"/>
                  </a:lnTo>
                  <a:lnTo>
                    <a:pt x="0" y="0"/>
                  </a:lnTo>
                  <a:close/>
                </a:path>
              </a:pathLst>
            </a:custGeom>
            <a:blipFill>
              <a:blip>
                <a:alphaModFix amt="81000"/>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2" name="Freeform 12"/>
            <p:cNvSpPr/>
            <p:nvPr/>
          </p:nvSpPr>
          <p:spPr>
            <a:xfrm>
              <a:off x="0" y="0"/>
              <a:ext cx="733810" cy="733810"/>
            </a:xfrm>
            <a:custGeom>
              <a:avLst/>
              <a:gdLst/>
              <a:ahLst/>
              <a:cxnLst/>
              <a:rect l="l" t="t" r="r" b="b"/>
              <a:pathLst>
                <a:path w="733810" h="733810">
                  <a:moveTo>
                    <a:pt x="0" y="0"/>
                  </a:moveTo>
                  <a:lnTo>
                    <a:pt x="733810" y="0"/>
                  </a:lnTo>
                  <a:lnTo>
                    <a:pt x="733810" y="733810"/>
                  </a:lnTo>
                  <a:lnTo>
                    <a:pt x="0" y="733810"/>
                  </a:lnTo>
                  <a:lnTo>
                    <a:pt x="0" y="0"/>
                  </a:lnTo>
                  <a:close/>
                </a:path>
              </a:pathLst>
            </a:custGeom>
            <a:blipFill>
              <a:blip r:embed="rId8">
                <a:alphaModFix amt="81000"/>
              </a:blip>
              <a:stretch>
                <a:fillRect/>
              </a:stretch>
            </a:blipFill>
          </p:spPr>
          <p:txBody>
            <a:bodyPr/>
            <a:lstStyle/>
            <a:p>
              <a:endParaRPr lang="it-IT"/>
            </a:p>
          </p:txBody>
        </p:sp>
      </p:grpSp>
      <p:sp>
        <p:nvSpPr>
          <p:cNvPr id="13" name="TextBox 13"/>
          <p:cNvSpPr txBox="1"/>
          <p:nvPr/>
        </p:nvSpPr>
        <p:spPr>
          <a:xfrm>
            <a:off x="4969364" y="7607533"/>
            <a:ext cx="9158078" cy="480314"/>
          </a:xfrm>
          <a:prstGeom prst="rect">
            <a:avLst/>
          </a:prstGeom>
        </p:spPr>
        <p:txBody>
          <a:bodyPr lIns="0" tIns="0" rIns="0" bIns="0" rtlCol="0" anchor="t">
            <a:spAutoFit/>
          </a:bodyPr>
          <a:lstStyle/>
          <a:p>
            <a:pPr algn="ctr">
              <a:lnSpc>
                <a:spcPts val="1887"/>
              </a:lnSpc>
            </a:pPr>
            <a:r>
              <a:rPr lang="en-US" sz="1599" spc="62">
                <a:solidFill>
                  <a:srgbClr val="000000">
                    <a:alpha val="72941"/>
                  </a:srgbClr>
                </a:solidFill>
                <a:latin typeface="TT Chocolates"/>
                <a:ea typeface="TT Chocolates"/>
                <a:cs typeface="TT Chocolates"/>
                <a:sym typeface="TT Chocolates"/>
              </a:rPr>
              <a:t>Living in a confined, monofunctional space,  with natural and artificial lighting that fail to support circadian rhythms during the extreme shifts of the Midnight sun and Polar night</a:t>
            </a:r>
          </a:p>
        </p:txBody>
      </p:sp>
      <p:sp>
        <p:nvSpPr>
          <p:cNvPr id="14" name="TextBox 14"/>
          <p:cNvSpPr txBox="1"/>
          <p:nvPr/>
        </p:nvSpPr>
        <p:spPr>
          <a:xfrm>
            <a:off x="7237640" y="9086674"/>
            <a:ext cx="4621525" cy="184023"/>
          </a:xfrm>
          <a:prstGeom prst="rect">
            <a:avLst/>
          </a:prstGeom>
        </p:spPr>
        <p:txBody>
          <a:bodyPr lIns="0" tIns="0" rIns="0" bIns="0" rtlCol="0" anchor="t">
            <a:spAutoFit/>
          </a:bodyPr>
          <a:lstStyle/>
          <a:p>
            <a:pPr algn="l">
              <a:lnSpc>
                <a:spcPts val="1416"/>
              </a:lnSpc>
            </a:pPr>
            <a:r>
              <a:rPr lang="en-US" sz="1200" spc="46">
                <a:solidFill>
                  <a:srgbClr val="000000">
                    <a:alpha val="80784"/>
                  </a:srgbClr>
                </a:solidFill>
                <a:latin typeface="TT Chocolates"/>
                <a:ea typeface="TT Chocolates"/>
                <a:cs typeface="TT Chocolates"/>
                <a:sym typeface="TT Chocolates"/>
              </a:rPr>
              <a:t>Arctic seasons              Lighting needs            Spatial limitation</a:t>
            </a:r>
          </a:p>
        </p:txBody>
      </p:sp>
      <p:sp>
        <p:nvSpPr>
          <p:cNvPr id="15" name="TextBox 15"/>
          <p:cNvSpPr txBox="1"/>
          <p:nvPr/>
        </p:nvSpPr>
        <p:spPr>
          <a:xfrm>
            <a:off x="7182308" y="7309485"/>
            <a:ext cx="4427389"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Problem statement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HEART RATE 1.5">
            <a:hlinkClick r:id="" action="ppaction://media"/>
            <a:extLst>
              <a:ext uri="{FF2B5EF4-FFF2-40B4-BE49-F238E27FC236}">
                <a16:creationId xmlns:a16="http://schemas.microsoft.com/office/drawing/2014/main" id="{4B76D3F0-6170-6E89-10AC-ED255EDAEAA8}"/>
              </a:ext>
            </a:extLst>
          </p:cNvPr>
          <p:cNvPicPr>
            <a:picLocks noChangeAspect="1"/>
          </p:cNvPicPr>
          <p:nvPr>
            <a:videoFile r:link="rId1"/>
            <p:extLst>
              <p:ext uri="{DAA4B4D4-6D71-4841-9C94-3DE7FCFB9230}">
                <p14:media xmlns:p14="http://schemas.microsoft.com/office/powerpoint/2010/main" r:embed="rId2">
                  <p14:trim end="21"/>
                </p14:media>
              </p:ext>
            </p:extLst>
          </p:nvPr>
        </p:nvPicPr>
        <p:blipFill>
          <a:blip r:embed="rId6"/>
          <a:srcRect t="11946" b="14463"/>
          <a:stretch>
            <a:fillRect/>
          </a:stretch>
        </p:blipFill>
        <p:spPr>
          <a:xfrm>
            <a:off x="1022939" y="2283851"/>
            <a:ext cx="12134850" cy="5023298"/>
          </a:xfrm>
          <a:prstGeom prst="rect">
            <a:avLst/>
          </a:prstGeom>
        </p:spPr>
      </p:pic>
      <p:grpSp>
        <p:nvGrpSpPr>
          <p:cNvPr id="3" name="Group 3"/>
          <p:cNvGrpSpPr/>
          <p:nvPr/>
        </p:nvGrpSpPr>
        <p:grpSpPr>
          <a:xfrm>
            <a:off x="5782852" y="7809892"/>
            <a:ext cx="2940824" cy="1448408"/>
            <a:chOff x="0" y="0"/>
            <a:chExt cx="774538" cy="381474"/>
          </a:xfrm>
        </p:grpSpPr>
        <p:sp>
          <p:nvSpPr>
            <p:cNvPr id="4" name="Freeform 4"/>
            <p:cNvSpPr/>
            <p:nvPr/>
          </p:nvSpPr>
          <p:spPr>
            <a:xfrm>
              <a:off x="0" y="0"/>
              <a:ext cx="774538" cy="381474"/>
            </a:xfrm>
            <a:custGeom>
              <a:avLst/>
              <a:gdLst/>
              <a:ahLst/>
              <a:cxnLst/>
              <a:rect l="l" t="t" r="r" b="b"/>
              <a:pathLst>
                <a:path w="774538" h="381474">
                  <a:moveTo>
                    <a:pt x="0" y="0"/>
                  </a:moveTo>
                  <a:lnTo>
                    <a:pt x="774538" y="0"/>
                  </a:lnTo>
                  <a:lnTo>
                    <a:pt x="774538" y="381474"/>
                  </a:lnTo>
                  <a:lnTo>
                    <a:pt x="0" y="381474"/>
                  </a:lnTo>
                  <a:close/>
                </a:path>
              </a:pathLst>
            </a:custGeom>
            <a:ln w="19050" cap="sq">
              <a:solidFill>
                <a:srgbClr val="000000"/>
              </a:solidFill>
              <a:prstDash val="solid"/>
              <a:miter/>
            </a:ln>
          </p:spPr>
          <p:txBody>
            <a:bodyPr/>
            <a:lstStyle/>
            <a:p>
              <a:endParaRPr lang="it-IT"/>
            </a:p>
          </p:txBody>
        </p:sp>
        <p:sp>
          <p:nvSpPr>
            <p:cNvPr id="5" name="TextBox 5"/>
            <p:cNvSpPr txBox="1"/>
            <p:nvPr/>
          </p:nvSpPr>
          <p:spPr>
            <a:xfrm>
              <a:off x="0" y="0"/>
              <a:ext cx="774538" cy="381474"/>
            </a:xfrm>
            <a:prstGeom prst="rect">
              <a:avLst/>
            </a:prstGeom>
          </p:spPr>
          <p:txBody>
            <a:bodyPr lIns="50800" tIns="50800" rIns="50800" bIns="50800" rtlCol="0" anchor="ctr"/>
            <a:lstStyle/>
            <a:p>
              <a:pPr algn="ctr">
                <a:lnSpc>
                  <a:spcPts val="1888"/>
                </a:lnSpc>
              </a:pPr>
              <a:endParaRPr/>
            </a:p>
          </p:txBody>
        </p:sp>
      </p:grpSp>
      <p:sp>
        <p:nvSpPr>
          <p:cNvPr id="6" name="Freeform 6"/>
          <p:cNvSpPr/>
          <p:nvPr/>
        </p:nvSpPr>
        <p:spPr>
          <a:xfrm>
            <a:off x="5930005" y="8389206"/>
            <a:ext cx="2646519" cy="219448"/>
          </a:xfrm>
          <a:custGeom>
            <a:avLst/>
            <a:gdLst/>
            <a:ahLst/>
            <a:cxnLst/>
            <a:rect l="l" t="t" r="r" b="b"/>
            <a:pathLst>
              <a:path w="2646519" h="219448">
                <a:moveTo>
                  <a:pt x="0" y="0"/>
                </a:moveTo>
                <a:lnTo>
                  <a:pt x="2646519" y="0"/>
                </a:lnTo>
                <a:lnTo>
                  <a:pt x="2646519" y="219449"/>
                </a:lnTo>
                <a:lnTo>
                  <a:pt x="0" y="219449"/>
                </a:lnTo>
                <a:lnTo>
                  <a:pt x="0" y="0"/>
                </a:lnTo>
                <a:close/>
              </a:path>
            </a:pathLst>
          </a:custGeom>
          <a:blipFill>
            <a:blip r:embed="rId7"/>
            <a:stretch>
              <a:fillRect l="-4256" t="-7958" r="-2838" b="-1495"/>
            </a:stretch>
          </a:blipFill>
        </p:spPr>
        <p:txBody>
          <a:bodyPr/>
          <a:lstStyle/>
          <a:p>
            <a:endParaRPr lang="it-IT"/>
          </a:p>
        </p:txBody>
      </p:sp>
      <p:pic>
        <p:nvPicPr>
          <p:cNvPr id="7" name="Picture 7">
            <a:hlinkClick r:id="" action="ppaction://media"/>
          </p:cNvPr>
          <p:cNvPicPr>
            <a:picLocks noChangeAspect="1"/>
          </p:cNvPicPr>
          <p:nvPr>
            <a:videoFile r:link="rId1"/>
            <p:extLst>
              <p:ext uri="{DAA4B4D4-6D71-4841-9C94-3DE7FCFB9230}">
                <p14:media xmlns:p14="http://schemas.microsoft.com/office/powerpoint/2010/main" r:embed="rId3">
                  <p14:trim st="3000" end="1845"/>
                </p14:media>
              </p:ext>
            </p:extLst>
          </p:nvPr>
        </p:nvPicPr>
        <p:blipFill>
          <a:blip r:embed="rId8"/>
          <a:srcRect l="3391" t="22493" r="2732" b="18999"/>
          <a:stretch>
            <a:fillRect/>
          </a:stretch>
        </p:blipFill>
        <p:spPr>
          <a:xfrm flipH="1">
            <a:off x="5930005" y="8924561"/>
            <a:ext cx="2646519" cy="219448"/>
          </a:xfrm>
          <a:prstGeom prst="rect">
            <a:avLst/>
          </a:prstGeom>
        </p:spPr>
      </p:pic>
      <p:sp>
        <p:nvSpPr>
          <p:cNvPr id="8" name="AutoShape 8"/>
          <p:cNvSpPr/>
          <p:nvPr/>
        </p:nvSpPr>
        <p:spPr>
          <a:xfrm flipV="1">
            <a:off x="7941183"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9" name="AutoShape 9"/>
          <p:cNvSpPr/>
          <p:nvPr/>
        </p:nvSpPr>
        <p:spPr>
          <a:xfrm flipV="1">
            <a:off x="6516304"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10" name="Group 10"/>
          <p:cNvGrpSpPr/>
          <p:nvPr/>
        </p:nvGrpSpPr>
        <p:grpSpPr>
          <a:xfrm>
            <a:off x="7955470" y="9010472"/>
            <a:ext cx="503092" cy="47625"/>
            <a:chOff x="0" y="0"/>
            <a:chExt cx="132501" cy="12543"/>
          </a:xfrm>
        </p:grpSpPr>
        <p:sp>
          <p:nvSpPr>
            <p:cNvPr id="11" name="Freeform 11"/>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12" name="TextBox 12"/>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13" name="Group 13"/>
          <p:cNvGrpSpPr/>
          <p:nvPr/>
        </p:nvGrpSpPr>
        <p:grpSpPr>
          <a:xfrm>
            <a:off x="5998925" y="9010472"/>
            <a:ext cx="503092" cy="47625"/>
            <a:chOff x="0" y="0"/>
            <a:chExt cx="132501" cy="12543"/>
          </a:xfrm>
        </p:grpSpPr>
        <p:sp>
          <p:nvSpPr>
            <p:cNvPr id="14" name="Freeform 14"/>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15" name="TextBox 15"/>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16" name="AutoShape 16"/>
          <p:cNvSpPr/>
          <p:nvPr/>
        </p:nvSpPr>
        <p:spPr>
          <a:xfrm flipV="1">
            <a:off x="7941183"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17" name="AutoShape 17"/>
          <p:cNvSpPr/>
          <p:nvPr/>
        </p:nvSpPr>
        <p:spPr>
          <a:xfrm flipV="1">
            <a:off x="6516304"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18" name="Group 18"/>
          <p:cNvGrpSpPr/>
          <p:nvPr/>
        </p:nvGrpSpPr>
        <p:grpSpPr>
          <a:xfrm>
            <a:off x="7955470" y="8475118"/>
            <a:ext cx="503092" cy="47625"/>
            <a:chOff x="0" y="0"/>
            <a:chExt cx="132501" cy="12543"/>
          </a:xfrm>
        </p:grpSpPr>
        <p:sp>
          <p:nvSpPr>
            <p:cNvPr id="19" name="Freeform 19"/>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0" name="TextBox 20"/>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21" name="Group 21"/>
          <p:cNvGrpSpPr/>
          <p:nvPr/>
        </p:nvGrpSpPr>
        <p:grpSpPr>
          <a:xfrm>
            <a:off x="5998925" y="8475118"/>
            <a:ext cx="503092" cy="47625"/>
            <a:chOff x="0" y="0"/>
            <a:chExt cx="132501" cy="12543"/>
          </a:xfrm>
        </p:grpSpPr>
        <p:sp>
          <p:nvSpPr>
            <p:cNvPr id="22" name="Freeform 22"/>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3" name="TextBox 23"/>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24" name="TextBox 24"/>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04</a:t>
            </a:r>
          </a:p>
        </p:txBody>
      </p:sp>
      <p:sp>
        <p:nvSpPr>
          <p:cNvPr id="25" name="TextBox 25"/>
          <p:cNvSpPr txBox="1"/>
          <p:nvPr/>
        </p:nvSpPr>
        <p:spPr>
          <a:xfrm>
            <a:off x="1038179" y="1799394"/>
            <a:ext cx="12430171" cy="309880"/>
          </a:xfrm>
          <a:prstGeom prst="rect">
            <a:avLst/>
          </a:prstGeom>
        </p:spPr>
        <p:txBody>
          <a:bodyPr lIns="0" tIns="0" rIns="0" bIns="0" rtlCol="0" anchor="t">
            <a:spAutoFit/>
          </a:bodyPr>
          <a:lstStyle/>
          <a:p>
            <a:pPr algn="l">
              <a:lnSpc>
                <a:spcPts val="2360"/>
              </a:lnSpc>
            </a:pPr>
            <a:r>
              <a:rPr lang="en-US" sz="2000" b="1" spc="78" dirty="0">
                <a:solidFill>
                  <a:srgbClr val="000000"/>
                </a:solidFill>
                <a:latin typeface="TT Chocolates Bold"/>
                <a:ea typeface="TT Chocolates Bold"/>
                <a:cs typeface="TT Chocolates Bold"/>
                <a:sym typeface="TT Chocolates Bold"/>
              </a:rPr>
              <a:t>7.00-8.00: Dinner/Breakfast | Midnight sun</a:t>
            </a:r>
          </a:p>
        </p:txBody>
      </p:sp>
      <p:sp>
        <p:nvSpPr>
          <p:cNvPr id="26" name="TextBox 26"/>
          <p:cNvSpPr txBox="1"/>
          <p:nvPr/>
        </p:nvSpPr>
        <p:spPr>
          <a:xfrm>
            <a:off x="13468350" y="2276612"/>
            <a:ext cx="4126907" cy="4623563"/>
          </a:xfrm>
          <a:prstGeom prst="rect">
            <a:avLst/>
          </a:prstGeom>
        </p:spPr>
        <p:txBody>
          <a:bodyPr lIns="0" tIns="0" rIns="0" bIns="0" rtlCol="0" anchor="t">
            <a:spAutoFit/>
          </a:bodyPr>
          <a:lstStyle/>
          <a:p>
            <a:pPr algn="l">
              <a:lnSpc>
                <a:spcPts val="1664"/>
              </a:lnSpc>
            </a:pPr>
            <a:r>
              <a:rPr lang="en-US" sz="1600" b="1">
                <a:solidFill>
                  <a:srgbClr val="000000"/>
                </a:solidFill>
                <a:latin typeface="TT Chocolates Ultra-Bold"/>
                <a:ea typeface="TT Chocolates Ultra-Bold"/>
                <a:cs typeface="TT Chocolates Ultra-Bold"/>
                <a:sym typeface="TT Chocolates Ultra-Bold"/>
              </a:rPr>
              <a:t>Lighting </a:t>
            </a:r>
          </a:p>
          <a:p>
            <a:pPr algn="l">
              <a:lnSpc>
                <a:spcPts val="1664"/>
              </a:lnSpc>
            </a:pPr>
            <a:r>
              <a:rPr lang="en-US" sz="1600">
                <a:solidFill>
                  <a:srgbClr val="000000"/>
                </a:solidFill>
                <a:latin typeface="TT Chocolates"/>
                <a:ea typeface="TT Chocolates"/>
                <a:cs typeface="TT Chocolates"/>
                <a:sym typeface="TT Chocolates"/>
              </a:rPr>
              <a:t>Filtered window contribution: </a:t>
            </a:r>
          </a:p>
          <a:p>
            <a:pPr algn="l">
              <a:lnSpc>
                <a:spcPts val="1664"/>
              </a:lnSpc>
            </a:pPr>
            <a:r>
              <a:rPr lang="en-US" sz="1600" b="1">
                <a:solidFill>
                  <a:srgbClr val="000000"/>
                </a:solidFill>
                <a:latin typeface="TT Chocolates Bold"/>
                <a:ea typeface="TT Chocolates Bold"/>
                <a:cs typeface="TT Chocolates Bold"/>
                <a:sym typeface="TT Chocolates Bold"/>
              </a:rPr>
              <a:t>250-400 lux, 5000-6500 K</a:t>
            </a:r>
          </a:p>
          <a:p>
            <a:pPr algn="l">
              <a:lnSpc>
                <a:spcPts val="1664"/>
              </a:lnSpc>
            </a:pPr>
            <a:r>
              <a:rPr lang="en-US" sz="1600">
                <a:solidFill>
                  <a:srgbClr val="000000"/>
                </a:solidFill>
                <a:latin typeface="TT Chocolates"/>
                <a:ea typeface="TT Chocolates"/>
                <a:cs typeface="TT Chocolates"/>
                <a:sym typeface="TT Chocolates"/>
              </a:rPr>
              <a:t>Artificial circadian system:</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Base light, ambient lights</a:t>
            </a:r>
          </a:p>
          <a:p>
            <a:pPr algn="l">
              <a:lnSpc>
                <a:spcPts val="1664"/>
              </a:lnSpc>
            </a:pPr>
            <a:r>
              <a:rPr lang="en-US" sz="1600" b="1">
                <a:solidFill>
                  <a:srgbClr val="000000"/>
                </a:solidFill>
                <a:latin typeface="TT Chocolates Bold"/>
                <a:ea typeface="TT Chocolates Bold"/>
                <a:cs typeface="TT Chocolates Bold"/>
                <a:sym typeface="TT Chocolates Bold"/>
              </a:rPr>
              <a:t>        200-300 lux, 3000-3500 K</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direct light</a:t>
            </a:r>
          </a:p>
          <a:p>
            <a:pPr algn="l">
              <a:lnSpc>
                <a:spcPts val="1664"/>
              </a:lnSpc>
            </a:pPr>
            <a:r>
              <a:rPr lang="en-US" sz="1600">
                <a:solidFill>
                  <a:srgbClr val="000000"/>
                </a:solidFill>
                <a:latin typeface="TT Chocolates"/>
                <a:ea typeface="TT Chocolates"/>
                <a:cs typeface="TT Chocolates"/>
                <a:sym typeface="TT Chocolates"/>
              </a:rPr>
              <a:t>       </a:t>
            </a:r>
            <a:r>
              <a:rPr lang="en-US" sz="1600" b="1">
                <a:solidFill>
                  <a:srgbClr val="000000"/>
                </a:solidFill>
                <a:latin typeface="TT Chocolates Bold"/>
                <a:ea typeface="TT Chocolates Bold"/>
                <a:cs typeface="TT Chocolates Bold"/>
                <a:sym typeface="TT Chocolates Bold"/>
              </a:rPr>
              <a:t> 300-500 lux, 2700-3000 K</a:t>
            </a:r>
          </a:p>
          <a:p>
            <a:pPr algn="l">
              <a:lnSpc>
                <a:spcPts val="1664"/>
              </a:lnSpc>
            </a:pPr>
            <a:r>
              <a:rPr lang="en-US" sz="1600">
                <a:solidFill>
                  <a:srgbClr val="000000"/>
                </a:solidFill>
                <a:latin typeface="TT Chocolates"/>
                <a:ea typeface="TT Chocolates"/>
                <a:cs typeface="TT Chocolates"/>
                <a:sym typeface="TT Chocolates"/>
              </a:rPr>
              <a:t>Final perceived:</a:t>
            </a:r>
            <a:r>
              <a:rPr lang="en-US" sz="1600" b="1">
                <a:solidFill>
                  <a:srgbClr val="000000"/>
                </a:solidFill>
                <a:latin typeface="TT Chocolates Bold"/>
                <a:ea typeface="TT Chocolates Bold"/>
                <a:cs typeface="TT Chocolates Bold"/>
                <a:sym typeface="TT Chocolates Bold"/>
              </a:rPr>
              <a:t> 450-900 lux, 3500-5000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b="1">
                <a:solidFill>
                  <a:srgbClr val="000000"/>
                </a:solidFill>
                <a:latin typeface="TT Chocolates Bold"/>
                <a:ea typeface="TT Chocolates Bold"/>
                <a:cs typeface="TT Chocolates Bold"/>
                <a:sym typeface="TT Chocolates Bold"/>
              </a:rPr>
              <a:t>Control system</a:t>
            </a:r>
          </a:p>
          <a:p>
            <a:pPr algn="l">
              <a:lnSpc>
                <a:spcPts val="1664"/>
              </a:lnSpc>
            </a:pPr>
            <a:r>
              <a:rPr lang="en-US" sz="1600">
                <a:solidFill>
                  <a:srgbClr val="000000"/>
                </a:solidFill>
                <a:latin typeface="TT Chocolates"/>
                <a:ea typeface="TT Chocolates"/>
                <a:cs typeface="TT Chocolates"/>
                <a:sym typeface="TT Chocolates"/>
              </a:rPr>
              <a:t>Motion sensor:</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Both walls folded</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Dining table unfolded</a:t>
            </a:r>
          </a:p>
          <a:p>
            <a:pPr algn="l">
              <a:lnSpc>
                <a:spcPts val="1664"/>
              </a:lnSpc>
            </a:pPr>
            <a:r>
              <a:rPr lang="en-US" sz="1600">
                <a:solidFill>
                  <a:srgbClr val="000000"/>
                </a:solidFill>
                <a:latin typeface="TT Chocolates"/>
                <a:ea typeface="TT Chocolates"/>
                <a:cs typeface="TT Chocolates"/>
                <a:sym typeface="TT Chocolates"/>
              </a:rPr>
              <a:t> </a:t>
            </a:r>
          </a:p>
          <a:p>
            <a:pPr algn="l">
              <a:lnSpc>
                <a:spcPts val="1664"/>
              </a:lnSpc>
            </a:pPr>
            <a:r>
              <a:rPr lang="en-US" sz="1600">
                <a:solidFill>
                  <a:srgbClr val="000000"/>
                </a:solidFill>
                <a:latin typeface="TT Chocolates"/>
                <a:ea typeface="TT Chocolates"/>
                <a:cs typeface="TT Chocolates"/>
                <a:sym typeface="TT Chocolates"/>
              </a:rPr>
              <a:t>Smart watch:</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A: regular heart rate</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B: heart rate increases  </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Environmental data: Midnight sun</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endParaRPr lang="en-US" sz="1600">
              <a:solidFill>
                <a:srgbClr val="000000"/>
              </a:solidFill>
              <a:latin typeface="TT Chocolates"/>
              <a:ea typeface="TT Chocolates"/>
              <a:cs typeface="TT Chocolates"/>
              <a:sym typeface="TT Chocolates"/>
            </a:endParaRPr>
          </a:p>
        </p:txBody>
      </p:sp>
      <p:sp>
        <p:nvSpPr>
          <p:cNvPr id="27" name="TextBox 27"/>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SYSTEMS INTEGRATION </a:t>
            </a:r>
            <a:r>
              <a:rPr lang="en-US" sz="2999" spc="599">
                <a:solidFill>
                  <a:srgbClr val="000000"/>
                </a:solidFill>
                <a:latin typeface="TT Chocolates"/>
                <a:ea typeface="TT Chocolates"/>
                <a:cs typeface="TT Chocolates"/>
                <a:sym typeface="TT Chocolates"/>
              </a:rPr>
              <a:t>| CONFIGURATION C1</a:t>
            </a:r>
          </a:p>
        </p:txBody>
      </p:sp>
      <p:sp>
        <p:nvSpPr>
          <p:cNvPr id="28" name="TextBox 28"/>
          <p:cNvSpPr txBox="1"/>
          <p:nvPr/>
        </p:nvSpPr>
        <p:spPr>
          <a:xfrm>
            <a:off x="5878692" y="7944394"/>
            <a:ext cx="1651178" cy="184023"/>
          </a:xfrm>
          <a:prstGeom prst="rect">
            <a:avLst/>
          </a:prstGeom>
        </p:spPr>
        <p:txBody>
          <a:bodyPr lIns="0" tIns="0" rIns="0" bIns="0" rtlCol="0" anchor="t">
            <a:spAutoFit/>
          </a:bodyPr>
          <a:lstStyle/>
          <a:p>
            <a:pPr algn="l">
              <a:lnSpc>
                <a:spcPts val="1416"/>
              </a:lnSpc>
            </a:pPr>
            <a:r>
              <a:rPr lang="en-US" sz="1200" b="1" spc="46">
                <a:solidFill>
                  <a:srgbClr val="4F4F4F"/>
                </a:solidFill>
                <a:latin typeface="TT Chocolates Bold"/>
                <a:ea typeface="TT Chocolates Bold"/>
                <a:cs typeface="TT Chocolates Bold"/>
                <a:sym typeface="TT Chocolates Bold"/>
              </a:rPr>
              <a:t>Light</a:t>
            </a:r>
          </a:p>
        </p:txBody>
      </p:sp>
      <p:sp>
        <p:nvSpPr>
          <p:cNvPr id="29" name="TextBox 29"/>
          <p:cNvSpPr txBox="1"/>
          <p:nvPr/>
        </p:nvSpPr>
        <p:spPr>
          <a:xfrm>
            <a:off x="5878692" y="8118892"/>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Brightness</a:t>
            </a:r>
          </a:p>
        </p:txBody>
      </p:sp>
      <p:sp>
        <p:nvSpPr>
          <p:cNvPr id="30" name="TextBox 30"/>
          <p:cNvSpPr txBox="1"/>
          <p:nvPr/>
        </p:nvSpPr>
        <p:spPr>
          <a:xfrm>
            <a:off x="5878692" y="8685421"/>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Warmth</a:t>
            </a:r>
          </a:p>
        </p:txBody>
      </p:sp>
      <p:sp>
        <p:nvSpPr>
          <p:cNvPr id="31" name="TextBox 31"/>
          <p:cNvSpPr txBox="1"/>
          <p:nvPr/>
        </p:nvSpPr>
        <p:spPr>
          <a:xfrm>
            <a:off x="5782852" y="7572370"/>
            <a:ext cx="2940824" cy="184023"/>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Heart rate adjustment</a:t>
            </a:r>
          </a:p>
        </p:txBody>
      </p:sp>
      <p:sp>
        <p:nvSpPr>
          <p:cNvPr id="32" name="TextBox 32"/>
          <p:cNvSpPr txBox="1"/>
          <p:nvPr/>
        </p:nvSpPr>
        <p:spPr>
          <a:xfrm>
            <a:off x="1028700" y="7485121"/>
            <a:ext cx="2404526"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Rendered with Gemini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5" fill="hold"/>
                                        <p:tgtEl>
                                          <p:spTgt spid="33"/>
                                        </p:tgtEl>
                                      </p:cBhvr>
                                    </p:cmd>
                                  </p:childTnLst>
                                </p:cTn>
                              </p:par>
                              <p:par>
                                <p:cTn id="7" presetID="1" presetClass="mediacall" presetSubtype="0" fill="hold" nodeType="withEffect">
                                  <p:stCondLst>
                                    <p:cond delay="0"/>
                                  </p:stCondLst>
                                  <p:childTnLst>
                                    <p:cmd type="call" cmd="playFrom(0.0)">
                                      <p:cBhvr>
                                        <p:cTn id="8" dur="305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33"/>
                </p:tgtEl>
              </p:cMediaNode>
            </p:video>
            <p:video>
              <p:cMediaNode vol="100000">
                <p:cTn id="10" repeatCount="indefinite" fill="remove" display="0">
                  <p:stCondLst>
                    <p:cond delay="indefinite"/>
                  </p:stCondLst>
                </p:cTn>
                <p:tgtEl>
                  <p:spTgt spid="7"/>
                </p:tgtEl>
              </p:cMediaNode>
            </p:video>
            <p:video>
              <p:cMediaNode>
                <p:cTn id="11" repeatCount="indefinite" fill="hold" display="0">
                  <p:stCondLst>
                    <p:cond delay="indefinite"/>
                  </p:stCondLst>
                </p:cTn>
                <p:tgtEl>
                  <p:spTgt spid="33"/>
                </p:tgtEl>
              </p:cMediaNode>
            </p:video>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3"/>
                                        </p:tgtEl>
                                      </p:cBhvr>
                                    </p:cmd>
                                  </p:childTnLst>
                                </p:cTn>
                              </p:par>
                            </p:childTnLst>
                          </p:cTn>
                        </p:par>
                      </p:childTnLst>
                    </p:cTn>
                  </p:par>
                </p:childTnLst>
              </p:cTn>
              <p:nextCondLst>
                <p:cond evt="onClick" delay="0">
                  <p:tgtEl>
                    <p:spTgt spid="33"/>
                  </p:tgtEl>
                </p:cond>
              </p:nextCondLst>
            </p:seq>
            <p:video>
              <p:cMediaNode>
                <p:cTn id="17" repeatCount="indefinite"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39450" y="2257562"/>
            <a:ext cx="4579527" cy="5084684"/>
          </a:xfrm>
          <a:custGeom>
            <a:avLst/>
            <a:gdLst/>
            <a:ahLst/>
            <a:cxnLst/>
            <a:rect l="l" t="t" r="r" b="b"/>
            <a:pathLst>
              <a:path w="4579527" h="5084684">
                <a:moveTo>
                  <a:pt x="0" y="0"/>
                </a:moveTo>
                <a:lnTo>
                  <a:pt x="4579527" y="0"/>
                </a:lnTo>
                <a:lnTo>
                  <a:pt x="4579527" y="5084684"/>
                </a:lnTo>
                <a:lnTo>
                  <a:pt x="0" y="5084684"/>
                </a:lnTo>
                <a:lnTo>
                  <a:pt x="0" y="0"/>
                </a:lnTo>
                <a:close/>
              </a:path>
            </a:pathLst>
          </a:custGeom>
          <a:blipFill>
            <a:blip r:embed="rId3"/>
            <a:stretch>
              <a:fillRect l="-167544"/>
            </a:stretch>
          </a:blipFill>
        </p:spPr>
        <p:txBody>
          <a:bodyPr/>
          <a:lstStyle/>
          <a:p>
            <a:endParaRPr lang="it-IT"/>
          </a:p>
        </p:txBody>
      </p:sp>
      <p:sp>
        <p:nvSpPr>
          <p:cNvPr id="3" name="Freeform 3"/>
          <p:cNvSpPr/>
          <p:nvPr/>
        </p:nvSpPr>
        <p:spPr>
          <a:xfrm>
            <a:off x="1038179" y="2257562"/>
            <a:ext cx="7601271" cy="5084684"/>
          </a:xfrm>
          <a:custGeom>
            <a:avLst/>
            <a:gdLst/>
            <a:ahLst/>
            <a:cxnLst/>
            <a:rect l="l" t="t" r="r" b="b"/>
            <a:pathLst>
              <a:path w="7601271" h="5084684">
                <a:moveTo>
                  <a:pt x="0" y="0"/>
                </a:moveTo>
                <a:lnTo>
                  <a:pt x="7601271" y="0"/>
                </a:lnTo>
                <a:lnTo>
                  <a:pt x="7601271" y="5084684"/>
                </a:lnTo>
                <a:lnTo>
                  <a:pt x="0" y="5084684"/>
                </a:lnTo>
                <a:lnTo>
                  <a:pt x="0" y="0"/>
                </a:lnTo>
                <a:close/>
              </a:path>
            </a:pathLst>
          </a:custGeom>
          <a:blipFill>
            <a:blip r:embed="rId3"/>
            <a:stretch>
              <a:fillRect l="-523" r="-60663"/>
            </a:stretch>
          </a:blipFill>
        </p:spPr>
        <p:txBody>
          <a:bodyPr/>
          <a:lstStyle/>
          <a:p>
            <a:endParaRPr lang="it-IT"/>
          </a:p>
        </p:txBody>
      </p:sp>
      <p:sp>
        <p:nvSpPr>
          <p:cNvPr id="4" name="TextBox 4"/>
          <p:cNvSpPr txBox="1"/>
          <p:nvPr/>
        </p:nvSpPr>
        <p:spPr>
          <a:xfrm>
            <a:off x="1038179" y="1799394"/>
            <a:ext cx="12430171" cy="309880"/>
          </a:xfrm>
          <a:prstGeom prst="rect">
            <a:avLst/>
          </a:prstGeom>
        </p:spPr>
        <p:txBody>
          <a:bodyPr lIns="0" tIns="0" rIns="0" bIns="0" rtlCol="0" anchor="t">
            <a:spAutoFit/>
          </a:bodyPr>
          <a:lstStyle/>
          <a:p>
            <a:pPr algn="l">
              <a:lnSpc>
                <a:spcPts val="2360"/>
              </a:lnSpc>
            </a:pPr>
            <a:r>
              <a:rPr lang="en-US" sz="2000" b="1" spc="78">
                <a:solidFill>
                  <a:srgbClr val="000000"/>
                </a:solidFill>
                <a:latin typeface="TT Chocolates Bold"/>
                <a:ea typeface="TT Chocolates Bold"/>
                <a:cs typeface="TT Chocolates Bold"/>
                <a:sym typeface="TT Chocolates Bold"/>
              </a:rPr>
              <a:t>05.00-07.00: Leisure/Sleep | Midnight sun </a:t>
            </a:r>
          </a:p>
        </p:txBody>
      </p:sp>
      <p:sp>
        <p:nvSpPr>
          <p:cNvPr id="5" name="TextBox 5"/>
          <p:cNvSpPr txBox="1"/>
          <p:nvPr/>
        </p:nvSpPr>
        <p:spPr>
          <a:xfrm>
            <a:off x="1028700" y="7485121"/>
            <a:ext cx="8460343" cy="184023"/>
          </a:xfrm>
          <a:prstGeom prst="rect">
            <a:avLst/>
          </a:prstGeom>
        </p:spPr>
        <p:txBody>
          <a:bodyPr lIns="0" tIns="0" rIns="0" bIns="0" rtlCol="0" anchor="t">
            <a:spAutoFit/>
          </a:bodyPr>
          <a:lstStyle/>
          <a:p>
            <a:pPr algn="l">
              <a:lnSpc>
                <a:spcPts val="1416"/>
              </a:lnSpc>
            </a:pPr>
            <a:r>
              <a:rPr lang="en-US" sz="1200" spc="46" dirty="0">
                <a:solidFill>
                  <a:srgbClr val="4F4F4F"/>
                </a:solidFill>
                <a:latin typeface="TT Chocolates"/>
                <a:ea typeface="TT Chocolates"/>
                <a:cs typeface="TT Chocolates"/>
                <a:sym typeface="TT Chocolates"/>
              </a:rPr>
              <a:t>Rendered with Gemini</a:t>
            </a:r>
          </a:p>
        </p:txBody>
      </p:sp>
      <p:sp>
        <p:nvSpPr>
          <p:cNvPr id="6" name="TextBox 6"/>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04</a:t>
            </a:r>
          </a:p>
        </p:txBody>
      </p:sp>
      <p:grpSp>
        <p:nvGrpSpPr>
          <p:cNvPr id="7" name="Group 7"/>
          <p:cNvGrpSpPr/>
          <p:nvPr/>
        </p:nvGrpSpPr>
        <p:grpSpPr>
          <a:xfrm rot="1161907">
            <a:off x="12591475" y="6715912"/>
            <a:ext cx="541166" cy="519038"/>
            <a:chOff x="0" y="0"/>
            <a:chExt cx="142529" cy="136701"/>
          </a:xfrm>
        </p:grpSpPr>
        <p:sp>
          <p:nvSpPr>
            <p:cNvPr id="8" name="Freeform 8"/>
            <p:cNvSpPr/>
            <p:nvPr/>
          </p:nvSpPr>
          <p:spPr>
            <a:xfrm>
              <a:off x="0" y="0"/>
              <a:ext cx="142529" cy="136701"/>
            </a:xfrm>
            <a:custGeom>
              <a:avLst/>
              <a:gdLst/>
              <a:ahLst/>
              <a:cxnLst/>
              <a:rect l="l" t="t" r="r" b="b"/>
              <a:pathLst>
                <a:path w="142529" h="136701">
                  <a:moveTo>
                    <a:pt x="0" y="0"/>
                  </a:moveTo>
                  <a:lnTo>
                    <a:pt x="142529" y="0"/>
                  </a:lnTo>
                  <a:lnTo>
                    <a:pt x="142529" y="136701"/>
                  </a:lnTo>
                  <a:lnTo>
                    <a:pt x="0" y="136701"/>
                  </a:lnTo>
                  <a:close/>
                </a:path>
              </a:pathLst>
            </a:custGeom>
            <a:solidFill>
              <a:srgbClr val="202020"/>
            </a:solidFill>
          </p:spPr>
          <p:txBody>
            <a:bodyPr/>
            <a:lstStyle/>
            <a:p>
              <a:endParaRPr lang="it-IT"/>
            </a:p>
          </p:txBody>
        </p:sp>
        <p:sp>
          <p:nvSpPr>
            <p:cNvPr id="9" name="TextBox 9"/>
            <p:cNvSpPr txBox="1"/>
            <p:nvPr/>
          </p:nvSpPr>
          <p:spPr>
            <a:xfrm>
              <a:off x="0" y="0"/>
              <a:ext cx="142529" cy="136701"/>
            </a:xfrm>
            <a:prstGeom prst="rect">
              <a:avLst/>
            </a:prstGeom>
          </p:spPr>
          <p:txBody>
            <a:bodyPr lIns="50800" tIns="50800" rIns="50800" bIns="50800" rtlCol="0" anchor="ctr"/>
            <a:lstStyle/>
            <a:p>
              <a:pPr algn="ctr">
                <a:lnSpc>
                  <a:spcPts val="2477"/>
                </a:lnSpc>
              </a:pPr>
              <a:endParaRPr/>
            </a:p>
          </p:txBody>
        </p:sp>
      </p:grpSp>
      <p:sp>
        <p:nvSpPr>
          <p:cNvPr id="10" name="TextBox 10"/>
          <p:cNvSpPr txBox="1"/>
          <p:nvPr/>
        </p:nvSpPr>
        <p:spPr>
          <a:xfrm>
            <a:off x="13468350" y="2276612"/>
            <a:ext cx="4126907" cy="5252212"/>
          </a:xfrm>
          <a:prstGeom prst="rect">
            <a:avLst/>
          </a:prstGeom>
        </p:spPr>
        <p:txBody>
          <a:bodyPr lIns="0" tIns="0" rIns="0" bIns="0" rtlCol="0" anchor="t">
            <a:spAutoFit/>
          </a:bodyPr>
          <a:lstStyle/>
          <a:p>
            <a:pPr algn="l">
              <a:lnSpc>
                <a:spcPts val="1664"/>
              </a:lnSpc>
            </a:pPr>
            <a:r>
              <a:rPr lang="en-US" sz="1600" b="1">
                <a:solidFill>
                  <a:srgbClr val="000000"/>
                </a:solidFill>
                <a:latin typeface="TT Chocolates Ultra-Bold"/>
                <a:ea typeface="TT Chocolates Ultra-Bold"/>
                <a:cs typeface="TT Chocolates Ultra-Bold"/>
                <a:sym typeface="TT Chocolates Ultra-Bold"/>
              </a:rPr>
              <a:t>Lighting </a:t>
            </a:r>
          </a:p>
          <a:p>
            <a:pPr algn="l">
              <a:lnSpc>
                <a:spcPts val="1664"/>
              </a:lnSpc>
            </a:pPr>
            <a:r>
              <a:rPr lang="en-US" sz="1600">
                <a:solidFill>
                  <a:srgbClr val="000000"/>
                </a:solidFill>
                <a:latin typeface="TT Chocolates"/>
                <a:ea typeface="TT Chocolates"/>
                <a:cs typeface="TT Chocolates"/>
                <a:sym typeface="TT Chocolates"/>
              </a:rPr>
              <a:t>Filtered window contribution: </a:t>
            </a:r>
          </a:p>
          <a:p>
            <a:pPr algn="l">
              <a:lnSpc>
                <a:spcPts val="1664"/>
              </a:lnSpc>
            </a:pPr>
            <a:r>
              <a:rPr lang="en-US" sz="1600" b="1">
                <a:solidFill>
                  <a:srgbClr val="000000"/>
                </a:solidFill>
                <a:latin typeface="TT Chocolates Bold"/>
                <a:ea typeface="TT Chocolates Bold"/>
                <a:cs typeface="TT Chocolates Bold"/>
                <a:sym typeface="TT Chocolates Bold"/>
              </a:rPr>
              <a:t>10-40 lux, 5500-6500 K (Selective shading)</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i="1">
                <a:solidFill>
                  <a:srgbClr val="000000"/>
                </a:solidFill>
                <a:latin typeface="TT Chocolates Italics"/>
                <a:ea typeface="TT Chocolates Italics"/>
                <a:cs typeface="TT Chocolates Italics"/>
                <a:sym typeface="TT Chocolates Italics"/>
              </a:rPr>
              <a:t>(User A)</a:t>
            </a:r>
            <a:r>
              <a:rPr lang="en-US" sz="1600">
                <a:solidFill>
                  <a:srgbClr val="000000"/>
                </a:solidFill>
                <a:latin typeface="TT Chocolates"/>
                <a:ea typeface="TT Chocolates"/>
                <a:cs typeface="TT Chocolates"/>
                <a:sym typeface="TT Chocolates"/>
              </a:rPr>
              <a:t> Artificial circadian system:</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Base lights, ambient lights </a:t>
            </a:r>
          </a:p>
          <a:p>
            <a:pPr algn="l">
              <a:lnSpc>
                <a:spcPts val="1664"/>
              </a:lnSpc>
            </a:pPr>
            <a:r>
              <a:rPr lang="en-US" sz="1600">
                <a:solidFill>
                  <a:srgbClr val="000000"/>
                </a:solidFill>
                <a:latin typeface="TT Chocolates"/>
                <a:ea typeface="TT Chocolates"/>
                <a:cs typeface="TT Chocolates"/>
                <a:sym typeface="TT Chocolates"/>
              </a:rPr>
              <a:t>       </a:t>
            </a:r>
            <a:r>
              <a:rPr lang="en-US" sz="1600" b="1">
                <a:solidFill>
                  <a:srgbClr val="000000"/>
                </a:solidFill>
                <a:latin typeface="TT Chocolates Bold"/>
                <a:ea typeface="TT Chocolates Bold"/>
                <a:cs typeface="TT Chocolates Bold"/>
                <a:sym typeface="TT Chocolates Bold"/>
              </a:rPr>
              <a:t> 40-150 lux, 1700-2000 K</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Direct light</a:t>
            </a:r>
            <a:r>
              <a:rPr lang="en-US" sz="1600" b="1">
                <a:solidFill>
                  <a:srgbClr val="000000"/>
                </a:solidFill>
                <a:latin typeface="TT Chocolates Bold"/>
                <a:ea typeface="TT Chocolates Bold"/>
                <a:cs typeface="TT Chocolates Bold"/>
                <a:sym typeface="TT Chocolates Bold"/>
              </a:rPr>
              <a:t>  150-300 lux, 2700-3500 K</a:t>
            </a:r>
          </a:p>
          <a:p>
            <a:pPr algn="l">
              <a:lnSpc>
                <a:spcPts val="1664"/>
              </a:lnSpc>
            </a:pPr>
            <a:r>
              <a:rPr lang="en-US" sz="1600">
                <a:solidFill>
                  <a:srgbClr val="000000"/>
                </a:solidFill>
                <a:latin typeface="TT Chocolates"/>
                <a:ea typeface="TT Chocolates"/>
                <a:cs typeface="TT Chocolates"/>
                <a:sym typeface="TT Chocolates"/>
              </a:rPr>
              <a:t>Final perceived:</a:t>
            </a:r>
            <a:r>
              <a:rPr lang="en-US" sz="1600" b="1">
                <a:solidFill>
                  <a:srgbClr val="000000"/>
                </a:solidFill>
                <a:latin typeface="TT Chocolates Bold"/>
                <a:ea typeface="TT Chocolates Bold"/>
                <a:cs typeface="TT Chocolates Bold"/>
                <a:sym typeface="TT Chocolates Bold"/>
              </a:rPr>
              <a:t> 50-200 lux, 2000-3200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i="1">
                <a:solidFill>
                  <a:srgbClr val="000000"/>
                </a:solidFill>
                <a:latin typeface="TT Chocolates Italics"/>
                <a:ea typeface="TT Chocolates Italics"/>
                <a:cs typeface="TT Chocolates Italics"/>
                <a:sym typeface="TT Chocolates Italics"/>
              </a:rPr>
              <a:t>(User B) </a:t>
            </a:r>
            <a:r>
              <a:rPr lang="en-US" sz="1600">
                <a:solidFill>
                  <a:srgbClr val="000000"/>
                </a:solidFill>
                <a:latin typeface="TT Chocolates"/>
                <a:ea typeface="TT Chocolates"/>
                <a:cs typeface="TT Chocolates"/>
                <a:sym typeface="TT Chocolates"/>
              </a:rPr>
              <a:t>Artificial circadian system:</a:t>
            </a:r>
            <a:r>
              <a:rPr lang="en-US" sz="1600" b="1">
                <a:solidFill>
                  <a:srgbClr val="000000"/>
                </a:solidFill>
                <a:latin typeface="TT Chocolates Bold"/>
                <a:ea typeface="TT Chocolates Bold"/>
                <a:cs typeface="TT Chocolates Bold"/>
                <a:sym typeface="TT Chocolates Bold"/>
              </a:rPr>
              <a:t>  0 lux, 0 K</a:t>
            </a:r>
          </a:p>
          <a:p>
            <a:pPr algn="l">
              <a:lnSpc>
                <a:spcPts val="1664"/>
              </a:lnSpc>
            </a:pPr>
            <a:r>
              <a:rPr lang="en-US" sz="1600">
                <a:solidFill>
                  <a:srgbClr val="000000"/>
                </a:solidFill>
                <a:latin typeface="TT Chocolates"/>
                <a:ea typeface="TT Chocolates"/>
                <a:cs typeface="TT Chocolates"/>
                <a:sym typeface="TT Chocolates"/>
              </a:rPr>
              <a:t>Final perceived: </a:t>
            </a:r>
            <a:r>
              <a:rPr lang="en-US" sz="1600" b="1">
                <a:solidFill>
                  <a:srgbClr val="000000"/>
                </a:solidFill>
                <a:latin typeface="TT Chocolates Bold"/>
                <a:ea typeface="TT Chocolates Bold"/>
                <a:cs typeface="TT Chocolates Bold"/>
                <a:sym typeface="TT Chocolates Bold"/>
              </a:rPr>
              <a:t>0-20 lux, 8500-10000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b="1">
                <a:solidFill>
                  <a:srgbClr val="000000"/>
                </a:solidFill>
                <a:latin typeface="TT Chocolates Bold"/>
                <a:ea typeface="TT Chocolates Bold"/>
                <a:cs typeface="TT Chocolates Bold"/>
                <a:sym typeface="TT Chocolates Bold"/>
              </a:rPr>
              <a:t>Control system</a:t>
            </a:r>
          </a:p>
          <a:p>
            <a:pPr algn="l">
              <a:lnSpc>
                <a:spcPts val="1664"/>
              </a:lnSpc>
            </a:pPr>
            <a:r>
              <a:rPr lang="en-US" sz="1600">
                <a:solidFill>
                  <a:srgbClr val="000000"/>
                </a:solidFill>
                <a:latin typeface="TT Chocolates"/>
                <a:ea typeface="TT Chocolates"/>
                <a:cs typeface="TT Chocolates"/>
                <a:sym typeface="TT Chocolates"/>
              </a:rPr>
              <a:t>Motion sensor:</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Wall user A folded</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Bed user B unfolded</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Smart watch:</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A: low heart rate</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UserB: very low heart rate</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Environmental data: Midnight Sun, shaded</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endParaRPr lang="en-US" sz="1600">
              <a:solidFill>
                <a:srgbClr val="000000"/>
              </a:solidFill>
              <a:latin typeface="TT Chocolates"/>
              <a:ea typeface="TT Chocolates"/>
              <a:cs typeface="TT Chocolates"/>
              <a:sym typeface="TT Chocolates"/>
            </a:endParaRPr>
          </a:p>
        </p:txBody>
      </p:sp>
      <p:sp>
        <p:nvSpPr>
          <p:cNvPr id="11" name="TextBox 11"/>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SYSTEMS INTEGRATION </a:t>
            </a:r>
            <a:r>
              <a:rPr lang="en-US" sz="2999" spc="599">
                <a:solidFill>
                  <a:srgbClr val="000000"/>
                </a:solidFill>
                <a:latin typeface="TT Chocolates"/>
                <a:ea typeface="TT Chocolates"/>
                <a:cs typeface="TT Chocolates"/>
                <a:sym typeface="TT Chocolates"/>
              </a:rPr>
              <a:t>| CONFIGURATION C2</a:t>
            </a:r>
          </a:p>
        </p:txBody>
      </p:sp>
      <p:sp>
        <p:nvSpPr>
          <p:cNvPr id="12" name="Freeform 12"/>
          <p:cNvSpPr/>
          <p:nvPr/>
        </p:nvSpPr>
        <p:spPr>
          <a:xfrm>
            <a:off x="5930005" y="8389206"/>
            <a:ext cx="2646519" cy="219448"/>
          </a:xfrm>
          <a:custGeom>
            <a:avLst/>
            <a:gdLst/>
            <a:ahLst/>
            <a:cxnLst/>
            <a:rect l="l" t="t" r="r" b="b"/>
            <a:pathLst>
              <a:path w="2646519" h="219448">
                <a:moveTo>
                  <a:pt x="0" y="0"/>
                </a:moveTo>
                <a:lnTo>
                  <a:pt x="2646519" y="0"/>
                </a:lnTo>
                <a:lnTo>
                  <a:pt x="2646519" y="219449"/>
                </a:lnTo>
                <a:lnTo>
                  <a:pt x="0" y="219449"/>
                </a:lnTo>
                <a:lnTo>
                  <a:pt x="0" y="0"/>
                </a:lnTo>
                <a:close/>
              </a:path>
            </a:pathLst>
          </a:custGeom>
          <a:blipFill>
            <a:blip r:embed="rId4"/>
            <a:stretch>
              <a:fillRect l="-4256" t="-7958" r="-2838" b="-1495"/>
            </a:stretch>
          </a:blipFill>
        </p:spPr>
        <p:txBody>
          <a:bodyPr/>
          <a:lstStyle/>
          <a:p>
            <a:endParaRPr lang="it-IT"/>
          </a:p>
        </p:txBody>
      </p:sp>
      <p:sp>
        <p:nvSpPr>
          <p:cNvPr id="13" name="Freeform 13"/>
          <p:cNvSpPr/>
          <p:nvPr/>
        </p:nvSpPr>
        <p:spPr>
          <a:xfrm>
            <a:off x="5930005" y="8924561"/>
            <a:ext cx="2646519" cy="219448"/>
          </a:xfrm>
          <a:custGeom>
            <a:avLst/>
            <a:gdLst/>
            <a:ahLst/>
            <a:cxnLst/>
            <a:rect l="l" t="t" r="r" b="b"/>
            <a:pathLst>
              <a:path w="2646519" h="219448">
                <a:moveTo>
                  <a:pt x="0" y="0"/>
                </a:moveTo>
                <a:lnTo>
                  <a:pt x="2646519" y="0"/>
                </a:lnTo>
                <a:lnTo>
                  <a:pt x="2646519" y="219448"/>
                </a:lnTo>
                <a:lnTo>
                  <a:pt x="0" y="219448"/>
                </a:lnTo>
                <a:lnTo>
                  <a:pt x="0" y="0"/>
                </a:lnTo>
                <a:close/>
              </a:path>
            </a:pathLst>
          </a:custGeom>
          <a:blipFill>
            <a:blip r:embed="rId4"/>
            <a:stretch>
              <a:fillRect l="-4256" t="-7958" r="-2838" b="-1495"/>
            </a:stretch>
          </a:blipFill>
        </p:spPr>
        <p:txBody>
          <a:bodyPr/>
          <a:lstStyle/>
          <a:p>
            <a:endParaRPr lang="it-IT"/>
          </a:p>
        </p:txBody>
      </p:sp>
      <p:grpSp>
        <p:nvGrpSpPr>
          <p:cNvPr id="14" name="Group 14"/>
          <p:cNvGrpSpPr/>
          <p:nvPr/>
        </p:nvGrpSpPr>
        <p:grpSpPr>
          <a:xfrm>
            <a:off x="5782852" y="7809892"/>
            <a:ext cx="2940824" cy="1448408"/>
            <a:chOff x="0" y="0"/>
            <a:chExt cx="774538" cy="381474"/>
          </a:xfrm>
        </p:grpSpPr>
        <p:sp>
          <p:nvSpPr>
            <p:cNvPr id="15" name="Freeform 15"/>
            <p:cNvSpPr/>
            <p:nvPr/>
          </p:nvSpPr>
          <p:spPr>
            <a:xfrm>
              <a:off x="0" y="0"/>
              <a:ext cx="774538" cy="381474"/>
            </a:xfrm>
            <a:custGeom>
              <a:avLst/>
              <a:gdLst/>
              <a:ahLst/>
              <a:cxnLst/>
              <a:rect l="l" t="t" r="r" b="b"/>
              <a:pathLst>
                <a:path w="774538" h="381474">
                  <a:moveTo>
                    <a:pt x="0" y="0"/>
                  </a:moveTo>
                  <a:lnTo>
                    <a:pt x="774538" y="0"/>
                  </a:lnTo>
                  <a:lnTo>
                    <a:pt x="774538" y="381474"/>
                  </a:lnTo>
                  <a:lnTo>
                    <a:pt x="0" y="381474"/>
                  </a:lnTo>
                  <a:close/>
                </a:path>
              </a:pathLst>
            </a:custGeom>
            <a:ln w="19050" cap="sq">
              <a:solidFill>
                <a:srgbClr val="000000"/>
              </a:solidFill>
              <a:prstDash val="solid"/>
              <a:miter/>
            </a:ln>
          </p:spPr>
          <p:txBody>
            <a:bodyPr/>
            <a:lstStyle/>
            <a:p>
              <a:endParaRPr lang="it-IT"/>
            </a:p>
          </p:txBody>
        </p:sp>
        <p:sp>
          <p:nvSpPr>
            <p:cNvPr id="16" name="TextBox 16"/>
            <p:cNvSpPr txBox="1"/>
            <p:nvPr/>
          </p:nvSpPr>
          <p:spPr>
            <a:xfrm>
              <a:off x="0" y="0"/>
              <a:ext cx="774538" cy="381474"/>
            </a:xfrm>
            <a:prstGeom prst="rect">
              <a:avLst/>
            </a:prstGeom>
          </p:spPr>
          <p:txBody>
            <a:bodyPr lIns="50800" tIns="50800" rIns="50800" bIns="50800" rtlCol="0" anchor="ctr"/>
            <a:lstStyle/>
            <a:p>
              <a:pPr algn="ctr">
                <a:lnSpc>
                  <a:spcPts val="1888"/>
                </a:lnSpc>
              </a:pPr>
              <a:endParaRPr/>
            </a:p>
          </p:txBody>
        </p:sp>
      </p:grpSp>
      <p:sp>
        <p:nvSpPr>
          <p:cNvPr id="17" name="AutoShape 17"/>
          <p:cNvSpPr/>
          <p:nvPr/>
        </p:nvSpPr>
        <p:spPr>
          <a:xfrm flipV="1">
            <a:off x="7941183"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18" name="AutoShape 18"/>
          <p:cNvSpPr/>
          <p:nvPr/>
        </p:nvSpPr>
        <p:spPr>
          <a:xfrm flipV="1">
            <a:off x="6516304"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19" name="Group 19"/>
          <p:cNvGrpSpPr/>
          <p:nvPr/>
        </p:nvGrpSpPr>
        <p:grpSpPr>
          <a:xfrm>
            <a:off x="7955470" y="9010472"/>
            <a:ext cx="503092" cy="47625"/>
            <a:chOff x="0" y="0"/>
            <a:chExt cx="132501" cy="12543"/>
          </a:xfrm>
        </p:grpSpPr>
        <p:sp>
          <p:nvSpPr>
            <p:cNvPr id="20" name="Freeform 20"/>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1" name="TextBox 21"/>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22" name="Group 22"/>
          <p:cNvGrpSpPr/>
          <p:nvPr/>
        </p:nvGrpSpPr>
        <p:grpSpPr>
          <a:xfrm>
            <a:off x="5998925" y="9010472"/>
            <a:ext cx="503092" cy="47625"/>
            <a:chOff x="0" y="0"/>
            <a:chExt cx="132501" cy="12543"/>
          </a:xfrm>
        </p:grpSpPr>
        <p:sp>
          <p:nvSpPr>
            <p:cNvPr id="23" name="Freeform 23"/>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4" name="TextBox 24"/>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25" name="AutoShape 25"/>
          <p:cNvSpPr/>
          <p:nvPr/>
        </p:nvSpPr>
        <p:spPr>
          <a:xfrm flipV="1">
            <a:off x="7941183"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26" name="AutoShape 26"/>
          <p:cNvSpPr/>
          <p:nvPr/>
        </p:nvSpPr>
        <p:spPr>
          <a:xfrm flipV="1">
            <a:off x="6516304"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27" name="Group 27"/>
          <p:cNvGrpSpPr/>
          <p:nvPr/>
        </p:nvGrpSpPr>
        <p:grpSpPr>
          <a:xfrm>
            <a:off x="7955470" y="8475118"/>
            <a:ext cx="503092" cy="47625"/>
            <a:chOff x="0" y="0"/>
            <a:chExt cx="132501" cy="12543"/>
          </a:xfrm>
        </p:grpSpPr>
        <p:sp>
          <p:nvSpPr>
            <p:cNvPr id="28" name="Freeform 28"/>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9" name="TextBox 29"/>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30" name="Group 30"/>
          <p:cNvGrpSpPr/>
          <p:nvPr/>
        </p:nvGrpSpPr>
        <p:grpSpPr>
          <a:xfrm>
            <a:off x="5998925" y="8475118"/>
            <a:ext cx="503092" cy="47625"/>
            <a:chOff x="0" y="0"/>
            <a:chExt cx="132501" cy="12543"/>
          </a:xfrm>
        </p:grpSpPr>
        <p:sp>
          <p:nvSpPr>
            <p:cNvPr id="31" name="Freeform 31"/>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32" name="TextBox 32"/>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33" name="TextBox 33"/>
          <p:cNvSpPr txBox="1"/>
          <p:nvPr/>
        </p:nvSpPr>
        <p:spPr>
          <a:xfrm>
            <a:off x="5878692" y="7944394"/>
            <a:ext cx="1651178" cy="184023"/>
          </a:xfrm>
          <a:prstGeom prst="rect">
            <a:avLst/>
          </a:prstGeom>
        </p:spPr>
        <p:txBody>
          <a:bodyPr lIns="0" tIns="0" rIns="0" bIns="0" rtlCol="0" anchor="t">
            <a:spAutoFit/>
          </a:bodyPr>
          <a:lstStyle/>
          <a:p>
            <a:pPr algn="l">
              <a:lnSpc>
                <a:spcPts val="1416"/>
              </a:lnSpc>
            </a:pPr>
            <a:r>
              <a:rPr lang="en-US" sz="1200" b="1" spc="46">
                <a:solidFill>
                  <a:srgbClr val="4F4F4F"/>
                </a:solidFill>
                <a:latin typeface="TT Chocolates Bold"/>
                <a:ea typeface="TT Chocolates Bold"/>
                <a:cs typeface="TT Chocolates Bold"/>
                <a:sym typeface="TT Chocolates Bold"/>
              </a:rPr>
              <a:t>Light</a:t>
            </a:r>
          </a:p>
        </p:txBody>
      </p:sp>
      <p:sp>
        <p:nvSpPr>
          <p:cNvPr id="34" name="TextBox 34"/>
          <p:cNvSpPr txBox="1"/>
          <p:nvPr/>
        </p:nvSpPr>
        <p:spPr>
          <a:xfrm>
            <a:off x="5878692" y="8118892"/>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Brightness</a:t>
            </a:r>
          </a:p>
        </p:txBody>
      </p:sp>
      <p:sp>
        <p:nvSpPr>
          <p:cNvPr id="35" name="TextBox 35"/>
          <p:cNvSpPr txBox="1"/>
          <p:nvPr/>
        </p:nvSpPr>
        <p:spPr>
          <a:xfrm>
            <a:off x="5878692" y="8685421"/>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Warmth</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39450" y="2257562"/>
            <a:ext cx="4579527" cy="5084684"/>
          </a:xfrm>
          <a:custGeom>
            <a:avLst/>
            <a:gdLst/>
            <a:ahLst/>
            <a:cxnLst/>
            <a:rect l="l" t="t" r="r" b="b"/>
            <a:pathLst>
              <a:path w="4579527" h="5084684">
                <a:moveTo>
                  <a:pt x="0" y="0"/>
                </a:moveTo>
                <a:lnTo>
                  <a:pt x="4579527" y="0"/>
                </a:lnTo>
                <a:lnTo>
                  <a:pt x="4579527" y="5084684"/>
                </a:lnTo>
                <a:lnTo>
                  <a:pt x="0" y="5084684"/>
                </a:lnTo>
                <a:lnTo>
                  <a:pt x="0" y="0"/>
                </a:lnTo>
                <a:close/>
              </a:path>
            </a:pathLst>
          </a:custGeom>
          <a:blipFill>
            <a:blip r:embed="rId6"/>
            <a:stretch>
              <a:fillRect l="-167544"/>
            </a:stretch>
          </a:blipFill>
        </p:spPr>
        <p:txBody>
          <a:bodyPr/>
          <a:lstStyle/>
          <a:p>
            <a:endParaRPr lang="it-IT"/>
          </a:p>
        </p:txBody>
      </p:sp>
      <p:sp>
        <p:nvSpPr>
          <p:cNvPr id="3" name="Freeform 3"/>
          <p:cNvSpPr/>
          <p:nvPr/>
        </p:nvSpPr>
        <p:spPr>
          <a:xfrm>
            <a:off x="1038179" y="2257562"/>
            <a:ext cx="7601271" cy="5084684"/>
          </a:xfrm>
          <a:custGeom>
            <a:avLst/>
            <a:gdLst/>
            <a:ahLst/>
            <a:cxnLst/>
            <a:rect l="l" t="t" r="r" b="b"/>
            <a:pathLst>
              <a:path w="7601271" h="5084684">
                <a:moveTo>
                  <a:pt x="0" y="0"/>
                </a:moveTo>
                <a:lnTo>
                  <a:pt x="7601271" y="0"/>
                </a:lnTo>
                <a:lnTo>
                  <a:pt x="7601271" y="5084684"/>
                </a:lnTo>
                <a:lnTo>
                  <a:pt x="0" y="5084684"/>
                </a:lnTo>
                <a:lnTo>
                  <a:pt x="0" y="0"/>
                </a:lnTo>
                <a:close/>
              </a:path>
            </a:pathLst>
          </a:custGeom>
          <a:blipFill>
            <a:blip r:embed="rId6"/>
            <a:stretch>
              <a:fillRect l="-523" r="-60663"/>
            </a:stretch>
          </a:blipFill>
        </p:spPr>
        <p:txBody>
          <a:bodyPr/>
          <a:lstStyle/>
          <a:p>
            <a:endParaRPr lang="it-IT"/>
          </a:p>
        </p:txBody>
      </p:sp>
      <p:pic>
        <p:nvPicPr>
          <p:cNvPr id="4" name="Picture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rcRect l="387" t="13130" r="35031" b="13043"/>
          <a:stretch>
            <a:fillRect/>
          </a:stretch>
        </p:blipFill>
        <p:spPr>
          <a:xfrm>
            <a:off x="1038179" y="2257562"/>
            <a:ext cx="7907413" cy="5084684"/>
          </a:xfrm>
          <a:prstGeom prst="rect">
            <a:avLst/>
          </a:prstGeom>
        </p:spPr>
      </p:pic>
      <p:grpSp>
        <p:nvGrpSpPr>
          <p:cNvPr id="5" name="Group 5"/>
          <p:cNvGrpSpPr/>
          <p:nvPr/>
        </p:nvGrpSpPr>
        <p:grpSpPr>
          <a:xfrm rot="1161907">
            <a:off x="12591475" y="6715912"/>
            <a:ext cx="541166" cy="519038"/>
            <a:chOff x="0" y="0"/>
            <a:chExt cx="142529" cy="136701"/>
          </a:xfrm>
        </p:grpSpPr>
        <p:sp>
          <p:nvSpPr>
            <p:cNvPr id="6" name="Freeform 6"/>
            <p:cNvSpPr/>
            <p:nvPr/>
          </p:nvSpPr>
          <p:spPr>
            <a:xfrm>
              <a:off x="0" y="0"/>
              <a:ext cx="142529" cy="136701"/>
            </a:xfrm>
            <a:custGeom>
              <a:avLst/>
              <a:gdLst/>
              <a:ahLst/>
              <a:cxnLst/>
              <a:rect l="l" t="t" r="r" b="b"/>
              <a:pathLst>
                <a:path w="142529" h="136701">
                  <a:moveTo>
                    <a:pt x="0" y="0"/>
                  </a:moveTo>
                  <a:lnTo>
                    <a:pt x="142529" y="0"/>
                  </a:lnTo>
                  <a:lnTo>
                    <a:pt x="142529" y="136701"/>
                  </a:lnTo>
                  <a:lnTo>
                    <a:pt x="0" y="136701"/>
                  </a:lnTo>
                  <a:close/>
                </a:path>
              </a:pathLst>
            </a:custGeom>
            <a:solidFill>
              <a:srgbClr val="202020"/>
            </a:solidFill>
          </p:spPr>
          <p:txBody>
            <a:bodyPr/>
            <a:lstStyle/>
            <a:p>
              <a:endParaRPr lang="it-IT"/>
            </a:p>
          </p:txBody>
        </p:sp>
        <p:sp>
          <p:nvSpPr>
            <p:cNvPr id="7" name="TextBox 7"/>
            <p:cNvSpPr txBox="1"/>
            <p:nvPr/>
          </p:nvSpPr>
          <p:spPr>
            <a:xfrm>
              <a:off x="0" y="0"/>
              <a:ext cx="142529" cy="136701"/>
            </a:xfrm>
            <a:prstGeom prst="rect">
              <a:avLst/>
            </a:prstGeom>
          </p:spPr>
          <p:txBody>
            <a:bodyPr lIns="50800" tIns="50800" rIns="50800" bIns="50800" rtlCol="0" anchor="ctr"/>
            <a:lstStyle/>
            <a:p>
              <a:pPr algn="ctr">
                <a:lnSpc>
                  <a:spcPts val="2477"/>
                </a:lnSpc>
              </a:pPr>
              <a:endParaRPr/>
            </a:p>
          </p:txBody>
        </p:sp>
      </p:grpSp>
      <p:sp>
        <p:nvSpPr>
          <p:cNvPr id="8" name="Freeform 8"/>
          <p:cNvSpPr/>
          <p:nvPr/>
        </p:nvSpPr>
        <p:spPr>
          <a:xfrm>
            <a:off x="5930005" y="8389206"/>
            <a:ext cx="2646519" cy="219448"/>
          </a:xfrm>
          <a:custGeom>
            <a:avLst/>
            <a:gdLst/>
            <a:ahLst/>
            <a:cxnLst/>
            <a:rect l="l" t="t" r="r" b="b"/>
            <a:pathLst>
              <a:path w="2646519" h="219448">
                <a:moveTo>
                  <a:pt x="0" y="0"/>
                </a:moveTo>
                <a:lnTo>
                  <a:pt x="2646519" y="0"/>
                </a:lnTo>
                <a:lnTo>
                  <a:pt x="2646519" y="219449"/>
                </a:lnTo>
                <a:lnTo>
                  <a:pt x="0" y="219449"/>
                </a:lnTo>
                <a:lnTo>
                  <a:pt x="0" y="0"/>
                </a:lnTo>
                <a:close/>
              </a:path>
            </a:pathLst>
          </a:custGeom>
          <a:blipFill>
            <a:blip r:embed="rId8"/>
            <a:stretch>
              <a:fillRect l="-4256" t="-7958" r="-2838" b="-1495"/>
            </a:stretch>
          </a:blipFill>
        </p:spPr>
        <p:txBody>
          <a:bodyPr/>
          <a:lstStyle/>
          <a:p>
            <a:endParaRPr lang="it-IT"/>
          </a:p>
        </p:txBody>
      </p:sp>
      <p:sp>
        <p:nvSpPr>
          <p:cNvPr id="9" name="Freeform 9"/>
          <p:cNvSpPr/>
          <p:nvPr/>
        </p:nvSpPr>
        <p:spPr>
          <a:xfrm>
            <a:off x="5930005" y="8924561"/>
            <a:ext cx="2646519" cy="219448"/>
          </a:xfrm>
          <a:custGeom>
            <a:avLst/>
            <a:gdLst/>
            <a:ahLst/>
            <a:cxnLst/>
            <a:rect l="l" t="t" r="r" b="b"/>
            <a:pathLst>
              <a:path w="2646519" h="219448">
                <a:moveTo>
                  <a:pt x="0" y="0"/>
                </a:moveTo>
                <a:lnTo>
                  <a:pt x="2646519" y="0"/>
                </a:lnTo>
                <a:lnTo>
                  <a:pt x="2646519" y="219448"/>
                </a:lnTo>
                <a:lnTo>
                  <a:pt x="0" y="219448"/>
                </a:lnTo>
                <a:lnTo>
                  <a:pt x="0" y="0"/>
                </a:lnTo>
                <a:close/>
              </a:path>
            </a:pathLst>
          </a:custGeom>
          <a:blipFill>
            <a:blip r:embed="rId8"/>
            <a:stretch>
              <a:fillRect l="-4256" t="-7958" r="-2838" b="-1495"/>
            </a:stretch>
          </a:blipFill>
        </p:spPr>
        <p:txBody>
          <a:bodyPr/>
          <a:lstStyle/>
          <a:p>
            <a:endParaRPr lang="it-IT"/>
          </a:p>
        </p:txBody>
      </p:sp>
      <p:grpSp>
        <p:nvGrpSpPr>
          <p:cNvPr id="10" name="Group 10"/>
          <p:cNvGrpSpPr/>
          <p:nvPr/>
        </p:nvGrpSpPr>
        <p:grpSpPr>
          <a:xfrm>
            <a:off x="5782852" y="7809892"/>
            <a:ext cx="2940824" cy="1448408"/>
            <a:chOff x="0" y="0"/>
            <a:chExt cx="774538" cy="381474"/>
          </a:xfrm>
        </p:grpSpPr>
        <p:sp>
          <p:nvSpPr>
            <p:cNvPr id="11" name="Freeform 11"/>
            <p:cNvSpPr/>
            <p:nvPr/>
          </p:nvSpPr>
          <p:spPr>
            <a:xfrm>
              <a:off x="0" y="0"/>
              <a:ext cx="774538" cy="381474"/>
            </a:xfrm>
            <a:custGeom>
              <a:avLst/>
              <a:gdLst/>
              <a:ahLst/>
              <a:cxnLst/>
              <a:rect l="l" t="t" r="r" b="b"/>
              <a:pathLst>
                <a:path w="774538" h="381474">
                  <a:moveTo>
                    <a:pt x="0" y="0"/>
                  </a:moveTo>
                  <a:lnTo>
                    <a:pt x="774538" y="0"/>
                  </a:lnTo>
                  <a:lnTo>
                    <a:pt x="774538" y="381474"/>
                  </a:lnTo>
                  <a:lnTo>
                    <a:pt x="0" y="381474"/>
                  </a:lnTo>
                  <a:close/>
                </a:path>
              </a:pathLst>
            </a:custGeom>
            <a:ln w="19050" cap="sq">
              <a:solidFill>
                <a:srgbClr val="000000"/>
              </a:solidFill>
              <a:prstDash val="solid"/>
              <a:miter/>
            </a:ln>
          </p:spPr>
          <p:txBody>
            <a:bodyPr/>
            <a:lstStyle/>
            <a:p>
              <a:endParaRPr lang="it-IT"/>
            </a:p>
          </p:txBody>
        </p:sp>
        <p:sp>
          <p:nvSpPr>
            <p:cNvPr id="12" name="TextBox 12"/>
            <p:cNvSpPr txBox="1"/>
            <p:nvPr/>
          </p:nvSpPr>
          <p:spPr>
            <a:xfrm>
              <a:off x="0" y="0"/>
              <a:ext cx="774538" cy="381474"/>
            </a:xfrm>
            <a:prstGeom prst="rect">
              <a:avLst/>
            </a:prstGeom>
          </p:spPr>
          <p:txBody>
            <a:bodyPr lIns="50800" tIns="50800" rIns="50800" bIns="50800" rtlCol="0" anchor="ctr"/>
            <a:lstStyle/>
            <a:p>
              <a:pPr algn="ctr">
                <a:lnSpc>
                  <a:spcPts val="1888"/>
                </a:lnSpc>
              </a:pPr>
              <a:endParaRPr/>
            </a:p>
          </p:txBody>
        </p:sp>
      </p:grpSp>
      <p:sp>
        <p:nvSpPr>
          <p:cNvPr id="13" name="AutoShape 13"/>
          <p:cNvSpPr/>
          <p:nvPr/>
        </p:nvSpPr>
        <p:spPr>
          <a:xfrm flipV="1">
            <a:off x="7941183"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14" name="AutoShape 14"/>
          <p:cNvSpPr/>
          <p:nvPr/>
        </p:nvSpPr>
        <p:spPr>
          <a:xfrm flipV="1">
            <a:off x="6516304"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15" name="Group 15"/>
          <p:cNvGrpSpPr/>
          <p:nvPr/>
        </p:nvGrpSpPr>
        <p:grpSpPr>
          <a:xfrm>
            <a:off x="7955470" y="9010472"/>
            <a:ext cx="503092" cy="47625"/>
            <a:chOff x="0" y="0"/>
            <a:chExt cx="132501" cy="12543"/>
          </a:xfrm>
        </p:grpSpPr>
        <p:sp>
          <p:nvSpPr>
            <p:cNvPr id="16" name="Freeform 16"/>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17" name="TextBox 17"/>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18" name="Group 18"/>
          <p:cNvGrpSpPr/>
          <p:nvPr/>
        </p:nvGrpSpPr>
        <p:grpSpPr>
          <a:xfrm>
            <a:off x="5998925" y="9010472"/>
            <a:ext cx="503092" cy="47625"/>
            <a:chOff x="0" y="0"/>
            <a:chExt cx="132501" cy="12543"/>
          </a:xfrm>
        </p:grpSpPr>
        <p:sp>
          <p:nvSpPr>
            <p:cNvPr id="19" name="Freeform 19"/>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0" name="TextBox 20"/>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21" name="AutoShape 21"/>
          <p:cNvSpPr/>
          <p:nvPr/>
        </p:nvSpPr>
        <p:spPr>
          <a:xfrm flipV="1">
            <a:off x="7941183"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22" name="AutoShape 22"/>
          <p:cNvSpPr/>
          <p:nvPr/>
        </p:nvSpPr>
        <p:spPr>
          <a:xfrm flipV="1">
            <a:off x="6516304"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23" name="Group 23"/>
          <p:cNvGrpSpPr/>
          <p:nvPr/>
        </p:nvGrpSpPr>
        <p:grpSpPr>
          <a:xfrm>
            <a:off x="7955470" y="8475118"/>
            <a:ext cx="503092" cy="47625"/>
            <a:chOff x="0" y="0"/>
            <a:chExt cx="132501" cy="12543"/>
          </a:xfrm>
        </p:grpSpPr>
        <p:sp>
          <p:nvSpPr>
            <p:cNvPr id="24" name="Freeform 24"/>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5" name="TextBox 25"/>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26" name="Group 26"/>
          <p:cNvGrpSpPr/>
          <p:nvPr/>
        </p:nvGrpSpPr>
        <p:grpSpPr>
          <a:xfrm>
            <a:off x="5998925" y="8475118"/>
            <a:ext cx="503092" cy="47625"/>
            <a:chOff x="0" y="0"/>
            <a:chExt cx="132501" cy="12543"/>
          </a:xfrm>
        </p:grpSpPr>
        <p:sp>
          <p:nvSpPr>
            <p:cNvPr id="27" name="Freeform 27"/>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28" name="TextBox 28"/>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pic>
        <p:nvPicPr>
          <p:cNvPr id="29" name="Picture 29">
            <a:hlinkClick r:id="" action="ppaction://media"/>
          </p:cNvPr>
          <p:cNvPicPr>
            <a:picLocks noChangeAspect="1"/>
          </p:cNvPicPr>
          <p:nvPr>
            <a:videoFile r:link="rId3"/>
            <p:extLst>
              <p:ext uri="{DAA4B4D4-6D71-4841-9C94-3DE7FCFB9230}">
                <p14:media xmlns:p14="http://schemas.microsoft.com/office/powerpoint/2010/main" r:embed="rId4">
                  <p14:trim end="130"/>
                </p14:media>
              </p:ext>
            </p:extLst>
          </p:nvPr>
        </p:nvPicPr>
        <p:blipFill>
          <a:blip r:embed="rId9"/>
          <a:srcRect t="6557" b="6257"/>
          <a:stretch>
            <a:fillRect/>
          </a:stretch>
        </p:blipFill>
        <p:spPr>
          <a:xfrm>
            <a:off x="5782852" y="7816693"/>
            <a:ext cx="2939562" cy="1441607"/>
          </a:xfrm>
          <a:prstGeom prst="rect">
            <a:avLst/>
          </a:prstGeom>
        </p:spPr>
      </p:pic>
      <p:sp>
        <p:nvSpPr>
          <p:cNvPr id="30" name="TextBox 30"/>
          <p:cNvSpPr txBox="1"/>
          <p:nvPr/>
        </p:nvSpPr>
        <p:spPr>
          <a:xfrm>
            <a:off x="1038179" y="1799394"/>
            <a:ext cx="12430171" cy="309880"/>
          </a:xfrm>
          <a:prstGeom prst="rect">
            <a:avLst/>
          </a:prstGeom>
        </p:spPr>
        <p:txBody>
          <a:bodyPr lIns="0" tIns="0" rIns="0" bIns="0" rtlCol="0" anchor="t">
            <a:spAutoFit/>
          </a:bodyPr>
          <a:lstStyle/>
          <a:p>
            <a:pPr algn="l">
              <a:lnSpc>
                <a:spcPts val="2360"/>
              </a:lnSpc>
            </a:pPr>
            <a:r>
              <a:rPr lang="en-US" sz="2000" b="1" spc="78" dirty="0">
                <a:solidFill>
                  <a:srgbClr val="000000"/>
                </a:solidFill>
                <a:latin typeface="TT Chocolates Bold"/>
                <a:ea typeface="TT Chocolates Bold"/>
                <a:cs typeface="TT Chocolates Bold"/>
                <a:sym typeface="TT Chocolates Bold"/>
              </a:rPr>
              <a:t>05.00-07.00: Leisure/Sleep | Midnight sun</a:t>
            </a:r>
          </a:p>
        </p:txBody>
      </p:sp>
      <p:sp>
        <p:nvSpPr>
          <p:cNvPr id="31" name="TextBox 31"/>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04</a:t>
            </a:r>
          </a:p>
        </p:txBody>
      </p:sp>
      <p:sp>
        <p:nvSpPr>
          <p:cNvPr id="32" name="TextBox 32"/>
          <p:cNvSpPr txBox="1"/>
          <p:nvPr/>
        </p:nvSpPr>
        <p:spPr>
          <a:xfrm>
            <a:off x="1028700" y="7485121"/>
            <a:ext cx="8460343"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Rendered with Gemini</a:t>
            </a:r>
          </a:p>
        </p:txBody>
      </p:sp>
      <p:sp>
        <p:nvSpPr>
          <p:cNvPr id="33" name="TextBox 33"/>
          <p:cNvSpPr txBox="1"/>
          <p:nvPr/>
        </p:nvSpPr>
        <p:spPr>
          <a:xfrm>
            <a:off x="13468350" y="2276612"/>
            <a:ext cx="4126907" cy="5252212"/>
          </a:xfrm>
          <a:prstGeom prst="rect">
            <a:avLst/>
          </a:prstGeom>
        </p:spPr>
        <p:txBody>
          <a:bodyPr lIns="0" tIns="0" rIns="0" bIns="0" rtlCol="0" anchor="t">
            <a:spAutoFit/>
          </a:bodyPr>
          <a:lstStyle/>
          <a:p>
            <a:pPr algn="l">
              <a:lnSpc>
                <a:spcPts val="1664"/>
              </a:lnSpc>
            </a:pPr>
            <a:r>
              <a:rPr lang="en-US" sz="1600" b="1">
                <a:solidFill>
                  <a:srgbClr val="000000"/>
                </a:solidFill>
                <a:latin typeface="TT Chocolates Ultra-Bold"/>
                <a:ea typeface="TT Chocolates Ultra-Bold"/>
                <a:cs typeface="TT Chocolates Ultra-Bold"/>
                <a:sym typeface="TT Chocolates Ultra-Bold"/>
              </a:rPr>
              <a:t>Lighting </a:t>
            </a:r>
          </a:p>
          <a:p>
            <a:pPr algn="l">
              <a:lnSpc>
                <a:spcPts val="1664"/>
              </a:lnSpc>
            </a:pPr>
            <a:r>
              <a:rPr lang="en-US" sz="1600">
                <a:solidFill>
                  <a:srgbClr val="000000"/>
                </a:solidFill>
                <a:latin typeface="TT Chocolates"/>
                <a:ea typeface="TT Chocolates"/>
                <a:cs typeface="TT Chocolates"/>
                <a:sym typeface="TT Chocolates"/>
              </a:rPr>
              <a:t>Filtered window contribution: </a:t>
            </a:r>
          </a:p>
          <a:p>
            <a:pPr algn="l">
              <a:lnSpc>
                <a:spcPts val="1664"/>
              </a:lnSpc>
            </a:pPr>
            <a:r>
              <a:rPr lang="en-US" sz="1600" b="1">
                <a:solidFill>
                  <a:srgbClr val="000000"/>
                </a:solidFill>
                <a:latin typeface="TT Chocolates Bold"/>
                <a:ea typeface="TT Chocolates Bold"/>
                <a:cs typeface="TT Chocolates Bold"/>
                <a:sym typeface="TT Chocolates Bold"/>
              </a:rPr>
              <a:t>10-40 lux, 5500-6500 K (Selective shading)</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i="1">
                <a:solidFill>
                  <a:srgbClr val="000000"/>
                </a:solidFill>
                <a:latin typeface="TT Chocolates Italics"/>
                <a:ea typeface="TT Chocolates Italics"/>
                <a:cs typeface="TT Chocolates Italics"/>
                <a:sym typeface="TT Chocolates Italics"/>
              </a:rPr>
              <a:t>(User A)</a:t>
            </a:r>
            <a:r>
              <a:rPr lang="en-US" sz="1600">
                <a:solidFill>
                  <a:srgbClr val="000000"/>
                </a:solidFill>
                <a:latin typeface="TT Chocolates"/>
                <a:ea typeface="TT Chocolates"/>
                <a:cs typeface="TT Chocolates"/>
                <a:sym typeface="TT Chocolates"/>
              </a:rPr>
              <a:t> Artificial circadian system:</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Base lights, ambient lights </a:t>
            </a:r>
          </a:p>
          <a:p>
            <a:pPr algn="l">
              <a:lnSpc>
                <a:spcPts val="1664"/>
              </a:lnSpc>
            </a:pPr>
            <a:r>
              <a:rPr lang="en-US" sz="1600">
                <a:solidFill>
                  <a:srgbClr val="000000"/>
                </a:solidFill>
                <a:latin typeface="TT Chocolates"/>
                <a:ea typeface="TT Chocolates"/>
                <a:cs typeface="TT Chocolates"/>
                <a:sym typeface="TT Chocolates"/>
              </a:rPr>
              <a:t>       </a:t>
            </a:r>
            <a:r>
              <a:rPr lang="en-US" sz="1600" b="1">
                <a:solidFill>
                  <a:srgbClr val="000000"/>
                </a:solidFill>
                <a:latin typeface="TT Chocolates Bold"/>
                <a:ea typeface="TT Chocolates Bold"/>
                <a:cs typeface="TT Chocolates Bold"/>
                <a:sym typeface="TT Chocolates Bold"/>
              </a:rPr>
              <a:t> 40-150 lux, 1700-2000 K</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Direct light</a:t>
            </a:r>
            <a:r>
              <a:rPr lang="en-US" sz="1600" b="1">
                <a:solidFill>
                  <a:srgbClr val="000000"/>
                </a:solidFill>
                <a:latin typeface="TT Chocolates Bold"/>
                <a:ea typeface="TT Chocolates Bold"/>
                <a:cs typeface="TT Chocolates Bold"/>
                <a:sym typeface="TT Chocolates Bold"/>
              </a:rPr>
              <a:t>  150-300 lux, 2700-3500 K</a:t>
            </a:r>
          </a:p>
          <a:p>
            <a:pPr algn="l">
              <a:lnSpc>
                <a:spcPts val="1664"/>
              </a:lnSpc>
            </a:pPr>
            <a:r>
              <a:rPr lang="en-US" sz="1600">
                <a:solidFill>
                  <a:srgbClr val="000000"/>
                </a:solidFill>
                <a:latin typeface="TT Chocolates"/>
                <a:ea typeface="TT Chocolates"/>
                <a:cs typeface="TT Chocolates"/>
                <a:sym typeface="TT Chocolates"/>
              </a:rPr>
              <a:t>Final perceived:</a:t>
            </a:r>
            <a:r>
              <a:rPr lang="en-US" sz="1600" b="1">
                <a:solidFill>
                  <a:srgbClr val="000000"/>
                </a:solidFill>
                <a:latin typeface="TT Chocolates Bold"/>
                <a:ea typeface="TT Chocolates Bold"/>
                <a:cs typeface="TT Chocolates Bold"/>
                <a:sym typeface="TT Chocolates Bold"/>
              </a:rPr>
              <a:t> 50-200 lux, 2000-3200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i="1">
                <a:solidFill>
                  <a:srgbClr val="000000"/>
                </a:solidFill>
                <a:latin typeface="TT Chocolates Italics"/>
                <a:ea typeface="TT Chocolates Italics"/>
                <a:cs typeface="TT Chocolates Italics"/>
                <a:sym typeface="TT Chocolates Italics"/>
              </a:rPr>
              <a:t>(User B) </a:t>
            </a:r>
            <a:r>
              <a:rPr lang="en-US" sz="1600">
                <a:solidFill>
                  <a:srgbClr val="000000"/>
                </a:solidFill>
                <a:latin typeface="TT Chocolates"/>
                <a:ea typeface="TT Chocolates"/>
                <a:cs typeface="TT Chocolates"/>
                <a:sym typeface="TT Chocolates"/>
              </a:rPr>
              <a:t>Artificial circadian system:</a:t>
            </a:r>
            <a:r>
              <a:rPr lang="en-US" sz="1600" b="1">
                <a:solidFill>
                  <a:srgbClr val="000000"/>
                </a:solidFill>
                <a:latin typeface="TT Chocolates Bold"/>
                <a:ea typeface="TT Chocolates Bold"/>
                <a:cs typeface="TT Chocolates Bold"/>
                <a:sym typeface="TT Chocolates Bold"/>
              </a:rPr>
              <a:t>  0 lux, 0 K</a:t>
            </a:r>
          </a:p>
          <a:p>
            <a:pPr algn="l">
              <a:lnSpc>
                <a:spcPts val="1664"/>
              </a:lnSpc>
            </a:pPr>
            <a:r>
              <a:rPr lang="en-US" sz="1600">
                <a:solidFill>
                  <a:srgbClr val="000000"/>
                </a:solidFill>
                <a:latin typeface="TT Chocolates"/>
                <a:ea typeface="TT Chocolates"/>
                <a:cs typeface="TT Chocolates"/>
                <a:sym typeface="TT Chocolates"/>
              </a:rPr>
              <a:t>Final perceived: </a:t>
            </a:r>
            <a:r>
              <a:rPr lang="en-US" sz="1600" b="1">
                <a:solidFill>
                  <a:srgbClr val="000000"/>
                </a:solidFill>
                <a:latin typeface="TT Chocolates Bold"/>
                <a:ea typeface="TT Chocolates Bold"/>
                <a:cs typeface="TT Chocolates Bold"/>
                <a:sym typeface="TT Chocolates Bold"/>
              </a:rPr>
              <a:t>0-20 lux, 8500-10000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b="1">
                <a:solidFill>
                  <a:srgbClr val="000000"/>
                </a:solidFill>
                <a:latin typeface="TT Chocolates Bold"/>
                <a:ea typeface="TT Chocolates Bold"/>
                <a:cs typeface="TT Chocolates Bold"/>
                <a:sym typeface="TT Chocolates Bold"/>
              </a:rPr>
              <a:t>Control system</a:t>
            </a:r>
          </a:p>
          <a:p>
            <a:pPr algn="l">
              <a:lnSpc>
                <a:spcPts val="1664"/>
              </a:lnSpc>
            </a:pPr>
            <a:r>
              <a:rPr lang="en-US" sz="1600">
                <a:solidFill>
                  <a:srgbClr val="000000"/>
                </a:solidFill>
                <a:latin typeface="TT Chocolates"/>
                <a:ea typeface="TT Chocolates"/>
                <a:cs typeface="TT Chocolates"/>
                <a:sym typeface="TT Chocolates"/>
              </a:rPr>
              <a:t>Motion sensor:</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Wall user A folded</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Bed user B unfolded</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Smart watch:</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A: low heart rate</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UserB: very low heart rate</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Environmental data: Midnight Sun, shaded</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endParaRPr lang="en-US" sz="1600">
              <a:solidFill>
                <a:srgbClr val="000000"/>
              </a:solidFill>
              <a:latin typeface="TT Chocolates"/>
              <a:ea typeface="TT Chocolates"/>
              <a:cs typeface="TT Chocolates"/>
              <a:sym typeface="TT Chocolates"/>
            </a:endParaRPr>
          </a:p>
        </p:txBody>
      </p:sp>
      <p:sp>
        <p:nvSpPr>
          <p:cNvPr id="34" name="TextBox 34"/>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SYSTEMS INTEGRATION </a:t>
            </a:r>
            <a:r>
              <a:rPr lang="en-US" sz="2999" spc="599">
                <a:solidFill>
                  <a:srgbClr val="000000"/>
                </a:solidFill>
                <a:latin typeface="TT Chocolates"/>
                <a:ea typeface="TT Chocolates"/>
                <a:cs typeface="TT Chocolates"/>
                <a:sym typeface="TT Chocolates"/>
              </a:rPr>
              <a:t>| CONFIGURATION C1</a:t>
            </a:r>
          </a:p>
        </p:txBody>
      </p:sp>
      <p:sp>
        <p:nvSpPr>
          <p:cNvPr id="35" name="TextBox 35"/>
          <p:cNvSpPr txBox="1"/>
          <p:nvPr/>
        </p:nvSpPr>
        <p:spPr>
          <a:xfrm>
            <a:off x="5782852" y="7572370"/>
            <a:ext cx="2940824" cy="184023"/>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Personal preference</a:t>
            </a:r>
          </a:p>
        </p:txBody>
      </p:sp>
      <p:sp>
        <p:nvSpPr>
          <p:cNvPr id="36" name="TextBox 36"/>
          <p:cNvSpPr txBox="1"/>
          <p:nvPr/>
        </p:nvSpPr>
        <p:spPr>
          <a:xfrm>
            <a:off x="5878692" y="8685421"/>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Warmth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67" fill="hold"/>
                                        <p:tgtEl>
                                          <p:spTgt spid="4"/>
                                        </p:tgtEl>
                                      </p:cBhvr>
                                    </p:cmd>
                                  </p:childTnLst>
                                </p:cTn>
                              </p:par>
                              <p:par>
                                <p:cTn id="7" presetID="1" presetClass="mediacall" presetSubtype="0" fill="hold" nodeType="withEffect">
                                  <p:stCondLst>
                                    <p:cond delay="0"/>
                                  </p:stCondLst>
                                  <p:childTnLst>
                                    <p:cmd type="call" cmd="playFrom(0.0)">
                                      <p:cBhvr>
                                        <p:cTn id="8" dur="4870"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9" repeatCount="indefinite"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100000">
                <p:cTn id="15" repeatCount="indefinite" fill="hold" display="0">
                  <p:stCondLst>
                    <p:cond delay="indefinite"/>
                  </p:stCondLst>
                </p:cTn>
                <p:tgtEl>
                  <p:spTgt spid="29"/>
                </p:tgtEl>
              </p:cMediaNode>
            </p:video>
            <p:seq concurrent="1" nextAc="seek">
              <p:cTn id="16" restart="whenNotActive" fill="hold" evtFilter="cancelBubble" nodeType="interactiveSeq">
                <p:stCondLst>
                  <p:cond evt="onClick" delay="0">
                    <p:tgtEl>
                      <p:spTgt spid="2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29"/>
                                        </p:tgtEl>
                                      </p:cBhvr>
                                    </p:cmd>
                                  </p:childTnLst>
                                </p:cTn>
                              </p:par>
                            </p:childTnLst>
                          </p:cTn>
                        </p:par>
                      </p:childTnLst>
                    </p:cTn>
                  </p:par>
                </p:childTnLst>
              </p:cTn>
              <p:nextCondLst>
                <p:cond evt="onClick" delay="0">
                  <p:tgtEl>
                    <p:spTgt spid="29"/>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97741" y="6505880"/>
            <a:ext cx="1516290" cy="628041"/>
            <a:chOff x="0" y="0"/>
            <a:chExt cx="399352" cy="165410"/>
          </a:xfrm>
        </p:grpSpPr>
        <p:sp>
          <p:nvSpPr>
            <p:cNvPr id="3" name="Freeform 3"/>
            <p:cNvSpPr/>
            <p:nvPr/>
          </p:nvSpPr>
          <p:spPr>
            <a:xfrm>
              <a:off x="0" y="0"/>
              <a:ext cx="399352" cy="165410"/>
            </a:xfrm>
            <a:custGeom>
              <a:avLst/>
              <a:gdLst/>
              <a:ahLst/>
              <a:cxnLst/>
              <a:rect l="l" t="t" r="r" b="b"/>
              <a:pathLst>
                <a:path w="399352" h="165410">
                  <a:moveTo>
                    <a:pt x="0" y="0"/>
                  </a:moveTo>
                  <a:lnTo>
                    <a:pt x="399352" y="0"/>
                  </a:lnTo>
                  <a:lnTo>
                    <a:pt x="399352" y="165410"/>
                  </a:lnTo>
                  <a:lnTo>
                    <a:pt x="0" y="165410"/>
                  </a:lnTo>
                  <a:close/>
                </a:path>
              </a:pathLst>
            </a:custGeom>
            <a:solidFill>
              <a:srgbClr val="FF7300"/>
            </a:solidFill>
          </p:spPr>
          <p:txBody>
            <a:bodyPr/>
            <a:lstStyle/>
            <a:p>
              <a:endParaRPr lang="it-IT"/>
            </a:p>
          </p:txBody>
        </p:sp>
        <p:sp>
          <p:nvSpPr>
            <p:cNvPr id="4" name="TextBox 4"/>
            <p:cNvSpPr txBox="1"/>
            <p:nvPr/>
          </p:nvSpPr>
          <p:spPr>
            <a:xfrm>
              <a:off x="0" y="0"/>
              <a:ext cx="399352" cy="165410"/>
            </a:xfrm>
            <a:prstGeom prst="rect">
              <a:avLst/>
            </a:prstGeom>
          </p:spPr>
          <p:txBody>
            <a:bodyPr lIns="50800" tIns="50800" rIns="50800" bIns="50800" rtlCol="0" anchor="ctr"/>
            <a:lstStyle/>
            <a:p>
              <a:pPr algn="ctr">
                <a:lnSpc>
                  <a:spcPts val="1888"/>
                </a:lnSpc>
              </a:pPr>
              <a:r>
                <a:rPr lang="en-US" sz="1600" b="1" spc="62">
                  <a:solidFill>
                    <a:srgbClr val="FFFFFF"/>
                  </a:solidFill>
                  <a:latin typeface="TT Chocolates Bold"/>
                  <a:ea typeface="TT Chocolates Bold"/>
                  <a:cs typeface="TT Chocolates Bold"/>
                  <a:sym typeface="TT Chocolates Bold"/>
                </a:rPr>
                <a:t>2700-4000 K</a:t>
              </a:r>
            </a:p>
            <a:p>
              <a:pPr algn="ctr">
                <a:lnSpc>
                  <a:spcPts val="1888"/>
                </a:lnSpc>
              </a:pPr>
              <a:r>
                <a:rPr lang="en-US" sz="1600" b="1" spc="62">
                  <a:solidFill>
                    <a:srgbClr val="FFFFFF"/>
                  </a:solidFill>
                  <a:latin typeface="TT Chocolates Bold"/>
                  <a:ea typeface="TT Chocolates Bold"/>
                  <a:cs typeface="TT Chocolates Bold"/>
                  <a:sym typeface="TT Chocolates Bold"/>
                </a:rPr>
                <a:t>100-300 lux</a:t>
              </a:r>
            </a:p>
          </p:txBody>
        </p:sp>
      </p:grpSp>
      <p:grpSp>
        <p:nvGrpSpPr>
          <p:cNvPr id="5" name="Group 5"/>
          <p:cNvGrpSpPr/>
          <p:nvPr/>
        </p:nvGrpSpPr>
        <p:grpSpPr>
          <a:xfrm>
            <a:off x="3303360" y="3677259"/>
            <a:ext cx="1516290" cy="628041"/>
            <a:chOff x="0" y="0"/>
            <a:chExt cx="399352" cy="165410"/>
          </a:xfrm>
        </p:grpSpPr>
        <p:sp>
          <p:nvSpPr>
            <p:cNvPr id="6" name="Freeform 6"/>
            <p:cNvSpPr/>
            <p:nvPr/>
          </p:nvSpPr>
          <p:spPr>
            <a:xfrm>
              <a:off x="0" y="0"/>
              <a:ext cx="399352" cy="165410"/>
            </a:xfrm>
            <a:custGeom>
              <a:avLst/>
              <a:gdLst/>
              <a:ahLst/>
              <a:cxnLst/>
              <a:rect l="l" t="t" r="r" b="b"/>
              <a:pathLst>
                <a:path w="399352" h="165410">
                  <a:moveTo>
                    <a:pt x="0" y="0"/>
                  </a:moveTo>
                  <a:lnTo>
                    <a:pt x="399352" y="0"/>
                  </a:lnTo>
                  <a:lnTo>
                    <a:pt x="399352" y="165410"/>
                  </a:lnTo>
                  <a:lnTo>
                    <a:pt x="0" y="165410"/>
                  </a:lnTo>
                  <a:close/>
                </a:path>
              </a:pathLst>
            </a:custGeom>
            <a:solidFill>
              <a:srgbClr val="FF8912"/>
            </a:solidFill>
          </p:spPr>
          <p:txBody>
            <a:bodyPr/>
            <a:lstStyle/>
            <a:p>
              <a:endParaRPr lang="it-IT"/>
            </a:p>
          </p:txBody>
        </p:sp>
        <p:sp>
          <p:nvSpPr>
            <p:cNvPr id="7" name="TextBox 7"/>
            <p:cNvSpPr txBox="1"/>
            <p:nvPr/>
          </p:nvSpPr>
          <p:spPr>
            <a:xfrm>
              <a:off x="0" y="0"/>
              <a:ext cx="399352" cy="165410"/>
            </a:xfrm>
            <a:prstGeom prst="rect">
              <a:avLst/>
            </a:prstGeom>
          </p:spPr>
          <p:txBody>
            <a:bodyPr lIns="50800" tIns="50800" rIns="50800" bIns="50800" rtlCol="0" anchor="ctr"/>
            <a:lstStyle/>
            <a:p>
              <a:pPr algn="ctr">
                <a:lnSpc>
                  <a:spcPts val="1888"/>
                </a:lnSpc>
              </a:pPr>
              <a:r>
                <a:rPr lang="en-US" sz="1600" b="1" spc="62">
                  <a:solidFill>
                    <a:srgbClr val="FFFFFF"/>
                  </a:solidFill>
                  <a:latin typeface="TT Chocolates Bold"/>
                  <a:ea typeface="TT Chocolates Bold"/>
                  <a:cs typeface="TT Chocolates Bold"/>
                  <a:sym typeface="TT Chocolates Bold"/>
                </a:rPr>
                <a:t>2700-4000 K</a:t>
              </a:r>
            </a:p>
            <a:p>
              <a:pPr algn="ctr">
                <a:lnSpc>
                  <a:spcPts val="1888"/>
                </a:lnSpc>
              </a:pPr>
              <a:r>
                <a:rPr lang="en-US" sz="1600" b="1" spc="62">
                  <a:solidFill>
                    <a:srgbClr val="FFFFFF"/>
                  </a:solidFill>
                  <a:latin typeface="TT Chocolates Bold"/>
                  <a:ea typeface="TT Chocolates Bold"/>
                  <a:cs typeface="TT Chocolates Bold"/>
                  <a:sym typeface="TT Chocolates Bold"/>
                </a:rPr>
                <a:t>100-300 lux</a:t>
              </a:r>
            </a:p>
          </p:txBody>
        </p:sp>
      </p:grpSp>
      <p:sp>
        <p:nvSpPr>
          <p:cNvPr id="8" name="Freeform 8"/>
          <p:cNvSpPr/>
          <p:nvPr/>
        </p:nvSpPr>
        <p:spPr>
          <a:xfrm>
            <a:off x="1038989" y="2257562"/>
            <a:ext cx="7734637" cy="5084684"/>
          </a:xfrm>
          <a:custGeom>
            <a:avLst/>
            <a:gdLst/>
            <a:ahLst/>
            <a:cxnLst/>
            <a:rect l="l" t="t" r="r" b="b"/>
            <a:pathLst>
              <a:path w="7734637" h="5084684">
                <a:moveTo>
                  <a:pt x="0" y="0"/>
                </a:moveTo>
                <a:lnTo>
                  <a:pt x="7734637" y="0"/>
                </a:lnTo>
                <a:lnTo>
                  <a:pt x="7734637" y="5084684"/>
                </a:lnTo>
                <a:lnTo>
                  <a:pt x="0" y="5084684"/>
                </a:lnTo>
                <a:lnTo>
                  <a:pt x="0" y="0"/>
                </a:lnTo>
                <a:close/>
              </a:path>
            </a:pathLst>
          </a:custGeom>
          <a:blipFill>
            <a:blip r:embed="rId2"/>
            <a:stretch>
              <a:fillRect l="-229" t="-326" r="-57320" b="-629"/>
            </a:stretch>
          </a:blipFill>
        </p:spPr>
        <p:txBody>
          <a:bodyPr/>
          <a:lstStyle/>
          <a:p>
            <a:endParaRPr lang="it-IT"/>
          </a:p>
        </p:txBody>
      </p:sp>
      <p:grpSp>
        <p:nvGrpSpPr>
          <p:cNvPr id="9" name="Group 9"/>
          <p:cNvGrpSpPr/>
          <p:nvPr/>
        </p:nvGrpSpPr>
        <p:grpSpPr>
          <a:xfrm rot="1276781">
            <a:off x="12489196" y="6705477"/>
            <a:ext cx="454591" cy="387222"/>
            <a:chOff x="0" y="0"/>
            <a:chExt cx="119728" cy="101985"/>
          </a:xfrm>
        </p:grpSpPr>
        <p:sp>
          <p:nvSpPr>
            <p:cNvPr id="10" name="Freeform 10"/>
            <p:cNvSpPr/>
            <p:nvPr/>
          </p:nvSpPr>
          <p:spPr>
            <a:xfrm>
              <a:off x="0" y="0"/>
              <a:ext cx="119728" cy="101985"/>
            </a:xfrm>
            <a:custGeom>
              <a:avLst/>
              <a:gdLst/>
              <a:ahLst/>
              <a:cxnLst/>
              <a:rect l="l" t="t" r="r" b="b"/>
              <a:pathLst>
                <a:path w="119728" h="101985">
                  <a:moveTo>
                    <a:pt x="0" y="0"/>
                  </a:moveTo>
                  <a:lnTo>
                    <a:pt x="119728" y="0"/>
                  </a:lnTo>
                  <a:lnTo>
                    <a:pt x="119728" y="101985"/>
                  </a:lnTo>
                  <a:lnTo>
                    <a:pt x="0" y="101985"/>
                  </a:lnTo>
                  <a:close/>
                </a:path>
              </a:pathLst>
            </a:custGeom>
            <a:gradFill rotWithShape="1">
              <a:gsLst>
                <a:gs pos="0">
                  <a:srgbClr val="302A28">
                    <a:alpha val="100000"/>
                  </a:srgbClr>
                </a:gs>
                <a:gs pos="100000">
                  <a:srgbClr val="100F0B">
                    <a:alpha val="100000"/>
                  </a:srgbClr>
                </a:gs>
              </a:gsLst>
              <a:lin ang="5400000"/>
            </a:gradFill>
          </p:spPr>
          <p:txBody>
            <a:bodyPr/>
            <a:lstStyle/>
            <a:p>
              <a:endParaRPr lang="it-IT"/>
            </a:p>
          </p:txBody>
        </p:sp>
        <p:sp>
          <p:nvSpPr>
            <p:cNvPr id="11" name="TextBox 11"/>
            <p:cNvSpPr txBox="1"/>
            <p:nvPr/>
          </p:nvSpPr>
          <p:spPr>
            <a:xfrm>
              <a:off x="0" y="0"/>
              <a:ext cx="119728" cy="101985"/>
            </a:xfrm>
            <a:prstGeom prst="rect">
              <a:avLst/>
            </a:prstGeom>
          </p:spPr>
          <p:txBody>
            <a:bodyPr lIns="50800" tIns="50800" rIns="50800" bIns="50800" rtlCol="0" anchor="ctr"/>
            <a:lstStyle/>
            <a:p>
              <a:pPr algn="ctr">
                <a:lnSpc>
                  <a:spcPts val="1770"/>
                </a:lnSpc>
              </a:pPr>
              <a:endParaRPr/>
            </a:p>
          </p:txBody>
        </p:sp>
      </p:grpSp>
      <p:sp>
        <p:nvSpPr>
          <p:cNvPr id="12" name="Freeform 12"/>
          <p:cNvSpPr/>
          <p:nvPr/>
        </p:nvSpPr>
        <p:spPr>
          <a:xfrm>
            <a:off x="1038989" y="2257562"/>
            <a:ext cx="7734637" cy="5084684"/>
          </a:xfrm>
          <a:custGeom>
            <a:avLst/>
            <a:gdLst/>
            <a:ahLst/>
            <a:cxnLst/>
            <a:rect l="l" t="t" r="r" b="b"/>
            <a:pathLst>
              <a:path w="7734637" h="5084684">
                <a:moveTo>
                  <a:pt x="0" y="0"/>
                </a:moveTo>
                <a:lnTo>
                  <a:pt x="7734637" y="0"/>
                </a:lnTo>
                <a:lnTo>
                  <a:pt x="7734637" y="5084684"/>
                </a:lnTo>
                <a:lnTo>
                  <a:pt x="0" y="5084684"/>
                </a:lnTo>
                <a:lnTo>
                  <a:pt x="0" y="0"/>
                </a:lnTo>
                <a:close/>
              </a:path>
            </a:pathLst>
          </a:custGeom>
          <a:blipFill>
            <a:blip r:embed="rId3"/>
            <a:stretch>
              <a:fillRect r="-56521"/>
            </a:stretch>
          </a:blipFill>
        </p:spPr>
        <p:txBody>
          <a:bodyPr/>
          <a:lstStyle/>
          <a:p>
            <a:endParaRPr lang="it-IT"/>
          </a:p>
        </p:txBody>
      </p:sp>
      <p:sp>
        <p:nvSpPr>
          <p:cNvPr id="13" name="Freeform 13"/>
          <p:cNvSpPr/>
          <p:nvPr/>
        </p:nvSpPr>
        <p:spPr>
          <a:xfrm>
            <a:off x="8773626" y="2257562"/>
            <a:ext cx="4371754" cy="5084684"/>
          </a:xfrm>
          <a:custGeom>
            <a:avLst/>
            <a:gdLst/>
            <a:ahLst/>
            <a:cxnLst/>
            <a:rect l="l" t="t" r="r" b="b"/>
            <a:pathLst>
              <a:path w="4371754" h="5084684">
                <a:moveTo>
                  <a:pt x="0" y="0"/>
                </a:moveTo>
                <a:lnTo>
                  <a:pt x="4371754" y="0"/>
                </a:lnTo>
                <a:lnTo>
                  <a:pt x="4371754" y="5084684"/>
                </a:lnTo>
                <a:lnTo>
                  <a:pt x="0" y="5084684"/>
                </a:lnTo>
                <a:lnTo>
                  <a:pt x="0" y="0"/>
                </a:lnTo>
                <a:close/>
              </a:path>
            </a:pathLst>
          </a:custGeom>
          <a:blipFill>
            <a:blip r:embed="rId4"/>
            <a:stretch>
              <a:fillRect l="-176922"/>
            </a:stretch>
          </a:blipFill>
        </p:spPr>
        <p:txBody>
          <a:bodyPr/>
          <a:lstStyle/>
          <a:p>
            <a:endParaRPr lang="it-IT"/>
          </a:p>
        </p:txBody>
      </p:sp>
      <p:sp>
        <p:nvSpPr>
          <p:cNvPr id="14" name="TextBox 14"/>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04</a:t>
            </a:r>
          </a:p>
        </p:txBody>
      </p:sp>
      <p:sp>
        <p:nvSpPr>
          <p:cNvPr id="15" name="TextBox 15"/>
          <p:cNvSpPr txBox="1"/>
          <p:nvPr/>
        </p:nvSpPr>
        <p:spPr>
          <a:xfrm>
            <a:off x="1038179" y="1799394"/>
            <a:ext cx="12430171" cy="309880"/>
          </a:xfrm>
          <a:prstGeom prst="rect">
            <a:avLst/>
          </a:prstGeom>
        </p:spPr>
        <p:txBody>
          <a:bodyPr lIns="0" tIns="0" rIns="0" bIns="0" rtlCol="0" anchor="t">
            <a:spAutoFit/>
          </a:bodyPr>
          <a:lstStyle/>
          <a:p>
            <a:pPr algn="l">
              <a:lnSpc>
                <a:spcPts val="2360"/>
              </a:lnSpc>
            </a:pPr>
            <a:r>
              <a:rPr lang="en-US" sz="2000" b="1" spc="78">
                <a:solidFill>
                  <a:srgbClr val="000000"/>
                </a:solidFill>
                <a:latin typeface="TT Chocolates Bold"/>
                <a:ea typeface="TT Chocolates Bold"/>
                <a:cs typeface="TT Chocolates Bold"/>
                <a:sym typeface="TT Chocolates Bold"/>
              </a:rPr>
              <a:t>14.00-17.00: Sleep/work | Polar night</a:t>
            </a:r>
          </a:p>
        </p:txBody>
      </p:sp>
      <p:grpSp>
        <p:nvGrpSpPr>
          <p:cNvPr id="16" name="Group 16"/>
          <p:cNvGrpSpPr/>
          <p:nvPr/>
        </p:nvGrpSpPr>
        <p:grpSpPr>
          <a:xfrm rot="1276781">
            <a:off x="12489196" y="6705477"/>
            <a:ext cx="454591" cy="387222"/>
            <a:chOff x="0" y="0"/>
            <a:chExt cx="119728" cy="101985"/>
          </a:xfrm>
        </p:grpSpPr>
        <p:sp>
          <p:nvSpPr>
            <p:cNvPr id="17" name="Freeform 17"/>
            <p:cNvSpPr/>
            <p:nvPr/>
          </p:nvSpPr>
          <p:spPr>
            <a:xfrm>
              <a:off x="0" y="0"/>
              <a:ext cx="119728" cy="101985"/>
            </a:xfrm>
            <a:custGeom>
              <a:avLst/>
              <a:gdLst/>
              <a:ahLst/>
              <a:cxnLst/>
              <a:rect l="l" t="t" r="r" b="b"/>
              <a:pathLst>
                <a:path w="119728" h="101985">
                  <a:moveTo>
                    <a:pt x="0" y="0"/>
                  </a:moveTo>
                  <a:lnTo>
                    <a:pt x="119728" y="0"/>
                  </a:lnTo>
                  <a:lnTo>
                    <a:pt x="119728" y="101985"/>
                  </a:lnTo>
                  <a:lnTo>
                    <a:pt x="0" y="101985"/>
                  </a:lnTo>
                  <a:close/>
                </a:path>
              </a:pathLst>
            </a:custGeom>
            <a:solidFill>
              <a:srgbClr val="3B4550"/>
            </a:solidFill>
          </p:spPr>
          <p:txBody>
            <a:bodyPr/>
            <a:lstStyle/>
            <a:p>
              <a:endParaRPr lang="it-IT"/>
            </a:p>
          </p:txBody>
        </p:sp>
        <p:sp>
          <p:nvSpPr>
            <p:cNvPr id="18" name="TextBox 18"/>
            <p:cNvSpPr txBox="1"/>
            <p:nvPr/>
          </p:nvSpPr>
          <p:spPr>
            <a:xfrm>
              <a:off x="0" y="0"/>
              <a:ext cx="119728" cy="101985"/>
            </a:xfrm>
            <a:prstGeom prst="rect">
              <a:avLst/>
            </a:prstGeom>
          </p:spPr>
          <p:txBody>
            <a:bodyPr lIns="50800" tIns="50800" rIns="50800" bIns="50800" rtlCol="0" anchor="ctr"/>
            <a:lstStyle/>
            <a:p>
              <a:pPr algn="ctr">
                <a:lnSpc>
                  <a:spcPts val="1770"/>
                </a:lnSpc>
              </a:pPr>
              <a:endParaRPr/>
            </a:p>
          </p:txBody>
        </p:sp>
      </p:grpSp>
      <p:sp>
        <p:nvSpPr>
          <p:cNvPr id="19" name="TextBox 19"/>
          <p:cNvSpPr txBox="1"/>
          <p:nvPr/>
        </p:nvSpPr>
        <p:spPr>
          <a:xfrm>
            <a:off x="13468350" y="2276612"/>
            <a:ext cx="4126907" cy="5671313"/>
          </a:xfrm>
          <a:prstGeom prst="rect">
            <a:avLst/>
          </a:prstGeom>
        </p:spPr>
        <p:txBody>
          <a:bodyPr lIns="0" tIns="0" rIns="0" bIns="0" rtlCol="0" anchor="t">
            <a:spAutoFit/>
          </a:bodyPr>
          <a:lstStyle/>
          <a:p>
            <a:pPr algn="l">
              <a:lnSpc>
                <a:spcPts val="1664"/>
              </a:lnSpc>
            </a:pPr>
            <a:r>
              <a:rPr lang="en-US" sz="1600" b="1">
                <a:solidFill>
                  <a:srgbClr val="000000"/>
                </a:solidFill>
                <a:latin typeface="TT Chocolates Ultra-Bold"/>
                <a:ea typeface="TT Chocolates Ultra-Bold"/>
                <a:cs typeface="TT Chocolates Ultra-Bold"/>
                <a:sym typeface="TT Chocolates Ultra-Bold"/>
              </a:rPr>
              <a:t>Lighting </a:t>
            </a:r>
          </a:p>
          <a:p>
            <a:pPr algn="l">
              <a:lnSpc>
                <a:spcPts val="1664"/>
              </a:lnSpc>
            </a:pPr>
            <a:r>
              <a:rPr lang="en-US" sz="1600">
                <a:solidFill>
                  <a:srgbClr val="000000"/>
                </a:solidFill>
                <a:latin typeface="TT Chocolates"/>
                <a:ea typeface="TT Chocolates"/>
                <a:cs typeface="TT Chocolates"/>
                <a:sym typeface="TT Chocolates"/>
              </a:rPr>
              <a:t>Filtered window contribution: </a:t>
            </a:r>
          </a:p>
          <a:p>
            <a:pPr algn="l">
              <a:lnSpc>
                <a:spcPts val="1664"/>
              </a:lnSpc>
            </a:pPr>
            <a:r>
              <a:rPr lang="en-US" sz="1600" b="1">
                <a:solidFill>
                  <a:srgbClr val="000000"/>
                </a:solidFill>
                <a:latin typeface="TT Chocolates Bold"/>
                <a:ea typeface="TT Chocolates Bold"/>
                <a:cs typeface="TT Chocolates Bold"/>
                <a:sym typeface="TT Chocolates Bold"/>
              </a:rPr>
              <a:t>0-20 lux, 8500-10000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i="1">
                <a:solidFill>
                  <a:srgbClr val="000000"/>
                </a:solidFill>
                <a:latin typeface="TT Chocolates Italics"/>
                <a:ea typeface="TT Chocolates Italics"/>
                <a:cs typeface="TT Chocolates Italics"/>
                <a:sym typeface="TT Chocolates Italics"/>
              </a:rPr>
              <a:t>(User A)</a:t>
            </a:r>
            <a:r>
              <a:rPr lang="en-US" sz="1600">
                <a:solidFill>
                  <a:srgbClr val="000000"/>
                </a:solidFill>
                <a:latin typeface="TT Chocolates"/>
                <a:ea typeface="TT Chocolates"/>
                <a:cs typeface="TT Chocolates"/>
                <a:sym typeface="TT Chocolates"/>
              </a:rPr>
              <a:t> Artificial circadian system:</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Navigation lights</a:t>
            </a:r>
            <a:r>
              <a:rPr lang="en-US" sz="1600" b="1">
                <a:solidFill>
                  <a:srgbClr val="000000"/>
                </a:solidFill>
                <a:latin typeface="TT Chocolates Bold"/>
                <a:ea typeface="TT Chocolates Bold"/>
                <a:cs typeface="TT Chocolates Bold"/>
                <a:sym typeface="TT Chocolates Bold"/>
              </a:rPr>
              <a:t> 3-10 lux, 1700-2000 K</a:t>
            </a:r>
          </a:p>
          <a:p>
            <a:pPr algn="l">
              <a:lnSpc>
                <a:spcPts val="1664"/>
              </a:lnSpc>
            </a:pPr>
            <a:r>
              <a:rPr lang="en-US" sz="1600">
                <a:solidFill>
                  <a:srgbClr val="000000"/>
                </a:solidFill>
                <a:latin typeface="TT Chocolates"/>
                <a:ea typeface="TT Chocolates"/>
                <a:cs typeface="TT Chocolates"/>
                <a:sym typeface="TT Chocolates"/>
              </a:rPr>
              <a:t>Final perceived:</a:t>
            </a:r>
            <a:r>
              <a:rPr lang="en-US" sz="1600" b="1">
                <a:solidFill>
                  <a:srgbClr val="000000"/>
                </a:solidFill>
                <a:latin typeface="TT Chocolates Bold"/>
                <a:ea typeface="TT Chocolates Bold"/>
                <a:cs typeface="TT Chocolates Bold"/>
                <a:sym typeface="TT Chocolates Bold"/>
              </a:rPr>
              <a:t> 3-30 lux, 1700-2000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i="1">
                <a:solidFill>
                  <a:srgbClr val="000000"/>
                </a:solidFill>
                <a:latin typeface="TT Chocolates Italics"/>
                <a:ea typeface="TT Chocolates Italics"/>
                <a:cs typeface="TT Chocolates Italics"/>
                <a:sym typeface="TT Chocolates Italics"/>
              </a:rPr>
              <a:t>(User B) </a:t>
            </a:r>
            <a:r>
              <a:rPr lang="en-US" sz="1600">
                <a:solidFill>
                  <a:srgbClr val="000000"/>
                </a:solidFill>
                <a:latin typeface="TT Chocolates"/>
                <a:ea typeface="TT Chocolates"/>
                <a:cs typeface="TT Chocolates"/>
                <a:sym typeface="TT Chocolates"/>
              </a:rPr>
              <a:t>Artificial circadian system:</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Base light, ambient lights</a:t>
            </a:r>
          </a:p>
          <a:p>
            <a:pPr algn="l">
              <a:lnSpc>
                <a:spcPts val="1664"/>
              </a:lnSpc>
            </a:pPr>
            <a:r>
              <a:rPr lang="en-US" sz="1600" b="1">
                <a:solidFill>
                  <a:srgbClr val="000000"/>
                </a:solidFill>
                <a:latin typeface="TT Chocolates Bold"/>
                <a:ea typeface="TT Chocolates Bold"/>
                <a:cs typeface="TT Chocolates Bold"/>
                <a:sym typeface="TT Chocolates Bold"/>
              </a:rPr>
              <a:t>        600-750 lux, 5500-6500 K</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Direct light </a:t>
            </a:r>
            <a:r>
              <a:rPr lang="en-US" sz="1600" b="1">
                <a:solidFill>
                  <a:srgbClr val="000000"/>
                </a:solidFill>
                <a:latin typeface="TT Chocolates Bold"/>
                <a:ea typeface="TT Chocolates Bold"/>
                <a:cs typeface="TT Chocolates Bold"/>
                <a:sym typeface="TT Chocolates Bold"/>
              </a:rPr>
              <a:t>500-650 lux, 4000-5000 K</a:t>
            </a:r>
          </a:p>
          <a:p>
            <a:pPr algn="l">
              <a:lnSpc>
                <a:spcPts val="1664"/>
              </a:lnSpc>
            </a:pPr>
            <a:r>
              <a:rPr lang="en-US" sz="1600">
                <a:solidFill>
                  <a:srgbClr val="000000"/>
                </a:solidFill>
                <a:latin typeface="TT Chocolates"/>
                <a:ea typeface="TT Chocolates"/>
                <a:cs typeface="TT Chocolates"/>
                <a:sym typeface="TT Chocolates"/>
              </a:rPr>
              <a:t>Final perceived: </a:t>
            </a:r>
            <a:r>
              <a:rPr lang="en-US" sz="1600" b="1">
                <a:solidFill>
                  <a:srgbClr val="000000"/>
                </a:solidFill>
                <a:latin typeface="TT Chocolates Bold"/>
                <a:ea typeface="TT Chocolates Bold"/>
                <a:cs typeface="TT Chocolates Bold"/>
                <a:sym typeface="TT Chocolates Bold"/>
              </a:rPr>
              <a:t>600-770 lux, 5500-6500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b="1">
                <a:solidFill>
                  <a:srgbClr val="000000"/>
                </a:solidFill>
                <a:latin typeface="TT Chocolates Bold"/>
                <a:ea typeface="TT Chocolates Bold"/>
                <a:cs typeface="TT Chocolates Bold"/>
                <a:sym typeface="TT Chocolates Bold"/>
              </a:rPr>
              <a:t>Control system</a:t>
            </a:r>
          </a:p>
          <a:p>
            <a:pPr algn="l">
              <a:lnSpc>
                <a:spcPts val="1664"/>
              </a:lnSpc>
            </a:pPr>
            <a:r>
              <a:rPr lang="en-US" sz="1600">
                <a:solidFill>
                  <a:srgbClr val="000000"/>
                </a:solidFill>
                <a:latin typeface="TT Chocolates"/>
                <a:ea typeface="TT Chocolates"/>
                <a:cs typeface="TT Chocolates"/>
                <a:sym typeface="TT Chocolates"/>
              </a:rPr>
              <a:t>Motion sensor:</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Both walls unfolded</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Bed user A &amp; desk user B unfolded</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A out of bed</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Smart watch:</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A: low heart rate</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UserB: high heart rate (stress)</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Environmental data: Polar night</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endParaRPr lang="en-US" sz="1600">
              <a:solidFill>
                <a:srgbClr val="000000"/>
              </a:solidFill>
              <a:latin typeface="TT Chocolates"/>
              <a:ea typeface="TT Chocolates"/>
              <a:cs typeface="TT Chocolates"/>
              <a:sym typeface="TT Chocolates"/>
            </a:endParaRPr>
          </a:p>
        </p:txBody>
      </p:sp>
      <p:sp>
        <p:nvSpPr>
          <p:cNvPr id="20" name="TextBox 20"/>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SYSTEMS INTEGRATION </a:t>
            </a:r>
            <a:r>
              <a:rPr lang="en-US" sz="2999" spc="599">
                <a:solidFill>
                  <a:srgbClr val="000000"/>
                </a:solidFill>
                <a:latin typeface="TT Chocolates"/>
                <a:ea typeface="TT Chocolates"/>
                <a:cs typeface="TT Chocolates"/>
                <a:sym typeface="TT Chocolates"/>
              </a:rPr>
              <a:t>| CONFIGURATION C3</a:t>
            </a:r>
          </a:p>
        </p:txBody>
      </p:sp>
      <p:sp>
        <p:nvSpPr>
          <p:cNvPr id="21" name="TextBox 21"/>
          <p:cNvSpPr txBox="1"/>
          <p:nvPr/>
        </p:nvSpPr>
        <p:spPr>
          <a:xfrm>
            <a:off x="1028700" y="7485121"/>
            <a:ext cx="8460343"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Rendered with Gemini</a:t>
            </a:r>
          </a:p>
        </p:txBody>
      </p:sp>
      <p:sp>
        <p:nvSpPr>
          <p:cNvPr id="22" name="Freeform 22"/>
          <p:cNvSpPr/>
          <p:nvPr/>
        </p:nvSpPr>
        <p:spPr>
          <a:xfrm rot="-10800000">
            <a:off x="5909172" y="8392128"/>
            <a:ext cx="2646519" cy="213605"/>
          </a:xfrm>
          <a:custGeom>
            <a:avLst/>
            <a:gdLst/>
            <a:ahLst/>
            <a:cxnLst/>
            <a:rect l="l" t="t" r="r" b="b"/>
            <a:pathLst>
              <a:path w="2646519" h="213605">
                <a:moveTo>
                  <a:pt x="0" y="0"/>
                </a:moveTo>
                <a:lnTo>
                  <a:pt x="2646519" y="0"/>
                </a:lnTo>
                <a:lnTo>
                  <a:pt x="2646519" y="213605"/>
                </a:lnTo>
                <a:lnTo>
                  <a:pt x="0" y="213605"/>
                </a:lnTo>
                <a:lnTo>
                  <a:pt x="0" y="0"/>
                </a:lnTo>
                <a:close/>
              </a:path>
            </a:pathLst>
          </a:custGeom>
          <a:blipFill>
            <a:blip r:embed="rId5"/>
            <a:stretch>
              <a:fillRect l="-3416" t="-10701" r="-3891" b="-21967"/>
            </a:stretch>
          </a:blipFill>
        </p:spPr>
        <p:txBody>
          <a:bodyPr/>
          <a:lstStyle/>
          <a:p>
            <a:endParaRPr lang="it-IT"/>
          </a:p>
        </p:txBody>
      </p:sp>
      <p:grpSp>
        <p:nvGrpSpPr>
          <p:cNvPr id="23" name="Group 23"/>
          <p:cNvGrpSpPr/>
          <p:nvPr/>
        </p:nvGrpSpPr>
        <p:grpSpPr>
          <a:xfrm>
            <a:off x="5782852" y="7809892"/>
            <a:ext cx="2940824" cy="1448408"/>
            <a:chOff x="0" y="0"/>
            <a:chExt cx="774538" cy="381474"/>
          </a:xfrm>
        </p:grpSpPr>
        <p:sp>
          <p:nvSpPr>
            <p:cNvPr id="24" name="Freeform 24"/>
            <p:cNvSpPr/>
            <p:nvPr/>
          </p:nvSpPr>
          <p:spPr>
            <a:xfrm>
              <a:off x="0" y="0"/>
              <a:ext cx="774538" cy="381474"/>
            </a:xfrm>
            <a:custGeom>
              <a:avLst/>
              <a:gdLst/>
              <a:ahLst/>
              <a:cxnLst/>
              <a:rect l="l" t="t" r="r" b="b"/>
              <a:pathLst>
                <a:path w="774538" h="381474">
                  <a:moveTo>
                    <a:pt x="0" y="0"/>
                  </a:moveTo>
                  <a:lnTo>
                    <a:pt x="774538" y="0"/>
                  </a:lnTo>
                  <a:lnTo>
                    <a:pt x="774538" y="381474"/>
                  </a:lnTo>
                  <a:lnTo>
                    <a:pt x="0" y="381474"/>
                  </a:lnTo>
                  <a:close/>
                </a:path>
              </a:pathLst>
            </a:custGeom>
            <a:ln w="19050" cap="sq">
              <a:solidFill>
                <a:srgbClr val="000000"/>
              </a:solidFill>
              <a:prstDash val="solid"/>
              <a:miter/>
            </a:ln>
          </p:spPr>
          <p:txBody>
            <a:bodyPr/>
            <a:lstStyle/>
            <a:p>
              <a:endParaRPr lang="it-IT"/>
            </a:p>
          </p:txBody>
        </p:sp>
        <p:sp>
          <p:nvSpPr>
            <p:cNvPr id="25" name="TextBox 25"/>
            <p:cNvSpPr txBox="1"/>
            <p:nvPr/>
          </p:nvSpPr>
          <p:spPr>
            <a:xfrm>
              <a:off x="0" y="0"/>
              <a:ext cx="774538" cy="381474"/>
            </a:xfrm>
            <a:prstGeom prst="rect">
              <a:avLst/>
            </a:prstGeom>
          </p:spPr>
          <p:txBody>
            <a:bodyPr lIns="50800" tIns="50800" rIns="50800" bIns="50800" rtlCol="0" anchor="ctr"/>
            <a:lstStyle/>
            <a:p>
              <a:pPr algn="ctr">
                <a:lnSpc>
                  <a:spcPts val="1888"/>
                </a:lnSpc>
              </a:pPr>
              <a:endParaRPr/>
            </a:p>
          </p:txBody>
        </p:sp>
      </p:grpSp>
      <p:sp>
        <p:nvSpPr>
          <p:cNvPr id="26" name="Freeform 26"/>
          <p:cNvSpPr/>
          <p:nvPr/>
        </p:nvSpPr>
        <p:spPr>
          <a:xfrm>
            <a:off x="5930005" y="8930404"/>
            <a:ext cx="2646519" cy="213605"/>
          </a:xfrm>
          <a:custGeom>
            <a:avLst/>
            <a:gdLst/>
            <a:ahLst/>
            <a:cxnLst/>
            <a:rect l="l" t="t" r="r" b="b"/>
            <a:pathLst>
              <a:path w="2646519" h="213605">
                <a:moveTo>
                  <a:pt x="0" y="0"/>
                </a:moveTo>
                <a:lnTo>
                  <a:pt x="2646519" y="0"/>
                </a:lnTo>
                <a:lnTo>
                  <a:pt x="2646519" y="213605"/>
                </a:lnTo>
                <a:lnTo>
                  <a:pt x="0" y="213605"/>
                </a:lnTo>
                <a:lnTo>
                  <a:pt x="0" y="0"/>
                </a:lnTo>
                <a:close/>
              </a:path>
            </a:pathLst>
          </a:custGeom>
          <a:blipFill>
            <a:blip r:embed="rId5"/>
            <a:stretch>
              <a:fillRect l="-3416" t="-10701" r="-3891" b="-21967"/>
            </a:stretch>
          </a:blipFill>
        </p:spPr>
        <p:txBody>
          <a:bodyPr/>
          <a:lstStyle/>
          <a:p>
            <a:endParaRPr lang="it-IT"/>
          </a:p>
        </p:txBody>
      </p:sp>
      <p:sp>
        <p:nvSpPr>
          <p:cNvPr id="27" name="AutoShape 27"/>
          <p:cNvSpPr/>
          <p:nvPr/>
        </p:nvSpPr>
        <p:spPr>
          <a:xfrm flipV="1">
            <a:off x="7941183"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28" name="AutoShape 28"/>
          <p:cNvSpPr/>
          <p:nvPr/>
        </p:nvSpPr>
        <p:spPr>
          <a:xfrm flipV="1">
            <a:off x="6516304"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29" name="Group 29"/>
          <p:cNvGrpSpPr/>
          <p:nvPr/>
        </p:nvGrpSpPr>
        <p:grpSpPr>
          <a:xfrm>
            <a:off x="7955470" y="9010472"/>
            <a:ext cx="503092" cy="47625"/>
            <a:chOff x="0" y="0"/>
            <a:chExt cx="132501" cy="12543"/>
          </a:xfrm>
        </p:grpSpPr>
        <p:sp>
          <p:nvSpPr>
            <p:cNvPr id="30" name="Freeform 30"/>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31" name="TextBox 31"/>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32" name="Group 32"/>
          <p:cNvGrpSpPr/>
          <p:nvPr/>
        </p:nvGrpSpPr>
        <p:grpSpPr>
          <a:xfrm>
            <a:off x="5998925" y="9010472"/>
            <a:ext cx="503092" cy="47625"/>
            <a:chOff x="0" y="0"/>
            <a:chExt cx="132501" cy="12543"/>
          </a:xfrm>
        </p:grpSpPr>
        <p:sp>
          <p:nvSpPr>
            <p:cNvPr id="33" name="Freeform 33"/>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34" name="TextBox 34"/>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35" name="AutoShape 35"/>
          <p:cNvSpPr/>
          <p:nvPr/>
        </p:nvSpPr>
        <p:spPr>
          <a:xfrm flipV="1">
            <a:off x="7941183"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36" name="AutoShape 36"/>
          <p:cNvSpPr/>
          <p:nvPr/>
        </p:nvSpPr>
        <p:spPr>
          <a:xfrm flipV="1">
            <a:off x="6516304"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37" name="Group 37"/>
          <p:cNvGrpSpPr/>
          <p:nvPr/>
        </p:nvGrpSpPr>
        <p:grpSpPr>
          <a:xfrm>
            <a:off x="7955470" y="8475118"/>
            <a:ext cx="503092" cy="47625"/>
            <a:chOff x="0" y="0"/>
            <a:chExt cx="132501" cy="12543"/>
          </a:xfrm>
        </p:grpSpPr>
        <p:sp>
          <p:nvSpPr>
            <p:cNvPr id="38" name="Freeform 38"/>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39" name="TextBox 39"/>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40" name="Group 40"/>
          <p:cNvGrpSpPr/>
          <p:nvPr/>
        </p:nvGrpSpPr>
        <p:grpSpPr>
          <a:xfrm>
            <a:off x="5998925" y="8475118"/>
            <a:ext cx="503092" cy="47625"/>
            <a:chOff x="0" y="0"/>
            <a:chExt cx="132501" cy="12543"/>
          </a:xfrm>
        </p:grpSpPr>
        <p:sp>
          <p:nvSpPr>
            <p:cNvPr id="41" name="Freeform 41"/>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42" name="TextBox 42"/>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43" name="TextBox 43"/>
          <p:cNvSpPr txBox="1"/>
          <p:nvPr/>
        </p:nvSpPr>
        <p:spPr>
          <a:xfrm>
            <a:off x="5878692" y="7944394"/>
            <a:ext cx="1651178" cy="184023"/>
          </a:xfrm>
          <a:prstGeom prst="rect">
            <a:avLst/>
          </a:prstGeom>
        </p:spPr>
        <p:txBody>
          <a:bodyPr lIns="0" tIns="0" rIns="0" bIns="0" rtlCol="0" anchor="t">
            <a:spAutoFit/>
          </a:bodyPr>
          <a:lstStyle/>
          <a:p>
            <a:pPr algn="l">
              <a:lnSpc>
                <a:spcPts val="1416"/>
              </a:lnSpc>
            </a:pPr>
            <a:r>
              <a:rPr lang="en-US" sz="1200" b="1" spc="46">
                <a:solidFill>
                  <a:srgbClr val="4F4F4F"/>
                </a:solidFill>
                <a:latin typeface="TT Chocolates Bold"/>
                <a:ea typeface="TT Chocolates Bold"/>
                <a:cs typeface="TT Chocolates Bold"/>
                <a:sym typeface="TT Chocolates Bold"/>
              </a:rPr>
              <a:t>Light</a:t>
            </a:r>
          </a:p>
        </p:txBody>
      </p:sp>
      <p:sp>
        <p:nvSpPr>
          <p:cNvPr id="44" name="TextBox 44"/>
          <p:cNvSpPr txBox="1"/>
          <p:nvPr/>
        </p:nvSpPr>
        <p:spPr>
          <a:xfrm>
            <a:off x="5878692" y="8118892"/>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Brightness</a:t>
            </a:r>
          </a:p>
        </p:txBody>
      </p:sp>
      <p:sp>
        <p:nvSpPr>
          <p:cNvPr id="45" name="TextBox 45"/>
          <p:cNvSpPr txBox="1"/>
          <p:nvPr/>
        </p:nvSpPr>
        <p:spPr>
          <a:xfrm>
            <a:off x="5878692" y="8685421"/>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Warmth</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SLIDER BRIGHTNESS 0.5">
            <a:hlinkClick r:id="" action="ppaction://media"/>
            <a:extLst>
              <a:ext uri="{FF2B5EF4-FFF2-40B4-BE49-F238E27FC236}">
                <a16:creationId xmlns:a16="http://schemas.microsoft.com/office/drawing/2014/main" id="{0623CBD0-45E3-AA56-99EC-3567483A1A6D}"/>
              </a:ext>
            </a:extLst>
          </p:cNvPr>
          <p:cNvPicPr>
            <a:picLocks noChangeAspect="1"/>
          </p:cNvPicPr>
          <p:nvPr>
            <a:videoFile r:link="rId1"/>
            <p:extLst>
              <p:ext uri="{DAA4B4D4-6D71-4841-9C94-3DE7FCFB9230}">
                <p14:media xmlns:p14="http://schemas.microsoft.com/office/powerpoint/2010/main" r:embed="rId2">
                  <p14:trim end="9817"/>
                </p14:media>
              </p:ext>
            </p:extLst>
          </p:nvPr>
        </p:nvPicPr>
        <p:blipFill>
          <a:blip r:embed="rId5"/>
          <a:srcRect l="3960" t="67656" r="4373" b="19236"/>
          <a:stretch>
            <a:fillRect/>
          </a:stretch>
        </p:blipFill>
        <p:spPr>
          <a:xfrm>
            <a:off x="5909172" y="8389225"/>
            <a:ext cx="2646519" cy="212873"/>
          </a:xfrm>
          <a:prstGeom prst="rect">
            <a:avLst/>
          </a:prstGeom>
        </p:spPr>
      </p:pic>
      <p:grpSp>
        <p:nvGrpSpPr>
          <p:cNvPr id="2" name="Group 2"/>
          <p:cNvGrpSpPr/>
          <p:nvPr/>
        </p:nvGrpSpPr>
        <p:grpSpPr>
          <a:xfrm>
            <a:off x="2197741" y="6505880"/>
            <a:ext cx="1516290" cy="628041"/>
            <a:chOff x="0" y="0"/>
            <a:chExt cx="399352" cy="165410"/>
          </a:xfrm>
        </p:grpSpPr>
        <p:sp>
          <p:nvSpPr>
            <p:cNvPr id="3" name="Freeform 3"/>
            <p:cNvSpPr/>
            <p:nvPr/>
          </p:nvSpPr>
          <p:spPr>
            <a:xfrm>
              <a:off x="0" y="0"/>
              <a:ext cx="399352" cy="165410"/>
            </a:xfrm>
            <a:custGeom>
              <a:avLst/>
              <a:gdLst/>
              <a:ahLst/>
              <a:cxnLst/>
              <a:rect l="l" t="t" r="r" b="b"/>
              <a:pathLst>
                <a:path w="399352" h="165410">
                  <a:moveTo>
                    <a:pt x="0" y="0"/>
                  </a:moveTo>
                  <a:lnTo>
                    <a:pt x="399352" y="0"/>
                  </a:lnTo>
                  <a:lnTo>
                    <a:pt x="399352" y="165410"/>
                  </a:lnTo>
                  <a:lnTo>
                    <a:pt x="0" y="165410"/>
                  </a:lnTo>
                  <a:close/>
                </a:path>
              </a:pathLst>
            </a:custGeom>
            <a:solidFill>
              <a:srgbClr val="FF7300"/>
            </a:solidFill>
          </p:spPr>
          <p:txBody>
            <a:bodyPr/>
            <a:lstStyle/>
            <a:p>
              <a:endParaRPr lang="it-IT"/>
            </a:p>
          </p:txBody>
        </p:sp>
        <p:sp>
          <p:nvSpPr>
            <p:cNvPr id="4" name="TextBox 4"/>
            <p:cNvSpPr txBox="1"/>
            <p:nvPr/>
          </p:nvSpPr>
          <p:spPr>
            <a:xfrm>
              <a:off x="0" y="0"/>
              <a:ext cx="399352" cy="165410"/>
            </a:xfrm>
            <a:prstGeom prst="rect">
              <a:avLst/>
            </a:prstGeom>
          </p:spPr>
          <p:txBody>
            <a:bodyPr lIns="50800" tIns="50800" rIns="50800" bIns="50800" rtlCol="0" anchor="ctr"/>
            <a:lstStyle/>
            <a:p>
              <a:pPr algn="ctr">
                <a:lnSpc>
                  <a:spcPts val="1888"/>
                </a:lnSpc>
              </a:pPr>
              <a:r>
                <a:rPr lang="en-US" sz="1600" b="1" spc="62">
                  <a:solidFill>
                    <a:srgbClr val="FFFFFF"/>
                  </a:solidFill>
                  <a:latin typeface="TT Chocolates Bold"/>
                  <a:ea typeface="TT Chocolates Bold"/>
                  <a:cs typeface="TT Chocolates Bold"/>
                  <a:sym typeface="TT Chocolates Bold"/>
                </a:rPr>
                <a:t>2700-4000 K</a:t>
              </a:r>
            </a:p>
            <a:p>
              <a:pPr algn="ctr">
                <a:lnSpc>
                  <a:spcPts val="1888"/>
                </a:lnSpc>
              </a:pPr>
              <a:r>
                <a:rPr lang="en-US" sz="1600" b="1" spc="62">
                  <a:solidFill>
                    <a:srgbClr val="FFFFFF"/>
                  </a:solidFill>
                  <a:latin typeface="TT Chocolates Bold"/>
                  <a:ea typeface="TT Chocolates Bold"/>
                  <a:cs typeface="TT Chocolates Bold"/>
                  <a:sym typeface="TT Chocolates Bold"/>
                </a:rPr>
                <a:t>100-300 lux</a:t>
              </a:r>
            </a:p>
          </p:txBody>
        </p:sp>
      </p:grpSp>
      <p:grpSp>
        <p:nvGrpSpPr>
          <p:cNvPr id="5" name="Group 5"/>
          <p:cNvGrpSpPr/>
          <p:nvPr/>
        </p:nvGrpSpPr>
        <p:grpSpPr>
          <a:xfrm>
            <a:off x="3303360" y="3677259"/>
            <a:ext cx="1516290" cy="628041"/>
            <a:chOff x="0" y="0"/>
            <a:chExt cx="399352" cy="165410"/>
          </a:xfrm>
        </p:grpSpPr>
        <p:sp>
          <p:nvSpPr>
            <p:cNvPr id="6" name="Freeform 6"/>
            <p:cNvSpPr/>
            <p:nvPr/>
          </p:nvSpPr>
          <p:spPr>
            <a:xfrm>
              <a:off x="0" y="0"/>
              <a:ext cx="399352" cy="165410"/>
            </a:xfrm>
            <a:custGeom>
              <a:avLst/>
              <a:gdLst/>
              <a:ahLst/>
              <a:cxnLst/>
              <a:rect l="l" t="t" r="r" b="b"/>
              <a:pathLst>
                <a:path w="399352" h="165410">
                  <a:moveTo>
                    <a:pt x="0" y="0"/>
                  </a:moveTo>
                  <a:lnTo>
                    <a:pt x="399352" y="0"/>
                  </a:lnTo>
                  <a:lnTo>
                    <a:pt x="399352" y="165410"/>
                  </a:lnTo>
                  <a:lnTo>
                    <a:pt x="0" y="165410"/>
                  </a:lnTo>
                  <a:close/>
                </a:path>
              </a:pathLst>
            </a:custGeom>
            <a:solidFill>
              <a:srgbClr val="FF8912"/>
            </a:solidFill>
          </p:spPr>
          <p:txBody>
            <a:bodyPr/>
            <a:lstStyle/>
            <a:p>
              <a:endParaRPr lang="it-IT"/>
            </a:p>
          </p:txBody>
        </p:sp>
        <p:sp>
          <p:nvSpPr>
            <p:cNvPr id="7" name="TextBox 7"/>
            <p:cNvSpPr txBox="1"/>
            <p:nvPr/>
          </p:nvSpPr>
          <p:spPr>
            <a:xfrm>
              <a:off x="0" y="0"/>
              <a:ext cx="399352" cy="165410"/>
            </a:xfrm>
            <a:prstGeom prst="rect">
              <a:avLst/>
            </a:prstGeom>
          </p:spPr>
          <p:txBody>
            <a:bodyPr lIns="50800" tIns="50800" rIns="50800" bIns="50800" rtlCol="0" anchor="ctr"/>
            <a:lstStyle/>
            <a:p>
              <a:pPr algn="ctr">
                <a:lnSpc>
                  <a:spcPts val="1888"/>
                </a:lnSpc>
              </a:pPr>
              <a:r>
                <a:rPr lang="en-US" sz="1600" b="1" spc="62">
                  <a:solidFill>
                    <a:srgbClr val="FFFFFF"/>
                  </a:solidFill>
                  <a:latin typeface="TT Chocolates Bold"/>
                  <a:ea typeface="TT Chocolates Bold"/>
                  <a:cs typeface="TT Chocolates Bold"/>
                  <a:sym typeface="TT Chocolates Bold"/>
                </a:rPr>
                <a:t>2700-4000 K</a:t>
              </a:r>
            </a:p>
            <a:p>
              <a:pPr algn="ctr">
                <a:lnSpc>
                  <a:spcPts val="1888"/>
                </a:lnSpc>
              </a:pPr>
              <a:r>
                <a:rPr lang="en-US" sz="1600" b="1" spc="62">
                  <a:solidFill>
                    <a:srgbClr val="FFFFFF"/>
                  </a:solidFill>
                  <a:latin typeface="TT Chocolates Bold"/>
                  <a:ea typeface="TT Chocolates Bold"/>
                  <a:cs typeface="TT Chocolates Bold"/>
                  <a:sym typeface="TT Chocolates Bold"/>
                </a:rPr>
                <a:t>100-300 lux</a:t>
              </a:r>
            </a:p>
          </p:txBody>
        </p:sp>
      </p:grpSp>
      <p:sp>
        <p:nvSpPr>
          <p:cNvPr id="8" name="Freeform 8"/>
          <p:cNvSpPr/>
          <p:nvPr/>
        </p:nvSpPr>
        <p:spPr>
          <a:xfrm>
            <a:off x="1038989" y="2257562"/>
            <a:ext cx="7734637" cy="5084684"/>
          </a:xfrm>
          <a:custGeom>
            <a:avLst/>
            <a:gdLst/>
            <a:ahLst/>
            <a:cxnLst/>
            <a:rect l="l" t="t" r="r" b="b"/>
            <a:pathLst>
              <a:path w="7734637" h="5084684">
                <a:moveTo>
                  <a:pt x="0" y="0"/>
                </a:moveTo>
                <a:lnTo>
                  <a:pt x="7734637" y="0"/>
                </a:lnTo>
                <a:lnTo>
                  <a:pt x="7734637" y="5084684"/>
                </a:lnTo>
                <a:lnTo>
                  <a:pt x="0" y="5084684"/>
                </a:lnTo>
                <a:lnTo>
                  <a:pt x="0" y="0"/>
                </a:lnTo>
                <a:close/>
              </a:path>
            </a:pathLst>
          </a:custGeom>
          <a:blipFill>
            <a:blip r:embed="rId6"/>
            <a:stretch>
              <a:fillRect l="-229" t="-326" r="-57320" b="-629"/>
            </a:stretch>
          </a:blipFill>
        </p:spPr>
        <p:txBody>
          <a:bodyPr/>
          <a:lstStyle/>
          <a:p>
            <a:endParaRPr lang="it-IT"/>
          </a:p>
        </p:txBody>
      </p:sp>
      <p:grpSp>
        <p:nvGrpSpPr>
          <p:cNvPr id="9" name="Group 9"/>
          <p:cNvGrpSpPr/>
          <p:nvPr/>
        </p:nvGrpSpPr>
        <p:grpSpPr>
          <a:xfrm rot="1276781">
            <a:off x="12489196" y="6705477"/>
            <a:ext cx="454591" cy="387222"/>
            <a:chOff x="0" y="0"/>
            <a:chExt cx="119728" cy="101985"/>
          </a:xfrm>
        </p:grpSpPr>
        <p:sp>
          <p:nvSpPr>
            <p:cNvPr id="10" name="Freeform 10"/>
            <p:cNvSpPr/>
            <p:nvPr/>
          </p:nvSpPr>
          <p:spPr>
            <a:xfrm>
              <a:off x="0" y="0"/>
              <a:ext cx="119728" cy="101985"/>
            </a:xfrm>
            <a:custGeom>
              <a:avLst/>
              <a:gdLst/>
              <a:ahLst/>
              <a:cxnLst/>
              <a:rect l="l" t="t" r="r" b="b"/>
              <a:pathLst>
                <a:path w="119728" h="101985">
                  <a:moveTo>
                    <a:pt x="0" y="0"/>
                  </a:moveTo>
                  <a:lnTo>
                    <a:pt x="119728" y="0"/>
                  </a:lnTo>
                  <a:lnTo>
                    <a:pt x="119728" y="101985"/>
                  </a:lnTo>
                  <a:lnTo>
                    <a:pt x="0" y="101985"/>
                  </a:lnTo>
                  <a:close/>
                </a:path>
              </a:pathLst>
            </a:custGeom>
            <a:gradFill rotWithShape="1">
              <a:gsLst>
                <a:gs pos="0">
                  <a:srgbClr val="302A28">
                    <a:alpha val="100000"/>
                  </a:srgbClr>
                </a:gs>
                <a:gs pos="100000">
                  <a:srgbClr val="100F0B">
                    <a:alpha val="100000"/>
                  </a:srgbClr>
                </a:gs>
              </a:gsLst>
              <a:lin ang="5400000"/>
            </a:gradFill>
          </p:spPr>
          <p:txBody>
            <a:bodyPr/>
            <a:lstStyle/>
            <a:p>
              <a:endParaRPr lang="it-IT"/>
            </a:p>
          </p:txBody>
        </p:sp>
        <p:sp>
          <p:nvSpPr>
            <p:cNvPr id="11" name="TextBox 11"/>
            <p:cNvSpPr txBox="1"/>
            <p:nvPr/>
          </p:nvSpPr>
          <p:spPr>
            <a:xfrm>
              <a:off x="0" y="0"/>
              <a:ext cx="119728" cy="101985"/>
            </a:xfrm>
            <a:prstGeom prst="rect">
              <a:avLst/>
            </a:prstGeom>
          </p:spPr>
          <p:txBody>
            <a:bodyPr lIns="50800" tIns="50800" rIns="50800" bIns="50800" rtlCol="0" anchor="ctr"/>
            <a:lstStyle/>
            <a:p>
              <a:pPr algn="ctr">
                <a:lnSpc>
                  <a:spcPts val="1770"/>
                </a:lnSpc>
              </a:pPr>
              <a:endParaRPr/>
            </a:p>
          </p:txBody>
        </p:sp>
      </p:grpSp>
      <p:sp>
        <p:nvSpPr>
          <p:cNvPr id="12" name="Freeform 12"/>
          <p:cNvSpPr/>
          <p:nvPr/>
        </p:nvSpPr>
        <p:spPr>
          <a:xfrm>
            <a:off x="1038989" y="2257562"/>
            <a:ext cx="7734637" cy="5084684"/>
          </a:xfrm>
          <a:custGeom>
            <a:avLst/>
            <a:gdLst/>
            <a:ahLst/>
            <a:cxnLst/>
            <a:rect l="l" t="t" r="r" b="b"/>
            <a:pathLst>
              <a:path w="7734637" h="5084684">
                <a:moveTo>
                  <a:pt x="0" y="0"/>
                </a:moveTo>
                <a:lnTo>
                  <a:pt x="7734637" y="0"/>
                </a:lnTo>
                <a:lnTo>
                  <a:pt x="7734637" y="5084684"/>
                </a:lnTo>
                <a:lnTo>
                  <a:pt x="0" y="5084684"/>
                </a:lnTo>
                <a:lnTo>
                  <a:pt x="0" y="0"/>
                </a:lnTo>
                <a:close/>
              </a:path>
            </a:pathLst>
          </a:custGeom>
          <a:blipFill>
            <a:blip r:embed="rId7"/>
            <a:stretch>
              <a:fillRect r="-56521"/>
            </a:stretch>
          </a:blipFill>
        </p:spPr>
        <p:txBody>
          <a:bodyPr/>
          <a:lstStyle/>
          <a:p>
            <a:endParaRPr lang="it-IT"/>
          </a:p>
        </p:txBody>
      </p:sp>
      <p:sp>
        <p:nvSpPr>
          <p:cNvPr id="13" name="Freeform 13"/>
          <p:cNvSpPr/>
          <p:nvPr/>
        </p:nvSpPr>
        <p:spPr>
          <a:xfrm>
            <a:off x="8773626" y="2257562"/>
            <a:ext cx="4371754" cy="5084684"/>
          </a:xfrm>
          <a:custGeom>
            <a:avLst/>
            <a:gdLst/>
            <a:ahLst/>
            <a:cxnLst/>
            <a:rect l="l" t="t" r="r" b="b"/>
            <a:pathLst>
              <a:path w="4371754" h="5084684">
                <a:moveTo>
                  <a:pt x="0" y="0"/>
                </a:moveTo>
                <a:lnTo>
                  <a:pt x="4371754" y="0"/>
                </a:lnTo>
                <a:lnTo>
                  <a:pt x="4371754" y="5084684"/>
                </a:lnTo>
                <a:lnTo>
                  <a:pt x="0" y="5084684"/>
                </a:lnTo>
                <a:lnTo>
                  <a:pt x="0" y="0"/>
                </a:lnTo>
                <a:close/>
              </a:path>
            </a:pathLst>
          </a:custGeom>
          <a:blipFill>
            <a:blip r:embed="rId8"/>
            <a:stretch>
              <a:fillRect l="-176922"/>
            </a:stretch>
          </a:blipFill>
        </p:spPr>
        <p:txBody>
          <a:bodyPr/>
          <a:lstStyle/>
          <a:p>
            <a:endParaRPr lang="it-IT"/>
          </a:p>
        </p:txBody>
      </p:sp>
      <p:grpSp>
        <p:nvGrpSpPr>
          <p:cNvPr id="14" name="Group 14"/>
          <p:cNvGrpSpPr/>
          <p:nvPr/>
        </p:nvGrpSpPr>
        <p:grpSpPr>
          <a:xfrm rot="1276781">
            <a:off x="12489196" y="6705477"/>
            <a:ext cx="454591" cy="387222"/>
            <a:chOff x="0" y="0"/>
            <a:chExt cx="119728" cy="101985"/>
          </a:xfrm>
        </p:grpSpPr>
        <p:sp>
          <p:nvSpPr>
            <p:cNvPr id="15" name="Freeform 15"/>
            <p:cNvSpPr/>
            <p:nvPr/>
          </p:nvSpPr>
          <p:spPr>
            <a:xfrm>
              <a:off x="0" y="0"/>
              <a:ext cx="119728" cy="101985"/>
            </a:xfrm>
            <a:custGeom>
              <a:avLst/>
              <a:gdLst/>
              <a:ahLst/>
              <a:cxnLst/>
              <a:rect l="l" t="t" r="r" b="b"/>
              <a:pathLst>
                <a:path w="119728" h="101985">
                  <a:moveTo>
                    <a:pt x="0" y="0"/>
                  </a:moveTo>
                  <a:lnTo>
                    <a:pt x="119728" y="0"/>
                  </a:lnTo>
                  <a:lnTo>
                    <a:pt x="119728" y="101985"/>
                  </a:lnTo>
                  <a:lnTo>
                    <a:pt x="0" y="101985"/>
                  </a:lnTo>
                  <a:close/>
                </a:path>
              </a:pathLst>
            </a:custGeom>
            <a:solidFill>
              <a:srgbClr val="3B4550"/>
            </a:solidFill>
          </p:spPr>
          <p:txBody>
            <a:bodyPr/>
            <a:lstStyle/>
            <a:p>
              <a:endParaRPr lang="it-IT"/>
            </a:p>
          </p:txBody>
        </p:sp>
        <p:sp>
          <p:nvSpPr>
            <p:cNvPr id="16" name="TextBox 16"/>
            <p:cNvSpPr txBox="1"/>
            <p:nvPr/>
          </p:nvSpPr>
          <p:spPr>
            <a:xfrm>
              <a:off x="0" y="0"/>
              <a:ext cx="119728" cy="101985"/>
            </a:xfrm>
            <a:prstGeom prst="rect">
              <a:avLst/>
            </a:prstGeom>
          </p:spPr>
          <p:txBody>
            <a:bodyPr lIns="50800" tIns="50800" rIns="50800" bIns="50800" rtlCol="0" anchor="ctr"/>
            <a:lstStyle/>
            <a:p>
              <a:pPr algn="ctr">
                <a:lnSpc>
                  <a:spcPts val="1770"/>
                </a:lnSpc>
              </a:pPr>
              <a:endParaRPr/>
            </a:p>
          </p:txBody>
        </p:sp>
      </p:grpSp>
      <p:pic>
        <p:nvPicPr>
          <p:cNvPr id="17" name="Picture 17">
            <a:hlinkClick r:id="" action="ppaction://media"/>
          </p:cNvPr>
          <p:cNvPicPr>
            <a:picLocks noChangeAspect="1"/>
          </p:cNvPicPr>
          <p:nvPr>
            <a:videoFile r:link="rId1"/>
            <p:extLst>
              <p:ext uri="{DAA4B4D4-6D71-4841-9C94-3DE7FCFB9230}">
                <p14:media xmlns:p14="http://schemas.microsoft.com/office/powerpoint/2010/main" r:embed="rId3">
                  <p14:trim end="773.3"/>
                </p14:media>
              </p:ext>
            </p:extLst>
          </p:nvPr>
        </p:nvPicPr>
        <p:blipFill>
          <a:blip r:embed="rId9"/>
          <a:srcRect l="63888"/>
          <a:stretch>
            <a:fillRect/>
          </a:stretch>
        </p:blipFill>
        <p:spPr>
          <a:xfrm>
            <a:off x="8773626" y="2257562"/>
            <a:ext cx="4371754" cy="5076285"/>
          </a:xfrm>
          <a:prstGeom prst="rect">
            <a:avLst/>
          </a:prstGeom>
        </p:spPr>
      </p:pic>
      <p:grpSp>
        <p:nvGrpSpPr>
          <p:cNvPr id="18" name="Group 18"/>
          <p:cNvGrpSpPr/>
          <p:nvPr/>
        </p:nvGrpSpPr>
        <p:grpSpPr>
          <a:xfrm rot="1276781">
            <a:off x="12495510" y="6734912"/>
            <a:ext cx="454591" cy="422016"/>
            <a:chOff x="0" y="0"/>
            <a:chExt cx="119728" cy="111148"/>
          </a:xfrm>
        </p:grpSpPr>
        <p:sp>
          <p:nvSpPr>
            <p:cNvPr id="19" name="Freeform 19"/>
            <p:cNvSpPr/>
            <p:nvPr/>
          </p:nvSpPr>
          <p:spPr>
            <a:xfrm>
              <a:off x="0" y="0"/>
              <a:ext cx="119728" cy="111148"/>
            </a:xfrm>
            <a:custGeom>
              <a:avLst/>
              <a:gdLst/>
              <a:ahLst/>
              <a:cxnLst/>
              <a:rect l="l" t="t" r="r" b="b"/>
              <a:pathLst>
                <a:path w="119728" h="111148">
                  <a:moveTo>
                    <a:pt x="0" y="0"/>
                  </a:moveTo>
                  <a:lnTo>
                    <a:pt x="119728" y="0"/>
                  </a:lnTo>
                  <a:lnTo>
                    <a:pt x="119728" y="111148"/>
                  </a:lnTo>
                  <a:lnTo>
                    <a:pt x="0" y="111148"/>
                  </a:lnTo>
                  <a:close/>
                </a:path>
              </a:pathLst>
            </a:custGeom>
            <a:solidFill>
              <a:srgbClr val="3B4550"/>
            </a:solidFill>
          </p:spPr>
          <p:txBody>
            <a:bodyPr/>
            <a:lstStyle/>
            <a:p>
              <a:endParaRPr lang="it-IT"/>
            </a:p>
          </p:txBody>
        </p:sp>
        <p:sp>
          <p:nvSpPr>
            <p:cNvPr id="20" name="TextBox 20"/>
            <p:cNvSpPr txBox="1"/>
            <p:nvPr/>
          </p:nvSpPr>
          <p:spPr>
            <a:xfrm>
              <a:off x="0" y="0"/>
              <a:ext cx="119728" cy="111148"/>
            </a:xfrm>
            <a:prstGeom prst="rect">
              <a:avLst/>
            </a:prstGeom>
          </p:spPr>
          <p:txBody>
            <a:bodyPr lIns="50800" tIns="50800" rIns="50800" bIns="50800" rtlCol="0" anchor="ctr"/>
            <a:lstStyle/>
            <a:p>
              <a:pPr algn="ctr">
                <a:lnSpc>
                  <a:spcPts val="1770"/>
                </a:lnSpc>
              </a:pPr>
              <a:endParaRPr/>
            </a:p>
          </p:txBody>
        </p:sp>
      </p:grpSp>
      <p:sp>
        <p:nvSpPr>
          <p:cNvPr id="21" name="Freeform 21"/>
          <p:cNvSpPr/>
          <p:nvPr/>
        </p:nvSpPr>
        <p:spPr>
          <a:xfrm>
            <a:off x="5930005" y="8930404"/>
            <a:ext cx="2646519" cy="213605"/>
          </a:xfrm>
          <a:custGeom>
            <a:avLst/>
            <a:gdLst/>
            <a:ahLst/>
            <a:cxnLst/>
            <a:rect l="l" t="t" r="r" b="b"/>
            <a:pathLst>
              <a:path w="2646519" h="213605">
                <a:moveTo>
                  <a:pt x="0" y="0"/>
                </a:moveTo>
                <a:lnTo>
                  <a:pt x="2646519" y="0"/>
                </a:lnTo>
                <a:lnTo>
                  <a:pt x="2646519" y="213605"/>
                </a:lnTo>
                <a:lnTo>
                  <a:pt x="0" y="213605"/>
                </a:lnTo>
                <a:lnTo>
                  <a:pt x="0" y="0"/>
                </a:lnTo>
                <a:close/>
              </a:path>
            </a:pathLst>
          </a:custGeom>
          <a:blipFill>
            <a:blip r:embed="rId10"/>
            <a:stretch>
              <a:fillRect l="-3416" t="-10701" r="-3891" b="-21967"/>
            </a:stretch>
          </a:blipFill>
        </p:spPr>
        <p:txBody>
          <a:bodyPr/>
          <a:lstStyle/>
          <a:p>
            <a:endParaRPr lang="it-IT"/>
          </a:p>
        </p:txBody>
      </p:sp>
      <p:grpSp>
        <p:nvGrpSpPr>
          <p:cNvPr id="22" name="Group 22"/>
          <p:cNvGrpSpPr/>
          <p:nvPr/>
        </p:nvGrpSpPr>
        <p:grpSpPr>
          <a:xfrm>
            <a:off x="5782852" y="7809892"/>
            <a:ext cx="2940824" cy="1448408"/>
            <a:chOff x="0" y="0"/>
            <a:chExt cx="774538" cy="381474"/>
          </a:xfrm>
        </p:grpSpPr>
        <p:sp>
          <p:nvSpPr>
            <p:cNvPr id="23" name="Freeform 23"/>
            <p:cNvSpPr/>
            <p:nvPr/>
          </p:nvSpPr>
          <p:spPr>
            <a:xfrm>
              <a:off x="0" y="0"/>
              <a:ext cx="774538" cy="381474"/>
            </a:xfrm>
            <a:custGeom>
              <a:avLst/>
              <a:gdLst/>
              <a:ahLst/>
              <a:cxnLst/>
              <a:rect l="l" t="t" r="r" b="b"/>
              <a:pathLst>
                <a:path w="774538" h="381474">
                  <a:moveTo>
                    <a:pt x="0" y="0"/>
                  </a:moveTo>
                  <a:lnTo>
                    <a:pt x="774538" y="0"/>
                  </a:lnTo>
                  <a:lnTo>
                    <a:pt x="774538" y="381474"/>
                  </a:lnTo>
                  <a:lnTo>
                    <a:pt x="0" y="381474"/>
                  </a:lnTo>
                  <a:close/>
                </a:path>
              </a:pathLst>
            </a:custGeom>
            <a:ln w="19050" cap="sq">
              <a:solidFill>
                <a:srgbClr val="000000"/>
              </a:solidFill>
              <a:prstDash val="solid"/>
              <a:miter/>
            </a:ln>
          </p:spPr>
          <p:txBody>
            <a:bodyPr/>
            <a:lstStyle/>
            <a:p>
              <a:endParaRPr lang="it-IT"/>
            </a:p>
          </p:txBody>
        </p:sp>
        <p:sp>
          <p:nvSpPr>
            <p:cNvPr id="24" name="TextBox 24"/>
            <p:cNvSpPr txBox="1"/>
            <p:nvPr/>
          </p:nvSpPr>
          <p:spPr>
            <a:xfrm>
              <a:off x="0" y="0"/>
              <a:ext cx="774538" cy="381474"/>
            </a:xfrm>
            <a:prstGeom prst="rect">
              <a:avLst/>
            </a:prstGeom>
          </p:spPr>
          <p:txBody>
            <a:bodyPr lIns="50800" tIns="50800" rIns="50800" bIns="50800" rtlCol="0" anchor="ctr"/>
            <a:lstStyle/>
            <a:p>
              <a:pPr algn="ctr">
                <a:lnSpc>
                  <a:spcPts val="1888"/>
                </a:lnSpc>
              </a:pPr>
              <a:endParaRPr dirty="0"/>
            </a:p>
          </p:txBody>
        </p:sp>
      </p:grpSp>
      <p:sp>
        <p:nvSpPr>
          <p:cNvPr id="26" name="AutoShape 26"/>
          <p:cNvSpPr/>
          <p:nvPr/>
        </p:nvSpPr>
        <p:spPr>
          <a:xfrm flipV="1">
            <a:off x="7941183"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27" name="AutoShape 27"/>
          <p:cNvSpPr/>
          <p:nvPr/>
        </p:nvSpPr>
        <p:spPr>
          <a:xfrm flipV="1">
            <a:off x="6516304" y="8875690"/>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28" name="Group 28"/>
          <p:cNvGrpSpPr/>
          <p:nvPr/>
        </p:nvGrpSpPr>
        <p:grpSpPr>
          <a:xfrm>
            <a:off x="7955470" y="9010472"/>
            <a:ext cx="503092" cy="47625"/>
            <a:chOff x="0" y="0"/>
            <a:chExt cx="132501" cy="12543"/>
          </a:xfrm>
        </p:grpSpPr>
        <p:sp>
          <p:nvSpPr>
            <p:cNvPr id="29" name="Freeform 29"/>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30" name="TextBox 30"/>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31" name="Group 31"/>
          <p:cNvGrpSpPr/>
          <p:nvPr/>
        </p:nvGrpSpPr>
        <p:grpSpPr>
          <a:xfrm>
            <a:off x="5998925" y="9010472"/>
            <a:ext cx="503092" cy="47625"/>
            <a:chOff x="0" y="0"/>
            <a:chExt cx="132501" cy="12543"/>
          </a:xfrm>
        </p:grpSpPr>
        <p:sp>
          <p:nvSpPr>
            <p:cNvPr id="32" name="Freeform 32"/>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33" name="TextBox 33"/>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34" name="AutoShape 34"/>
          <p:cNvSpPr/>
          <p:nvPr/>
        </p:nvSpPr>
        <p:spPr>
          <a:xfrm flipV="1">
            <a:off x="7941183"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sp>
        <p:nvSpPr>
          <p:cNvPr id="35" name="AutoShape 35"/>
          <p:cNvSpPr/>
          <p:nvPr/>
        </p:nvSpPr>
        <p:spPr>
          <a:xfrm flipV="1">
            <a:off x="6516304" y="8340335"/>
            <a:ext cx="0" cy="317190"/>
          </a:xfrm>
          <a:prstGeom prst="line">
            <a:avLst/>
          </a:prstGeom>
          <a:ln w="28575" cap="flat">
            <a:solidFill>
              <a:srgbClr val="ED1B24">
                <a:alpha val="84706"/>
              </a:srgbClr>
            </a:solidFill>
            <a:prstDash val="sysDash"/>
            <a:headEnd type="none" w="sm" len="sm"/>
            <a:tailEnd type="none" w="sm" len="sm"/>
          </a:ln>
        </p:spPr>
        <p:txBody>
          <a:bodyPr/>
          <a:lstStyle/>
          <a:p>
            <a:endParaRPr lang="it-IT"/>
          </a:p>
        </p:txBody>
      </p:sp>
      <p:grpSp>
        <p:nvGrpSpPr>
          <p:cNvPr id="36" name="Group 36"/>
          <p:cNvGrpSpPr/>
          <p:nvPr/>
        </p:nvGrpSpPr>
        <p:grpSpPr>
          <a:xfrm>
            <a:off x="7955470" y="8475118"/>
            <a:ext cx="503092" cy="47625"/>
            <a:chOff x="0" y="0"/>
            <a:chExt cx="132501" cy="12543"/>
          </a:xfrm>
        </p:grpSpPr>
        <p:sp>
          <p:nvSpPr>
            <p:cNvPr id="37" name="Freeform 37"/>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38" name="TextBox 38"/>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grpSp>
        <p:nvGrpSpPr>
          <p:cNvPr id="39" name="Group 39"/>
          <p:cNvGrpSpPr/>
          <p:nvPr/>
        </p:nvGrpSpPr>
        <p:grpSpPr>
          <a:xfrm>
            <a:off x="5998925" y="8475118"/>
            <a:ext cx="503092" cy="47625"/>
            <a:chOff x="0" y="0"/>
            <a:chExt cx="132501" cy="12543"/>
          </a:xfrm>
        </p:grpSpPr>
        <p:sp>
          <p:nvSpPr>
            <p:cNvPr id="40" name="Freeform 40"/>
            <p:cNvSpPr/>
            <p:nvPr/>
          </p:nvSpPr>
          <p:spPr>
            <a:xfrm>
              <a:off x="0" y="0"/>
              <a:ext cx="132501" cy="12543"/>
            </a:xfrm>
            <a:custGeom>
              <a:avLst/>
              <a:gdLst/>
              <a:ahLst/>
              <a:cxnLst/>
              <a:rect l="l" t="t" r="r" b="b"/>
              <a:pathLst>
                <a:path w="132501" h="12543">
                  <a:moveTo>
                    <a:pt x="0" y="0"/>
                  </a:moveTo>
                  <a:lnTo>
                    <a:pt x="132501" y="0"/>
                  </a:lnTo>
                  <a:lnTo>
                    <a:pt x="132501" y="12543"/>
                  </a:lnTo>
                  <a:lnTo>
                    <a:pt x="0" y="12543"/>
                  </a:lnTo>
                  <a:close/>
                </a:path>
              </a:pathLst>
            </a:custGeom>
            <a:solidFill>
              <a:srgbClr val="ED1B24">
                <a:alpha val="33725"/>
              </a:srgbClr>
            </a:solidFill>
          </p:spPr>
          <p:txBody>
            <a:bodyPr/>
            <a:lstStyle/>
            <a:p>
              <a:endParaRPr lang="it-IT"/>
            </a:p>
          </p:txBody>
        </p:sp>
        <p:sp>
          <p:nvSpPr>
            <p:cNvPr id="41" name="TextBox 41"/>
            <p:cNvSpPr txBox="1"/>
            <p:nvPr/>
          </p:nvSpPr>
          <p:spPr>
            <a:xfrm>
              <a:off x="0" y="0"/>
              <a:ext cx="132501" cy="12543"/>
            </a:xfrm>
            <a:prstGeom prst="rect">
              <a:avLst/>
            </a:prstGeom>
          </p:spPr>
          <p:txBody>
            <a:bodyPr lIns="50800" tIns="50800" rIns="50800" bIns="50800" rtlCol="0" anchor="ctr"/>
            <a:lstStyle/>
            <a:p>
              <a:pPr algn="ctr">
                <a:lnSpc>
                  <a:spcPts val="1888"/>
                </a:lnSpc>
              </a:pPr>
              <a:endParaRPr/>
            </a:p>
          </p:txBody>
        </p:sp>
      </p:grpSp>
      <p:sp>
        <p:nvSpPr>
          <p:cNvPr id="42" name="TextBox 42"/>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04</a:t>
            </a:r>
          </a:p>
        </p:txBody>
      </p:sp>
      <p:sp>
        <p:nvSpPr>
          <p:cNvPr id="43" name="TextBox 43"/>
          <p:cNvSpPr txBox="1"/>
          <p:nvPr/>
        </p:nvSpPr>
        <p:spPr>
          <a:xfrm>
            <a:off x="1038179" y="1799394"/>
            <a:ext cx="12430171" cy="309880"/>
          </a:xfrm>
          <a:prstGeom prst="rect">
            <a:avLst/>
          </a:prstGeom>
        </p:spPr>
        <p:txBody>
          <a:bodyPr lIns="0" tIns="0" rIns="0" bIns="0" rtlCol="0" anchor="t">
            <a:spAutoFit/>
          </a:bodyPr>
          <a:lstStyle/>
          <a:p>
            <a:pPr algn="l">
              <a:lnSpc>
                <a:spcPts val="2360"/>
              </a:lnSpc>
            </a:pPr>
            <a:r>
              <a:rPr lang="en-US" sz="2000" b="1" spc="78" dirty="0">
                <a:solidFill>
                  <a:srgbClr val="000000"/>
                </a:solidFill>
                <a:latin typeface="TT Chocolates Bold"/>
                <a:ea typeface="TT Chocolates Bold"/>
                <a:cs typeface="TT Chocolates Bold"/>
                <a:sym typeface="TT Chocolates Bold"/>
              </a:rPr>
              <a:t>14.00-17.00: Sleep/work | Polar night</a:t>
            </a:r>
          </a:p>
        </p:txBody>
      </p:sp>
      <p:sp>
        <p:nvSpPr>
          <p:cNvPr id="44" name="TextBox 44"/>
          <p:cNvSpPr txBox="1"/>
          <p:nvPr/>
        </p:nvSpPr>
        <p:spPr>
          <a:xfrm>
            <a:off x="13468350" y="2276612"/>
            <a:ext cx="4126907" cy="5671313"/>
          </a:xfrm>
          <a:prstGeom prst="rect">
            <a:avLst/>
          </a:prstGeom>
        </p:spPr>
        <p:txBody>
          <a:bodyPr lIns="0" tIns="0" rIns="0" bIns="0" rtlCol="0" anchor="t">
            <a:spAutoFit/>
          </a:bodyPr>
          <a:lstStyle/>
          <a:p>
            <a:pPr algn="l">
              <a:lnSpc>
                <a:spcPts val="1664"/>
              </a:lnSpc>
            </a:pPr>
            <a:r>
              <a:rPr lang="en-US" sz="1600" b="1">
                <a:solidFill>
                  <a:srgbClr val="000000"/>
                </a:solidFill>
                <a:latin typeface="TT Chocolates Ultra-Bold"/>
                <a:ea typeface="TT Chocolates Ultra-Bold"/>
                <a:cs typeface="TT Chocolates Ultra-Bold"/>
                <a:sym typeface="TT Chocolates Ultra-Bold"/>
              </a:rPr>
              <a:t>Lighting </a:t>
            </a:r>
          </a:p>
          <a:p>
            <a:pPr algn="l">
              <a:lnSpc>
                <a:spcPts val="1664"/>
              </a:lnSpc>
            </a:pPr>
            <a:r>
              <a:rPr lang="en-US" sz="1600">
                <a:solidFill>
                  <a:srgbClr val="000000"/>
                </a:solidFill>
                <a:latin typeface="TT Chocolates"/>
                <a:ea typeface="TT Chocolates"/>
                <a:cs typeface="TT Chocolates"/>
                <a:sym typeface="TT Chocolates"/>
              </a:rPr>
              <a:t>Filtered window contribution: </a:t>
            </a:r>
          </a:p>
          <a:p>
            <a:pPr algn="l">
              <a:lnSpc>
                <a:spcPts val="1664"/>
              </a:lnSpc>
            </a:pPr>
            <a:r>
              <a:rPr lang="en-US" sz="1600" b="1">
                <a:solidFill>
                  <a:srgbClr val="000000"/>
                </a:solidFill>
                <a:latin typeface="TT Chocolates Bold"/>
                <a:ea typeface="TT Chocolates Bold"/>
                <a:cs typeface="TT Chocolates Bold"/>
                <a:sym typeface="TT Chocolates Bold"/>
              </a:rPr>
              <a:t>0-20 lux, 8500-10000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i="1">
                <a:solidFill>
                  <a:srgbClr val="000000"/>
                </a:solidFill>
                <a:latin typeface="TT Chocolates Italics"/>
                <a:ea typeface="TT Chocolates Italics"/>
                <a:cs typeface="TT Chocolates Italics"/>
                <a:sym typeface="TT Chocolates Italics"/>
              </a:rPr>
              <a:t>(User A)</a:t>
            </a:r>
            <a:r>
              <a:rPr lang="en-US" sz="1600">
                <a:solidFill>
                  <a:srgbClr val="000000"/>
                </a:solidFill>
                <a:latin typeface="TT Chocolates"/>
                <a:ea typeface="TT Chocolates"/>
                <a:cs typeface="TT Chocolates"/>
                <a:sym typeface="TT Chocolates"/>
              </a:rPr>
              <a:t> Artificial circadian system:</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Navigation lights</a:t>
            </a:r>
            <a:r>
              <a:rPr lang="en-US" sz="1600" b="1">
                <a:solidFill>
                  <a:srgbClr val="000000"/>
                </a:solidFill>
                <a:latin typeface="TT Chocolates Bold"/>
                <a:ea typeface="TT Chocolates Bold"/>
                <a:cs typeface="TT Chocolates Bold"/>
                <a:sym typeface="TT Chocolates Bold"/>
              </a:rPr>
              <a:t> 3-10 lux, 1700-2000 K</a:t>
            </a:r>
          </a:p>
          <a:p>
            <a:pPr algn="l">
              <a:lnSpc>
                <a:spcPts val="1664"/>
              </a:lnSpc>
            </a:pPr>
            <a:r>
              <a:rPr lang="en-US" sz="1600">
                <a:solidFill>
                  <a:srgbClr val="000000"/>
                </a:solidFill>
                <a:latin typeface="TT Chocolates"/>
                <a:ea typeface="TT Chocolates"/>
                <a:cs typeface="TT Chocolates"/>
                <a:sym typeface="TT Chocolates"/>
              </a:rPr>
              <a:t>Final perceived:</a:t>
            </a:r>
            <a:r>
              <a:rPr lang="en-US" sz="1600" b="1">
                <a:solidFill>
                  <a:srgbClr val="000000"/>
                </a:solidFill>
                <a:latin typeface="TT Chocolates Bold"/>
                <a:ea typeface="TT Chocolates Bold"/>
                <a:cs typeface="TT Chocolates Bold"/>
                <a:sym typeface="TT Chocolates Bold"/>
              </a:rPr>
              <a:t> 3-30 lux, 1700-2000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i="1">
                <a:solidFill>
                  <a:srgbClr val="000000"/>
                </a:solidFill>
                <a:latin typeface="TT Chocolates Italics"/>
                <a:ea typeface="TT Chocolates Italics"/>
                <a:cs typeface="TT Chocolates Italics"/>
                <a:sym typeface="TT Chocolates Italics"/>
              </a:rPr>
              <a:t>(User B) </a:t>
            </a:r>
            <a:r>
              <a:rPr lang="en-US" sz="1600">
                <a:solidFill>
                  <a:srgbClr val="000000"/>
                </a:solidFill>
                <a:latin typeface="TT Chocolates"/>
                <a:ea typeface="TT Chocolates"/>
                <a:cs typeface="TT Chocolates"/>
                <a:sym typeface="TT Chocolates"/>
              </a:rPr>
              <a:t>Artificial circadian system:</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Base light, ambient lights</a:t>
            </a:r>
          </a:p>
          <a:p>
            <a:pPr algn="l">
              <a:lnSpc>
                <a:spcPts val="1664"/>
              </a:lnSpc>
            </a:pPr>
            <a:r>
              <a:rPr lang="en-US" sz="1600" b="1">
                <a:solidFill>
                  <a:srgbClr val="000000"/>
                </a:solidFill>
                <a:latin typeface="TT Chocolates Bold"/>
                <a:ea typeface="TT Chocolates Bold"/>
                <a:cs typeface="TT Chocolates Bold"/>
                <a:sym typeface="TT Chocolates Bold"/>
              </a:rPr>
              <a:t>        600-750 lux, 5500-6500 K</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Direct light </a:t>
            </a:r>
            <a:r>
              <a:rPr lang="en-US" sz="1600" b="1">
                <a:solidFill>
                  <a:srgbClr val="000000"/>
                </a:solidFill>
                <a:latin typeface="TT Chocolates Bold"/>
                <a:ea typeface="TT Chocolates Bold"/>
                <a:cs typeface="TT Chocolates Bold"/>
                <a:sym typeface="TT Chocolates Bold"/>
              </a:rPr>
              <a:t>500-650 lux, 4000-5000 K</a:t>
            </a:r>
          </a:p>
          <a:p>
            <a:pPr algn="l">
              <a:lnSpc>
                <a:spcPts val="1664"/>
              </a:lnSpc>
            </a:pPr>
            <a:r>
              <a:rPr lang="en-US" sz="1600">
                <a:solidFill>
                  <a:srgbClr val="000000"/>
                </a:solidFill>
                <a:latin typeface="TT Chocolates"/>
                <a:ea typeface="TT Chocolates"/>
                <a:cs typeface="TT Chocolates"/>
                <a:sym typeface="TT Chocolates"/>
              </a:rPr>
              <a:t>Final perceived: </a:t>
            </a:r>
            <a:r>
              <a:rPr lang="en-US" sz="1600" b="1">
                <a:solidFill>
                  <a:srgbClr val="000000"/>
                </a:solidFill>
                <a:latin typeface="TT Chocolates Bold"/>
                <a:ea typeface="TT Chocolates Bold"/>
                <a:cs typeface="TT Chocolates Bold"/>
                <a:sym typeface="TT Chocolates Bold"/>
              </a:rPr>
              <a:t>600-770 lux, 5500-6500 K</a:t>
            </a:r>
          </a:p>
          <a:p>
            <a:pPr algn="l">
              <a:lnSpc>
                <a:spcPts val="1664"/>
              </a:lnSpc>
            </a:pPr>
            <a:endParaRPr lang="en-US" sz="1600" b="1">
              <a:solidFill>
                <a:srgbClr val="000000"/>
              </a:solidFill>
              <a:latin typeface="TT Chocolates Bold"/>
              <a:ea typeface="TT Chocolates Bold"/>
              <a:cs typeface="TT Chocolates Bold"/>
              <a:sym typeface="TT Chocolates Bold"/>
            </a:endParaRPr>
          </a:p>
          <a:p>
            <a:pPr algn="l">
              <a:lnSpc>
                <a:spcPts val="1664"/>
              </a:lnSpc>
            </a:pPr>
            <a:r>
              <a:rPr lang="en-US" sz="1600" b="1">
                <a:solidFill>
                  <a:srgbClr val="000000"/>
                </a:solidFill>
                <a:latin typeface="TT Chocolates Bold"/>
                <a:ea typeface="TT Chocolates Bold"/>
                <a:cs typeface="TT Chocolates Bold"/>
                <a:sym typeface="TT Chocolates Bold"/>
              </a:rPr>
              <a:t>Control system</a:t>
            </a:r>
          </a:p>
          <a:p>
            <a:pPr algn="l">
              <a:lnSpc>
                <a:spcPts val="1664"/>
              </a:lnSpc>
            </a:pPr>
            <a:r>
              <a:rPr lang="en-US" sz="1600">
                <a:solidFill>
                  <a:srgbClr val="000000"/>
                </a:solidFill>
                <a:latin typeface="TT Chocolates"/>
                <a:ea typeface="TT Chocolates"/>
                <a:cs typeface="TT Chocolates"/>
                <a:sym typeface="TT Chocolates"/>
              </a:rPr>
              <a:t>Motion sensor:</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Both walls unfolded</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Bed user A &amp; desk user B unfolded</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A out of bed</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Smart watch:</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 A: low heart rate</a:t>
            </a:r>
          </a:p>
          <a:p>
            <a:pPr marL="345443" lvl="1" indent="-172721" algn="l">
              <a:lnSpc>
                <a:spcPts val="1664"/>
              </a:lnSpc>
              <a:buFont typeface="Arial"/>
              <a:buChar char="•"/>
            </a:pPr>
            <a:r>
              <a:rPr lang="en-US" sz="1600">
                <a:solidFill>
                  <a:srgbClr val="000000"/>
                </a:solidFill>
                <a:latin typeface="TT Chocolates"/>
                <a:ea typeface="TT Chocolates"/>
                <a:cs typeface="TT Chocolates"/>
                <a:sym typeface="TT Chocolates"/>
              </a:rPr>
              <a:t>UserB: high heart rate (stress)</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r>
              <a:rPr lang="en-US" sz="1600">
                <a:solidFill>
                  <a:srgbClr val="000000"/>
                </a:solidFill>
                <a:latin typeface="TT Chocolates"/>
                <a:ea typeface="TT Chocolates"/>
                <a:cs typeface="TT Chocolates"/>
                <a:sym typeface="TT Chocolates"/>
              </a:rPr>
              <a:t>Environmental data: Polar night</a:t>
            </a:r>
          </a:p>
          <a:p>
            <a:pPr algn="l">
              <a:lnSpc>
                <a:spcPts val="1664"/>
              </a:lnSpc>
            </a:pPr>
            <a:endParaRPr lang="en-US" sz="1600">
              <a:solidFill>
                <a:srgbClr val="000000"/>
              </a:solidFill>
              <a:latin typeface="TT Chocolates"/>
              <a:ea typeface="TT Chocolates"/>
              <a:cs typeface="TT Chocolates"/>
              <a:sym typeface="TT Chocolates"/>
            </a:endParaRPr>
          </a:p>
          <a:p>
            <a:pPr algn="l">
              <a:lnSpc>
                <a:spcPts val="1664"/>
              </a:lnSpc>
            </a:pPr>
            <a:endParaRPr lang="en-US" sz="1600">
              <a:solidFill>
                <a:srgbClr val="000000"/>
              </a:solidFill>
              <a:latin typeface="TT Chocolates"/>
              <a:ea typeface="TT Chocolates"/>
              <a:cs typeface="TT Chocolates"/>
              <a:sym typeface="TT Chocolates"/>
            </a:endParaRPr>
          </a:p>
        </p:txBody>
      </p:sp>
      <p:sp>
        <p:nvSpPr>
          <p:cNvPr id="45" name="TextBox 45"/>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SYSTEMS INTEGRATION </a:t>
            </a:r>
            <a:r>
              <a:rPr lang="en-US" sz="2999" spc="599">
                <a:solidFill>
                  <a:srgbClr val="000000"/>
                </a:solidFill>
                <a:latin typeface="TT Chocolates"/>
                <a:ea typeface="TT Chocolates"/>
                <a:cs typeface="TT Chocolates"/>
                <a:sym typeface="TT Chocolates"/>
              </a:rPr>
              <a:t>| CONFIGURATION C3</a:t>
            </a:r>
          </a:p>
        </p:txBody>
      </p:sp>
      <p:sp>
        <p:nvSpPr>
          <p:cNvPr id="46" name="TextBox 46"/>
          <p:cNvSpPr txBox="1"/>
          <p:nvPr/>
        </p:nvSpPr>
        <p:spPr>
          <a:xfrm>
            <a:off x="1028700" y="7485121"/>
            <a:ext cx="1743601"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Rendered with Gemini</a:t>
            </a:r>
          </a:p>
        </p:txBody>
      </p:sp>
      <p:sp>
        <p:nvSpPr>
          <p:cNvPr id="47" name="TextBox 47"/>
          <p:cNvSpPr txBox="1"/>
          <p:nvPr/>
        </p:nvSpPr>
        <p:spPr>
          <a:xfrm>
            <a:off x="5878692" y="7944394"/>
            <a:ext cx="1651178" cy="184023"/>
          </a:xfrm>
          <a:prstGeom prst="rect">
            <a:avLst/>
          </a:prstGeom>
        </p:spPr>
        <p:txBody>
          <a:bodyPr lIns="0" tIns="0" rIns="0" bIns="0" rtlCol="0" anchor="t">
            <a:spAutoFit/>
          </a:bodyPr>
          <a:lstStyle/>
          <a:p>
            <a:pPr algn="l">
              <a:lnSpc>
                <a:spcPts val="1416"/>
              </a:lnSpc>
            </a:pPr>
            <a:r>
              <a:rPr lang="en-US" sz="1200" b="1" spc="46">
                <a:solidFill>
                  <a:srgbClr val="4F4F4F"/>
                </a:solidFill>
                <a:latin typeface="TT Chocolates Bold"/>
                <a:ea typeface="TT Chocolates Bold"/>
                <a:cs typeface="TT Chocolates Bold"/>
                <a:sym typeface="TT Chocolates Bold"/>
              </a:rPr>
              <a:t>Light</a:t>
            </a:r>
          </a:p>
        </p:txBody>
      </p:sp>
      <p:sp>
        <p:nvSpPr>
          <p:cNvPr id="48" name="TextBox 48"/>
          <p:cNvSpPr txBox="1"/>
          <p:nvPr/>
        </p:nvSpPr>
        <p:spPr>
          <a:xfrm>
            <a:off x="5878692" y="8118892"/>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Brightness</a:t>
            </a:r>
          </a:p>
        </p:txBody>
      </p:sp>
      <p:sp>
        <p:nvSpPr>
          <p:cNvPr id="49" name="TextBox 49"/>
          <p:cNvSpPr txBox="1"/>
          <p:nvPr/>
        </p:nvSpPr>
        <p:spPr>
          <a:xfrm>
            <a:off x="5878692" y="8685421"/>
            <a:ext cx="1651178"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Warmth</a:t>
            </a:r>
          </a:p>
        </p:txBody>
      </p:sp>
      <p:sp>
        <p:nvSpPr>
          <p:cNvPr id="50" name="TextBox 50"/>
          <p:cNvSpPr txBox="1"/>
          <p:nvPr/>
        </p:nvSpPr>
        <p:spPr>
          <a:xfrm>
            <a:off x="5782852" y="7572370"/>
            <a:ext cx="2940824" cy="184023"/>
          </a:xfrm>
          <a:prstGeom prst="rect">
            <a:avLst/>
          </a:prstGeom>
        </p:spPr>
        <p:txBody>
          <a:bodyPr lIns="0" tIns="0" rIns="0" bIns="0" rtlCol="0" anchor="t">
            <a:spAutoFit/>
          </a:bodyPr>
          <a:lstStyle/>
          <a:p>
            <a:pPr algn="l">
              <a:lnSpc>
                <a:spcPts val="1416"/>
              </a:lnSpc>
            </a:pPr>
            <a:r>
              <a:rPr lang="en-US" sz="1200" spc="46">
                <a:solidFill>
                  <a:srgbClr val="000000"/>
                </a:solidFill>
                <a:latin typeface="TT Chocolates"/>
                <a:ea typeface="TT Chocolates"/>
                <a:cs typeface="TT Chocolates"/>
                <a:sym typeface="TT Chocolates"/>
              </a:rPr>
              <a:t>Corrective fading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0" fill="hold"/>
                                        <p:tgtEl>
                                          <p:spTgt spid="17"/>
                                        </p:tgtEl>
                                      </p:cBhvr>
                                    </p:cmd>
                                  </p:childTnLst>
                                </p:cTn>
                              </p:par>
                              <p:par>
                                <p:cTn id="7" presetID="1" presetClass="mediacall" presetSubtype="0" fill="hold" nodeType="withEffect">
                                  <p:stCondLst>
                                    <p:cond delay="0"/>
                                  </p:stCondLst>
                                  <p:childTnLst>
                                    <p:cmd type="call" cmd="playFrom(0.0)">
                                      <p:cBhvr>
                                        <p:cTn id="8" dur="2759"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9" repeatCount="indefinite" fill="remove" display="0">
                  <p:stCondLst>
                    <p:cond delay="indefinite"/>
                  </p:stCondLst>
                </p:cTn>
                <p:tgtEl>
                  <p:spTgt spid="17"/>
                </p:tgtEl>
              </p:cMediaNode>
            </p:video>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7"/>
                                        </p:tgtEl>
                                      </p:cBhvr>
                                    </p:cmd>
                                  </p:childTnLst>
                                </p:cTn>
                              </p:par>
                            </p:childTnLst>
                          </p:cTn>
                        </p:par>
                      </p:childTnLst>
                    </p:cTn>
                  </p:par>
                </p:childTnLst>
              </p:cTn>
              <p:nextCondLst>
                <p:cond evt="onClick" delay="0">
                  <p:tgtEl>
                    <p:spTgt spid="17"/>
                  </p:tgtEl>
                </p:cond>
              </p:nextCondLst>
            </p:seq>
            <p:video>
              <p:cMediaNode vol="80000">
                <p:cTn id="15" repeatCount="indefinite" fill="hold" display="0">
                  <p:stCondLst>
                    <p:cond delay="indefinite"/>
                  </p:stCondLst>
                </p:cTn>
                <p:tgtEl>
                  <p:spTgt spid="51"/>
                </p:tgtEl>
              </p:cMediaNode>
            </p:video>
            <p:seq concurrent="1" nextAc="seek">
              <p:cTn id="16" restart="whenNotActive" fill="hold" evtFilter="cancelBubble" nodeType="interactiveSeq">
                <p:stCondLst>
                  <p:cond evt="onClick" delay="0">
                    <p:tgtEl>
                      <p:spTgt spid="51"/>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1"/>
                                        </p:tgtEl>
                                      </p:cBhvr>
                                    </p:cmd>
                                  </p:childTnLst>
                                </p:cTn>
                              </p:par>
                            </p:childTnLst>
                          </p:cTn>
                        </p:par>
                      </p:childTnLst>
                    </p:cTn>
                  </p:par>
                </p:childTnLst>
              </p:cTn>
              <p:nextCondLst>
                <p:cond evt="onClick" delay="0">
                  <p:tgtEl>
                    <p:spTgt spid="51"/>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t="14847" b="7994"/>
          <a:stretch>
            <a:fillRect/>
          </a:stretch>
        </p:blipFill>
        <p:spPr>
          <a:xfrm>
            <a:off x="1028700" y="1407200"/>
            <a:ext cx="16230600" cy="7044289"/>
          </a:xfrm>
          <a:prstGeom prst="rect">
            <a:avLst/>
          </a:prstGeom>
        </p:spPr>
      </p:pic>
      <p:sp>
        <p:nvSpPr>
          <p:cNvPr id="3" name="TextBox 3"/>
          <p:cNvSpPr txBox="1"/>
          <p:nvPr/>
        </p:nvSpPr>
        <p:spPr>
          <a:xfrm>
            <a:off x="1028700" y="8623460"/>
            <a:ext cx="8460343"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Rendered with Gemini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652662" y="5118260"/>
            <a:ext cx="2705296" cy="1993632"/>
          </a:xfrm>
          <a:custGeom>
            <a:avLst/>
            <a:gdLst/>
            <a:ahLst/>
            <a:cxnLst/>
            <a:rect l="l" t="t" r="r" b="b"/>
            <a:pathLst>
              <a:path w="2705296" h="1993632">
                <a:moveTo>
                  <a:pt x="0" y="0"/>
                </a:moveTo>
                <a:lnTo>
                  <a:pt x="2705296" y="0"/>
                </a:lnTo>
                <a:lnTo>
                  <a:pt x="2705296" y="1993632"/>
                </a:lnTo>
                <a:lnTo>
                  <a:pt x="0" y="1993632"/>
                </a:lnTo>
                <a:lnTo>
                  <a:pt x="0" y="0"/>
                </a:lnTo>
                <a:close/>
              </a:path>
            </a:pathLst>
          </a:custGeom>
          <a:blipFill>
            <a:blip r:embed="rId2"/>
            <a:stretch>
              <a:fillRect/>
            </a:stretch>
          </a:blipFill>
        </p:spPr>
        <p:txBody>
          <a:bodyPr/>
          <a:lstStyle/>
          <a:p>
            <a:endParaRPr lang="it-IT"/>
          </a:p>
        </p:txBody>
      </p:sp>
      <p:grpSp>
        <p:nvGrpSpPr>
          <p:cNvPr id="3" name="Group 3"/>
          <p:cNvGrpSpPr/>
          <p:nvPr/>
        </p:nvGrpSpPr>
        <p:grpSpPr>
          <a:xfrm>
            <a:off x="1921559" y="8529910"/>
            <a:ext cx="2530411" cy="1497255"/>
            <a:chOff x="0" y="0"/>
            <a:chExt cx="666446" cy="394339"/>
          </a:xfrm>
        </p:grpSpPr>
        <p:sp>
          <p:nvSpPr>
            <p:cNvPr id="4" name="Freeform 4"/>
            <p:cNvSpPr/>
            <p:nvPr/>
          </p:nvSpPr>
          <p:spPr>
            <a:xfrm>
              <a:off x="0" y="0"/>
              <a:ext cx="666446" cy="394339"/>
            </a:xfrm>
            <a:custGeom>
              <a:avLst/>
              <a:gdLst/>
              <a:ahLst/>
              <a:cxnLst/>
              <a:rect l="l" t="t" r="r" b="b"/>
              <a:pathLst>
                <a:path w="666446" h="394339">
                  <a:moveTo>
                    <a:pt x="0" y="0"/>
                  </a:moveTo>
                  <a:lnTo>
                    <a:pt x="666446" y="0"/>
                  </a:lnTo>
                  <a:lnTo>
                    <a:pt x="666446" y="394339"/>
                  </a:lnTo>
                  <a:lnTo>
                    <a:pt x="0" y="394339"/>
                  </a:lnTo>
                  <a:close/>
                </a:path>
              </a:pathLst>
            </a:custGeom>
            <a:solidFill>
              <a:srgbClr val="FFFFFF"/>
            </a:solidFill>
          </p:spPr>
          <p:txBody>
            <a:bodyPr/>
            <a:lstStyle/>
            <a:p>
              <a:endParaRPr lang="it-IT"/>
            </a:p>
          </p:txBody>
        </p:sp>
        <p:sp>
          <p:nvSpPr>
            <p:cNvPr id="5" name="TextBox 5"/>
            <p:cNvSpPr txBox="1"/>
            <p:nvPr/>
          </p:nvSpPr>
          <p:spPr>
            <a:xfrm>
              <a:off x="0" y="-38100"/>
              <a:ext cx="666446" cy="432439"/>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13719" y="6160470"/>
            <a:ext cx="3217731" cy="3118067"/>
          </a:xfrm>
          <a:custGeom>
            <a:avLst/>
            <a:gdLst/>
            <a:ahLst/>
            <a:cxnLst/>
            <a:rect l="l" t="t" r="r" b="b"/>
            <a:pathLst>
              <a:path w="3217731" h="3118067">
                <a:moveTo>
                  <a:pt x="0" y="0"/>
                </a:moveTo>
                <a:lnTo>
                  <a:pt x="3217732" y="0"/>
                </a:lnTo>
                <a:lnTo>
                  <a:pt x="3217732" y="3118067"/>
                </a:lnTo>
                <a:lnTo>
                  <a:pt x="0" y="3118067"/>
                </a:lnTo>
                <a:lnTo>
                  <a:pt x="0" y="0"/>
                </a:lnTo>
                <a:close/>
              </a:path>
            </a:pathLst>
          </a:custGeom>
          <a:blipFill>
            <a:blip r:embed="rId3"/>
            <a:stretch>
              <a:fillRect/>
            </a:stretch>
          </a:blipFill>
        </p:spPr>
        <p:txBody>
          <a:bodyPr/>
          <a:lstStyle/>
          <a:p>
            <a:endParaRPr lang="it-IT"/>
          </a:p>
        </p:txBody>
      </p:sp>
      <p:sp>
        <p:nvSpPr>
          <p:cNvPr id="7" name="Freeform 7"/>
          <p:cNvSpPr/>
          <p:nvPr/>
        </p:nvSpPr>
        <p:spPr>
          <a:xfrm>
            <a:off x="952500" y="2532977"/>
            <a:ext cx="3625224" cy="2876628"/>
          </a:xfrm>
          <a:custGeom>
            <a:avLst/>
            <a:gdLst/>
            <a:ahLst/>
            <a:cxnLst/>
            <a:rect l="l" t="t" r="r" b="b"/>
            <a:pathLst>
              <a:path w="3625224" h="2876628">
                <a:moveTo>
                  <a:pt x="0" y="0"/>
                </a:moveTo>
                <a:lnTo>
                  <a:pt x="3625224" y="0"/>
                </a:lnTo>
                <a:lnTo>
                  <a:pt x="3625224" y="2876628"/>
                </a:lnTo>
                <a:lnTo>
                  <a:pt x="0" y="2876628"/>
                </a:lnTo>
                <a:lnTo>
                  <a:pt x="0" y="0"/>
                </a:lnTo>
                <a:close/>
              </a:path>
            </a:pathLst>
          </a:custGeom>
          <a:blipFill>
            <a:blip r:embed="rId4"/>
            <a:stretch>
              <a:fillRect/>
            </a:stretch>
          </a:blipFill>
        </p:spPr>
        <p:txBody>
          <a:bodyPr/>
          <a:lstStyle/>
          <a:p>
            <a:endParaRPr lang="it-IT"/>
          </a:p>
        </p:txBody>
      </p:sp>
      <p:sp>
        <p:nvSpPr>
          <p:cNvPr id="8" name="AutoShape 8"/>
          <p:cNvSpPr/>
          <p:nvPr/>
        </p:nvSpPr>
        <p:spPr>
          <a:xfrm flipH="1">
            <a:off x="4810559" y="6177173"/>
            <a:ext cx="809142" cy="0"/>
          </a:xfrm>
          <a:prstGeom prst="line">
            <a:avLst/>
          </a:prstGeom>
          <a:ln w="19050" cap="flat">
            <a:solidFill>
              <a:srgbClr val="000000"/>
            </a:solidFill>
            <a:prstDash val="solid"/>
            <a:headEnd type="arrow" w="med" len="sm"/>
            <a:tailEnd type="arrow" w="med" len="sm"/>
          </a:ln>
        </p:spPr>
        <p:txBody>
          <a:bodyPr/>
          <a:lstStyle/>
          <a:p>
            <a:endParaRPr lang="it-IT"/>
          </a:p>
        </p:txBody>
      </p:sp>
      <p:sp>
        <p:nvSpPr>
          <p:cNvPr id="9" name="TextBox 9"/>
          <p:cNvSpPr txBox="1"/>
          <p:nvPr/>
        </p:nvSpPr>
        <p:spPr>
          <a:xfrm>
            <a:off x="2197741" y="885825"/>
            <a:ext cx="14197317"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DIGITAL PROTOTYPE </a:t>
            </a:r>
            <a:r>
              <a:rPr lang="en-US" sz="2999" spc="599">
                <a:solidFill>
                  <a:srgbClr val="000000"/>
                </a:solidFill>
                <a:latin typeface="TT Chocolates"/>
                <a:ea typeface="TT Chocolates"/>
                <a:cs typeface="TT Chocolates"/>
                <a:sym typeface="TT Chocolates"/>
              </a:rPr>
              <a:t>| LIGHTING</a:t>
            </a:r>
          </a:p>
        </p:txBody>
      </p:sp>
      <p:sp>
        <p:nvSpPr>
          <p:cNvPr id="10" name="TextBox 10"/>
          <p:cNvSpPr txBox="1"/>
          <p:nvPr/>
        </p:nvSpPr>
        <p:spPr>
          <a:xfrm>
            <a:off x="1725987" y="5869386"/>
            <a:ext cx="2078250" cy="242189"/>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Arduino code</a:t>
            </a:r>
          </a:p>
        </p:txBody>
      </p:sp>
      <p:sp>
        <p:nvSpPr>
          <p:cNvPr id="11" name="TextBox 11"/>
          <p:cNvSpPr txBox="1"/>
          <p:nvPr/>
        </p:nvSpPr>
        <p:spPr>
          <a:xfrm>
            <a:off x="1725987" y="2242655"/>
            <a:ext cx="2078250" cy="242189"/>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Jupyter code</a:t>
            </a:r>
          </a:p>
        </p:txBody>
      </p:sp>
      <p:sp>
        <p:nvSpPr>
          <p:cNvPr id="12" name="TextBox 12"/>
          <p:cNvSpPr txBox="1"/>
          <p:nvPr/>
        </p:nvSpPr>
        <p:spPr>
          <a:xfrm>
            <a:off x="5980936" y="7111892"/>
            <a:ext cx="2001960" cy="242189"/>
          </a:xfrm>
          <a:prstGeom prst="rect">
            <a:avLst/>
          </a:prstGeom>
        </p:spPr>
        <p:txBody>
          <a:bodyPr lIns="0" tIns="0" rIns="0" bIns="0" rtlCol="0" anchor="t">
            <a:spAutoFit/>
          </a:bodyPr>
          <a:lstStyle/>
          <a:p>
            <a:pPr algn="ctr">
              <a:lnSpc>
                <a:spcPts val="1887"/>
              </a:lnSpc>
              <a:spcBef>
                <a:spcPct val="0"/>
              </a:spcBef>
            </a:pPr>
            <a:r>
              <a:rPr lang="en-US" sz="1599" i="1" spc="62">
                <a:solidFill>
                  <a:srgbClr val="000000"/>
                </a:solidFill>
                <a:latin typeface="TT Chocolates Italics"/>
                <a:ea typeface="TT Chocolates Italics"/>
                <a:cs typeface="TT Chocolates Italics"/>
                <a:sym typeface="TT Chocolates Italics"/>
              </a:rPr>
              <a:t>Arduino UNO</a:t>
            </a:r>
          </a:p>
        </p:txBody>
      </p:sp>
      <p:sp>
        <p:nvSpPr>
          <p:cNvPr id="13" name="TextBox 13"/>
          <p:cNvSpPr txBox="1"/>
          <p:nvPr/>
        </p:nvSpPr>
        <p:spPr>
          <a:xfrm>
            <a:off x="4213399" y="6259894"/>
            <a:ext cx="2001960" cy="480314"/>
          </a:xfrm>
          <a:prstGeom prst="rect">
            <a:avLst/>
          </a:prstGeom>
        </p:spPr>
        <p:txBody>
          <a:bodyPr lIns="0" tIns="0" rIns="0" bIns="0" rtlCol="0" anchor="t">
            <a:spAutoFit/>
          </a:bodyPr>
          <a:lstStyle/>
          <a:p>
            <a:pPr algn="ctr">
              <a:lnSpc>
                <a:spcPts val="1887"/>
              </a:lnSpc>
            </a:pPr>
            <a:r>
              <a:rPr lang="en-US" sz="1599" i="1" spc="62">
                <a:solidFill>
                  <a:srgbClr val="000000"/>
                </a:solidFill>
                <a:latin typeface="TT Chocolates Italics"/>
                <a:ea typeface="TT Chocolates Italics"/>
                <a:cs typeface="TT Chocolates Italics"/>
                <a:sym typeface="TT Chocolates Italics"/>
              </a:rPr>
              <a:t>Serial via </a:t>
            </a:r>
          </a:p>
          <a:p>
            <a:pPr algn="ctr">
              <a:lnSpc>
                <a:spcPts val="1887"/>
              </a:lnSpc>
              <a:spcBef>
                <a:spcPct val="0"/>
              </a:spcBef>
            </a:pPr>
            <a:r>
              <a:rPr lang="en-US" sz="1599" i="1" spc="62">
                <a:solidFill>
                  <a:srgbClr val="000000"/>
                </a:solidFill>
                <a:latin typeface="TT Chocolates Italics"/>
                <a:ea typeface="TT Chocolates Italics"/>
                <a:cs typeface="TT Chocolates Italics"/>
                <a:sym typeface="TT Chocolates Italics"/>
              </a:rPr>
              <a:t>USB</a:t>
            </a:r>
          </a:p>
        </p:txBody>
      </p:sp>
      <p:grpSp>
        <p:nvGrpSpPr>
          <p:cNvPr id="14" name="Group 14"/>
          <p:cNvGrpSpPr/>
          <p:nvPr/>
        </p:nvGrpSpPr>
        <p:grpSpPr>
          <a:xfrm>
            <a:off x="10592425" y="6585457"/>
            <a:ext cx="1841762" cy="1059698"/>
            <a:chOff x="0" y="0"/>
            <a:chExt cx="547129" cy="314802"/>
          </a:xfrm>
        </p:grpSpPr>
        <p:sp>
          <p:nvSpPr>
            <p:cNvPr id="15" name="Freeform 15"/>
            <p:cNvSpPr/>
            <p:nvPr/>
          </p:nvSpPr>
          <p:spPr>
            <a:xfrm>
              <a:off x="0" y="0"/>
              <a:ext cx="547129" cy="314802"/>
            </a:xfrm>
            <a:custGeom>
              <a:avLst/>
              <a:gdLst/>
              <a:ahLst/>
              <a:cxnLst/>
              <a:rect l="l" t="t" r="r" b="b"/>
              <a:pathLst>
                <a:path w="547129" h="314802">
                  <a:moveTo>
                    <a:pt x="117699" y="0"/>
                  </a:moveTo>
                  <a:lnTo>
                    <a:pt x="429430" y="0"/>
                  </a:lnTo>
                  <a:cubicBezTo>
                    <a:pt x="494433" y="0"/>
                    <a:pt x="547129" y="52696"/>
                    <a:pt x="547129" y="117699"/>
                  </a:cubicBezTo>
                  <a:lnTo>
                    <a:pt x="547129" y="197103"/>
                  </a:lnTo>
                  <a:cubicBezTo>
                    <a:pt x="547129" y="228319"/>
                    <a:pt x="534728" y="258256"/>
                    <a:pt x="512656" y="280329"/>
                  </a:cubicBezTo>
                  <a:cubicBezTo>
                    <a:pt x="490583" y="302402"/>
                    <a:pt x="460645" y="314802"/>
                    <a:pt x="429430" y="314802"/>
                  </a:cubicBezTo>
                  <a:lnTo>
                    <a:pt x="117699" y="314802"/>
                  </a:lnTo>
                  <a:cubicBezTo>
                    <a:pt x="52696" y="314802"/>
                    <a:pt x="0" y="262107"/>
                    <a:pt x="0" y="197103"/>
                  </a:cubicBezTo>
                  <a:lnTo>
                    <a:pt x="0" y="117699"/>
                  </a:lnTo>
                  <a:cubicBezTo>
                    <a:pt x="0" y="52696"/>
                    <a:pt x="52696" y="0"/>
                    <a:pt x="117699" y="0"/>
                  </a:cubicBezTo>
                  <a:close/>
                </a:path>
              </a:pathLst>
            </a:custGeom>
            <a:solidFill>
              <a:srgbClr val="00AFC8">
                <a:alpha val="50980"/>
              </a:srgbClr>
            </a:solidFill>
            <a:ln w="47625" cap="rnd">
              <a:solidFill>
                <a:srgbClr val="037E8F">
                  <a:alpha val="50980"/>
                </a:srgbClr>
              </a:solidFill>
              <a:prstDash val="solid"/>
              <a:round/>
            </a:ln>
          </p:spPr>
          <p:txBody>
            <a:bodyPr/>
            <a:lstStyle/>
            <a:p>
              <a:endParaRPr lang="it-IT"/>
            </a:p>
          </p:txBody>
        </p:sp>
        <p:sp>
          <p:nvSpPr>
            <p:cNvPr id="16" name="TextBox 16"/>
            <p:cNvSpPr txBox="1"/>
            <p:nvPr/>
          </p:nvSpPr>
          <p:spPr>
            <a:xfrm>
              <a:off x="0" y="-28575"/>
              <a:ext cx="547129" cy="343377"/>
            </a:xfrm>
            <a:prstGeom prst="rect">
              <a:avLst/>
            </a:prstGeom>
          </p:spPr>
          <p:txBody>
            <a:bodyPr lIns="50800" tIns="50800" rIns="50800" bIns="50800" rtlCol="0" anchor="ctr"/>
            <a:lstStyle/>
            <a:p>
              <a:pPr algn="ctr">
                <a:lnSpc>
                  <a:spcPts val="2199"/>
                </a:lnSpc>
              </a:pPr>
              <a:endParaRPr/>
            </a:p>
          </p:txBody>
        </p:sp>
      </p:grpSp>
      <p:sp>
        <p:nvSpPr>
          <p:cNvPr id="17" name="TextBox 17"/>
          <p:cNvSpPr txBox="1"/>
          <p:nvPr/>
        </p:nvSpPr>
        <p:spPr>
          <a:xfrm>
            <a:off x="10659332" y="6664668"/>
            <a:ext cx="1692278" cy="903973"/>
          </a:xfrm>
          <a:prstGeom prst="rect">
            <a:avLst/>
          </a:prstGeom>
        </p:spPr>
        <p:txBody>
          <a:bodyPr lIns="0" tIns="0" rIns="0" bIns="0" rtlCol="0" anchor="t">
            <a:spAutoFit/>
          </a:bodyPr>
          <a:lstStyle/>
          <a:p>
            <a:pPr algn="ctr">
              <a:lnSpc>
                <a:spcPts val="2387"/>
              </a:lnSpc>
            </a:pPr>
            <a:r>
              <a:rPr lang="en-US" sz="2022" spc="78">
                <a:solidFill>
                  <a:srgbClr val="000000"/>
                </a:solidFill>
                <a:latin typeface="TT Chocolates"/>
                <a:ea typeface="TT Chocolates"/>
                <a:cs typeface="TT Chocolates"/>
                <a:sym typeface="TT Chocolates"/>
              </a:rPr>
              <a:t>12V</a:t>
            </a:r>
          </a:p>
          <a:p>
            <a:pPr algn="ctr">
              <a:lnSpc>
                <a:spcPts val="2387"/>
              </a:lnSpc>
            </a:pPr>
            <a:r>
              <a:rPr lang="en-US" sz="2022" spc="78">
                <a:solidFill>
                  <a:srgbClr val="000000"/>
                </a:solidFill>
                <a:latin typeface="TT Chocolates"/>
                <a:ea typeface="TT Chocolates"/>
                <a:cs typeface="TT Chocolates"/>
                <a:sym typeface="TT Chocolates"/>
              </a:rPr>
              <a:t>Power supply</a:t>
            </a:r>
          </a:p>
          <a:p>
            <a:pPr algn="ctr">
              <a:lnSpc>
                <a:spcPts val="2387"/>
              </a:lnSpc>
              <a:spcBef>
                <a:spcPct val="0"/>
              </a:spcBef>
            </a:pPr>
            <a:r>
              <a:rPr lang="en-US" sz="2022" spc="78">
                <a:solidFill>
                  <a:srgbClr val="000000"/>
                </a:solidFill>
                <a:latin typeface="TT Chocolates"/>
                <a:ea typeface="TT Chocolates"/>
                <a:cs typeface="TT Chocolates"/>
                <a:sym typeface="TT Chocolates"/>
              </a:rPr>
              <a:t>+ GND</a:t>
            </a:r>
          </a:p>
        </p:txBody>
      </p:sp>
      <p:grpSp>
        <p:nvGrpSpPr>
          <p:cNvPr id="18" name="Group 18"/>
          <p:cNvGrpSpPr/>
          <p:nvPr/>
        </p:nvGrpSpPr>
        <p:grpSpPr>
          <a:xfrm>
            <a:off x="14216460" y="4983733"/>
            <a:ext cx="3042840" cy="1175089"/>
            <a:chOff x="0" y="0"/>
            <a:chExt cx="903931" cy="349082"/>
          </a:xfrm>
        </p:grpSpPr>
        <p:sp>
          <p:nvSpPr>
            <p:cNvPr id="19" name="Freeform 19"/>
            <p:cNvSpPr/>
            <p:nvPr/>
          </p:nvSpPr>
          <p:spPr>
            <a:xfrm>
              <a:off x="0" y="0"/>
              <a:ext cx="903931" cy="349082"/>
            </a:xfrm>
            <a:custGeom>
              <a:avLst/>
              <a:gdLst/>
              <a:ahLst/>
              <a:cxnLst/>
              <a:rect l="l" t="t" r="r" b="b"/>
              <a:pathLst>
                <a:path w="903931" h="349082">
                  <a:moveTo>
                    <a:pt x="71241" y="0"/>
                  </a:moveTo>
                  <a:lnTo>
                    <a:pt x="832690" y="0"/>
                  </a:lnTo>
                  <a:cubicBezTo>
                    <a:pt x="851584" y="0"/>
                    <a:pt x="869705" y="7506"/>
                    <a:pt x="883065" y="20866"/>
                  </a:cubicBezTo>
                  <a:cubicBezTo>
                    <a:pt x="896425" y="34226"/>
                    <a:pt x="903931" y="52346"/>
                    <a:pt x="903931" y="71241"/>
                  </a:cubicBezTo>
                  <a:lnTo>
                    <a:pt x="903931" y="277841"/>
                  </a:lnTo>
                  <a:cubicBezTo>
                    <a:pt x="903931" y="296735"/>
                    <a:pt x="896425" y="314855"/>
                    <a:pt x="883065" y="328216"/>
                  </a:cubicBezTo>
                  <a:cubicBezTo>
                    <a:pt x="869705" y="341576"/>
                    <a:pt x="851584" y="349082"/>
                    <a:pt x="832690" y="349082"/>
                  </a:cubicBezTo>
                  <a:lnTo>
                    <a:pt x="71241" y="349082"/>
                  </a:lnTo>
                  <a:cubicBezTo>
                    <a:pt x="52346" y="349082"/>
                    <a:pt x="34226" y="341576"/>
                    <a:pt x="20866" y="328216"/>
                  </a:cubicBezTo>
                  <a:cubicBezTo>
                    <a:pt x="7506" y="314855"/>
                    <a:pt x="0" y="296735"/>
                    <a:pt x="0" y="277841"/>
                  </a:cubicBezTo>
                  <a:lnTo>
                    <a:pt x="0" y="71241"/>
                  </a:lnTo>
                  <a:cubicBezTo>
                    <a:pt x="0" y="52346"/>
                    <a:pt x="7506" y="34226"/>
                    <a:pt x="20866" y="20866"/>
                  </a:cubicBezTo>
                  <a:cubicBezTo>
                    <a:pt x="34226" y="7506"/>
                    <a:pt x="52346" y="0"/>
                    <a:pt x="71241" y="0"/>
                  </a:cubicBezTo>
                  <a:close/>
                </a:path>
              </a:pathLst>
            </a:custGeom>
            <a:solidFill>
              <a:srgbClr val="00AFC8">
                <a:alpha val="50980"/>
              </a:srgbClr>
            </a:solidFill>
            <a:ln w="47625" cap="rnd">
              <a:solidFill>
                <a:srgbClr val="037E8F">
                  <a:alpha val="50980"/>
                </a:srgbClr>
              </a:solidFill>
              <a:prstDash val="solid"/>
              <a:round/>
            </a:ln>
          </p:spPr>
          <p:txBody>
            <a:bodyPr/>
            <a:lstStyle/>
            <a:p>
              <a:endParaRPr lang="it-IT"/>
            </a:p>
          </p:txBody>
        </p:sp>
        <p:sp>
          <p:nvSpPr>
            <p:cNvPr id="20" name="TextBox 20"/>
            <p:cNvSpPr txBox="1"/>
            <p:nvPr/>
          </p:nvSpPr>
          <p:spPr>
            <a:xfrm>
              <a:off x="0" y="-28575"/>
              <a:ext cx="903931" cy="377657"/>
            </a:xfrm>
            <a:prstGeom prst="rect">
              <a:avLst/>
            </a:prstGeom>
          </p:spPr>
          <p:txBody>
            <a:bodyPr lIns="50800" tIns="50800" rIns="50800" bIns="50800" rtlCol="0" anchor="ctr"/>
            <a:lstStyle/>
            <a:p>
              <a:pPr algn="ctr">
                <a:lnSpc>
                  <a:spcPts val="2199"/>
                </a:lnSpc>
              </a:pPr>
              <a:endParaRPr/>
            </a:p>
          </p:txBody>
        </p:sp>
      </p:grpSp>
      <p:sp>
        <p:nvSpPr>
          <p:cNvPr id="21" name="TextBox 21"/>
          <p:cNvSpPr txBox="1"/>
          <p:nvPr/>
        </p:nvSpPr>
        <p:spPr>
          <a:xfrm>
            <a:off x="14298248" y="5124053"/>
            <a:ext cx="2830761" cy="903973"/>
          </a:xfrm>
          <a:prstGeom prst="rect">
            <a:avLst/>
          </a:prstGeom>
        </p:spPr>
        <p:txBody>
          <a:bodyPr lIns="0" tIns="0" rIns="0" bIns="0" rtlCol="0" anchor="t">
            <a:spAutoFit/>
          </a:bodyPr>
          <a:lstStyle/>
          <a:p>
            <a:pPr algn="ctr">
              <a:lnSpc>
                <a:spcPts val="2387"/>
              </a:lnSpc>
            </a:pPr>
            <a:r>
              <a:rPr lang="en-US" sz="2022" spc="78">
                <a:solidFill>
                  <a:srgbClr val="000000"/>
                </a:solidFill>
                <a:latin typeface="TT Chocolates"/>
                <a:ea typeface="TT Chocolates"/>
                <a:cs typeface="TT Chocolates"/>
                <a:sym typeface="TT Chocolates"/>
              </a:rPr>
              <a:t>Warm white LED lights</a:t>
            </a:r>
          </a:p>
          <a:p>
            <a:pPr algn="ctr">
              <a:lnSpc>
                <a:spcPts val="2387"/>
              </a:lnSpc>
            </a:pPr>
            <a:r>
              <a:rPr lang="en-US" sz="2022" spc="78">
                <a:solidFill>
                  <a:srgbClr val="000000"/>
                </a:solidFill>
                <a:latin typeface="TT Chocolates"/>
                <a:ea typeface="TT Chocolates"/>
                <a:cs typeface="TT Chocolates"/>
                <a:sym typeface="TT Chocolates"/>
              </a:rPr>
              <a:t>&amp;</a:t>
            </a:r>
          </a:p>
          <a:p>
            <a:pPr algn="ctr">
              <a:lnSpc>
                <a:spcPts val="2387"/>
              </a:lnSpc>
              <a:spcBef>
                <a:spcPct val="0"/>
              </a:spcBef>
            </a:pPr>
            <a:r>
              <a:rPr lang="en-US" sz="2022" spc="78">
                <a:solidFill>
                  <a:srgbClr val="000000"/>
                </a:solidFill>
                <a:latin typeface="TT Chocolates"/>
                <a:ea typeface="TT Chocolates"/>
                <a:cs typeface="TT Chocolates"/>
                <a:sym typeface="TT Chocolates"/>
              </a:rPr>
              <a:t>Cool white LED lights</a:t>
            </a:r>
          </a:p>
        </p:txBody>
      </p:sp>
      <p:sp>
        <p:nvSpPr>
          <p:cNvPr id="22" name="AutoShape 22"/>
          <p:cNvSpPr/>
          <p:nvPr/>
        </p:nvSpPr>
        <p:spPr>
          <a:xfrm>
            <a:off x="8386510" y="5644541"/>
            <a:ext cx="938442" cy="0"/>
          </a:xfrm>
          <a:prstGeom prst="line">
            <a:avLst/>
          </a:prstGeom>
          <a:ln w="19050" cap="flat">
            <a:solidFill>
              <a:srgbClr val="000000"/>
            </a:solidFill>
            <a:prstDash val="solid"/>
            <a:headEnd type="none" w="sm" len="sm"/>
            <a:tailEnd type="arrow" w="med" len="sm"/>
          </a:ln>
        </p:spPr>
        <p:txBody>
          <a:bodyPr/>
          <a:lstStyle/>
          <a:p>
            <a:endParaRPr lang="it-IT"/>
          </a:p>
        </p:txBody>
      </p:sp>
      <p:grpSp>
        <p:nvGrpSpPr>
          <p:cNvPr id="23" name="Group 23"/>
          <p:cNvGrpSpPr/>
          <p:nvPr/>
        </p:nvGrpSpPr>
        <p:grpSpPr>
          <a:xfrm>
            <a:off x="9429727" y="5235332"/>
            <a:ext cx="3832377" cy="807431"/>
            <a:chOff x="0" y="0"/>
            <a:chExt cx="1138477" cy="239862"/>
          </a:xfrm>
        </p:grpSpPr>
        <p:sp>
          <p:nvSpPr>
            <p:cNvPr id="24" name="Freeform 24"/>
            <p:cNvSpPr/>
            <p:nvPr/>
          </p:nvSpPr>
          <p:spPr>
            <a:xfrm>
              <a:off x="0" y="0"/>
              <a:ext cx="1138477" cy="239862"/>
            </a:xfrm>
            <a:custGeom>
              <a:avLst/>
              <a:gdLst/>
              <a:ahLst/>
              <a:cxnLst/>
              <a:rect l="l" t="t" r="r" b="b"/>
              <a:pathLst>
                <a:path w="1138477" h="239862">
                  <a:moveTo>
                    <a:pt x="56564" y="0"/>
                  </a:moveTo>
                  <a:lnTo>
                    <a:pt x="1081913" y="0"/>
                  </a:lnTo>
                  <a:cubicBezTo>
                    <a:pt x="1096915" y="0"/>
                    <a:pt x="1111302" y="5959"/>
                    <a:pt x="1121910" y="16567"/>
                  </a:cubicBezTo>
                  <a:cubicBezTo>
                    <a:pt x="1132517" y="27175"/>
                    <a:pt x="1138477" y="41562"/>
                    <a:pt x="1138477" y="56564"/>
                  </a:cubicBezTo>
                  <a:lnTo>
                    <a:pt x="1138477" y="183298"/>
                  </a:lnTo>
                  <a:cubicBezTo>
                    <a:pt x="1138477" y="198300"/>
                    <a:pt x="1132517" y="212687"/>
                    <a:pt x="1121910" y="223295"/>
                  </a:cubicBezTo>
                  <a:cubicBezTo>
                    <a:pt x="1111302" y="233903"/>
                    <a:pt x="1096915" y="239862"/>
                    <a:pt x="1081913" y="239862"/>
                  </a:cubicBezTo>
                  <a:lnTo>
                    <a:pt x="56564" y="239862"/>
                  </a:lnTo>
                  <a:cubicBezTo>
                    <a:pt x="41562" y="239862"/>
                    <a:pt x="27175" y="233903"/>
                    <a:pt x="16567" y="223295"/>
                  </a:cubicBezTo>
                  <a:cubicBezTo>
                    <a:pt x="5959" y="212687"/>
                    <a:pt x="0" y="198300"/>
                    <a:pt x="0" y="183298"/>
                  </a:cubicBezTo>
                  <a:lnTo>
                    <a:pt x="0" y="56564"/>
                  </a:lnTo>
                  <a:cubicBezTo>
                    <a:pt x="0" y="41562"/>
                    <a:pt x="5959" y="27175"/>
                    <a:pt x="16567" y="16567"/>
                  </a:cubicBezTo>
                  <a:cubicBezTo>
                    <a:pt x="27175" y="5959"/>
                    <a:pt x="41562" y="0"/>
                    <a:pt x="56564" y="0"/>
                  </a:cubicBezTo>
                  <a:close/>
                </a:path>
              </a:pathLst>
            </a:custGeom>
            <a:solidFill>
              <a:srgbClr val="00AFC8">
                <a:alpha val="50980"/>
              </a:srgbClr>
            </a:solidFill>
            <a:ln w="47625" cap="rnd">
              <a:solidFill>
                <a:srgbClr val="037E8F">
                  <a:alpha val="50980"/>
                </a:srgbClr>
              </a:solidFill>
              <a:prstDash val="solid"/>
              <a:round/>
            </a:ln>
          </p:spPr>
          <p:txBody>
            <a:bodyPr/>
            <a:lstStyle/>
            <a:p>
              <a:endParaRPr lang="it-IT"/>
            </a:p>
          </p:txBody>
        </p:sp>
        <p:sp>
          <p:nvSpPr>
            <p:cNvPr id="25" name="TextBox 25"/>
            <p:cNvSpPr txBox="1"/>
            <p:nvPr/>
          </p:nvSpPr>
          <p:spPr>
            <a:xfrm>
              <a:off x="0" y="-28575"/>
              <a:ext cx="1138477" cy="268437"/>
            </a:xfrm>
            <a:prstGeom prst="rect">
              <a:avLst/>
            </a:prstGeom>
          </p:spPr>
          <p:txBody>
            <a:bodyPr lIns="50800" tIns="50800" rIns="50800" bIns="50800" rtlCol="0" anchor="ctr"/>
            <a:lstStyle/>
            <a:p>
              <a:pPr algn="ctr">
                <a:lnSpc>
                  <a:spcPts val="2199"/>
                </a:lnSpc>
              </a:pPr>
              <a:endParaRPr/>
            </a:p>
          </p:txBody>
        </p:sp>
      </p:grpSp>
      <p:sp>
        <p:nvSpPr>
          <p:cNvPr id="26" name="TextBox 26"/>
          <p:cNvSpPr txBox="1"/>
          <p:nvPr/>
        </p:nvSpPr>
        <p:spPr>
          <a:xfrm>
            <a:off x="8386510" y="5291991"/>
            <a:ext cx="938442" cy="242189"/>
          </a:xfrm>
          <a:prstGeom prst="rect">
            <a:avLst/>
          </a:prstGeom>
        </p:spPr>
        <p:txBody>
          <a:bodyPr lIns="0" tIns="0" rIns="0" bIns="0" rtlCol="0" anchor="t">
            <a:spAutoFit/>
          </a:bodyPr>
          <a:lstStyle/>
          <a:p>
            <a:pPr algn="ctr">
              <a:lnSpc>
                <a:spcPts val="1887"/>
              </a:lnSpc>
              <a:spcBef>
                <a:spcPct val="0"/>
              </a:spcBef>
            </a:pPr>
            <a:r>
              <a:rPr lang="en-US" sz="1599" i="1" spc="62">
                <a:solidFill>
                  <a:srgbClr val="000000"/>
                </a:solidFill>
                <a:latin typeface="TT Chocolates Italics"/>
                <a:ea typeface="TT Chocolates Italics"/>
                <a:cs typeface="TT Chocolates Italics"/>
                <a:sym typeface="TT Chocolates Italics"/>
              </a:rPr>
              <a:t>Gate</a:t>
            </a:r>
          </a:p>
        </p:txBody>
      </p:sp>
      <p:sp>
        <p:nvSpPr>
          <p:cNvPr id="27" name="TextBox 27"/>
          <p:cNvSpPr txBox="1"/>
          <p:nvPr/>
        </p:nvSpPr>
        <p:spPr>
          <a:xfrm>
            <a:off x="10528198" y="6183453"/>
            <a:ext cx="2798689" cy="261314"/>
          </a:xfrm>
          <a:prstGeom prst="rect">
            <a:avLst/>
          </a:prstGeom>
        </p:spPr>
        <p:txBody>
          <a:bodyPr lIns="0" tIns="0" rIns="0" bIns="0" rtlCol="0" anchor="t">
            <a:spAutoFit/>
          </a:bodyPr>
          <a:lstStyle/>
          <a:p>
            <a:pPr algn="ctr">
              <a:lnSpc>
                <a:spcPts val="2046"/>
              </a:lnSpc>
              <a:spcBef>
                <a:spcPct val="0"/>
              </a:spcBef>
            </a:pPr>
            <a:r>
              <a:rPr lang="en-US" sz="1733" i="1" spc="67">
                <a:solidFill>
                  <a:srgbClr val="000000"/>
                </a:solidFill>
                <a:latin typeface="TT Chocolates Italics"/>
                <a:ea typeface="TT Chocolates Italics"/>
                <a:cs typeface="TT Chocolates Italics"/>
                <a:sym typeface="TT Chocolates Italics"/>
              </a:rPr>
              <a:t>Source</a:t>
            </a:r>
          </a:p>
        </p:txBody>
      </p:sp>
      <p:sp>
        <p:nvSpPr>
          <p:cNvPr id="28" name="TextBox 28"/>
          <p:cNvSpPr txBox="1"/>
          <p:nvPr/>
        </p:nvSpPr>
        <p:spPr>
          <a:xfrm>
            <a:off x="12351610" y="5291991"/>
            <a:ext cx="2798689" cy="242189"/>
          </a:xfrm>
          <a:prstGeom prst="rect">
            <a:avLst/>
          </a:prstGeom>
        </p:spPr>
        <p:txBody>
          <a:bodyPr lIns="0" tIns="0" rIns="0" bIns="0" rtlCol="0" anchor="t">
            <a:spAutoFit/>
          </a:bodyPr>
          <a:lstStyle/>
          <a:p>
            <a:pPr algn="ctr">
              <a:lnSpc>
                <a:spcPts val="1887"/>
              </a:lnSpc>
              <a:spcBef>
                <a:spcPct val="0"/>
              </a:spcBef>
            </a:pPr>
            <a:r>
              <a:rPr lang="en-US" sz="1599" i="1" spc="62">
                <a:solidFill>
                  <a:srgbClr val="000000"/>
                </a:solidFill>
                <a:latin typeface="TT Chocolates Italics"/>
                <a:ea typeface="TT Chocolates Italics"/>
                <a:cs typeface="TT Chocolates Italics"/>
                <a:sym typeface="TT Chocolates Italics"/>
              </a:rPr>
              <a:t>Drain</a:t>
            </a:r>
          </a:p>
        </p:txBody>
      </p:sp>
      <p:sp>
        <p:nvSpPr>
          <p:cNvPr id="29" name="AutoShape 29"/>
          <p:cNvSpPr/>
          <p:nvPr/>
        </p:nvSpPr>
        <p:spPr>
          <a:xfrm flipV="1">
            <a:off x="11460287" y="6115076"/>
            <a:ext cx="0" cy="384975"/>
          </a:xfrm>
          <a:prstGeom prst="line">
            <a:avLst/>
          </a:prstGeom>
          <a:ln w="19050" cap="flat">
            <a:solidFill>
              <a:srgbClr val="000000"/>
            </a:solidFill>
            <a:prstDash val="solid"/>
            <a:headEnd type="none" w="sm" len="sm"/>
            <a:tailEnd type="arrow" w="med" len="sm"/>
          </a:ln>
        </p:spPr>
        <p:txBody>
          <a:bodyPr/>
          <a:lstStyle/>
          <a:p>
            <a:endParaRPr lang="it-IT"/>
          </a:p>
        </p:txBody>
      </p:sp>
      <p:sp>
        <p:nvSpPr>
          <p:cNvPr id="30" name="AutoShape 30"/>
          <p:cNvSpPr/>
          <p:nvPr/>
        </p:nvSpPr>
        <p:spPr>
          <a:xfrm flipH="1">
            <a:off x="8486051" y="6878589"/>
            <a:ext cx="1973256" cy="0"/>
          </a:xfrm>
          <a:prstGeom prst="line">
            <a:avLst/>
          </a:prstGeom>
          <a:ln w="19050" cap="flat">
            <a:solidFill>
              <a:srgbClr val="000000"/>
            </a:solidFill>
            <a:prstDash val="solid"/>
            <a:headEnd type="none" w="sm" len="sm"/>
            <a:tailEnd type="arrow" w="med" len="sm"/>
          </a:ln>
        </p:spPr>
        <p:txBody>
          <a:bodyPr/>
          <a:lstStyle/>
          <a:p>
            <a:endParaRPr lang="it-IT"/>
          </a:p>
        </p:txBody>
      </p:sp>
      <p:sp>
        <p:nvSpPr>
          <p:cNvPr id="31" name="AutoShape 31"/>
          <p:cNvSpPr/>
          <p:nvPr/>
        </p:nvSpPr>
        <p:spPr>
          <a:xfrm flipV="1">
            <a:off x="13404256" y="5609510"/>
            <a:ext cx="703491" cy="0"/>
          </a:xfrm>
          <a:prstGeom prst="line">
            <a:avLst/>
          </a:prstGeom>
          <a:ln w="19050" cap="flat">
            <a:solidFill>
              <a:srgbClr val="000000"/>
            </a:solidFill>
            <a:prstDash val="solid"/>
            <a:headEnd type="none" w="sm" len="sm"/>
            <a:tailEnd type="arrow" w="med" len="sm"/>
          </a:ln>
        </p:spPr>
        <p:txBody>
          <a:bodyPr/>
          <a:lstStyle/>
          <a:p>
            <a:endParaRPr lang="it-IT"/>
          </a:p>
        </p:txBody>
      </p:sp>
      <p:sp>
        <p:nvSpPr>
          <p:cNvPr id="32" name="TextBox 32"/>
          <p:cNvSpPr txBox="1"/>
          <p:nvPr/>
        </p:nvSpPr>
        <p:spPr>
          <a:xfrm>
            <a:off x="4577724" y="8777986"/>
            <a:ext cx="2208548" cy="480314"/>
          </a:xfrm>
          <a:prstGeom prst="rect">
            <a:avLst/>
          </a:prstGeom>
        </p:spPr>
        <p:txBody>
          <a:bodyPr lIns="0" tIns="0" rIns="0" bIns="0" rtlCol="0" anchor="t">
            <a:spAutoFit/>
          </a:bodyPr>
          <a:lstStyle/>
          <a:p>
            <a:pPr algn="ctr">
              <a:lnSpc>
                <a:spcPts val="1887"/>
              </a:lnSpc>
              <a:spcBef>
                <a:spcPct val="0"/>
              </a:spcBef>
            </a:pPr>
            <a:r>
              <a:rPr lang="en-US" sz="1599" i="1" spc="62">
                <a:solidFill>
                  <a:srgbClr val="000000"/>
                </a:solidFill>
                <a:latin typeface="TT Chocolates Italics"/>
                <a:ea typeface="TT Chocolates Italics"/>
                <a:cs typeface="TT Chocolates Italics"/>
                <a:sym typeface="TT Chocolates Italics"/>
              </a:rPr>
              <a:t>+ calculate warm_pwm and cold_pwm</a:t>
            </a:r>
          </a:p>
        </p:txBody>
      </p:sp>
      <p:sp>
        <p:nvSpPr>
          <p:cNvPr id="33" name="TextBox 33"/>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05</a:t>
            </a:r>
          </a:p>
        </p:txBody>
      </p:sp>
      <p:grpSp>
        <p:nvGrpSpPr>
          <p:cNvPr id="34" name="Group 34"/>
          <p:cNvGrpSpPr/>
          <p:nvPr/>
        </p:nvGrpSpPr>
        <p:grpSpPr>
          <a:xfrm>
            <a:off x="9561875" y="5311682"/>
            <a:ext cx="3576124" cy="595655"/>
            <a:chOff x="0" y="0"/>
            <a:chExt cx="4768165" cy="794207"/>
          </a:xfrm>
        </p:grpSpPr>
        <p:sp>
          <p:nvSpPr>
            <p:cNvPr id="35" name="TextBox 35"/>
            <p:cNvSpPr txBox="1"/>
            <p:nvPr/>
          </p:nvSpPr>
          <p:spPr>
            <a:xfrm>
              <a:off x="0" y="9525"/>
              <a:ext cx="2371940" cy="784682"/>
            </a:xfrm>
            <a:prstGeom prst="rect">
              <a:avLst/>
            </a:prstGeom>
          </p:spPr>
          <p:txBody>
            <a:bodyPr lIns="0" tIns="0" rIns="0" bIns="0" rtlCol="0" anchor="t">
              <a:spAutoFit/>
            </a:bodyPr>
            <a:lstStyle/>
            <a:p>
              <a:pPr algn="ctr">
                <a:lnSpc>
                  <a:spcPts val="2371"/>
                </a:lnSpc>
              </a:pPr>
              <a:r>
                <a:rPr lang="en-US" sz="2009" spc="78">
                  <a:solidFill>
                    <a:srgbClr val="000000"/>
                  </a:solidFill>
                  <a:latin typeface="TT Chocolates"/>
                  <a:ea typeface="TT Chocolates"/>
                  <a:cs typeface="TT Chocolates"/>
                  <a:sym typeface="TT Chocolates"/>
                </a:rPr>
                <a:t>MOSFET 1</a:t>
              </a:r>
            </a:p>
            <a:p>
              <a:pPr algn="ctr">
                <a:lnSpc>
                  <a:spcPts val="2371"/>
                </a:lnSpc>
                <a:spcBef>
                  <a:spcPct val="0"/>
                </a:spcBef>
              </a:pPr>
              <a:r>
                <a:rPr lang="en-US" sz="2009" spc="78">
                  <a:solidFill>
                    <a:srgbClr val="000000"/>
                  </a:solidFill>
                  <a:latin typeface="TT Chocolates"/>
                  <a:ea typeface="TT Chocolates"/>
                  <a:cs typeface="TT Chocolates"/>
                  <a:sym typeface="TT Chocolates"/>
                </a:rPr>
                <a:t>Warm channel</a:t>
              </a:r>
            </a:p>
          </p:txBody>
        </p:sp>
        <p:sp>
          <p:nvSpPr>
            <p:cNvPr id="36" name="TextBox 36"/>
            <p:cNvSpPr txBox="1"/>
            <p:nvPr/>
          </p:nvSpPr>
          <p:spPr>
            <a:xfrm>
              <a:off x="2396225" y="9525"/>
              <a:ext cx="2371940" cy="784682"/>
            </a:xfrm>
            <a:prstGeom prst="rect">
              <a:avLst/>
            </a:prstGeom>
          </p:spPr>
          <p:txBody>
            <a:bodyPr lIns="0" tIns="0" rIns="0" bIns="0" rtlCol="0" anchor="t">
              <a:spAutoFit/>
            </a:bodyPr>
            <a:lstStyle/>
            <a:p>
              <a:pPr algn="ctr">
                <a:lnSpc>
                  <a:spcPts val="2371"/>
                </a:lnSpc>
              </a:pPr>
              <a:r>
                <a:rPr lang="en-US" sz="2009" spc="78">
                  <a:solidFill>
                    <a:srgbClr val="000000"/>
                  </a:solidFill>
                  <a:latin typeface="TT Chocolates"/>
                  <a:ea typeface="TT Chocolates"/>
                  <a:cs typeface="TT Chocolates"/>
                  <a:sym typeface="TT Chocolates"/>
                </a:rPr>
                <a:t>MOSFET 2</a:t>
              </a:r>
            </a:p>
            <a:p>
              <a:pPr algn="ctr">
                <a:lnSpc>
                  <a:spcPts val="2371"/>
                </a:lnSpc>
                <a:spcBef>
                  <a:spcPct val="0"/>
                </a:spcBef>
              </a:pPr>
              <a:r>
                <a:rPr lang="en-US" sz="2009" spc="78">
                  <a:solidFill>
                    <a:srgbClr val="000000"/>
                  </a:solidFill>
                  <a:latin typeface="TT Chocolates"/>
                  <a:ea typeface="TT Chocolates"/>
                  <a:cs typeface="TT Chocolates"/>
                  <a:sym typeface="TT Chocolates"/>
                </a:rPr>
                <a:t>Cool channel</a:t>
              </a:r>
            </a:p>
          </p:txBody>
        </p:sp>
        <p:sp>
          <p:nvSpPr>
            <p:cNvPr id="37" name="TextBox 37"/>
            <p:cNvSpPr txBox="1"/>
            <p:nvPr/>
          </p:nvSpPr>
          <p:spPr>
            <a:xfrm>
              <a:off x="1255630" y="224906"/>
              <a:ext cx="2371940" cy="390982"/>
            </a:xfrm>
            <a:prstGeom prst="rect">
              <a:avLst/>
            </a:prstGeom>
          </p:spPr>
          <p:txBody>
            <a:bodyPr lIns="0" tIns="0" rIns="0" bIns="0" rtlCol="0" anchor="t">
              <a:spAutoFit/>
            </a:bodyPr>
            <a:lstStyle/>
            <a:p>
              <a:pPr algn="ctr">
                <a:lnSpc>
                  <a:spcPts val="2371"/>
                </a:lnSpc>
                <a:spcBef>
                  <a:spcPct val="0"/>
                </a:spcBef>
              </a:pPr>
              <a:r>
                <a:rPr lang="en-US" sz="2009" spc="78">
                  <a:solidFill>
                    <a:srgbClr val="000000"/>
                  </a:solidFill>
                  <a:latin typeface="TT Chocolates"/>
                  <a:ea typeface="TT Chocolates"/>
                  <a:cs typeface="TT Chocolates"/>
                  <a:sym typeface="TT Chocolates"/>
                </a:rPr>
                <a:t>&amp;</a:t>
              </a:r>
            </a:p>
          </p:txBody>
        </p:sp>
      </p:grpSp>
      <p:sp>
        <p:nvSpPr>
          <p:cNvPr id="38" name="TextBox 38"/>
          <p:cNvSpPr txBox="1"/>
          <p:nvPr/>
        </p:nvSpPr>
        <p:spPr>
          <a:xfrm>
            <a:off x="1028700" y="1826064"/>
            <a:ext cx="3587770"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Arduino prototype setup</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649946" y="1501880"/>
            <a:ext cx="8861406" cy="7756420"/>
          </a:xfrm>
          <a:custGeom>
            <a:avLst/>
            <a:gdLst/>
            <a:ahLst/>
            <a:cxnLst/>
            <a:rect l="l" t="t" r="r" b="b"/>
            <a:pathLst>
              <a:path w="8861406" h="7756420">
                <a:moveTo>
                  <a:pt x="0" y="0"/>
                </a:moveTo>
                <a:lnTo>
                  <a:pt x="8861406" y="0"/>
                </a:lnTo>
                <a:lnTo>
                  <a:pt x="8861406" y="7756420"/>
                </a:lnTo>
                <a:lnTo>
                  <a:pt x="0" y="7756420"/>
                </a:lnTo>
                <a:lnTo>
                  <a:pt x="0" y="0"/>
                </a:lnTo>
                <a:close/>
              </a:path>
            </a:pathLst>
          </a:custGeom>
          <a:blipFill>
            <a:blip r:embed="rId3"/>
            <a:stretch>
              <a:fillRect r="-23717"/>
            </a:stretch>
          </a:blipFill>
        </p:spPr>
        <p:txBody>
          <a:bodyPr/>
          <a:lstStyle/>
          <a:p>
            <a:endParaRPr lang="it-IT"/>
          </a:p>
        </p:txBody>
      </p:sp>
      <p:sp>
        <p:nvSpPr>
          <p:cNvPr id="3" name="AutoShape 3"/>
          <p:cNvSpPr/>
          <p:nvPr/>
        </p:nvSpPr>
        <p:spPr>
          <a:xfrm>
            <a:off x="11845228" y="5149417"/>
            <a:ext cx="898343" cy="1449091"/>
          </a:xfrm>
          <a:prstGeom prst="line">
            <a:avLst/>
          </a:prstGeom>
          <a:ln w="9525" cap="flat">
            <a:solidFill>
              <a:srgbClr val="000000"/>
            </a:solidFill>
            <a:prstDash val="solid"/>
            <a:headEnd type="none" w="sm" len="sm"/>
            <a:tailEnd type="none" w="sm" len="sm"/>
          </a:ln>
        </p:spPr>
        <p:txBody>
          <a:bodyPr/>
          <a:lstStyle/>
          <a:p>
            <a:endParaRPr lang="it-IT"/>
          </a:p>
        </p:txBody>
      </p:sp>
      <p:sp>
        <p:nvSpPr>
          <p:cNvPr id="4" name="AutoShape 4"/>
          <p:cNvSpPr/>
          <p:nvPr/>
        </p:nvSpPr>
        <p:spPr>
          <a:xfrm>
            <a:off x="12370060" y="4739418"/>
            <a:ext cx="2642084" cy="0"/>
          </a:xfrm>
          <a:prstGeom prst="line">
            <a:avLst/>
          </a:prstGeom>
          <a:ln w="9525" cap="flat">
            <a:solidFill>
              <a:srgbClr val="000000"/>
            </a:solidFill>
            <a:prstDash val="solid"/>
            <a:headEnd type="none" w="sm" len="sm"/>
            <a:tailEnd type="none" w="sm" len="sm"/>
          </a:ln>
        </p:spPr>
        <p:txBody>
          <a:bodyPr/>
          <a:lstStyle/>
          <a:p>
            <a:endParaRPr lang="it-IT"/>
          </a:p>
        </p:txBody>
      </p:sp>
      <p:sp>
        <p:nvSpPr>
          <p:cNvPr id="5" name="AutoShape 5"/>
          <p:cNvSpPr/>
          <p:nvPr/>
        </p:nvSpPr>
        <p:spPr>
          <a:xfrm flipV="1">
            <a:off x="12743571" y="6598508"/>
            <a:ext cx="2286865" cy="0"/>
          </a:xfrm>
          <a:prstGeom prst="line">
            <a:avLst/>
          </a:prstGeom>
          <a:ln w="9525" cap="flat">
            <a:solidFill>
              <a:srgbClr val="000000"/>
            </a:solidFill>
            <a:prstDash val="solid"/>
            <a:headEnd type="none" w="sm" len="sm"/>
            <a:tailEnd type="none" w="sm" len="sm"/>
          </a:ln>
        </p:spPr>
        <p:txBody>
          <a:bodyPr/>
          <a:lstStyle/>
          <a:p>
            <a:endParaRPr lang="it-IT"/>
          </a:p>
        </p:txBody>
      </p:sp>
      <p:sp>
        <p:nvSpPr>
          <p:cNvPr id="6" name="AutoShape 6"/>
          <p:cNvSpPr/>
          <p:nvPr/>
        </p:nvSpPr>
        <p:spPr>
          <a:xfrm>
            <a:off x="13534892" y="5671345"/>
            <a:ext cx="1495544" cy="0"/>
          </a:xfrm>
          <a:prstGeom prst="line">
            <a:avLst/>
          </a:prstGeom>
          <a:ln w="9525" cap="flat">
            <a:solidFill>
              <a:srgbClr val="000000"/>
            </a:solidFill>
            <a:prstDash val="solid"/>
            <a:headEnd type="none" w="sm" len="sm"/>
            <a:tailEnd type="none" w="sm" len="sm"/>
          </a:ln>
        </p:spPr>
        <p:txBody>
          <a:bodyPr/>
          <a:lstStyle/>
          <a:p>
            <a:endParaRPr lang="it-IT"/>
          </a:p>
        </p:txBody>
      </p:sp>
      <p:sp>
        <p:nvSpPr>
          <p:cNvPr id="7" name="Freeform 7"/>
          <p:cNvSpPr/>
          <p:nvPr/>
        </p:nvSpPr>
        <p:spPr>
          <a:xfrm>
            <a:off x="857717" y="2404592"/>
            <a:ext cx="4112794" cy="4607445"/>
          </a:xfrm>
          <a:custGeom>
            <a:avLst/>
            <a:gdLst/>
            <a:ahLst/>
            <a:cxnLst/>
            <a:rect l="l" t="t" r="r" b="b"/>
            <a:pathLst>
              <a:path w="4112794" h="4607445">
                <a:moveTo>
                  <a:pt x="0" y="0"/>
                </a:moveTo>
                <a:lnTo>
                  <a:pt x="4112794" y="0"/>
                </a:lnTo>
                <a:lnTo>
                  <a:pt x="4112794" y="4607445"/>
                </a:lnTo>
                <a:lnTo>
                  <a:pt x="0" y="4607445"/>
                </a:lnTo>
                <a:lnTo>
                  <a:pt x="0" y="0"/>
                </a:lnTo>
                <a:close/>
              </a:path>
            </a:pathLst>
          </a:custGeom>
          <a:blipFill>
            <a:blip r:embed="rId4"/>
            <a:stretch>
              <a:fillRect l="-5866" t="-3162" r="-59839" b="-1488"/>
            </a:stretch>
          </a:blipFill>
        </p:spPr>
        <p:txBody>
          <a:bodyPr/>
          <a:lstStyle/>
          <a:p>
            <a:endParaRPr lang="it-IT"/>
          </a:p>
        </p:txBody>
      </p:sp>
      <p:sp>
        <p:nvSpPr>
          <p:cNvPr id="8" name="TextBox 8"/>
          <p:cNvSpPr txBox="1"/>
          <p:nvPr/>
        </p:nvSpPr>
        <p:spPr>
          <a:xfrm>
            <a:off x="1036332" y="7825486"/>
            <a:ext cx="3934179" cy="1432814"/>
          </a:xfrm>
          <a:prstGeom prst="rect">
            <a:avLst/>
          </a:prstGeom>
        </p:spPr>
        <p:txBody>
          <a:bodyPr lIns="0" tIns="0" rIns="0" bIns="0" rtlCol="0" anchor="t">
            <a:spAutoFit/>
          </a:bodyPr>
          <a:lstStyle/>
          <a:p>
            <a:pPr marL="345439" lvl="1" indent="-172720" algn="l">
              <a:lnSpc>
                <a:spcPts val="1887"/>
              </a:lnSpc>
              <a:buFont typeface="Arial"/>
              <a:buChar char="•"/>
            </a:pPr>
            <a:r>
              <a:rPr lang="en-US" sz="1599" spc="62">
                <a:solidFill>
                  <a:srgbClr val="000000"/>
                </a:solidFill>
                <a:latin typeface="TT Chocolates"/>
                <a:ea typeface="TT Chocolates"/>
                <a:cs typeface="TT Chocolates"/>
                <a:sym typeface="TT Chocolates"/>
              </a:rPr>
              <a:t>3D printed automated rotating mecanism </a:t>
            </a:r>
          </a:p>
          <a:p>
            <a:pPr marL="345439" lvl="1" indent="-172720" algn="l">
              <a:lnSpc>
                <a:spcPts val="1887"/>
              </a:lnSpc>
              <a:buFont typeface="Arial"/>
              <a:buChar char="•"/>
            </a:pPr>
            <a:r>
              <a:rPr lang="en-US" sz="1599" spc="62">
                <a:solidFill>
                  <a:srgbClr val="000000"/>
                </a:solidFill>
                <a:latin typeface="TT Chocolates"/>
                <a:ea typeface="TT Chocolates"/>
                <a:cs typeface="TT Chocolates"/>
                <a:sym typeface="TT Chocolates"/>
              </a:rPr>
              <a:t>attached to the table base and to the shelf edge</a:t>
            </a:r>
          </a:p>
          <a:p>
            <a:pPr marL="345439" lvl="1" indent="-172720" algn="l">
              <a:lnSpc>
                <a:spcPts val="1887"/>
              </a:lnSpc>
              <a:buFont typeface="Arial"/>
              <a:buChar char="•"/>
            </a:pPr>
            <a:r>
              <a:rPr lang="en-US" sz="1599" spc="62">
                <a:solidFill>
                  <a:srgbClr val="000000"/>
                </a:solidFill>
                <a:latin typeface="TT Chocolates"/>
                <a:ea typeface="TT Chocolates"/>
                <a:cs typeface="TT Chocolates"/>
                <a:sym typeface="TT Chocolates"/>
              </a:rPr>
              <a:t>wires integrated in the thickness of the table panel and shelf lower surface </a:t>
            </a:r>
          </a:p>
        </p:txBody>
      </p:sp>
      <p:sp>
        <p:nvSpPr>
          <p:cNvPr id="9" name="TextBox 9"/>
          <p:cNvSpPr txBox="1"/>
          <p:nvPr/>
        </p:nvSpPr>
        <p:spPr>
          <a:xfrm>
            <a:off x="15280671" y="5501899"/>
            <a:ext cx="1506837" cy="242189"/>
          </a:xfrm>
          <a:prstGeom prst="rect">
            <a:avLst/>
          </a:prstGeom>
        </p:spPr>
        <p:txBody>
          <a:bodyPr lIns="0" tIns="0" rIns="0" bIns="0" rtlCol="0" anchor="t">
            <a:spAutoFit/>
          </a:bodyPr>
          <a:lstStyle/>
          <a:p>
            <a:pPr algn="l">
              <a:lnSpc>
                <a:spcPts val="1887"/>
              </a:lnSpc>
              <a:spcBef>
                <a:spcPct val="0"/>
              </a:spcBef>
            </a:pPr>
            <a:r>
              <a:rPr lang="en-US" sz="1599" spc="62">
                <a:solidFill>
                  <a:srgbClr val="000000"/>
                </a:solidFill>
                <a:latin typeface="TT Chocolates"/>
                <a:ea typeface="TT Chocolates"/>
                <a:cs typeface="TT Chocolates"/>
                <a:sym typeface="TT Chocolates"/>
              </a:rPr>
              <a:t>Metal axle</a:t>
            </a:r>
          </a:p>
        </p:txBody>
      </p:sp>
      <p:sp>
        <p:nvSpPr>
          <p:cNvPr id="10" name="TextBox 10"/>
          <p:cNvSpPr txBox="1"/>
          <p:nvPr/>
        </p:nvSpPr>
        <p:spPr>
          <a:xfrm>
            <a:off x="15280671" y="4584955"/>
            <a:ext cx="2192005" cy="480314"/>
          </a:xfrm>
          <a:prstGeom prst="rect">
            <a:avLst/>
          </a:prstGeom>
        </p:spPr>
        <p:txBody>
          <a:bodyPr lIns="0" tIns="0" rIns="0" bIns="0" rtlCol="0" anchor="t">
            <a:spAutoFit/>
          </a:bodyPr>
          <a:lstStyle/>
          <a:p>
            <a:pPr algn="l">
              <a:lnSpc>
                <a:spcPts val="1887"/>
              </a:lnSpc>
              <a:spcBef>
                <a:spcPct val="0"/>
              </a:spcBef>
            </a:pPr>
            <a:r>
              <a:rPr lang="en-US" sz="1599" spc="62">
                <a:solidFill>
                  <a:srgbClr val="000000"/>
                </a:solidFill>
                <a:latin typeface="TT Chocolates"/>
                <a:ea typeface="TT Chocolates"/>
                <a:cs typeface="TT Chocolates"/>
                <a:sym typeface="TT Chocolates"/>
              </a:rPr>
              <a:t>Shelf fixed hinge housing</a:t>
            </a:r>
          </a:p>
        </p:txBody>
      </p:sp>
      <p:sp>
        <p:nvSpPr>
          <p:cNvPr id="11" name="TextBox 11"/>
          <p:cNvSpPr txBox="1"/>
          <p:nvPr/>
        </p:nvSpPr>
        <p:spPr>
          <a:xfrm>
            <a:off x="15280671" y="6358351"/>
            <a:ext cx="1841672" cy="480314"/>
          </a:xfrm>
          <a:prstGeom prst="rect">
            <a:avLst/>
          </a:prstGeom>
        </p:spPr>
        <p:txBody>
          <a:bodyPr lIns="0" tIns="0" rIns="0" bIns="0" rtlCol="0" anchor="t">
            <a:spAutoFit/>
          </a:bodyPr>
          <a:lstStyle/>
          <a:p>
            <a:pPr algn="l">
              <a:lnSpc>
                <a:spcPts val="1887"/>
              </a:lnSpc>
              <a:spcBef>
                <a:spcPct val="0"/>
              </a:spcBef>
            </a:pPr>
            <a:r>
              <a:rPr lang="en-US" sz="1599" spc="62">
                <a:solidFill>
                  <a:srgbClr val="000000"/>
                </a:solidFill>
                <a:latin typeface="TT Chocolates"/>
                <a:ea typeface="TT Chocolates"/>
                <a:cs typeface="TT Chocolates"/>
                <a:sym typeface="TT Chocolates"/>
              </a:rPr>
              <a:t>Table panel fixed hinge housing</a:t>
            </a:r>
          </a:p>
        </p:txBody>
      </p:sp>
      <p:sp>
        <p:nvSpPr>
          <p:cNvPr id="12" name="TextBox 12"/>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05</a:t>
            </a:r>
          </a:p>
        </p:txBody>
      </p:sp>
      <p:sp>
        <p:nvSpPr>
          <p:cNvPr id="13" name="TextBox 13"/>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DIGITAL PROTOTYPE </a:t>
            </a:r>
            <a:r>
              <a:rPr lang="en-US" sz="2999" spc="599">
                <a:solidFill>
                  <a:srgbClr val="000000"/>
                </a:solidFill>
                <a:latin typeface="TT Chocolates"/>
                <a:ea typeface="TT Chocolates"/>
                <a:cs typeface="TT Chocolates"/>
                <a:sym typeface="TT Chocolates"/>
              </a:rPr>
              <a:t>| FRAGMENT LOGIC</a:t>
            </a:r>
          </a:p>
        </p:txBody>
      </p:sp>
      <p:sp>
        <p:nvSpPr>
          <p:cNvPr id="14" name="TextBox 14"/>
          <p:cNvSpPr txBox="1"/>
          <p:nvPr/>
        </p:nvSpPr>
        <p:spPr>
          <a:xfrm>
            <a:off x="1028700" y="1826064"/>
            <a:ext cx="3587770"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Selected fragment</a:t>
            </a:r>
          </a:p>
        </p:txBody>
      </p:sp>
      <p:sp>
        <p:nvSpPr>
          <p:cNvPr id="15" name="TextBox 15"/>
          <p:cNvSpPr txBox="1"/>
          <p:nvPr/>
        </p:nvSpPr>
        <p:spPr>
          <a:xfrm>
            <a:off x="1028700" y="7395371"/>
            <a:ext cx="3587770"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Rotating table panel</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2794521"/>
            <a:ext cx="6153517" cy="6463779"/>
          </a:xfrm>
          <a:custGeom>
            <a:avLst/>
            <a:gdLst/>
            <a:ahLst/>
            <a:cxnLst/>
            <a:rect l="l" t="t" r="r" b="b"/>
            <a:pathLst>
              <a:path w="6153517" h="6463779">
                <a:moveTo>
                  <a:pt x="0" y="0"/>
                </a:moveTo>
                <a:lnTo>
                  <a:pt x="6153517" y="0"/>
                </a:lnTo>
                <a:lnTo>
                  <a:pt x="6153517" y="6463779"/>
                </a:lnTo>
                <a:lnTo>
                  <a:pt x="0" y="6463779"/>
                </a:lnTo>
                <a:lnTo>
                  <a:pt x="0" y="0"/>
                </a:lnTo>
                <a:close/>
              </a:path>
            </a:pathLst>
          </a:custGeom>
          <a:blipFill>
            <a:blip r:embed="rId3"/>
            <a:stretch>
              <a:fillRect l="-17194" t="-1143" r="-34919" b="-1311"/>
            </a:stretch>
          </a:blipFill>
        </p:spPr>
        <p:txBody>
          <a:bodyPr/>
          <a:lstStyle/>
          <a:p>
            <a:endParaRPr lang="it-IT"/>
          </a:p>
        </p:txBody>
      </p:sp>
      <p:sp>
        <p:nvSpPr>
          <p:cNvPr id="3" name="AutoShape 3"/>
          <p:cNvSpPr/>
          <p:nvPr/>
        </p:nvSpPr>
        <p:spPr>
          <a:xfrm flipH="1" flipV="1">
            <a:off x="1587418" y="6476091"/>
            <a:ext cx="3232232" cy="2020209"/>
          </a:xfrm>
          <a:prstGeom prst="line">
            <a:avLst/>
          </a:prstGeom>
          <a:ln w="47625" cap="flat">
            <a:solidFill>
              <a:srgbClr val="9D9D9D">
                <a:alpha val="35686"/>
              </a:srgbClr>
            </a:solidFill>
            <a:prstDash val="sysDash"/>
            <a:headEnd type="none" w="sm" len="sm"/>
            <a:tailEnd type="arrow" w="med" len="sm"/>
          </a:ln>
        </p:spPr>
        <p:txBody>
          <a:bodyPr/>
          <a:lstStyle/>
          <a:p>
            <a:endParaRPr lang="it-IT"/>
          </a:p>
        </p:txBody>
      </p:sp>
      <p:sp>
        <p:nvSpPr>
          <p:cNvPr id="4" name="Freeform 4"/>
          <p:cNvSpPr/>
          <p:nvPr/>
        </p:nvSpPr>
        <p:spPr>
          <a:xfrm>
            <a:off x="8653475" y="2794521"/>
            <a:ext cx="4896716" cy="5052994"/>
          </a:xfrm>
          <a:custGeom>
            <a:avLst/>
            <a:gdLst/>
            <a:ahLst/>
            <a:cxnLst/>
            <a:rect l="l" t="t" r="r" b="b"/>
            <a:pathLst>
              <a:path w="4896716" h="5052994">
                <a:moveTo>
                  <a:pt x="0" y="0"/>
                </a:moveTo>
                <a:lnTo>
                  <a:pt x="4896716" y="0"/>
                </a:lnTo>
                <a:lnTo>
                  <a:pt x="4896716" y="5052995"/>
                </a:lnTo>
                <a:lnTo>
                  <a:pt x="0" y="5052995"/>
                </a:lnTo>
                <a:lnTo>
                  <a:pt x="0" y="0"/>
                </a:lnTo>
                <a:close/>
              </a:path>
            </a:pathLst>
          </a:custGeom>
          <a:blipFill>
            <a:blip r:embed="rId4"/>
            <a:stretch>
              <a:fillRect l="-68218" t="-12468" r="-17134" b="-14612"/>
            </a:stretch>
          </a:blipFill>
        </p:spPr>
        <p:txBody>
          <a:bodyPr/>
          <a:lstStyle/>
          <a:p>
            <a:endParaRPr lang="it-IT"/>
          </a:p>
        </p:txBody>
      </p:sp>
      <p:sp>
        <p:nvSpPr>
          <p:cNvPr id="5" name="TextBox 5"/>
          <p:cNvSpPr txBox="1"/>
          <p:nvPr/>
        </p:nvSpPr>
        <p:spPr>
          <a:xfrm>
            <a:off x="1028700" y="2210381"/>
            <a:ext cx="4214923" cy="310058"/>
          </a:xfrm>
          <a:prstGeom prst="rect">
            <a:avLst/>
          </a:prstGeom>
        </p:spPr>
        <p:txBody>
          <a:bodyPr lIns="0" tIns="0" rIns="0" bIns="0" rtlCol="0" anchor="t">
            <a:spAutoFit/>
          </a:bodyPr>
          <a:lstStyle/>
          <a:p>
            <a:pPr algn="l">
              <a:lnSpc>
                <a:spcPts val="2442"/>
              </a:lnSpc>
              <a:spcBef>
                <a:spcPct val="0"/>
              </a:spcBef>
            </a:pPr>
            <a:r>
              <a:rPr lang="en-US" sz="2070" spc="80">
                <a:solidFill>
                  <a:srgbClr val="000000"/>
                </a:solidFill>
                <a:latin typeface="TT Chocolates"/>
                <a:ea typeface="TT Chocolates"/>
                <a:cs typeface="TT Chocolates"/>
                <a:sym typeface="TT Chocolates"/>
              </a:rPr>
              <a:t>To control the mechanism </a:t>
            </a:r>
          </a:p>
        </p:txBody>
      </p:sp>
      <p:sp>
        <p:nvSpPr>
          <p:cNvPr id="6" name="TextBox 6"/>
          <p:cNvSpPr txBox="1"/>
          <p:nvPr/>
        </p:nvSpPr>
        <p:spPr>
          <a:xfrm>
            <a:off x="13972266" y="5902551"/>
            <a:ext cx="3106100" cy="1670939"/>
          </a:xfrm>
          <a:prstGeom prst="rect">
            <a:avLst/>
          </a:prstGeom>
        </p:spPr>
        <p:txBody>
          <a:bodyPr lIns="0" tIns="0" rIns="0" bIns="0" rtlCol="0" anchor="t">
            <a:spAutoFit/>
          </a:bodyPr>
          <a:lstStyle/>
          <a:p>
            <a:pPr algn="l">
              <a:lnSpc>
                <a:spcPts val="1887"/>
              </a:lnSpc>
            </a:pPr>
            <a:r>
              <a:rPr lang="en-US" sz="1599" spc="62">
                <a:solidFill>
                  <a:srgbClr val="000000"/>
                </a:solidFill>
                <a:latin typeface="TT Chocolates"/>
                <a:ea typeface="TT Chocolates"/>
                <a:cs typeface="TT Chocolates"/>
                <a:sym typeface="TT Chocolates"/>
              </a:rPr>
              <a:t>High-torque servo motor (MG996R type)</a:t>
            </a:r>
          </a:p>
          <a:p>
            <a:pPr marL="345439" lvl="1" indent="-172720" algn="l">
              <a:lnSpc>
                <a:spcPts val="1887"/>
              </a:lnSpc>
              <a:buFont typeface="Arial"/>
              <a:buChar char="•"/>
            </a:pPr>
            <a:r>
              <a:rPr lang="en-US" sz="1599" spc="62">
                <a:solidFill>
                  <a:srgbClr val="000000"/>
                </a:solidFill>
                <a:latin typeface="TT Chocolates"/>
                <a:ea typeface="TT Chocolates"/>
                <a:cs typeface="TT Chocolates"/>
                <a:sym typeface="TT Chocolates"/>
              </a:rPr>
              <a:t>Direct angle control (0–180°)</a:t>
            </a:r>
          </a:p>
          <a:p>
            <a:pPr marL="345439" lvl="1" indent="-172720" algn="l">
              <a:lnSpc>
                <a:spcPts val="1887"/>
              </a:lnSpc>
              <a:buFont typeface="Arial"/>
              <a:buChar char="•"/>
            </a:pPr>
            <a:r>
              <a:rPr lang="en-US" sz="1599" spc="62">
                <a:solidFill>
                  <a:srgbClr val="000000"/>
                </a:solidFill>
                <a:latin typeface="TT Chocolates"/>
                <a:ea typeface="TT Chocolates"/>
                <a:cs typeface="TT Chocolates"/>
                <a:sym typeface="TT Chocolates"/>
              </a:rPr>
              <a:t>Compact (40mm x 19mm x 43mm) </a:t>
            </a:r>
          </a:p>
          <a:p>
            <a:pPr marL="345439" lvl="1" indent="-172720" algn="l">
              <a:lnSpc>
                <a:spcPts val="1887"/>
              </a:lnSpc>
              <a:buFont typeface="Arial"/>
              <a:buChar char="•"/>
            </a:pPr>
            <a:r>
              <a:rPr lang="en-US" sz="1599" spc="62">
                <a:solidFill>
                  <a:srgbClr val="000000"/>
                </a:solidFill>
                <a:latin typeface="TT Chocolates"/>
                <a:ea typeface="TT Chocolates"/>
                <a:cs typeface="TT Chocolates"/>
                <a:sym typeface="TT Chocolates"/>
              </a:rPr>
              <a:t>easy to hide in the Voronoi structure</a:t>
            </a:r>
          </a:p>
        </p:txBody>
      </p:sp>
      <p:sp>
        <p:nvSpPr>
          <p:cNvPr id="7" name="TextBox 7"/>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05</a:t>
            </a:r>
          </a:p>
        </p:txBody>
      </p:sp>
      <p:sp>
        <p:nvSpPr>
          <p:cNvPr id="8" name="TextBox 8"/>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DIGITAL PROTOTYPE </a:t>
            </a:r>
            <a:r>
              <a:rPr lang="en-US" sz="2999" spc="599">
                <a:solidFill>
                  <a:srgbClr val="000000"/>
                </a:solidFill>
                <a:latin typeface="TT Chocolates"/>
                <a:ea typeface="TT Chocolates"/>
                <a:cs typeface="TT Chocolates"/>
                <a:sym typeface="TT Chocolates"/>
              </a:rPr>
              <a:t>| FRAGMENT LOGIC</a:t>
            </a:r>
          </a:p>
        </p:txBody>
      </p:sp>
      <p:sp>
        <p:nvSpPr>
          <p:cNvPr id="9" name="TextBox 9"/>
          <p:cNvSpPr txBox="1"/>
          <p:nvPr/>
        </p:nvSpPr>
        <p:spPr>
          <a:xfrm>
            <a:off x="1028700" y="1826064"/>
            <a:ext cx="3587770"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Arduino microcontroller</a:t>
            </a:r>
          </a:p>
        </p:txBody>
      </p:sp>
      <p:sp>
        <p:nvSpPr>
          <p:cNvPr id="10" name="TextBox 10"/>
          <p:cNvSpPr txBox="1"/>
          <p:nvPr/>
        </p:nvSpPr>
        <p:spPr>
          <a:xfrm>
            <a:off x="9414047" y="1818444"/>
            <a:ext cx="5358879"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Motor integrated into the fixed structure </a:t>
            </a:r>
          </a:p>
        </p:txBody>
      </p:sp>
      <p:sp>
        <p:nvSpPr>
          <p:cNvPr id="11" name="AutoShape 11"/>
          <p:cNvSpPr/>
          <p:nvPr/>
        </p:nvSpPr>
        <p:spPr>
          <a:xfrm>
            <a:off x="10559353" y="6574288"/>
            <a:ext cx="1481981" cy="397096"/>
          </a:xfrm>
          <a:prstGeom prst="line">
            <a:avLst/>
          </a:prstGeom>
          <a:ln w="9525" cap="flat">
            <a:solidFill>
              <a:srgbClr val="000000"/>
            </a:solidFill>
            <a:prstDash val="solid"/>
            <a:headEnd type="none" w="sm" len="sm"/>
            <a:tailEnd type="none" w="sm" len="sm"/>
          </a:ln>
        </p:spPr>
        <p:txBody>
          <a:bodyPr/>
          <a:lstStyle/>
          <a:p>
            <a:endParaRPr lang="it-IT"/>
          </a:p>
        </p:txBody>
      </p:sp>
      <p:sp>
        <p:nvSpPr>
          <p:cNvPr id="12" name="AutoShape 12"/>
          <p:cNvSpPr/>
          <p:nvPr/>
        </p:nvSpPr>
        <p:spPr>
          <a:xfrm flipV="1">
            <a:off x="12068261" y="6971383"/>
            <a:ext cx="1715412" cy="4763"/>
          </a:xfrm>
          <a:prstGeom prst="line">
            <a:avLst/>
          </a:prstGeom>
          <a:ln w="9525" cap="flat">
            <a:solidFill>
              <a:srgbClr val="000000"/>
            </a:solidFill>
            <a:prstDash val="solid"/>
            <a:headEnd type="none" w="sm" len="sm"/>
            <a:tailEnd type="none" w="sm" len="sm"/>
          </a:ln>
        </p:spPr>
        <p:txBody>
          <a:bodyPr/>
          <a:lstStyle/>
          <a:p>
            <a:endParaRPr lang="it-IT"/>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4788484"/>
            <a:ext cx="1418271" cy="3218008"/>
          </a:xfrm>
          <a:custGeom>
            <a:avLst/>
            <a:gdLst/>
            <a:ahLst/>
            <a:cxnLst/>
            <a:rect l="l" t="t" r="r" b="b"/>
            <a:pathLst>
              <a:path w="1418271" h="3218008">
                <a:moveTo>
                  <a:pt x="0" y="0"/>
                </a:moveTo>
                <a:lnTo>
                  <a:pt x="1418271" y="0"/>
                </a:lnTo>
                <a:lnTo>
                  <a:pt x="1418271" y="3218009"/>
                </a:lnTo>
                <a:lnTo>
                  <a:pt x="0" y="3218009"/>
                </a:lnTo>
                <a:lnTo>
                  <a:pt x="0" y="0"/>
                </a:lnTo>
                <a:close/>
              </a:path>
            </a:pathLst>
          </a:custGeom>
          <a:blipFill>
            <a:blip r:embed="rId2"/>
            <a:stretch>
              <a:fillRect l="-167587" r="-195403" b="-5852"/>
            </a:stretch>
          </a:blipFill>
        </p:spPr>
        <p:txBody>
          <a:bodyPr/>
          <a:lstStyle/>
          <a:p>
            <a:endParaRPr lang="it-IT"/>
          </a:p>
        </p:txBody>
      </p:sp>
      <p:sp>
        <p:nvSpPr>
          <p:cNvPr id="3" name="Freeform 3"/>
          <p:cNvSpPr/>
          <p:nvPr/>
        </p:nvSpPr>
        <p:spPr>
          <a:xfrm>
            <a:off x="3023648" y="5203717"/>
            <a:ext cx="4410194" cy="2971575"/>
          </a:xfrm>
          <a:custGeom>
            <a:avLst/>
            <a:gdLst/>
            <a:ahLst/>
            <a:cxnLst/>
            <a:rect l="l" t="t" r="r" b="b"/>
            <a:pathLst>
              <a:path w="4410194" h="2971575">
                <a:moveTo>
                  <a:pt x="0" y="0"/>
                </a:moveTo>
                <a:lnTo>
                  <a:pt x="4410194" y="0"/>
                </a:lnTo>
                <a:lnTo>
                  <a:pt x="4410194" y="2971575"/>
                </a:lnTo>
                <a:lnTo>
                  <a:pt x="0" y="2971575"/>
                </a:lnTo>
                <a:lnTo>
                  <a:pt x="0" y="0"/>
                </a:lnTo>
                <a:close/>
              </a:path>
            </a:pathLst>
          </a:custGeom>
          <a:blipFill>
            <a:blip r:embed="rId3">
              <a:alphaModFix amt="90000"/>
            </a:blip>
            <a:stretch>
              <a:fillRect l="-44819" t="-32570" r="-44936" b="-13521"/>
            </a:stretch>
          </a:blipFill>
        </p:spPr>
        <p:txBody>
          <a:bodyPr/>
          <a:lstStyle/>
          <a:p>
            <a:endParaRPr lang="it-IT"/>
          </a:p>
        </p:txBody>
      </p:sp>
      <p:sp>
        <p:nvSpPr>
          <p:cNvPr id="4" name="Freeform 4"/>
          <p:cNvSpPr/>
          <p:nvPr/>
        </p:nvSpPr>
        <p:spPr>
          <a:xfrm>
            <a:off x="8047996" y="5279021"/>
            <a:ext cx="4315837" cy="2820966"/>
          </a:xfrm>
          <a:custGeom>
            <a:avLst/>
            <a:gdLst/>
            <a:ahLst/>
            <a:cxnLst/>
            <a:rect l="l" t="t" r="r" b="b"/>
            <a:pathLst>
              <a:path w="4315837" h="2820966">
                <a:moveTo>
                  <a:pt x="0" y="0"/>
                </a:moveTo>
                <a:lnTo>
                  <a:pt x="4315837" y="0"/>
                </a:lnTo>
                <a:lnTo>
                  <a:pt x="4315837" y="2820966"/>
                </a:lnTo>
                <a:lnTo>
                  <a:pt x="0" y="2820966"/>
                </a:lnTo>
                <a:lnTo>
                  <a:pt x="0" y="0"/>
                </a:lnTo>
                <a:close/>
              </a:path>
            </a:pathLst>
          </a:custGeom>
          <a:blipFill>
            <a:blip r:embed="rId4">
              <a:alphaModFix amt="90000"/>
            </a:blip>
            <a:stretch>
              <a:fillRect l="-49895" t="-38494" r="-48341" b="-18834"/>
            </a:stretch>
          </a:blipFill>
        </p:spPr>
        <p:txBody>
          <a:bodyPr/>
          <a:lstStyle/>
          <a:p>
            <a:endParaRPr lang="it-IT"/>
          </a:p>
        </p:txBody>
      </p:sp>
      <p:sp>
        <p:nvSpPr>
          <p:cNvPr id="5" name="Freeform 5"/>
          <p:cNvSpPr/>
          <p:nvPr/>
        </p:nvSpPr>
        <p:spPr>
          <a:xfrm>
            <a:off x="13104162" y="5203717"/>
            <a:ext cx="4170722" cy="2961817"/>
          </a:xfrm>
          <a:custGeom>
            <a:avLst/>
            <a:gdLst/>
            <a:ahLst/>
            <a:cxnLst/>
            <a:rect l="l" t="t" r="r" b="b"/>
            <a:pathLst>
              <a:path w="4170722" h="2961817">
                <a:moveTo>
                  <a:pt x="0" y="0"/>
                </a:moveTo>
                <a:lnTo>
                  <a:pt x="4170721" y="0"/>
                </a:lnTo>
                <a:lnTo>
                  <a:pt x="4170721" y="2961817"/>
                </a:lnTo>
                <a:lnTo>
                  <a:pt x="0" y="2961817"/>
                </a:lnTo>
                <a:lnTo>
                  <a:pt x="0" y="0"/>
                </a:lnTo>
                <a:close/>
              </a:path>
            </a:pathLst>
          </a:custGeom>
          <a:blipFill>
            <a:blip r:embed="rId5">
              <a:alphaModFix amt="90000"/>
            </a:blip>
            <a:stretch>
              <a:fillRect l="-50447" t="-26341" r="-49799" b="-19935"/>
            </a:stretch>
          </a:blipFill>
        </p:spPr>
        <p:txBody>
          <a:bodyPr/>
          <a:lstStyle/>
          <a:p>
            <a:endParaRPr lang="it-IT"/>
          </a:p>
        </p:txBody>
      </p:sp>
      <p:grpSp>
        <p:nvGrpSpPr>
          <p:cNvPr id="6" name="Group 6"/>
          <p:cNvGrpSpPr/>
          <p:nvPr/>
        </p:nvGrpSpPr>
        <p:grpSpPr>
          <a:xfrm>
            <a:off x="1057275" y="7274548"/>
            <a:ext cx="900744" cy="90074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28575" cap="sq">
              <a:solidFill>
                <a:srgbClr val="9D9D9D">
                  <a:alpha val="35686"/>
                </a:srgbClr>
              </a:solidFill>
              <a:prstDash val="lgDash"/>
              <a:miter/>
            </a:ln>
          </p:spPr>
          <p:txBody>
            <a:bodyPr/>
            <a:lstStyle/>
            <a:p>
              <a:endParaRPr lang="it-IT"/>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2090"/>
                </a:lnSpc>
              </a:pPr>
              <a:endParaRPr/>
            </a:p>
          </p:txBody>
        </p:sp>
      </p:grpSp>
      <p:grpSp>
        <p:nvGrpSpPr>
          <p:cNvPr id="9" name="Group 9"/>
          <p:cNvGrpSpPr/>
          <p:nvPr/>
        </p:nvGrpSpPr>
        <p:grpSpPr>
          <a:xfrm rot="-10800000">
            <a:off x="2314918" y="6423907"/>
            <a:ext cx="708730" cy="472190"/>
            <a:chOff x="0" y="0"/>
            <a:chExt cx="647700" cy="431529"/>
          </a:xfrm>
        </p:grpSpPr>
        <p:sp>
          <p:nvSpPr>
            <p:cNvPr id="10" name="Freeform 10"/>
            <p:cNvSpPr/>
            <p:nvPr/>
          </p:nvSpPr>
          <p:spPr>
            <a:xfrm>
              <a:off x="0" y="0"/>
              <a:ext cx="647700" cy="431529"/>
            </a:xfrm>
            <a:custGeom>
              <a:avLst/>
              <a:gdLst/>
              <a:ahLst/>
              <a:cxnLst/>
              <a:rect l="l" t="t" r="r" b="b"/>
              <a:pathLst>
                <a:path w="647700" h="431529">
                  <a:moveTo>
                    <a:pt x="239386" y="165757"/>
                  </a:moveTo>
                  <a:lnTo>
                    <a:pt x="647700" y="165757"/>
                  </a:lnTo>
                  <a:lnTo>
                    <a:pt x="647700" y="265752"/>
                  </a:lnTo>
                  <a:lnTo>
                    <a:pt x="239373" y="265752"/>
                  </a:lnTo>
                  <a:lnTo>
                    <a:pt x="302255" y="431529"/>
                  </a:lnTo>
                  <a:lnTo>
                    <a:pt x="0" y="215765"/>
                  </a:lnTo>
                  <a:lnTo>
                    <a:pt x="302255" y="0"/>
                  </a:lnTo>
                  <a:lnTo>
                    <a:pt x="239386" y="165757"/>
                  </a:lnTo>
                  <a:close/>
                </a:path>
              </a:pathLst>
            </a:custGeom>
            <a:solidFill>
              <a:srgbClr val="FFFFFF"/>
            </a:solidFill>
          </p:spPr>
          <p:txBody>
            <a:bodyPr/>
            <a:lstStyle/>
            <a:p>
              <a:endParaRPr lang="it-IT"/>
            </a:p>
          </p:txBody>
        </p:sp>
        <p:sp>
          <p:nvSpPr>
            <p:cNvPr id="11" name="TextBox 11"/>
            <p:cNvSpPr txBox="1"/>
            <p:nvPr/>
          </p:nvSpPr>
          <p:spPr>
            <a:xfrm>
              <a:off x="120650" y="165100"/>
              <a:ext cx="527050" cy="101329"/>
            </a:xfrm>
            <a:prstGeom prst="rect">
              <a:avLst/>
            </a:prstGeom>
          </p:spPr>
          <p:txBody>
            <a:bodyPr lIns="50800" tIns="50800" rIns="50800" bIns="50800" rtlCol="0" anchor="ctr"/>
            <a:lstStyle/>
            <a:p>
              <a:pPr algn="ctr">
                <a:lnSpc>
                  <a:spcPts val="2090"/>
                </a:lnSpc>
              </a:pPr>
              <a:endParaRPr/>
            </a:p>
          </p:txBody>
        </p:sp>
      </p:grpSp>
      <p:grpSp>
        <p:nvGrpSpPr>
          <p:cNvPr id="12" name="Group 12"/>
          <p:cNvGrpSpPr/>
          <p:nvPr/>
        </p:nvGrpSpPr>
        <p:grpSpPr>
          <a:xfrm rot="-10800000">
            <a:off x="7433842" y="6423907"/>
            <a:ext cx="708730" cy="472190"/>
            <a:chOff x="0" y="0"/>
            <a:chExt cx="647700" cy="431529"/>
          </a:xfrm>
        </p:grpSpPr>
        <p:sp>
          <p:nvSpPr>
            <p:cNvPr id="13" name="Freeform 13"/>
            <p:cNvSpPr/>
            <p:nvPr/>
          </p:nvSpPr>
          <p:spPr>
            <a:xfrm>
              <a:off x="0" y="0"/>
              <a:ext cx="647700" cy="431529"/>
            </a:xfrm>
            <a:custGeom>
              <a:avLst/>
              <a:gdLst/>
              <a:ahLst/>
              <a:cxnLst/>
              <a:rect l="l" t="t" r="r" b="b"/>
              <a:pathLst>
                <a:path w="647700" h="431529">
                  <a:moveTo>
                    <a:pt x="239386" y="165757"/>
                  </a:moveTo>
                  <a:lnTo>
                    <a:pt x="647700" y="165757"/>
                  </a:lnTo>
                  <a:lnTo>
                    <a:pt x="647700" y="265752"/>
                  </a:lnTo>
                  <a:lnTo>
                    <a:pt x="239373" y="265752"/>
                  </a:lnTo>
                  <a:lnTo>
                    <a:pt x="302255" y="431529"/>
                  </a:lnTo>
                  <a:lnTo>
                    <a:pt x="0" y="215765"/>
                  </a:lnTo>
                  <a:lnTo>
                    <a:pt x="302255" y="0"/>
                  </a:lnTo>
                  <a:lnTo>
                    <a:pt x="239386" y="165757"/>
                  </a:lnTo>
                  <a:close/>
                </a:path>
              </a:pathLst>
            </a:custGeom>
            <a:solidFill>
              <a:srgbClr val="FFFFFF"/>
            </a:solidFill>
          </p:spPr>
          <p:txBody>
            <a:bodyPr/>
            <a:lstStyle/>
            <a:p>
              <a:endParaRPr lang="it-IT"/>
            </a:p>
          </p:txBody>
        </p:sp>
        <p:sp>
          <p:nvSpPr>
            <p:cNvPr id="14" name="TextBox 14"/>
            <p:cNvSpPr txBox="1"/>
            <p:nvPr/>
          </p:nvSpPr>
          <p:spPr>
            <a:xfrm>
              <a:off x="120650" y="165100"/>
              <a:ext cx="527050" cy="101329"/>
            </a:xfrm>
            <a:prstGeom prst="rect">
              <a:avLst/>
            </a:prstGeom>
          </p:spPr>
          <p:txBody>
            <a:bodyPr lIns="50800" tIns="50800" rIns="50800" bIns="50800" rtlCol="0" anchor="ctr"/>
            <a:lstStyle/>
            <a:p>
              <a:pPr algn="ctr">
                <a:lnSpc>
                  <a:spcPts val="2090"/>
                </a:lnSpc>
              </a:pPr>
              <a:endParaRPr/>
            </a:p>
          </p:txBody>
        </p:sp>
      </p:grpSp>
      <p:grpSp>
        <p:nvGrpSpPr>
          <p:cNvPr id="15" name="Group 15"/>
          <p:cNvGrpSpPr/>
          <p:nvPr/>
        </p:nvGrpSpPr>
        <p:grpSpPr>
          <a:xfrm rot="-10800000">
            <a:off x="12600713" y="6423907"/>
            <a:ext cx="708730" cy="472190"/>
            <a:chOff x="0" y="0"/>
            <a:chExt cx="647700" cy="431529"/>
          </a:xfrm>
        </p:grpSpPr>
        <p:sp>
          <p:nvSpPr>
            <p:cNvPr id="16" name="Freeform 16"/>
            <p:cNvSpPr/>
            <p:nvPr/>
          </p:nvSpPr>
          <p:spPr>
            <a:xfrm>
              <a:off x="0" y="0"/>
              <a:ext cx="647700" cy="431529"/>
            </a:xfrm>
            <a:custGeom>
              <a:avLst/>
              <a:gdLst/>
              <a:ahLst/>
              <a:cxnLst/>
              <a:rect l="l" t="t" r="r" b="b"/>
              <a:pathLst>
                <a:path w="647700" h="431529">
                  <a:moveTo>
                    <a:pt x="239386" y="165757"/>
                  </a:moveTo>
                  <a:lnTo>
                    <a:pt x="647700" y="165757"/>
                  </a:lnTo>
                  <a:lnTo>
                    <a:pt x="647700" y="265752"/>
                  </a:lnTo>
                  <a:lnTo>
                    <a:pt x="239373" y="265752"/>
                  </a:lnTo>
                  <a:lnTo>
                    <a:pt x="302255" y="431529"/>
                  </a:lnTo>
                  <a:lnTo>
                    <a:pt x="0" y="215765"/>
                  </a:lnTo>
                  <a:lnTo>
                    <a:pt x="302255" y="0"/>
                  </a:lnTo>
                  <a:lnTo>
                    <a:pt x="239386" y="165757"/>
                  </a:lnTo>
                  <a:close/>
                </a:path>
              </a:pathLst>
            </a:custGeom>
            <a:solidFill>
              <a:srgbClr val="FFFFFF"/>
            </a:solidFill>
          </p:spPr>
          <p:txBody>
            <a:bodyPr/>
            <a:lstStyle/>
            <a:p>
              <a:endParaRPr lang="it-IT"/>
            </a:p>
          </p:txBody>
        </p:sp>
        <p:sp>
          <p:nvSpPr>
            <p:cNvPr id="17" name="TextBox 17"/>
            <p:cNvSpPr txBox="1"/>
            <p:nvPr/>
          </p:nvSpPr>
          <p:spPr>
            <a:xfrm>
              <a:off x="120650" y="165100"/>
              <a:ext cx="527050" cy="101329"/>
            </a:xfrm>
            <a:prstGeom prst="rect">
              <a:avLst/>
            </a:prstGeom>
          </p:spPr>
          <p:txBody>
            <a:bodyPr lIns="50800" tIns="50800" rIns="50800" bIns="50800" rtlCol="0" anchor="ctr"/>
            <a:lstStyle/>
            <a:p>
              <a:pPr algn="ctr">
                <a:lnSpc>
                  <a:spcPts val="2090"/>
                </a:lnSpc>
              </a:pPr>
              <a:endParaRPr/>
            </a:p>
          </p:txBody>
        </p:sp>
      </p:grpSp>
      <p:sp>
        <p:nvSpPr>
          <p:cNvPr id="18" name="Freeform 18"/>
          <p:cNvSpPr/>
          <p:nvPr/>
        </p:nvSpPr>
        <p:spPr>
          <a:xfrm>
            <a:off x="1448454" y="2682183"/>
            <a:ext cx="3657619" cy="1239527"/>
          </a:xfrm>
          <a:custGeom>
            <a:avLst/>
            <a:gdLst/>
            <a:ahLst/>
            <a:cxnLst/>
            <a:rect l="l" t="t" r="r" b="b"/>
            <a:pathLst>
              <a:path w="3657619" h="1239527">
                <a:moveTo>
                  <a:pt x="0" y="0"/>
                </a:moveTo>
                <a:lnTo>
                  <a:pt x="3657620" y="0"/>
                </a:lnTo>
                <a:lnTo>
                  <a:pt x="3657620" y="1239526"/>
                </a:lnTo>
                <a:lnTo>
                  <a:pt x="0" y="1239526"/>
                </a:lnTo>
                <a:lnTo>
                  <a:pt x="0" y="0"/>
                </a:lnTo>
                <a:close/>
              </a:path>
            </a:pathLst>
          </a:custGeom>
          <a:blipFill>
            <a:blip r:embed="rId6">
              <a:alphaModFix amt="85000"/>
            </a:blip>
            <a:stretch>
              <a:fillRect l="-74563" t="-201726" r="-38613" b="-116807"/>
            </a:stretch>
          </a:blipFill>
        </p:spPr>
        <p:txBody>
          <a:bodyPr/>
          <a:lstStyle/>
          <a:p>
            <a:endParaRPr lang="it-IT"/>
          </a:p>
        </p:txBody>
      </p:sp>
      <p:sp>
        <p:nvSpPr>
          <p:cNvPr id="19" name="Freeform 19"/>
          <p:cNvSpPr/>
          <p:nvPr/>
        </p:nvSpPr>
        <p:spPr>
          <a:xfrm>
            <a:off x="13163550" y="2715461"/>
            <a:ext cx="4051945" cy="1090908"/>
          </a:xfrm>
          <a:custGeom>
            <a:avLst/>
            <a:gdLst/>
            <a:ahLst/>
            <a:cxnLst/>
            <a:rect l="l" t="t" r="r" b="b"/>
            <a:pathLst>
              <a:path w="4051945" h="1090908">
                <a:moveTo>
                  <a:pt x="0" y="0"/>
                </a:moveTo>
                <a:lnTo>
                  <a:pt x="4051945" y="0"/>
                </a:lnTo>
                <a:lnTo>
                  <a:pt x="4051945" y="1090909"/>
                </a:lnTo>
                <a:lnTo>
                  <a:pt x="0" y="1090909"/>
                </a:lnTo>
                <a:lnTo>
                  <a:pt x="0" y="0"/>
                </a:lnTo>
                <a:close/>
              </a:path>
            </a:pathLst>
          </a:custGeom>
          <a:blipFill>
            <a:blip r:embed="rId7">
              <a:alphaModFix amt="85000"/>
            </a:blip>
            <a:stretch>
              <a:fillRect l="-9395" t="-173095" r="-12833" b="-180143"/>
            </a:stretch>
          </a:blipFill>
        </p:spPr>
        <p:txBody>
          <a:bodyPr/>
          <a:lstStyle/>
          <a:p>
            <a:endParaRPr lang="it-IT"/>
          </a:p>
        </p:txBody>
      </p:sp>
      <p:grpSp>
        <p:nvGrpSpPr>
          <p:cNvPr id="20" name="Group 20"/>
          <p:cNvGrpSpPr/>
          <p:nvPr/>
        </p:nvGrpSpPr>
        <p:grpSpPr>
          <a:xfrm>
            <a:off x="7346628" y="2121205"/>
            <a:ext cx="4621743" cy="2279422"/>
            <a:chOff x="0" y="0"/>
            <a:chExt cx="6162325" cy="3039229"/>
          </a:xfrm>
        </p:grpSpPr>
        <p:sp>
          <p:nvSpPr>
            <p:cNvPr id="21" name="Freeform 21"/>
            <p:cNvSpPr/>
            <p:nvPr/>
          </p:nvSpPr>
          <p:spPr>
            <a:xfrm>
              <a:off x="0" y="0"/>
              <a:ext cx="6162325" cy="3039229"/>
            </a:xfrm>
            <a:custGeom>
              <a:avLst/>
              <a:gdLst/>
              <a:ahLst/>
              <a:cxnLst/>
              <a:rect l="l" t="t" r="r" b="b"/>
              <a:pathLst>
                <a:path w="6162325" h="3039229">
                  <a:moveTo>
                    <a:pt x="0" y="0"/>
                  </a:moveTo>
                  <a:lnTo>
                    <a:pt x="6162325" y="0"/>
                  </a:lnTo>
                  <a:lnTo>
                    <a:pt x="6162325" y="3039229"/>
                  </a:lnTo>
                  <a:lnTo>
                    <a:pt x="0" y="3039229"/>
                  </a:lnTo>
                  <a:lnTo>
                    <a:pt x="0" y="0"/>
                  </a:lnTo>
                  <a:close/>
                </a:path>
              </a:pathLst>
            </a:custGeom>
            <a:blipFill>
              <a:blip r:embed="rId8">
                <a:alphaModFix amt="85000"/>
              </a:blip>
              <a:stretch>
                <a:fillRect l="-7115" r="-2502" b="-4185"/>
              </a:stretch>
            </a:blipFill>
          </p:spPr>
          <p:txBody>
            <a:bodyPr/>
            <a:lstStyle/>
            <a:p>
              <a:endParaRPr lang="it-IT"/>
            </a:p>
          </p:txBody>
        </p:sp>
        <p:sp>
          <p:nvSpPr>
            <p:cNvPr id="22" name="AutoShape 22"/>
            <p:cNvSpPr/>
            <p:nvPr/>
          </p:nvSpPr>
          <p:spPr>
            <a:xfrm>
              <a:off x="4755189" y="1417029"/>
              <a:ext cx="535221" cy="0"/>
            </a:xfrm>
            <a:prstGeom prst="line">
              <a:avLst/>
            </a:prstGeom>
            <a:ln w="43001" cap="flat">
              <a:solidFill>
                <a:srgbClr val="FFFFFF">
                  <a:alpha val="84706"/>
                </a:srgbClr>
              </a:solidFill>
              <a:prstDash val="solid"/>
              <a:headEnd type="none" w="sm" len="sm"/>
              <a:tailEnd type="none" w="sm" len="sm"/>
            </a:ln>
          </p:spPr>
          <p:txBody>
            <a:bodyPr/>
            <a:lstStyle/>
            <a:p>
              <a:endParaRPr lang="it-IT"/>
            </a:p>
          </p:txBody>
        </p:sp>
        <p:sp>
          <p:nvSpPr>
            <p:cNvPr id="23" name="AutoShape 23"/>
            <p:cNvSpPr/>
            <p:nvPr/>
          </p:nvSpPr>
          <p:spPr>
            <a:xfrm>
              <a:off x="4755189" y="1940759"/>
              <a:ext cx="592854" cy="0"/>
            </a:xfrm>
            <a:prstGeom prst="line">
              <a:avLst/>
            </a:prstGeom>
            <a:ln w="43001" cap="flat">
              <a:solidFill>
                <a:srgbClr val="FFFFFF">
                  <a:alpha val="84706"/>
                </a:srgbClr>
              </a:solidFill>
              <a:prstDash val="solid"/>
              <a:headEnd type="none" w="sm" len="sm"/>
              <a:tailEnd type="none" w="sm" len="sm"/>
            </a:ln>
          </p:spPr>
          <p:txBody>
            <a:bodyPr/>
            <a:lstStyle/>
            <a:p>
              <a:endParaRPr lang="it-IT"/>
            </a:p>
          </p:txBody>
        </p:sp>
      </p:grpSp>
      <p:sp>
        <p:nvSpPr>
          <p:cNvPr id="24" name="AutoShape 24"/>
          <p:cNvSpPr/>
          <p:nvPr/>
        </p:nvSpPr>
        <p:spPr>
          <a:xfrm flipH="1">
            <a:off x="5468024" y="3304066"/>
            <a:ext cx="1248907" cy="0"/>
          </a:xfrm>
          <a:prstGeom prst="line">
            <a:avLst/>
          </a:prstGeom>
          <a:ln w="38100" cap="flat">
            <a:solidFill>
              <a:srgbClr val="020202"/>
            </a:solidFill>
            <a:prstDash val="solid"/>
            <a:headEnd type="arrow" w="med" len="sm"/>
            <a:tailEnd type="none" w="sm" len="sm"/>
          </a:ln>
        </p:spPr>
        <p:txBody>
          <a:bodyPr/>
          <a:lstStyle/>
          <a:p>
            <a:endParaRPr lang="it-IT"/>
          </a:p>
        </p:txBody>
      </p:sp>
      <p:sp>
        <p:nvSpPr>
          <p:cNvPr id="25" name="AutoShape 25"/>
          <p:cNvSpPr/>
          <p:nvPr/>
        </p:nvSpPr>
        <p:spPr>
          <a:xfrm flipH="1">
            <a:off x="12195523" y="3323116"/>
            <a:ext cx="624454" cy="0"/>
          </a:xfrm>
          <a:prstGeom prst="line">
            <a:avLst/>
          </a:prstGeom>
          <a:ln w="38100" cap="flat">
            <a:solidFill>
              <a:srgbClr val="020202"/>
            </a:solidFill>
            <a:prstDash val="solid"/>
            <a:headEnd type="arrow" w="med" len="sm"/>
            <a:tailEnd type="none" w="sm" len="sm"/>
          </a:ln>
        </p:spPr>
        <p:txBody>
          <a:bodyPr/>
          <a:lstStyle/>
          <a:p>
            <a:endParaRPr lang="it-IT"/>
          </a:p>
        </p:txBody>
      </p:sp>
      <p:sp>
        <p:nvSpPr>
          <p:cNvPr id="26" name="TextBox 26"/>
          <p:cNvSpPr txBox="1"/>
          <p:nvPr/>
        </p:nvSpPr>
        <p:spPr>
          <a:xfrm>
            <a:off x="1047750" y="8482275"/>
            <a:ext cx="2103410" cy="718439"/>
          </a:xfrm>
          <a:prstGeom prst="rect">
            <a:avLst/>
          </a:prstGeom>
        </p:spPr>
        <p:txBody>
          <a:bodyPr lIns="0" tIns="0" rIns="0" bIns="0" rtlCol="0" anchor="t">
            <a:spAutoFit/>
          </a:bodyPr>
          <a:lstStyle/>
          <a:p>
            <a:pPr algn="l">
              <a:lnSpc>
                <a:spcPts val="1887"/>
              </a:lnSpc>
            </a:pPr>
            <a:r>
              <a:rPr lang="en-US" sz="1599" spc="62">
                <a:solidFill>
                  <a:srgbClr val="4F4F4F"/>
                </a:solidFill>
                <a:latin typeface="TT Chocolates"/>
                <a:ea typeface="TT Chocolates"/>
                <a:cs typeface="TT Chocolates"/>
                <a:sym typeface="TT Chocolates"/>
              </a:rPr>
              <a:t>Mesh with load from Karamba </a:t>
            </a:r>
          </a:p>
          <a:p>
            <a:pPr algn="l">
              <a:lnSpc>
                <a:spcPts val="1887"/>
              </a:lnSpc>
            </a:pPr>
            <a:r>
              <a:rPr lang="en-US" sz="1599" spc="62">
                <a:solidFill>
                  <a:srgbClr val="4F4F4F"/>
                </a:solidFill>
                <a:latin typeface="TT Chocolates"/>
                <a:ea typeface="TT Chocolates"/>
                <a:cs typeface="TT Chocolates"/>
                <a:sym typeface="TT Chocolates"/>
              </a:rPr>
              <a:t>(for the table panel)</a:t>
            </a:r>
          </a:p>
        </p:txBody>
      </p:sp>
      <p:sp>
        <p:nvSpPr>
          <p:cNvPr id="27" name="TextBox 27"/>
          <p:cNvSpPr txBox="1"/>
          <p:nvPr/>
        </p:nvSpPr>
        <p:spPr>
          <a:xfrm>
            <a:off x="3208136" y="8482275"/>
            <a:ext cx="3760169" cy="242189"/>
          </a:xfrm>
          <a:prstGeom prst="rect">
            <a:avLst/>
          </a:prstGeom>
        </p:spPr>
        <p:txBody>
          <a:bodyPr lIns="0" tIns="0" rIns="0" bIns="0" rtlCol="0" anchor="t">
            <a:spAutoFit/>
          </a:bodyPr>
          <a:lstStyle/>
          <a:p>
            <a:pPr algn="ctr">
              <a:lnSpc>
                <a:spcPts val="1887"/>
              </a:lnSpc>
            </a:pPr>
            <a:r>
              <a:rPr lang="en-US" sz="1599" spc="62">
                <a:solidFill>
                  <a:srgbClr val="4F4F4F"/>
                </a:solidFill>
                <a:latin typeface="TT Chocolates"/>
                <a:ea typeface="TT Chocolates"/>
                <a:cs typeface="TT Chocolates"/>
                <a:sym typeface="TT Chocolates"/>
              </a:rPr>
              <a:t>Selection of a single panel</a:t>
            </a:r>
          </a:p>
        </p:txBody>
      </p:sp>
      <p:sp>
        <p:nvSpPr>
          <p:cNvPr id="28" name="TextBox 28"/>
          <p:cNvSpPr txBox="1"/>
          <p:nvPr/>
        </p:nvSpPr>
        <p:spPr>
          <a:xfrm>
            <a:off x="8093522" y="8484525"/>
            <a:ext cx="3760169" cy="480314"/>
          </a:xfrm>
          <a:prstGeom prst="rect">
            <a:avLst/>
          </a:prstGeom>
        </p:spPr>
        <p:txBody>
          <a:bodyPr lIns="0" tIns="0" rIns="0" bIns="0" rtlCol="0" anchor="t">
            <a:spAutoFit/>
          </a:bodyPr>
          <a:lstStyle/>
          <a:p>
            <a:pPr algn="ctr">
              <a:lnSpc>
                <a:spcPts val="1887"/>
              </a:lnSpc>
            </a:pPr>
            <a:r>
              <a:rPr lang="en-US" sz="1599" spc="62">
                <a:solidFill>
                  <a:srgbClr val="4F4F4F"/>
                </a:solidFill>
                <a:latin typeface="TT Chocolates"/>
                <a:ea typeface="TT Chocolates"/>
                <a:cs typeface="TT Chocolates"/>
                <a:sym typeface="TT Chocolates"/>
              </a:rPr>
              <a:t>Stress curves </a:t>
            </a:r>
          </a:p>
          <a:p>
            <a:pPr algn="ctr">
              <a:lnSpc>
                <a:spcPts val="1887"/>
              </a:lnSpc>
            </a:pPr>
            <a:r>
              <a:rPr lang="en-US" sz="1599" spc="62">
                <a:solidFill>
                  <a:srgbClr val="4F4F4F"/>
                </a:solidFill>
                <a:latin typeface="TT Chocolates"/>
                <a:ea typeface="TT Chocolates"/>
                <a:cs typeface="TT Chocolates"/>
                <a:sym typeface="TT Chocolates"/>
              </a:rPr>
              <a:t>(red:compression, blue: tension)</a:t>
            </a:r>
          </a:p>
        </p:txBody>
      </p:sp>
      <p:sp>
        <p:nvSpPr>
          <p:cNvPr id="29" name="TextBox 29"/>
          <p:cNvSpPr txBox="1"/>
          <p:nvPr/>
        </p:nvSpPr>
        <p:spPr>
          <a:xfrm>
            <a:off x="13309438" y="8484525"/>
            <a:ext cx="3760169" cy="480314"/>
          </a:xfrm>
          <a:prstGeom prst="rect">
            <a:avLst/>
          </a:prstGeom>
        </p:spPr>
        <p:txBody>
          <a:bodyPr lIns="0" tIns="0" rIns="0" bIns="0" rtlCol="0" anchor="t">
            <a:spAutoFit/>
          </a:bodyPr>
          <a:lstStyle/>
          <a:p>
            <a:pPr algn="ctr">
              <a:lnSpc>
                <a:spcPts val="1887"/>
              </a:lnSpc>
            </a:pPr>
            <a:r>
              <a:rPr lang="en-US" sz="1599" spc="62">
                <a:solidFill>
                  <a:srgbClr val="4F4F4F"/>
                </a:solidFill>
                <a:latin typeface="TT Chocolates"/>
                <a:ea typeface="TT Chocolates"/>
                <a:cs typeface="TT Chocolates"/>
                <a:sym typeface="TT Chocolates"/>
              </a:rPr>
              <a:t>Voronoi ribs structure from the stress curves </a:t>
            </a:r>
          </a:p>
        </p:txBody>
      </p:sp>
      <p:sp>
        <p:nvSpPr>
          <p:cNvPr id="30" name="TextBox 30"/>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dirty="0">
                <a:solidFill>
                  <a:srgbClr val="000000"/>
                </a:solidFill>
                <a:latin typeface="TT Chocolates Bold"/>
                <a:ea typeface="TT Chocolates Bold"/>
                <a:cs typeface="TT Chocolates Bold"/>
                <a:sym typeface="TT Chocolates Bold"/>
              </a:rPr>
              <a:t>DIGITAL PROTOTYPE </a:t>
            </a:r>
            <a:r>
              <a:rPr lang="en-US" sz="2999" spc="599" dirty="0">
                <a:solidFill>
                  <a:srgbClr val="000000"/>
                </a:solidFill>
                <a:latin typeface="TT Chocolates"/>
                <a:ea typeface="TT Chocolates"/>
                <a:cs typeface="TT Chocolates"/>
                <a:sym typeface="TT Chocolates"/>
              </a:rPr>
              <a:t>| </a:t>
            </a:r>
            <a:r>
              <a:rPr lang="en-US" sz="2999" spc="599">
                <a:solidFill>
                  <a:srgbClr val="000000"/>
                </a:solidFill>
                <a:latin typeface="TT Chocolates"/>
                <a:ea typeface="TT Chocolates"/>
                <a:cs typeface="TT Chocolates"/>
                <a:sym typeface="TT Chocolates"/>
              </a:rPr>
              <a:t>STRUCTURAL OPTIMIZATION</a:t>
            </a:r>
            <a:endParaRPr lang="en-US" sz="2999" spc="599" dirty="0">
              <a:solidFill>
                <a:srgbClr val="000000"/>
              </a:solidFill>
              <a:latin typeface="TT Chocolates"/>
              <a:ea typeface="TT Chocolates"/>
              <a:cs typeface="TT Chocolates"/>
              <a:sym typeface="TT Chocolates"/>
            </a:endParaRPr>
          </a:p>
        </p:txBody>
      </p:sp>
      <p:sp>
        <p:nvSpPr>
          <p:cNvPr id="31" name="TextBox 31"/>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16488" y="3947703"/>
            <a:ext cx="9635282" cy="5031324"/>
          </a:xfrm>
          <a:custGeom>
            <a:avLst/>
            <a:gdLst/>
            <a:ahLst/>
            <a:cxnLst/>
            <a:rect l="l" t="t" r="r" b="b"/>
            <a:pathLst>
              <a:path w="9635282" h="5031324">
                <a:moveTo>
                  <a:pt x="0" y="0"/>
                </a:moveTo>
                <a:lnTo>
                  <a:pt x="9635282" y="0"/>
                </a:lnTo>
                <a:lnTo>
                  <a:pt x="9635282" y="5031324"/>
                </a:lnTo>
                <a:lnTo>
                  <a:pt x="0" y="5031324"/>
                </a:lnTo>
                <a:lnTo>
                  <a:pt x="0" y="0"/>
                </a:lnTo>
                <a:close/>
              </a:path>
            </a:pathLst>
          </a:custGeom>
          <a:blipFill>
            <a:blip r:embed="rId3">
              <a:alphaModFix amt="80000"/>
            </a:blip>
            <a:stretch>
              <a:fillRect l="-23128" t="-18594" b="-27600"/>
            </a:stretch>
          </a:blipFill>
        </p:spPr>
        <p:txBody>
          <a:bodyPr/>
          <a:lstStyle/>
          <a:p>
            <a:endParaRPr lang="it-IT"/>
          </a:p>
        </p:txBody>
      </p:sp>
      <p:sp>
        <p:nvSpPr>
          <p:cNvPr id="3" name="AutoShape 3"/>
          <p:cNvSpPr/>
          <p:nvPr/>
        </p:nvSpPr>
        <p:spPr>
          <a:xfrm flipV="1">
            <a:off x="5488780" y="4074385"/>
            <a:ext cx="0" cy="3453168"/>
          </a:xfrm>
          <a:prstGeom prst="line">
            <a:avLst/>
          </a:prstGeom>
          <a:ln w="57150" cap="flat">
            <a:solidFill>
              <a:srgbClr val="AF4139">
                <a:alpha val="80000"/>
              </a:srgbClr>
            </a:solidFill>
            <a:prstDash val="sysDash"/>
            <a:headEnd type="none" w="sm" len="sm"/>
            <a:tailEnd type="none" w="sm" len="sm"/>
          </a:ln>
        </p:spPr>
        <p:txBody>
          <a:bodyPr/>
          <a:lstStyle/>
          <a:p>
            <a:endParaRPr lang="it-IT"/>
          </a:p>
        </p:txBody>
      </p:sp>
      <p:sp>
        <p:nvSpPr>
          <p:cNvPr id="4" name="AutoShape 4"/>
          <p:cNvSpPr/>
          <p:nvPr/>
        </p:nvSpPr>
        <p:spPr>
          <a:xfrm flipV="1">
            <a:off x="6822372" y="4044934"/>
            <a:ext cx="0" cy="3688194"/>
          </a:xfrm>
          <a:prstGeom prst="line">
            <a:avLst/>
          </a:prstGeom>
          <a:ln w="57150" cap="flat">
            <a:solidFill>
              <a:srgbClr val="AF4139">
                <a:alpha val="80000"/>
              </a:srgbClr>
            </a:solidFill>
            <a:prstDash val="sysDash"/>
            <a:headEnd type="none" w="sm" len="sm"/>
            <a:tailEnd type="none" w="sm" len="sm"/>
          </a:ln>
        </p:spPr>
        <p:txBody>
          <a:bodyPr/>
          <a:lstStyle/>
          <a:p>
            <a:endParaRPr lang="it-IT"/>
          </a:p>
        </p:txBody>
      </p:sp>
      <p:sp>
        <p:nvSpPr>
          <p:cNvPr id="5" name="AutoShape 5"/>
          <p:cNvSpPr/>
          <p:nvPr/>
        </p:nvSpPr>
        <p:spPr>
          <a:xfrm flipV="1">
            <a:off x="5488780" y="4074385"/>
            <a:ext cx="1333592" cy="0"/>
          </a:xfrm>
          <a:prstGeom prst="line">
            <a:avLst/>
          </a:prstGeom>
          <a:ln w="57150" cap="flat">
            <a:solidFill>
              <a:srgbClr val="AF4139">
                <a:alpha val="80000"/>
              </a:srgbClr>
            </a:solidFill>
            <a:prstDash val="sysDash"/>
            <a:headEnd type="none" w="sm" len="sm"/>
            <a:tailEnd type="none" w="sm" len="sm"/>
          </a:ln>
        </p:spPr>
        <p:txBody>
          <a:bodyPr/>
          <a:lstStyle/>
          <a:p>
            <a:endParaRPr lang="it-IT"/>
          </a:p>
        </p:txBody>
      </p:sp>
      <p:sp>
        <p:nvSpPr>
          <p:cNvPr id="6" name="AutoShape 6"/>
          <p:cNvSpPr/>
          <p:nvPr/>
        </p:nvSpPr>
        <p:spPr>
          <a:xfrm flipV="1">
            <a:off x="5488780" y="7715758"/>
            <a:ext cx="1333592" cy="0"/>
          </a:xfrm>
          <a:prstGeom prst="line">
            <a:avLst/>
          </a:prstGeom>
          <a:ln w="57150" cap="flat">
            <a:solidFill>
              <a:srgbClr val="AF4139">
                <a:alpha val="80000"/>
              </a:srgbClr>
            </a:solidFill>
            <a:prstDash val="sysDash"/>
            <a:headEnd type="none" w="sm" len="sm"/>
            <a:tailEnd type="none" w="sm" len="sm"/>
          </a:ln>
        </p:spPr>
        <p:txBody>
          <a:bodyPr/>
          <a:lstStyle/>
          <a:p>
            <a:endParaRPr lang="it-IT"/>
          </a:p>
        </p:txBody>
      </p:sp>
      <p:sp>
        <p:nvSpPr>
          <p:cNvPr id="7" name="AutoShape 7"/>
          <p:cNvSpPr/>
          <p:nvPr/>
        </p:nvSpPr>
        <p:spPr>
          <a:xfrm flipV="1">
            <a:off x="12365229" y="4045807"/>
            <a:ext cx="0" cy="3707389"/>
          </a:xfrm>
          <a:prstGeom prst="line">
            <a:avLst/>
          </a:prstGeom>
          <a:ln w="57150" cap="flat">
            <a:solidFill>
              <a:srgbClr val="AF4139">
                <a:alpha val="63922"/>
              </a:srgbClr>
            </a:solidFill>
            <a:prstDash val="sysDash"/>
            <a:headEnd type="none" w="sm" len="sm"/>
            <a:tailEnd type="none" w="sm" len="sm"/>
          </a:ln>
        </p:spPr>
        <p:txBody>
          <a:bodyPr/>
          <a:lstStyle/>
          <a:p>
            <a:endParaRPr lang="it-IT"/>
          </a:p>
        </p:txBody>
      </p:sp>
      <p:sp>
        <p:nvSpPr>
          <p:cNvPr id="8" name="AutoShape 8"/>
          <p:cNvSpPr/>
          <p:nvPr/>
        </p:nvSpPr>
        <p:spPr>
          <a:xfrm flipV="1">
            <a:off x="13759618" y="4045807"/>
            <a:ext cx="0" cy="3707389"/>
          </a:xfrm>
          <a:prstGeom prst="line">
            <a:avLst/>
          </a:prstGeom>
          <a:ln w="57150" cap="flat">
            <a:solidFill>
              <a:srgbClr val="AF4139">
                <a:alpha val="63922"/>
              </a:srgbClr>
            </a:solidFill>
            <a:prstDash val="sysDash"/>
            <a:headEnd type="none" w="sm" len="sm"/>
            <a:tailEnd type="none" w="sm" len="sm"/>
          </a:ln>
        </p:spPr>
        <p:txBody>
          <a:bodyPr/>
          <a:lstStyle/>
          <a:p>
            <a:endParaRPr lang="it-IT"/>
          </a:p>
        </p:txBody>
      </p:sp>
      <p:sp>
        <p:nvSpPr>
          <p:cNvPr id="9" name="AutoShape 9"/>
          <p:cNvSpPr/>
          <p:nvPr/>
        </p:nvSpPr>
        <p:spPr>
          <a:xfrm flipV="1">
            <a:off x="12365229" y="4045807"/>
            <a:ext cx="1394389" cy="0"/>
          </a:xfrm>
          <a:prstGeom prst="line">
            <a:avLst/>
          </a:prstGeom>
          <a:ln w="57150" cap="flat">
            <a:solidFill>
              <a:srgbClr val="AF4139">
                <a:alpha val="63922"/>
              </a:srgbClr>
            </a:solidFill>
            <a:prstDash val="sysDash"/>
            <a:headEnd type="none" w="sm" len="sm"/>
            <a:tailEnd type="none" w="sm" len="sm"/>
          </a:ln>
        </p:spPr>
        <p:txBody>
          <a:bodyPr/>
          <a:lstStyle/>
          <a:p>
            <a:endParaRPr lang="it-IT"/>
          </a:p>
        </p:txBody>
      </p:sp>
      <p:sp>
        <p:nvSpPr>
          <p:cNvPr id="10" name="AutoShape 10"/>
          <p:cNvSpPr/>
          <p:nvPr/>
        </p:nvSpPr>
        <p:spPr>
          <a:xfrm flipV="1">
            <a:off x="12365229" y="7735735"/>
            <a:ext cx="1394389" cy="0"/>
          </a:xfrm>
          <a:prstGeom prst="line">
            <a:avLst/>
          </a:prstGeom>
          <a:ln w="57150" cap="flat">
            <a:solidFill>
              <a:srgbClr val="AF4139">
                <a:alpha val="63922"/>
              </a:srgbClr>
            </a:solidFill>
            <a:prstDash val="sysDash"/>
            <a:headEnd type="none" w="sm" len="sm"/>
            <a:tailEnd type="none" w="sm" len="sm"/>
          </a:ln>
        </p:spPr>
        <p:txBody>
          <a:bodyPr/>
          <a:lstStyle/>
          <a:p>
            <a:endParaRPr lang="it-IT"/>
          </a:p>
        </p:txBody>
      </p:sp>
      <p:sp>
        <p:nvSpPr>
          <p:cNvPr id="11" name="AutoShape 11"/>
          <p:cNvSpPr/>
          <p:nvPr/>
        </p:nvSpPr>
        <p:spPr>
          <a:xfrm flipV="1">
            <a:off x="8299643" y="4045810"/>
            <a:ext cx="0" cy="3688497"/>
          </a:xfrm>
          <a:prstGeom prst="line">
            <a:avLst/>
          </a:prstGeom>
          <a:ln w="57150" cap="flat">
            <a:solidFill>
              <a:srgbClr val="AF4139">
                <a:alpha val="63922"/>
              </a:srgbClr>
            </a:solidFill>
            <a:prstDash val="sysDash"/>
            <a:headEnd type="none" w="sm" len="sm"/>
            <a:tailEnd type="none" w="sm" len="sm"/>
          </a:ln>
        </p:spPr>
        <p:txBody>
          <a:bodyPr/>
          <a:lstStyle/>
          <a:p>
            <a:endParaRPr lang="it-IT"/>
          </a:p>
        </p:txBody>
      </p:sp>
      <p:sp>
        <p:nvSpPr>
          <p:cNvPr id="12" name="AutoShape 12"/>
          <p:cNvSpPr/>
          <p:nvPr/>
        </p:nvSpPr>
        <p:spPr>
          <a:xfrm flipV="1">
            <a:off x="10631476" y="4045810"/>
            <a:ext cx="0" cy="3688497"/>
          </a:xfrm>
          <a:prstGeom prst="line">
            <a:avLst/>
          </a:prstGeom>
          <a:ln w="57150" cap="flat">
            <a:solidFill>
              <a:srgbClr val="AF4139">
                <a:alpha val="63922"/>
              </a:srgbClr>
            </a:solidFill>
            <a:prstDash val="sysDash"/>
            <a:headEnd type="none" w="sm" len="sm"/>
            <a:tailEnd type="none" w="sm" len="sm"/>
          </a:ln>
        </p:spPr>
        <p:txBody>
          <a:bodyPr/>
          <a:lstStyle/>
          <a:p>
            <a:endParaRPr lang="it-IT"/>
          </a:p>
        </p:txBody>
      </p:sp>
      <p:sp>
        <p:nvSpPr>
          <p:cNvPr id="13" name="AutoShape 13"/>
          <p:cNvSpPr/>
          <p:nvPr/>
        </p:nvSpPr>
        <p:spPr>
          <a:xfrm flipV="1">
            <a:off x="8299643" y="4045810"/>
            <a:ext cx="2331833" cy="0"/>
          </a:xfrm>
          <a:prstGeom prst="line">
            <a:avLst/>
          </a:prstGeom>
          <a:ln w="57150" cap="flat">
            <a:solidFill>
              <a:srgbClr val="AF4139">
                <a:alpha val="63922"/>
              </a:srgbClr>
            </a:solidFill>
            <a:prstDash val="sysDash"/>
            <a:headEnd type="none" w="sm" len="sm"/>
            <a:tailEnd type="none" w="sm" len="sm"/>
          </a:ln>
        </p:spPr>
        <p:txBody>
          <a:bodyPr/>
          <a:lstStyle/>
          <a:p>
            <a:endParaRPr lang="it-IT"/>
          </a:p>
        </p:txBody>
      </p:sp>
      <p:sp>
        <p:nvSpPr>
          <p:cNvPr id="14" name="AutoShape 14"/>
          <p:cNvSpPr/>
          <p:nvPr/>
        </p:nvSpPr>
        <p:spPr>
          <a:xfrm flipV="1">
            <a:off x="8299643" y="7716935"/>
            <a:ext cx="2331833" cy="0"/>
          </a:xfrm>
          <a:prstGeom prst="line">
            <a:avLst/>
          </a:prstGeom>
          <a:ln w="57150" cap="flat">
            <a:solidFill>
              <a:srgbClr val="AF4139">
                <a:alpha val="63922"/>
              </a:srgbClr>
            </a:solidFill>
            <a:prstDash val="sysDash"/>
            <a:headEnd type="none" w="sm" len="sm"/>
            <a:tailEnd type="none" w="sm" len="sm"/>
          </a:ln>
        </p:spPr>
        <p:txBody>
          <a:bodyPr/>
          <a:lstStyle/>
          <a:p>
            <a:endParaRPr lang="it-IT"/>
          </a:p>
        </p:txBody>
      </p:sp>
      <p:sp>
        <p:nvSpPr>
          <p:cNvPr id="15" name="TextBox 15"/>
          <p:cNvSpPr txBox="1"/>
          <p:nvPr/>
        </p:nvSpPr>
        <p:spPr>
          <a:xfrm>
            <a:off x="5517957" y="3324715"/>
            <a:ext cx="1332991" cy="480314"/>
          </a:xfrm>
          <a:prstGeom prst="rect">
            <a:avLst/>
          </a:prstGeom>
        </p:spPr>
        <p:txBody>
          <a:bodyPr lIns="0" tIns="0" rIns="0" bIns="0" rtlCol="0" anchor="t">
            <a:spAutoFit/>
          </a:bodyPr>
          <a:lstStyle/>
          <a:p>
            <a:pPr algn="ctr">
              <a:lnSpc>
                <a:spcPts val="1887"/>
              </a:lnSpc>
            </a:pPr>
            <a:r>
              <a:rPr lang="en-US" sz="1599" b="1" spc="62">
                <a:solidFill>
                  <a:srgbClr val="AF4139">
                    <a:alpha val="80000"/>
                  </a:srgbClr>
                </a:solidFill>
                <a:latin typeface="TT Chocolates Bold"/>
                <a:ea typeface="TT Chocolates Bold"/>
                <a:cs typeface="TT Chocolates Bold"/>
                <a:sym typeface="TT Chocolates Bold"/>
              </a:rPr>
              <a:t>Midnight sun </a:t>
            </a:r>
          </a:p>
          <a:p>
            <a:pPr algn="ctr">
              <a:lnSpc>
                <a:spcPts val="1887"/>
              </a:lnSpc>
            </a:pPr>
            <a:r>
              <a:rPr lang="en-US" sz="1599" b="1" spc="62">
                <a:solidFill>
                  <a:srgbClr val="AF4139">
                    <a:alpha val="80000"/>
                  </a:srgbClr>
                </a:solidFill>
                <a:latin typeface="TT Chocolates Bold"/>
                <a:ea typeface="TT Chocolates Bold"/>
                <a:cs typeface="TT Chocolates Bold"/>
                <a:sym typeface="TT Chocolates Bold"/>
              </a:rPr>
              <a:t>(3-4 months)</a:t>
            </a:r>
          </a:p>
        </p:txBody>
      </p:sp>
      <p:sp>
        <p:nvSpPr>
          <p:cNvPr id="16" name="TextBox 16"/>
          <p:cNvSpPr txBox="1"/>
          <p:nvPr/>
        </p:nvSpPr>
        <p:spPr>
          <a:xfrm>
            <a:off x="12336654" y="3324715"/>
            <a:ext cx="1504956" cy="480314"/>
          </a:xfrm>
          <a:prstGeom prst="rect">
            <a:avLst/>
          </a:prstGeom>
        </p:spPr>
        <p:txBody>
          <a:bodyPr lIns="0" tIns="0" rIns="0" bIns="0" rtlCol="0" anchor="t">
            <a:spAutoFit/>
          </a:bodyPr>
          <a:lstStyle/>
          <a:p>
            <a:pPr algn="ctr">
              <a:lnSpc>
                <a:spcPts val="1887"/>
              </a:lnSpc>
            </a:pPr>
            <a:r>
              <a:rPr lang="en-US" sz="1599" b="1" spc="62">
                <a:solidFill>
                  <a:srgbClr val="AF4139">
                    <a:alpha val="80000"/>
                  </a:srgbClr>
                </a:solidFill>
                <a:latin typeface="TT Chocolates Bold"/>
                <a:ea typeface="TT Chocolates Bold"/>
                <a:cs typeface="TT Chocolates Bold"/>
                <a:sym typeface="TT Chocolates Bold"/>
              </a:rPr>
              <a:t>Midnight sun </a:t>
            </a:r>
          </a:p>
          <a:p>
            <a:pPr algn="ctr">
              <a:lnSpc>
                <a:spcPts val="1887"/>
              </a:lnSpc>
            </a:pPr>
            <a:r>
              <a:rPr lang="en-US" sz="1599" b="1" spc="62">
                <a:solidFill>
                  <a:srgbClr val="AF4139">
                    <a:alpha val="80000"/>
                  </a:srgbClr>
                </a:solidFill>
                <a:latin typeface="TT Chocolates Bold"/>
                <a:ea typeface="TT Chocolates Bold"/>
                <a:cs typeface="TT Chocolates Bold"/>
                <a:sym typeface="TT Chocolates Bold"/>
              </a:rPr>
              <a:t>(3-4 months)</a:t>
            </a:r>
          </a:p>
        </p:txBody>
      </p:sp>
      <p:sp>
        <p:nvSpPr>
          <p:cNvPr id="17" name="TextBox 17"/>
          <p:cNvSpPr txBox="1"/>
          <p:nvPr/>
        </p:nvSpPr>
        <p:spPr>
          <a:xfrm>
            <a:off x="8271068" y="3324715"/>
            <a:ext cx="2388983" cy="480314"/>
          </a:xfrm>
          <a:prstGeom prst="rect">
            <a:avLst/>
          </a:prstGeom>
        </p:spPr>
        <p:txBody>
          <a:bodyPr lIns="0" tIns="0" rIns="0" bIns="0" rtlCol="0" anchor="t">
            <a:spAutoFit/>
          </a:bodyPr>
          <a:lstStyle/>
          <a:p>
            <a:pPr algn="ctr">
              <a:lnSpc>
                <a:spcPts val="1887"/>
              </a:lnSpc>
            </a:pPr>
            <a:r>
              <a:rPr lang="en-US" sz="1599" b="1" spc="62">
                <a:solidFill>
                  <a:srgbClr val="AF4139">
                    <a:alpha val="80000"/>
                  </a:srgbClr>
                </a:solidFill>
                <a:latin typeface="TT Chocolates Bold"/>
                <a:ea typeface="TT Chocolates Bold"/>
                <a:cs typeface="TT Chocolates Bold"/>
                <a:sym typeface="TT Chocolates Bold"/>
              </a:rPr>
              <a:t>Polar night</a:t>
            </a:r>
          </a:p>
          <a:p>
            <a:pPr algn="ctr">
              <a:lnSpc>
                <a:spcPts val="1887"/>
              </a:lnSpc>
            </a:pPr>
            <a:r>
              <a:rPr lang="en-US" sz="1599" b="1" spc="62">
                <a:solidFill>
                  <a:srgbClr val="AF4139">
                    <a:alpha val="80000"/>
                  </a:srgbClr>
                </a:solidFill>
                <a:latin typeface="TT Chocolates Bold"/>
                <a:ea typeface="TT Chocolates Bold"/>
                <a:cs typeface="TT Chocolates Bold"/>
                <a:sym typeface="TT Chocolates Bold"/>
              </a:rPr>
              <a:t>(3-4 months)</a:t>
            </a:r>
          </a:p>
        </p:txBody>
      </p:sp>
      <p:sp>
        <p:nvSpPr>
          <p:cNvPr id="18" name="TextBox 18"/>
          <p:cNvSpPr txBox="1"/>
          <p:nvPr/>
        </p:nvSpPr>
        <p:spPr>
          <a:xfrm>
            <a:off x="6850947" y="3324715"/>
            <a:ext cx="1526784" cy="480314"/>
          </a:xfrm>
          <a:prstGeom prst="rect">
            <a:avLst/>
          </a:prstGeom>
        </p:spPr>
        <p:txBody>
          <a:bodyPr lIns="0" tIns="0" rIns="0" bIns="0" rtlCol="0" anchor="t">
            <a:spAutoFit/>
          </a:bodyPr>
          <a:lstStyle/>
          <a:p>
            <a:pPr algn="ctr">
              <a:lnSpc>
                <a:spcPts val="1887"/>
              </a:lnSpc>
            </a:pPr>
            <a:r>
              <a:rPr lang="en-US" sz="1599" spc="62">
                <a:solidFill>
                  <a:srgbClr val="9D9D9D">
                    <a:alpha val="80000"/>
                  </a:srgbClr>
                </a:solidFill>
                <a:latin typeface="TT Chocolates"/>
                <a:ea typeface="TT Chocolates"/>
                <a:cs typeface="TT Chocolates"/>
                <a:sym typeface="TT Chocolates"/>
              </a:rPr>
              <a:t>Twilight period</a:t>
            </a:r>
          </a:p>
          <a:p>
            <a:pPr algn="ctr">
              <a:lnSpc>
                <a:spcPts val="1887"/>
              </a:lnSpc>
            </a:pPr>
            <a:r>
              <a:rPr lang="en-US" sz="1599" spc="62">
                <a:solidFill>
                  <a:srgbClr val="9D9D9D">
                    <a:alpha val="80000"/>
                  </a:srgbClr>
                </a:solidFill>
                <a:latin typeface="TT Chocolates"/>
                <a:ea typeface="TT Chocolates"/>
                <a:cs typeface="TT Chocolates"/>
                <a:sym typeface="TT Chocolates"/>
              </a:rPr>
              <a:t>(1-2 months)</a:t>
            </a:r>
          </a:p>
        </p:txBody>
      </p:sp>
      <p:sp>
        <p:nvSpPr>
          <p:cNvPr id="19" name="TextBox 19"/>
          <p:cNvSpPr txBox="1"/>
          <p:nvPr/>
        </p:nvSpPr>
        <p:spPr>
          <a:xfrm>
            <a:off x="10664192" y="3324715"/>
            <a:ext cx="1672462" cy="480314"/>
          </a:xfrm>
          <a:prstGeom prst="rect">
            <a:avLst/>
          </a:prstGeom>
        </p:spPr>
        <p:txBody>
          <a:bodyPr lIns="0" tIns="0" rIns="0" bIns="0" rtlCol="0" anchor="t">
            <a:spAutoFit/>
          </a:bodyPr>
          <a:lstStyle/>
          <a:p>
            <a:pPr algn="ctr">
              <a:lnSpc>
                <a:spcPts val="1887"/>
              </a:lnSpc>
            </a:pPr>
            <a:r>
              <a:rPr lang="en-US" sz="1599" spc="62">
                <a:solidFill>
                  <a:srgbClr val="9D9D9D">
                    <a:alpha val="80000"/>
                  </a:srgbClr>
                </a:solidFill>
                <a:latin typeface="TT Chocolates"/>
                <a:ea typeface="TT Chocolates"/>
                <a:cs typeface="TT Chocolates"/>
                <a:sym typeface="TT Chocolates"/>
              </a:rPr>
              <a:t>Shoulder seasons</a:t>
            </a:r>
          </a:p>
          <a:p>
            <a:pPr algn="ctr">
              <a:lnSpc>
                <a:spcPts val="1887"/>
              </a:lnSpc>
            </a:pPr>
            <a:r>
              <a:rPr lang="en-US" sz="1599" spc="62">
                <a:solidFill>
                  <a:srgbClr val="9D9D9D">
                    <a:alpha val="80000"/>
                  </a:srgbClr>
                </a:solidFill>
                <a:latin typeface="TT Chocolates"/>
                <a:ea typeface="TT Chocolates"/>
                <a:cs typeface="TT Chocolates"/>
                <a:sym typeface="TT Chocolates"/>
              </a:rPr>
              <a:t>(1-2 months)</a:t>
            </a:r>
          </a:p>
        </p:txBody>
      </p:sp>
      <p:sp>
        <p:nvSpPr>
          <p:cNvPr id="20" name="TextBox 20"/>
          <p:cNvSpPr txBox="1"/>
          <p:nvPr/>
        </p:nvSpPr>
        <p:spPr>
          <a:xfrm>
            <a:off x="5136749" y="2229251"/>
            <a:ext cx="9078809" cy="718439"/>
          </a:xfrm>
          <a:prstGeom prst="rect">
            <a:avLst/>
          </a:prstGeom>
        </p:spPr>
        <p:txBody>
          <a:bodyPr lIns="0" tIns="0" rIns="0" bIns="0" rtlCol="0" anchor="t">
            <a:spAutoFit/>
          </a:bodyPr>
          <a:lstStyle/>
          <a:p>
            <a:pPr algn="ctr">
              <a:lnSpc>
                <a:spcPts val="1887"/>
              </a:lnSpc>
            </a:pPr>
            <a:r>
              <a:rPr lang="en-US" sz="1599" i="1" spc="62">
                <a:solidFill>
                  <a:srgbClr val="000000"/>
                </a:solidFill>
                <a:latin typeface="TT Chocolates Italics"/>
                <a:ea typeface="TT Chocolates Italics"/>
                <a:cs typeface="TT Chocolates Italics"/>
                <a:sym typeface="TT Chocolates Italics"/>
              </a:rPr>
              <a:t>To create an efficient, reconfigurable and smart space that fulfills the psychological and physical needs of its inhabitants with 3 main principles</a:t>
            </a:r>
          </a:p>
          <a:p>
            <a:pPr algn="ctr">
              <a:lnSpc>
                <a:spcPts val="1887"/>
              </a:lnSpc>
            </a:pPr>
            <a:r>
              <a:rPr lang="en-US" sz="1599" i="1" spc="62">
                <a:solidFill>
                  <a:srgbClr val="000000"/>
                </a:solidFill>
                <a:latin typeface="TT Chocolates Italics"/>
                <a:ea typeface="TT Chocolates Italics"/>
                <a:cs typeface="TT Chocolates Italics"/>
                <a:sym typeface="TT Chocolates Italics"/>
              </a:rPr>
              <a:t>- </a:t>
            </a:r>
          </a:p>
        </p:txBody>
      </p:sp>
      <p:sp>
        <p:nvSpPr>
          <p:cNvPr id="21" name="TextBox 21"/>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01</a:t>
            </a:r>
          </a:p>
        </p:txBody>
      </p:sp>
      <p:sp>
        <p:nvSpPr>
          <p:cNvPr id="22" name="TextBox 22"/>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INTRODUCTION</a:t>
            </a:r>
            <a:r>
              <a:rPr lang="en-US" sz="2999" spc="599">
                <a:solidFill>
                  <a:srgbClr val="000000"/>
                </a:solidFill>
                <a:latin typeface="TT Chocolates"/>
                <a:ea typeface="TT Chocolates"/>
                <a:cs typeface="TT Chocolates"/>
                <a:sym typeface="TT Chocolates"/>
              </a:rPr>
              <a:t>| GOAL</a:t>
            </a:r>
          </a:p>
        </p:txBody>
      </p:sp>
      <p:sp>
        <p:nvSpPr>
          <p:cNvPr id="23" name="TextBox 23"/>
          <p:cNvSpPr txBox="1"/>
          <p:nvPr/>
        </p:nvSpPr>
        <p:spPr>
          <a:xfrm>
            <a:off x="7320435" y="1818444"/>
            <a:ext cx="4427389"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Goal</a:t>
            </a:r>
          </a:p>
        </p:txBody>
      </p:sp>
      <p:sp>
        <p:nvSpPr>
          <p:cNvPr id="24" name="TextBox 24"/>
          <p:cNvSpPr txBox="1"/>
          <p:nvPr/>
        </p:nvSpPr>
        <p:spPr>
          <a:xfrm>
            <a:off x="4913829" y="9074277"/>
            <a:ext cx="8460343" cy="184023"/>
          </a:xfrm>
          <a:prstGeom prst="rect">
            <a:avLst/>
          </a:prstGeom>
        </p:spPr>
        <p:txBody>
          <a:bodyPr lIns="0" tIns="0" rIns="0" bIns="0" rtlCol="0" anchor="t">
            <a:spAutoFit/>
          </a:bodyPr>
          <a:lstStyle/>
          <a:p>
            <a:pPr algn="l">
              <a:lnSpc>
                <a:spcPts val="1416"/>
              </a:lnSpc>
            </a:pPr>
            <a:r>
              <a:rPr lang="en-US" sz="1200" spc="46">
                <a:solidFill>
                  <a:srgbClr val="4F4F4F"/>
                </a:solidFill>
                <a:latin typeface="TT Chocolates"/>
                <a:ea typeface="TT Chocolates"/>
                <a:cs typeface="TT Chocolates"/>
                <a:sym typeface="TT Chocolates"/>
              </a:rPr>
              <a:t>Daylight Chart for Norway’s Troll Antarctic Research Station (EP Salt)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66432" y="2185493"/>
            <a:ext cx="3614269" cy="1097897"/>
            <a:chOff x="0" y="0"/>
            <a:chExt cx="1034270" cy="314178"/>
          </a:xfrm>
        </p:grpSpPr>
        <p:sp>
          <p:nvSpPr>
            <p:cNvPr id="3" name="Freeform 3"/>
            <p:cNvSpPr/>
            <p:nvPr/>
          </p:nvSpPr>
          <p:spPr>
            <a:xfrm>
              <a:off x="0" y="0"/>
              <a:ext cx="1034270" cy="314178"/>
            </a:xfrm>
            <a:custGeom>
              <a:avLst/>
              <a:gdLst/>
              <a:ahLst/>
              <a:cxnLst/>
              <a:rect l="l" t="t" r="r" b="b"/>
              <a:pathLst>
                <a:path w="1034270" h="314178">
                  <a:moveTo>
                    <a:pt x="77114" y="0"/>
                  </a:moveTo>
                  <a:lnTo>
                    <a:pt x="957157" y="0"/>
                  </a:lnTo>
                  <a:cubicBezTo>
                    <a:pt x="977609" y="0"/>
                    <a:pt x="997223" y="8124"/>
                    <a:pt x="1011684" y="22586"/>
                  </a:cubicBezTo>
                  <a:cubicBezTo>
                    <a:pt x="1026146" y="37048"/>
                    <a:pt x="1034270" y="56662"/>
                    <a:pt x="1034270" y="77114"/>
                  </a:cubicBezTo>
                  <a:lnTo>
                    <a:pt x="1034270" y="237064"/>
                  </a:lnTo>
                  <a:cubicBezTo>
                    <a:pt x="1034270" y="279653"/>
                    <a:pt x="999746" y="314178"/>
                    <a:pt x="957157" y="314178"/>
                  </a:cubicBezTo>
                  <a:lnTo>
                    <a:pt x="77114" y="314178"/>
                  </a:lnTo>
                  <a:cubicBezTo>
                    <a:pt x="56662" y="314178"/>
                    <a:pt x="37048" y="306053"/>
                    <a:pt x="22586" y="291592"/>
                  </a:cubicBezTo>
                  <a:cubicBezTo>
                    <a:pt x="8124" y="277130"/>
                    <a:pt x="0" y="257516"/>
                    <a:pt x="0" y="237064"/>
                  </a:cubicBezTo>
                  <a:lnTo>
                    <a:pt x="0" y="77114"/>
                  </a:lnTo>
                  <a:cubicBezTo>
                    <a:pt x="0" y="56662"/>
                    <a:pt x="8124" y="37048"/>
                    <a:pt x="22586" y="22586"/>
                  </a:cubicBezTo>
                  <a:cubicBezTo>
                    <a:pt x="37048" y="8124"/>
                    <a:pt x="56662" y="0"/>
                    <a:pt x="77114" y="0"/>
                  </a:cubicBezTo>
                  <a:close/>
                </a:path>
              </a:pathLst>
            </a:custGeom>
            <a:solidFill>
              <a:srgbClr val="00AFC8">
                <a:alpha val="49804"/>
              </a:srgbClr>
            </a:solidFill>
            <a:ln w="47625" cap="rnd">
              <a:solidFill>
                <a:srgbClr val="037E8F">
                  <a:alpha val="49804"/>
                </a:srgbClr>
              </a:solidFill>
              <a:prstDash val="solid"/>
              <a:round/>
            </a:ln>
          </p:spPr>
          <p:txBody>
            <a:bodyPr/>
            <a:lstStyle/>
            <a:p>
              <a:endParaRPr lang="it-IT"/>
            </a:p>
          </p:txBody>
        </p:sp>
        <p:sp>
          <p:nvSpPr>
            <p:cNvPr id="4" name="TextBox 4"/>
            <p:cNvSpPr txBox="1"/>
            <p:nvPr/>
          </p:nvSpPr>
          <p:spPr>
            <a:xfrm>
              <a:off x="0" y="-38100"/>
              <a:ext cx="1034270" cy="352278"/>
            </a:xfrm>
            <a:prstGeom prst="rect">
              <a:avLst/>
            </a:prstGeom>
          </p:spPr>
          <p:txBody>
            <a:bodyPr lIns="50800" tIns="50800" rIns="50800" bIns="50800" rtlCol="0" anchor="ctr"/>
            <a:lstStyle/>
            <a:p>
              <a:pPr marL="0" lvl="0" indent="0" algn="ctr">
                <a:lnSpc>
                  <a:spcPts val="2827"/>
                </a:lnSpc>
                <a:spcBef>
                  <a:spcPct val="0"/>
                </a:spcBef>
              </a:pPr>
              <a:endParaRPr/>
            </a:p>
          </p:txBody>
        </p:sp>
      </p:grpSp>
      <p:grpSp>
        <p:nvGrpSpPr>
          <p:cNvPr id="5" name="Group 5"/>
          <p:cNvGrpSpPr/>
          <p:nvPr/>
        </p:nvGrpSpPr>
        <p:grpSpPr>
          <a:xfrm>
            <a:off x="1315362" y="5696077"/>
            <a:ext cx="2416456" cy="1097897"/>
            <a:chOff x="0" y="0"/>
            <a:chExt cx="691501" cy="314178"/>
          </a:xfrm>
        </p:grpSpPr>
        <p:sp>
          <p:nvSpPr>
            <p:cNvPr id="6" name="Freeform 6"/>
            <p:cNvSpPr/>
            <p:nvPr/>
          </p:nvSpPr>
          <p:spPr>
            <a:xfrm>
              <a:off x="0" y="0"/>
              <a:ext cx="691501" cy="314178"/>
            </a:xfrm>
            <a:custGeom>
              <a:avLst/>
              <a:gdLst/>
              <a:ahLst/>
              <a:cxnLst/>
              <a:rect l="l" t="t" r="r" b="b"/>
              <a:pathLst>
                <a:path w="691501" h="314178">
                  <a:moveTo>
                    <a:pt x="115338" y="0"/>
                  </a:moveTo>
                  <a:lnTo>
                    <a:pt x="576163" y="0"/>
                  </a:lnTo>
                  <a:cubicBezTo>
                    <a:pt x="606752" y="0"/>
                    <a:pt x="636089" y="12152"/>
                    <a:pt x="657719" y="33782"/>
                  </a:cubicBezTo>
                  <a:cubicBezTo>
                    <a:pt x="679349" y="55412"/>
                    <a:pt x="691501" y="84748"/>
                    <a:pt x="691501" y="115338"/>
                  </a:cubicBezTo>
                  <a:lnTo>
                    <a:pt x="691501" y="198840"/>
                  </a:lnTo>
                  <a:cubicBezTo>
                    <a:pt x="691501" y="229429"/>
                    <a:pt x="679349" y="258766"/>
                    <a:pt x="657719" y="280396"/>
                  </a:cubicBezTo>
                  <a:cubicBezTo>
                    <a:pt x="636089" y="302026"/>
                    <a:pt x="606752" y="314178"/>
                    <a:pt x="576163" y="314178"/>
                  </a:cubicBezTo>
                  <a:lnTo>
                    <a:pt x="115338" y="314178"/>
                  </a:lnTo>
                  <a:cubicBezTo>
                    <a:pt x="84748" y="314178"/>
                    <a:pt x="55412" y="302026"/>
                    <a:pt x="33782" y="280396"/>
                  </a:cubicBezTo>
                  <a:cubicBezTo>
                    <a:pt x="12152" y="258766"/>
                    <a:pt x="0" y="229429"/>
                    <a:pt x="0" y="198840"/>
                  </a:cubicBezTo>
                  <a:lnTo>
                    <a:pt x="0" y="115338"/>
                  </a:lnTo>
                  <a:cubicBezTo>
                    <a:pt x="0" y="84748"/>
                    <a:pt x="12152" y="55412"/>
                    <a:pt x="33782" y="33782"/>
                  </a:cubicBezTo>
                  <a:cubicBezTo>
                    <a:pt x="55412" y="12152"/>
                    <a:pt x="84748" y="0"/>
                    <a:pt x="115338" y="0"/>
                  </a:cubicBezTo>
                  <a:close/>
                </a:path>
              </a:pathLst>
            </a:custGeom>
            <a:solidFill>
              <a:srgbClr val="F9F58F">
                <a:alpha val="70980"/>
              </a:srgbClr>
            </a:solidFill>
            <a:ln w="47625" cap="rnd">
              <a:solidFill>
                <a:srgbClr val="FFE36B">
                  <a:alpha val="70980"/>
                </a:srgbClr>
              </a:solidFill>
              <a:prstDash val="solid"/>
              <a:round/>
            </a:ln>
          </p:spPr>
          <p:txBody>
            <a:bodyPr/>
            <a:lstStyle/>
            <a:p>
              <a:endParaRPr lang="it-IT"/>
            </a:p>
          </p:txBody>
        </p:sp>
        <p:sp>
          <p:nvSpPr>
            <p:cNvPr id="7" name="TextBox 7"/>
            <p:cNvSpPr txBox="1"/>
            <p:nvPr/>
          </p:nvSpPr>
          <p:spPr>
            <a:xfrm>
              <a:off x="0" y="-38100"/>
              <a:ext cx="691501" cy="352278"/>
            </a:xfrm>
            <a:prstGeom prst="rect">
              <a:avLst/>
            </a:prstGeom>
          </p:spPr>
          <p:txBody>
            <a:bodyPr lIns="50800" tIns="50800" rIns="50800" bIns="50800" rtlCol="0" anchor="ctr"/>
            <a:lstStyle/>
            <a:p>
              <a:pPr marL="0" lvl="0" indent="0" algn="ctr">
                <a:lnSpc>
                  <a:spcPts val="2827"/>
                </a:lnSpc>
                <a:spcBef>
                  <a:spcPct val="0"/>
                </a:spcBef>
              </a:pPr>
              <a:endParaRPr/>
            </a:p>
          </p:txBody>
        </p:sp>
      </p:grpSp>
      <p:grpSp>
        <p:nvGrpSpPr>
          <p:cNvPr id="8" name="Group 8"/>
          <p:cNvGrpSpPr/>
          <p:nvPr/>
        </p:nvGrpSpPr>
        <p:grpSpPr>
          <a:xfrm>
            <a:off x="4286279" y="5672794"/>
            <a:ext cx="2416456" cy="1097897"/>
            <a:chOff x="0" y="0"/>
            <a:chExt cx="691501" cy="314178"/>
          </a:xfrm>
        </p:grpSpPr>
        <p:sp>
          <p:nvSpPr>
            <p:cNvPr id="9" name="Freeform 9"/>
            <p:cNvSpPr/>
            <p:nvPr/>
          </p:nvSpPr>
          <p:spPr>
            <a:xfrm>
              <a:off x="0" y="0"/>
              <a:ext cx="691501" cy="314178"/>
            </a:xfrm>
            <a:custGeom>
              <a:avLst/>
              <a:gdLst/>
              <a:ahLst/>
              <a:cxnLst/>
              <a:rect l="l" t="t" r="r" b="b"/>
              <a:pathLst>
                <a:path w="691501" h="314178">
                  <a:moveTo>
                    <a:pt x="115338" y="0"/>
                  </a:moveTo>
                  <a:lnTo>
                    <a:pt x="576163" y="0"/>
                  </a:lnTo>
                  <a:cubicBezTo>
                    <a:pt x="606752" y="0"/>
                    <a:pt x="636089" y="12152"/>
                    <a:pt x="657719" y="33782"/>
                  </a:cubicBezTo>
                  <a:cubicBezTo>
                    <a:pt x="679349" y="55412"/>
                    <a:pt x="691501" y="84748"/>
                    <a:pt x="691501" y="115338"/>
                  </a:cubicBezTo>
                  <a:lnTo>
                    <a:pt x="691501" y="198840"/>
                  </a:lnTo>
                  <a:cubicBezTo>
                    <a:pt x="691501" y="229429"/>
                    <a:pt x="679349" y="258766"/>
                    <a:pt x="657719" y="280396"/>
                  </a:cubicBezTo>
                  <a:cubicBezTo>
                    <a:pt x="636089" y="302026"/>
                    <a:pt x="606752" y="314178"/>
                    <a:pt x="576163" y="314178"/>
                  </a:cubicBezTo>
                  <a:lnTo>
                    <a:pt x="115338" y="314178"/>
                  </a:lnTo>
                  <a:cubicBezTo>
                    <a:pt x="84748" y="314178"/>
                    <a:pt x="55412" y="302026"/>
                    <a:pt x="33782" y="280396"/>
                  </a:cubicBezTo>
                  <a:cubicBezTo>
                    <a:pt x="12152" y="258766"/>
                    <a:pt x="0" y="229429"/>
                    <a:pt x="0" y="198840"/>
                  </a:cubicBezTo>
                  <a:lnTo>
                    <a:pt x="0" y="115338"/>
                  </a:lnTo>
                  <a:cubicBezTo>
                    <a:pt x="0" y="84748"/>
                    <a:pt x="12152" y="55412"/>
                    <a:pt x="33782" y="33782"/>
                  </a:cubicBezTo>
                  <a:cubicBezTo>
                    <a:pt x="55412" y="12152"/>
                    <a:pt x="84748" y="0"/>
                    <a:pt x="115338" y="0"/>
                  </a:cubicBezTo>
                  <a:close/>
                </a:path>
              </a:pathLst>
            </a:custGeom>
            <a:solidFill>
              <a:srgbClr val="F9F58F">
                <a:alpha val="70980"/>
              </a:srgbClr>
            </a:solidFill>
            <a:ln w="47625" cap="rnd">
              <a:solidFill>
                <a:srgbClr val="FFE36B">
                  <a:alpha val="70980"/>
                </a:srgbClr>
              </a:solidFill>
              <a:prstDash val="solid"/>
              <a:round/>
            </a:ln>
          </p:spPr>
          <p:txBody>
            <a:bodyPr/>
            <a:lstStyle/>
            <a:p>
              <a:endParaRPr lang="it-IT"/>
            </a:p>
          </p:txBody>
        </p:sp>
        <p:sp>
          <p:nvSpPr>
            <p:cNvPr id="10" name="TextBox 10"/>
            <p:cNvSpPr txBox="1"/>
            <p:nvPr/>
          </p:nvSpPr>
          <p:spPr>
            <a:xfrm>
              <a:off x="0" y="-38100"/>
              <a:ext cx="691501" cy="352278"/>
            </a:xfrm>
            <a:prstGeom prst="rect">
              <a:avLst/>
            </a:prstGeom>
          </p:spPr>
          <p:txBody>
            <a:bodyPr lIns="50800" tIns="50800" rIns="50800" bIns="50800" rtlCol="0" anchor="ctr"/>
            <a:lstStyle/>
            <a:p>
              <a:pPr marL="0" lvl="0" indent="0" algn="ctr">
                <a:lnSpc>
                  <a:spcPts val="2827"/>
                </a:lnSpc>
                <a:spcBef>
                  <a:spcPct val="0"/>
                </a:spcBef>
              </a:pPr>
              <a:endParaRPr/>
            </a:p>
          </p:txBody>
        </p:sp>
      </p:grpSp>
      <p:grpSp>
        <p:nvGrpSpPr>
          <p:cNvPr id="11" name="Group 11"/>
          <p:cNvGrpSpPr/>
          <p:nvPr/>
        </p:nvGrpSpPr>
        <p:grpSpPr>
          <a:xfrm>
            <a:off x="2166432" y="3824204"/>
            <a:ext cx="3614269" cy="1032428"/>
            <a:chOff x="0" y="0"/>
            <a:chExt cx="1034270" cy="295443"/>
          </a:xfrm>
        </p:grpSpPr>
        <p:sp>
          <p:nvSpPr>
            <p:cNvPr id="12" name="Freeform 12"/>
            <p:cNvSpPr/>
            <p:nvPr/>
          </p:nvSpPr>
          <p:spPr>
            <a:xfrm>
              <a:off x="0" y="0"/>
              <a:ext cx="1034270" cy="295443"/>
            </a:xfrm>
            <a:custGeom>
              <a:avLst/>
              <a:gdLst/>
              <a:ahLst/>
              <a:cxnLst/>
              <a:rect l="l" t="t" r="r" b="b"/>
              <a:pathLst>
                <a:path w="1034270" h="295443">
                  <a:moveTo>
                    <a:pt x="77114" y="0"/>
                  </a:moveTo>
                  <a:lnTo>
                    <a:pt x="957157" y="0"/>
                  </a:lnTo>
                  <a:cubicBezTo>
                    <a:pt x="977609" y="0"/>
                    <a:pt x="997223" y="8124"/>
                    <a:pt x="1011684" y="22586"/>
                  </a:cubicBezTo>
                  <a:cubicBezTo>
                    <a:pt x="1026146" y="37048"/>
                    <a:pt x="1034270" y="56662"/>
                    <a:pt x="1034270" y="77114"/>
                  </a:cubicBezTo>
                  <a:lnTo>
                    <a:pt x="1034270" y="218329"/>
                  </a:lnTo>
                  <a:cubicBezTo>
                    <a:pt x="1034270" y="238781"/>
                    <a:pt x="1026146" y="258395"/>
                    <a:pt x="1011684" y="272857"/>
                  </a:cubicBezTo>
                  <a:cubicBezTo>
                    <a:pt x="997223" y="287318"/>
                    <a:pt x="977609" y="295443"/>
                    <a:pt x="957157" y="295443"/>
                  </a:cubicBezTo>
                  <a:lnTo>
                    <a:pt x="77114" y="295443"/>
                  </a:lnTo>
                  <a:cubicBezTo>
                    <a:pt x="34525" y="295443"/>
                    <a:pt x="0" y="260918"/>
                    <a:pt x="0" y="218329"/>
                  </a:cubicBezTo>
                  <a:lnTo>
                    <a:pt x="0" y="77114"/>
                  </a:lnTo>
                  <a:cubicBezTo>
                    <a:pt x="0" y="56662"/>
                    <a:pt x="8124" y="37048"/>
                    <a:pt x="22586" y="22586"/>
                  </a:cubicBezTo>
                  <a:cubicBezTo>
                    <a:pt x="37048" y="8124"/>
                    <a:pt x="56662" y="0"/>
                    <a:pt x="77114" y="0"/>
                  </a:cubicBezTo>
                  <a:close/>
                </a:path>
              </a:pathLst>
            </a:custGeom>
            <a:solidFill>
              <a:srgbClr val="FEC742">
                <a:alpha val="65882"/>
              </a:srgbClr>
            </a:solidFill>
            <a:ln cap="rnd">
              <a:noFill/>
              <a:prstDash val="solid"/>
              <a:round/>
            </a:ln>
          </p:spPr>
          <p:txBody>
            <a:bodyPr/>
            <a:lstStyle/>
            <a:p>
              <a:endParaRPr lang="it-IT"/>
            </a:p>
          </p:txBody>
        </p:sp>
        <p:sp>
          <p:nvSpPr>
            <p:cNvPr id="13" name="TextBox 13"/>
            <p:cNvSpPr txBox="1"/>
            <p:nvPr/>
          </p:nvSpPr>
          <p:spPr>
            <a:xfrm>
              <a:off x="0" y="-28575"/>
              <a:ext cx="1034270" cy="324018"/>
            </a:xfrm>
            <a:prstGeom prst="rect">
              <a:avLst/>
            </a:prstGeom>
          </p:spPr>
          <p:txBody>
            <a:bodyPr lIns="50800" tIns="50800" rIns="50800" bIns="50800" rtlCol="0" anchor="ctr"/>
            <a:lstStyle/>
            <a:p>
              <a:pPr marL="0" lvl="0" indent="0" algn="ctr">
                <a:lnSpc>
                  <a:spcPts val="2067"/>
                </a:lnSpc>
                <a:spcBef>
                  <a:spcPct val="0"/>
                </a:spcBef>
              </a:pPr>
              <a:endParaRPr/>
            </a:p>
          </p:txBody>
        </p:sp>
      </p:grpSp>
      <p:sp>
        <p:nvSpPr>
          <p:cNvPr id="14" name="AutoShape 14"/>
          <p:cNvSpPr/>
          <p:nvPr/>
        </p:nvSpPr>
        <p:spPr>
          <a:xfrm>
            <a:off x="3973567" y="3283390"/>
            <a:ext cx="0" cy="540815"/>
          </a:xfrm>
          <a:prstGeom prst="line">
            <a:avLst/>
          </a:prstGeom>
          <a:ln w="57150" cap="flat">
            <a:solidFill>
              <a:srgbClr val="037E8F">
                <a:alpha val="41961"/>
              </a:srgbClr>
            </a:solidFill>
            <a:prstDash val="solid"/>
            <a:headEnd type="none" w="sm" len="sm"/>
            <a:tailEnd type="arrow" w="med" len="sm"/>
          </a:ln>
        </p:spPr>
        <p:txBody>
          <a:bodyPr/>
          <a:lstStyle/>
          <a:p>
            <a:endParaRPr lang="it-IT"/>
          </a:p>
        </p:txBody>
      </p:sp>
      <p:grpSp>
        <p:nvGrpSpPr>
          <p:cNvPr id="15" name="Group 15"/>
          <p:cNvGrpSpPr/>
          <p:nvPr/>
        </p:nvGrpSpPr>
        <p:grpSpPr>
          <a:xfrm>
            <a:off x="9161590" y="3131458"/>
            <a:ext cx="3614269" cy="1097897"/>
            <a:chOff x="0" y="0"/>
            <a:chExt cx="1034270" cy="314178"/>
          </a:xfrm>
        </p:grpSpPr>
        <p:sp>
          <p:nvSpPr>
            <p:cNvPr id="16" name="Freeform 16"/>
            <p:cNvSpPr/>
            <p:nvPr/>
          </p:nvSpPr>
          <p:spPr>
            <a:xfrm>
              <a:off x="0" y="0"/>
              <a:ext cx="1034270" cy="314178"/>
            </a:xfrm>
            <a:custGeom>
              <a:avLst/>
              <a:gdLst/>
              <a:ahLst/>
              <a:cxnLst/>
              <a:rect l="l" t="t" r="r" b="b"/>
              <a:pathLst>
                <a:path w="1034270" h="314178">
                  <a:moveTo>
                    <a:pt x="77114" y="0"/>
                  </a:moveTo>
                  <a:lnTo>
                    <a:pt x="957157" y="0"/>
                  </a:lnTo>
                  <a:cubicBezTo>
                    <a:pt x="977609" y="0"/>
                    <a:pt x="997223" y="8124"/>
                    <a:pt x="1011684" y="22586"/>
                  </a:cubicBezTo>
                  <a:cubicBezTo>
                    <a:pt x="1026146" y="37048"/>
                    <a:pt x="1034270" y="56662"/>
                    <a:pt x="1034270" y="77114"/>
                  </a:cubicBezTo>
                  <a:lnTo>
                    <a:pt x="1034270" y="237064"/>
                  </a:lnTo>
                  <a:cubicBezTo>
                    <a:pt x="1034270" y="279653"/>
                    <a:pt x="999746" y="314178"/>
                    <a:pt x="957157" y="314178"/>
                  </a:cubicBezTo>
                  <a:lnTo>
                    <a:pt x="77114" y="314178"/>
                  </a:lnTo>
                  <a:cubicBezTo>
                    <a:pt x="56662" y="314178"/>
                    <a:pt x="37048" y="306053"/>
                    <a:pt x="22586" y="291592"/>
                  </a:cubicBezTo>
                  <a:cubicBezTo>
                    <a:pt x="8124" y="277130"/>
                    <a:pt x="0" y="257516"/>
                    <a:pt x="0" y="237064"/>
                  </a:cubicBezTo>
                  <a:lnTo>
                    <a:pt x="0" y="77114"/>
                  </a:lnTo>
                  <a:cubicBezTo>
                    <a:pt x="0" y="56662"/>
                    <a:pt x="8124" y="37048"/>
                    <a:pt x="22586" y="22586"/>
                  </a:cubicBezTo>
                  <a:cubicBezTo>
                    <a:pt x="37048" y="8124"/>
                    <a:pt x="56662" y="0"/>
                    <a:pt x="77114" y="0"/>
                  </a:cubicBezTo>
                  <a:close/>
                </a:path>
              </a:pathLst>
            </a:custGeom>
            <a:solidFill>
              <a:srgbClr val="00AFC8">
                <a:alpha val="49804"/>
              </a:srgbClr>
            </a:solidFill>
            <a:ln w="47625" cap="rnd">
              <a:solidFill>
                <a:srgbClr val="037E8F">
                  <a:alpha val="49804"/>
                </a:srgbClr>
              </a:solidFill>
              <a:prstDash val="solid"/>
              <a:round/>
            </a:ln>
          </p:spPr>
          <p:txBody>
            <a:bodyPr/>
            <a:lstStyle/>
            <a:p>
              <a:endParaRPr lang="it-IT"/>
            </a:p>
          </p:txBody>
        </p:sp>
        <p:sp>
          <p:nvSpPr>
            <p:cNvPr id="17" name="TextBox 17"/>
            <p:cNvSpPr txBox="1"/>
            <p:nvPr/>
          </p:nvSpPr>
          <p:spPr>
            <a:xfrm>
              <a:off x="0" y="-38100"/>
              <a:ext cx="1034270" cy="352278"/>
            </a:xfrm>
            <a:prstGeom prst="rect">
              <a:avLst/>
            </a:prstGeom>
          </p:spPr>
          <p:txBody>
            <a:bodyPr lIns="50800" tIns="50800" rIns="50800" bIns="50800" rtlCol="0" anchor="ctr"/>
            <a:lstStyle/>
            <a:p>
              <a:pPr marL="0" lvl="0" indent="0" algn="ctr">
                <a:lnSpc>
                  <a:spcPts val="2827"/>
                </a:lnSpc>
                <a:spcBef>
                  <a:spcPct val="0"/>
                </a:spcBef>
              </a:pPr>
              <a:endParaRPr/>
            </a:p>
          </p:txBody>
        </p:sp>
      </p:grpSp>
      <p:grpSp>
        <p:nvGrpSpPr>
          <p:cNvPr id="18" name="Group 18"/>
          <p:cNvGrpSpPr/>
          <p:nvPr/>
        </p:nvGrpSpPr>
        <p:grpSpPr>
          <a:xfrm>
            <a:off x="3305344" y="7475366"/>
            <a:ext cx="1372119" cy="436953"/>
            <a:chOff x="0" y="0"/>
            <a:chExt cx="467264" cy="148801"/>
          </a:xfrm>
        </p:grpSpPr>
        <p:sp>
          <p:nvSpPr>
            <p:cNvPr id="19" name="Freeform 19"/>
            <p:cNvSpPr/>
            <p:nvPr/>
          </p:nvSpPr>
          <p:spPr>
            <a:xfrm>
              <a:off x="0" y="0"/>
              <a:ext cx="467264" cy="148801"/>
            </a:xfrm>
            <a:custGeom>
              <a:avLst/>
              <a:gdLst/>
              <a:ahLst/>
              <a:cxnLst/>
              <a:rect l="l" t="t" r="r" b="b"/>
              <a:pathLst>
                <a:path w="467264" h="148801">
                  <a:moveTo>
                    <a:pt x="74400" y="0"/>
                  </a:moveTo>
                  <a:lnTo>
                    <a:pt x="392864" y="0"/>
                  </a:lnTo>
                  <a:cubicBezTo>
                    <a:pt x="412596" y="0"/>
                    <a:pt x="431520" y="7839"/>
                    <a:pt x="445473" y="21791"/>
                  </a:cubicBezTo>
                  <a:cubicBezTo>
                    <a:pt x="459426" y="35744"/>
                    <a:pt x="467264" y="54668"/>
                    <a:pt x="467264" y="74400"/>
                  </a:cubicBezTo>
                  <a:lnTo>
                    <a:pt x="467264" y="74400"/>
                  </a:lnTo>
                  <a:cubicBezTo>
                    <a:pt x="467264" y="115491"/>
                    <a:pt x="433954" y="148801"/>
                    <a:pt x="392864" y="148801"/>
                  </a:cubicBezTo>
                  <a:lnTo>
                    <a:pt x="74400" y="148801"/>
                  </a:lnTo>
                  <a:cubicBezTo>
                    <a:pt x="54668" y="148801"/>
                    <a:pt x="35744" y="140962"/>
                    <a:pt x="21791" y="127009"/>
                  </a:cubicBezTo>
                  <a:cubicBezTo>
                    <a:pt x="7839" y="113057"/>
                    <a:pt x="0" y="94133"/>
                    <a:pt x="0" y="74400"/>
                  </a:cubicBezTo>
                  <a:lnTo>
                    <a:pt x="0" y="74400"/>
                  </a:lnTo>
                  <a:cubicBezTo>
                    <a:pt x="0" y="54668"/>
                    <a:pt x="7839" y="35744"/>
                    <a:pt x="21791" y="21791"/>
                  </a:cubicBezTo>
                  <a:cubicBezTo>
                    <a:pt x="35744" y="7839"/>
                    <a:pt x="54668" y="0"/>
                    <a:pt x="74400" y="0"/>
                  </a:cubicBezTo>
                  <a:close/>
                </a:path>
              </a:pathLst>
            </a:custGeom>
            <a:solidFill>
              <a:srgbClr val="FFFFFF">
                <a:alpha val="65882"/>
              </a:srgbClr>
            </a:solidFill>
            <a:ln w="28575" cap="rnd">
              <a:solidFill>
                <a:srgbClr val="9D9D9D">
                  <a:alpha val="65882"/>
                </a:srgbClr>
              </a:solidFill>
              <a:prstDash val="solid"/>
              <a:round/>
            </a:ln>
          </p:spPr>
          <p:txBody>
            <a:bodyPr/>
            <a:lstStyle/>
            <a:p>
              <a:endParaRPr lang="it-IT"/>
            </a:p>
          </p:txBody>
        </p:sp>
        <p:sp>
          <p:nvSpPr>
            <p:cNvPr id="20" name="TextBox 20"/>
            <p:cNvSpPr txBox="1"/>
            <p:nvPr/>
          </p:nvSpPr>
          <p:spPr>
            <a:xfrm>
              <a:off x="0" y="-28575"/>
              <a:ext cx="467264" cy="177376"/>
            </a:xfrm>
            <a:prstGeom prst="rect">
              <a:avLst/>
            </a:prstGeom>
          </p:spPr>
          <p:txBody>
            <a:bodyPr lIns="50800" tIns="50800" rIns="50800" bIns="50800" rtlCol="0" anchor="ctr"/>
            <a:lstStyle/>
            <a:p>
              <a:pPr marL="0" lvl="0" indent="0" algn="ctr">
                <a:lnSpc>
                  <a:spcPts val="2067"/>
                </a:lnSpc>
                <a:spcBef>
                  <a:spcPct val="0"/>
                </a:spcBef>
              </a:pPr>
              <a:endParaRPr/>
            </a:p>
          </p:txBody>
        </p:sp>
      </p:grpSp>
      <p:grpSp>
        <p:nvGrpSpPr>
          <p:cNvPr id="21" name="Group 21"/>
          <p:cNvGrpSpPr/>
          <p:nvPr/>
        </p:nvGrpSpPr>
        <p:grpSpPr>
          <a:xfrm>
            <a:off x="4808937" y="7475366"/>
            <a:ext cx="1441494" cy="436953"/>
            <a:chOff x="0" y="0"/>
            <a:chExt cx="490889" cy="148801"/>
          </a:xfrm>
        </p:grpSpPr>
        <p:sp>
          <p:nvSpPr>
            <p:cNvPr id="22" name="Freeform 22"/>
            <p:cNvSpPr/>
            <p:nvPr/>
          </p:nvSpPr>
          <p:spPr>
            <a:xfrm>
              <a:off x="0" y="0"/>
              <a:ext cx="490889" cy="148801"/>
            </a:xfrm>
            <a:custGeom>
              <a:avLst/>
              <a:gdLst/>
              <a:ahLst/>
              <a:cxnLst/>
              <a:rect l="l" t="t" r="r" b="b"/>
              <a:pathLst>
                <a:path w="490889" h="148801">
                  <a:moveTo>
                    <a:pt x="74400" y="0"/>
                  </a:moveTo>
                  <a:lnTo>
                    <a:pt x="416489" y="0"/>
                  </a:lnTo>
                  <a:cubicBezTo>
                    <a:pt x="436221" y="0"/>
                    <a:pt x="455145" y="7839"/>
                    <a:pt x="469098" y="21791"/>
                  </a:cubicBezTo>
                  <a:cubicBezTo>
                    <a:pt x="483051" y="35744"/>
                    <a:pt x="490889" y="54668"/>
                    <a:pt x="490889" y="74400"/>
                  </a:cubicBezTo>
                  <a:lnTo>
                    <a:pt x="490889" y="74400"/>
                  </a:lnTo>
                  <a:cubicBezTo>
                    <a:pt x="490889" y="115491"/>
                    <a:pt x="457579" y="148801"/>
                    <a:pt x="416489" y="148801"/>
                  </a:cubicBezTo>
                  <a:lnTo>
                    <a:pt x="74400" y="148801"/>
                  </a:lnTo>
                  <a:cubicBezTo>
                    <a:pt x="54668" y="148801"/>
                    <a:pt x="35744" y="140962"/>
                    <a:pt x="21791" y="127009"/>
                  </a:cubicBezTo>
                  <a:cubicBezTo>
                    <a:pt x="7839" y="113057"/>
                    <a:pt x="0" y="94133"/>
                    <a:pt x="0" y="74400"/>
                  </a:cubicBezTo>
                  <a:lnTo>
                    <a:pt x="0" y="74400"/>
                  </a:lnTo>
                  <a:cubicBezTo>
                    <a:pt x="0" y="54668"/>
                    <a:pt x="7839" y="35744"/>
                    <a:pt x="21791" y="21791"/>
                  </a:cubicBezTo>
                  <a:cubicBezTo>
                    <a:pt x="35744" y="7839"/>
                    <a:pt x="54668" y="0"/>
                    <a:pt x="74400" y="0"/>
                  </a:cubicBezTo>
                  <a:close/>
                </a:path>
              </a:pathLst>
            </a:custGeom>
            <a:solidFill>
              <a:srgbClr val="FFFFFF">
                <a:alpha val="65882"/>
              </a:srgbClr>
            </a:solidFill>
            <a:ln w="28575" cap="rnd">
              <a:solidFill>
                <a:srgbClr val="9D9D9D">
                  <a:alpha val="65882"/>
                </a:srgbClr>
              </a:solidFill>
              <a:prstDash val="solid"/>
              <a:round/>
            </a:ln>
          </p:spPr>
          <p:txBody>
            <a:bodyPr/>
            <a:lstStyle/>
            <a:p>
              <a:endParaRPr lang="it-IT"/>
            </a:p>
          </p:txBody>
        </p:sp>
        <p:sp>
          <p:nvSpPr>
            <p:cNvPr id="23" name="TextBox 23"/>
            <p:cNvSpPr txBox="1"/>
            <p:nvPr/>
          </p:nvSpPr>
          <p:spPr>
            <a:xfrm>
              <a:off x="0" y="-28575"/>
              <a:ext cx="490889" cy="177376"/>
            </a:xfrm>
            <a:prstGeom prst="rect">
              <a:avLst/>
            </a:prstGeom>
          </p:spPr>
          <p:txBody>
            <a:bodyPr lIns="50800" tIns="50800" rIns="50800" bIns="50800" rtlCol="0" anchor="ctr"/>
            <a:lstStyle/>
            <a:p>
              <a:pPr marL="0" lvl="0" indent="0" algn="ctr">
                <a:lnSpc>
                  <a:spcPts val="2067"/>
                </a:lnSpc>
                <a:spcBef>
                  <a:spcPct val="0"/>
                </a:spcBef>
              </a:pPr>
              <a:endParaRPr/>
            </a:p>
          </p:txBody>
        </p:sp>
      </p:grpSp>
      <p:grpSp>
        <p:nvGrpSpPr>
          <p:cNvPr id="24" name="Group 24"/>
          <p:cNvGrpSpPr/>
          <p:nvPr/>
        </p:nvGrpSpPr>
        <p:grpSpPr>
          <a:xfrm>
            <a:off x="6397415" y="7475366"/>
            <a:ext cx="1372119" cy="436953"/>
            <a:chOff x="0" y="0"/>
            <a:chExt cx="467264" cy="148801"/>
          </a:xfrm>
        </p:grpSpPr>
        <p:sp>
          <p:nvSpPr>
            <p:cNvPr id="25" name="Freeform 25"/>
            <p:cNvSpPr/>
            <p:nvPr/>
          </p:nvSpPr>
          <p:spPr>
            <a:xfrm>
              <a:off x="0" y="0"/>
              <a:ext cx="467264" cy="148801"/>
            </a:xfrm>
            <a:custGeom>
              <a:avLst/>
              <a:gdLst/>
              <a:ahLst/>
              <a:cxnLst/>
              <a:rect l="l" t="t" r="r" b="b"/>
              <a:pathLst>
                <a:path w="467264" h="148801">
                  <a:moveTo>
                    <a:pt x="74400" y="0"/>
                  </a:moveTo>
                  <a:lnTo>
                    <a:pt x="392864" y="0"/>
                  </a:lnTo>
                  <a:cubicBezTo>
                    <a:pt x="412596" y="0"/>
                    <a:pt x="431520" y="7839"/>
                    <a:pt x="445473" y="21791"/>
                  </a:cubicBezTo>
                  <a:cubicBezTo>
                    <a:pt x="459426" y="35744"/>
                    <a:pt x="467264" y="54668"/>
                    <a:pt x="467264" y="74400"/>
                  </a:cubicBezTo>
                  <a:lnTo>
                    <a:pt x="467264" y="74400"/>
                  </a:lnTo>
                  <a:cubicBezTo>
                    <a:pt x="467264" y="115491"/>
                    <a:pt x="433954" y="148801"/>
                    <a:pt x="392864" y="148801"/>
                  </a:cubicBezTo>
                  <a:lnTo>
                    <a:pt x="74400" y="148801"/>
                  </a:lnTo>
                  <a:cubicBezTo>
                    <a:pt x="54668" y="148801"/>
                    <a:pt x="35744" y="140962"/>
                    <a:pt x="21791" y="127009"/>
                  </a:cubicBezTo>
                  <a:cubicBezTo>
                    <a:pt x="7839" y="113057"/>
                    <a:pt x="0" y="94133"/>
                    <a:pt x="0" y="74400"/>
                  </a:cubicBezTo>
                  <a:lnTo>
                    <a:pt x="0" y="74400"/>
                  </a:lnTo>
                  <a:cubicBezTo>
                    <a:pt x="0" y="54668"/>
                    <a:pt x="7839" y="35744"/>
                    <a:pt x="21791" y="21791"/>
                  </a:cubicBezTo>
                  <a:cubicBezTo>
                    <a:pt x="35744" y="7839"/>
                    <a:pt x="54668" y="0"/>
                    <a:pt x="74400" y="0"/>
                  </a:cubicBezTo>
                  <a:close/>
                </a:path>
              </a:pathLst>
            </a:custGeom>
            <a:solidFill>
              <a:srgbClr val="FFFFFF">
                <a:alpha val="65882"/>
              </a:srgbClr>
            </a:solidFill>
            <a:ln w="28575" cap="rnd">
              <a:solidFill>
                <a:srgbClr val="9D9D9D">
                  <a:alpha val="65882"/>
                </a:srgbClr>
              </a:solidFill>
              <a:prstDash val="solid"/>
              <a:round/>
            </a:ln>
          </p:spPr>
          <p:txBody>
            <a:bodyPr/>
            <a:lstStyle/>
            <a:p>
              <a:endParaRPr lang="it-IT"/>
            </a:p>
          </p:txBody>
        </p:sp>
        <p:sp>
          <p:nvSpPr>
            <p:cNvPr id="26" name="TextBox 26"/>
            <p:cNvSpPr txBox="1"/>
            <p:nvPr/>
          </p:nvSpPr>
          <p:spPr>
            <a:xfrm>
              <a:off x="0" y="-28575"/>
              <a:ext cx="467264" cy="177376"/>
            </a:xfrm>
            <a:prstGeom prst="rect">
              <a:avLst/>
            </a:prstGeom>
          </p:spPr>
          <p:txBody>
            <a:bodyPr lIns="50800" tIns="50800" rIns="50800" bIns="50800" rtlCol="0" anchor="ctr"/>
            <a:lstStyle/>
            <a:p>
              <a:pPr marL="0" lvl="0" indent="0" algn="ctr">
                <a:lnSpc>
                  <a:spcPts val="2067"/>
                </a:lnSpc>
                <a:spcBef>
                  <a:spcPct val="0"/>
                </a:spcBef>
              </a:pPr>
              <a:endParaRPr/>
            </a:p>
          </p:txBody>
        </p:sp>
      </p:grpSp>
      <p:sp>
        <p:nvSpPr>
          <p:cNvPr id="27" name="AutoShape 27"/>
          <p:cNvSpPr/>
          <p:nvPr/>
        </p:nvSpPr>
        <p:spPr>
          <a:xfrm flipH="1">
            <a:off x="2481590" y="4856632"/>
            <a:ext cx="818789" cy="816162"/>
          </a:xfrm>
          <a:prstGeom prst="line">
            <a:avLst/>
          </a:prstGeom>
          <a:ln w="57150" cap="flat">
            <a:solidFill>
              <a:srgbClr val="FF9E3A">
                <a:alpha val="41961"/>
              </a:srgbClr>
            </a:solidFill>
            <a:prstDash val="solid"/>
            <a:headEnd type="none" w="sm" len="sm"/>
            <a:tailEnd type="arrow" w="med" len="sm"/>
          </a:ln>
        </p:spPr>
        <p:txBody>
          <a:bodyPr/>
          <a:lstStyle/>
          <a:p>
            <a:endParaRPr lang="it-IT"/>
          </a:p>
        </p:txBody>
      </p:sp>
      <p:sp>
        <p:nvSpPr>
          <p:cNvPr id="28" name="AutoShape 28"/>
          <p:cNvSpPr/>
          <p:nvPr/>
        </p:nvSpPr>
        <p:spPr>
          <a:xfrm>
            <a:off x="4789997" y="4856632"/>
            <a:ext cx="704511" cy="816162"/>
          </a:xfrm>
          <a:prstGeom prst="line">
            <a:avLst/>
          </a:prstGeom>
          <a:ln w="57150" cap="flat">
            <a:solidFill>
              <a:srgbClr val="FF9E3A">
                <a:alpha val="41961"/>
              </a:srgbClr>
            </a:solidFill>
            <a:prstDash val="solid"/>
            <a:headEnd type="none" w="sm" len="sm"/>
            <a:tailEnd type="arrow" w="med" len="sm"/>
          </a:ln>
        </p:spPr>
        <p:txBody>
          <a:bodyPr/>
          <a:lstStyle/>
          <a:p>
            <a:endParaRPr lang="it-IT"/>
          </a:p>
        </p:txBody>
      </p:sp>
      <p:grpSp>
        <p:nvGrpSpPr>
          <p:cNvPr id="29" name="Group 29"/>
          <p:cNvGrpSpPr/>
          <p:nvPr/>
        </p:nvGrpSpPr>
        <p:grpSpPr>
          <a:xfrm>
            <a:off x="9161590" y="4411527"/>
            <a:ext cx="3614269" cy="1032428"/>
            <a:chOff x="0" y="0"/>
            <a:chExt cx="1034270" cy="295443"/>
          </a:xfrm>
        </p:grpSpPr>
        <p:sp>
          <p:nvSpPr>
            <p:cNvPr id="30" name="Freeform 30"/>
            <p:cNvSpPr/>
            <p:nvPr/>
          </p:nvSpPr>
          <p:spPr>
            <a:xfrm>
              <a:off x="0" y="0"/>
              <a:ext cx="1034270" cy="295443"/>
            </a:xfrm>
            <a:custGeom>
              <a:avLst/>
              <a:gdLst/>
              <a:ahLst/>
              <a:cxnLst/>
              <a:rect l="l" t="t" r="r" b="b"/>
              <a:pathLst>
                <a:path w="1034270" h="295443">
                  <a:moveTo>
                    <a:pt x="77114" y="0"/>
                  </a:moveTo>
                  <a:lnTo>
                    <a:pt x="957157" y="0"/>
                  </a:lnTo>
                  <a:cubicBezTo>
                    <a:pt x="977609" y="0"/>
                    <a:pt x="997223" y="8124"/>
                    <a:pt x="1011684" y="22586"/>
                  </a:cubicBezTo>
                  <a:cubicBezTo>
                    <a:pt x="1026146" y="37048"/>
                    <a:pt x="1034270" y="56662"/>
                    <a:pt x="1034270" y="77114"/>
                  </a:cubicBezTo>
                  <a:lnTo>
                    <a:pt x="1034270" y="218329"/>
                  </a:lnTo>
                  <a:cubicBezTo>
                    <a:pt x="1034270" y="238781"/>
                    <a:pt x="1026146" y="258395"/>
                    <a:pt x="1011684" y="272857"/>
                  </a:cubicBezTo>
                  <a:cubicBezTo>
                    <a:pt x="997223" y="287318"/>
                    <a:pt x="977609" y="295443"/>
                    <a:pt x="957157" y="295443"/>
                  </a:cubicBezTo>
                  <a:lnTo>
                    <a:pt x="77114" y="295443"/>
                  </a:lnTo>
                  <a:cubicBezTo>
                    <a:pt x="34525" y="295443"/>
                    <a:pt x="0" y="260918"/>
                    <a:pt x="0" y="218329"/>
                  </a:cubicBezTo>
                  <a:lnTo>
                    <a:pt x="0" y="77114"/>
                  </a:lnTo>
                  <a:cubicBezTo>
                    <a:pt x="0" y="56662"/>
                    <a:pt x="8124" y="37048"/>
                    <a:pt x="22586" y="22586"/>
                  </a:cubicBezTo>
                  <a:cubicBezTo>
                    <a:pt x="37048" y="8124"/>
                    <a:pt x="56662" y="0"/>
                    <a:pt x="77114" y="0"/>
                  </a:cubicBezTo>
                  <a:close/>
                </a:path>
              </a:pathLst>
            </a:custGeom>
            <a:solidFill>
              <a:srgbClr val="FEC742">
                <a:alpha val="65882"/>
              </a:srgbClr>
            </a:solidFill>
            <a:ln cap="rnd">
              <a:noFill/>
              <a:prstDash val="solid"/>
              <a:round/>
            </a:ln>
          </p:spPr>
          <p:txBody>
            <a:bodyPr/>
            <a:lstStyle/>
            <a:p>
              <a:endParaRPr lang="it-IT"/>
            </a:p>
          </p:txBody>
        </p:sp>
        <p:sp>
          <p:nvSpPr>
            <p:cNvPr id="31" name="TextBox 31"/>
            <p:cNvSpPr txBox="1"/>
            <p:nvPr/>
          </p:nvSpPr>
          <p:spPr>
            <a:xfrm>
              <a:off x="0" y="-28575"/>
              <a:ext cx="1034270" cy="324018"/>
            </a:xfrm>
            <a:prstGeom prst="rect">
              <a:avLst/>
            </a:prstGeom>
          </p:spPr>
          <p:txBody>
            <a:bodyPr lIns="50800" tIns="50800" rIns="50800" bIns="50800" rtlCol="0" anchor="ctr"/>
            <a:lstStyle/>
            <a:p>
              <a:pPr marL="0" lvl="0" indent="0" algn="ctr">
                <a:lnSpc>
                  <a:spcPts val="2067"/>
                </a:lnSpc>
                <a:spcBef>
                  <a:spcPct val="0"/>
                </a:spcBef>
              </a:pPr>
              <a:endParaRPr/>
            </a:p>
          </p:txBody>
        </p:sp>
      </p:grpSp>
      <p:grpSp>
        <p:nvGrpSpPr>
          <p:cNvPr id="32" name="Group 32"/>
          <p:cNvGrpSpPr/>
          <p:nvPr/>
        </p:nvGrpSpPr>
        <p:grpSpPr>
          <a:xfrm>
            <a:off x="9161590" y="5632582"/>
            <a:ext cx="3614269" cy="1032428"/>
            <a:chOff x="0" y="0"/>
            <a:chExt cx="1034270" cy="295443"/>
          </a:xfrm>
        </p:grpSpPr>
        <p:sp>
          <p:nvSpPr>
            <p:cNvPr id="33" name="Freeform 33"/>
            <p:cNvSpPr/>
            <p:nvPr/>
          </p:nvSpPr>
          <p:spPr>
            <a:xfrm>
              <a:off x="0" y="0"/>
              <a:ext cx="1034270" cy="295443"/>
            </a:xfrm>
            <a:custGeom>
              <a:avLst/>
              <a:gdLst/>
              <a:ahLst/>
              <a:cxnLst/>
              <a:rect l="l" t="t" r="r" b="b"/>
              <a:pathLst>
                <a:path w="1034270" h="295443">
                  <a:moveTo>
                    <a:pt x="77114" y="0"/>
                  </a:moveTo>
                  <a:lnTo>
                    <a:pt x="957157" y="0"/>
                  </a:lnTo>
                  <a:cubicBezTo>
                    <a:pt x="977609" y="0"/>
                    <a:pt x="997223" y="8124"/>
                    <a:pt x="1011684" y="22586"/>
                  </a:cubicBezTo>
                  <a:cubicBezTo>
                    <a:pt x="1026146" y="37048"/>
                    <a:pt x="1034270" y="56662"/>
                    <a:pt x="1034270" y="77114"/>
                  </a:cubicBezTo>
                  <a:lnTo>
                    <a:pt x="1034270" y="218329"/>
                  </a:lnTo>
                  <a:cubicBezTo>
                    <a:pt x="1034270" y="238781"/>
                    <a:pt x="1026146" y="258395"/>
                    <a:pt x="1011684" y="272857"/>
                  </a:cubicBezTo>
                  <a:cubicBezTo>
                    <a:pt x="997223" y="287318"/>
                    <a:pt x="977609" y="295443"/>
                    <a:pt x="957157" y="295443"/>
                  </a:cubicBezTo>
                  <a:lnTo>
                    <a:pt x="77114" y="295443"/>
                  </a:lnTo>
                  <a:cubicBezTo>
                    <a:pt x="34525" y="295443"/>
                    <a:pt x="0" y="260918"/>
                    <a:pt x="0" y="218329"/>
                  </a:cubicBezTo>
                  <a:lnTo>
                    <a:pt x="0" y="77114"/>
                  </a:lnTo>
                  <a:cubicBezTo>
                    <a:pt x="0" y="56662"/>
                    <a:pt x="8124" y="37048"/>
                    <a:pt x="22586" y="22586"/>
                  </a:cubicBezTo>
                  <a:cubicBezTo>
                    <a:pt x="37048" y="8124"/>
                    <a:pt x="56662" y="0"/>
                    <a:pt x="77114" y="0"/>
                  </a:cubicBezTo>
                  <a:close/>
                </a:path>
              </a:pathLst>
            </a:custGeom>
            <a:solidFill>
              <a:srgbClr val="FEC742">
                <a:alpha val="65882"/>
              </a:srgbClr>
            </a:solidFill>
            <a:ln cap="rnd">
              <a:noFill/>
              <a:prstDash val="solid"/>
              <a:round/>
            </a:ln>
          </p:spPr>
          <p:txBody>
            <a:bodyPr/>
            <a:lstStyle/>
            <a:p>
              <a:endParaRPr lang="it-IT"/>
            </a:p>
          </p:txBody>
        </p:sp>
        <p:sp>
          <p:nvSpPr>
            <p:cNvPr id="34" name="TextBox 34"/>
            <p:cNvSpPr txBox="1"/>
            <p:nvPr/>
          </p:nvSpPr>
          <p:spPr>
            <a:xfrm>
              <a:off x="0" y="-28575"/>
              <a:ext cx="1034270" cy="324018"/>
            </a:xfrm>
            <a:prstGeom prst="rect">
              <a:avLst/>
            </a:prstGeom>
          </p:spPr>
          <p:txBody>
            <a:bodyPr lIns="50800" tIns="50800" rIns="50800" bIns="50800" rtlCol="0" anchor="ctr"/>
            <a:lstStyle/>
            <a:p>
              <a:pPr marL="0" lvl="0" indent="0" algn="ctr">
                <a:lnSpc>
                  <a:spcPts val="2067"/>
                </a:lnSpc>
                <a:spcBef>
                  <a:spcPct val="0"/>
                </a:spcBef>
              </a:pPr>
              <a:endParaRPr/>
            </a:p>
          </p:txBody>
        </p:sp>
      </p:grpSp>
      <p:grpSp>
        <p:nvGrpSpPr>
          <p:cNvPr id="35" name="Group 35"/>
          <p:cNvGrpSpPr/>
          <p:nvPr/>
        </p:nvGrpSpPr>
        <p:grpSpPr>
          <a:xfrm>
            <a:off x="9103147" y="6845584"/>
            <a:ext cx="3614269" cy="1133410"/>
            <a:chOff x="0" y="0"/>
            <a:chExt cx="1034270" cy="324340"/>
          </a:xfrm>
        </p:grpSpPr>
        <p:sp>
          <p:nvSpPr>
            <p:cNvPr id="36" name="Freeform 36"/>
            <p:cNvSpPr/>
            <p:nvPr/>
          </p:nvSpPr>
          <p:spPr>
            <a:xfrm>
              <a:off x="0" y="0"/>
              <a:ext cx="1034270" cy="324340"/>
            </a:xfrm>
            <a:custGeom>
              <a:avLst/>
              <a:gdLst/>
              <a:ahLst/>
              <a:cxnLst/>
              <a:rect l="l" t="t" r="r" b="b"/>
              <a:pathLst>
                <a:path w="1034270" h="324340">
                  <a:moveTo>
                    <a:pt x="77114" y="0"/>
                  </a:moveTo>
                  <a:lnTo>
                    <a:pt x="957157" y="0"/>
                  </a:lnTo>
                  <a:cubicBezTo>
                    <a:pt x="977609" y="0"/>
                    <a:pt x="997223" y="8124"/>
                    <a:pt x="1011684" y="22586"/>
                  </a:cubicBezTo>
                  <a:cubicBezTo>
                    <a:pt x="1026146" y="37048"/>
                    <a:pt x="1034270" y="56662"/>
                    <a:pt x="1034270" y="77114"/>
                  </a:cubicBezTo>
                  <a:lnTo>
                    <a:pt x="1034270" y="247226"/>
                  </a:lnTo>
                  <a:cubicBezTo>
                    <a:pt x="1034270" y="289815"/>
                    <a:pt x="999746" y="324340"/>
                    <a:pt x="957157" y="324340"/>
                  </a:cubicBezTo>
                  <a:lnTo>
                    <a:pt x="77114" y="324340"/>
                  </a:lnTo>
                  <a:cubicBezTo>
                    <a:pt x="56662" y="324340"/>
                    <a:pt x="37048" y="316216"/>
                    <a:pt x="22586" y="301754"/>
                  </a:cubicBezTo>
                  <a:cubicBezTo>
                    <a:pt x="8124" y="287292"/>
                    <a:pt x="0" y="267678"/>
                    <a:pt x="0" y="247226"/>
                  </a:cubicBezTo>
                  <a:lnTo>
                    <a:pt x="0" y="77114"/>
                  </a:lnTo>
                  <a:cubicBezTo>
                    <a:pt x="0" y="56662"/>
                    <a:pt x="8124" y="37048"/>
                    <a:pt x="22586" y="22586"/>
                  </a:cubicBezTo>
                  <a:cubicBezTo>
                    <a:pt x="37048" y="8124"/>
                    <a:pt x="56662" y="0"/>
                    <a:pt x="77114" y="0"/>
                  </a:cubicBezTo>
                  <a:close/>
                </a:path>
              </a:pathLst>
            </a:custGeom>
            <a:solidFill>
              <a:srgbClr val="FEC742">
                <a:alpha val="65882"/>
              </a:srgbClr>
            </a:solidFill>
            <a:ln cap="rnd">
              <a:noFill/>
              <a:prstDash val="solid"/>
              <a:round/>
            </a:ln>
          </p:spPr>
          <p:txBody>
            <a:bodyPr/>
            <a:lstStyle/>
            <a:p>
              <a:endParaRPr lang="it-IT"/>
            </a:p>
          </p:txBody>
        </p:sp>
        <p:sp>
          <p:nvSpPr>
            <p:cNvPr id="37" name="TextBox 37"/>
            <p:cNvSpPr txBox="1"/>
            <p:nvPr/>
          </p:nvSpPr>
          <p:spPr>
            <a:xfrm>
              <a:off x="0" y="-28575"/>
              <a:ext cx="1034270" cy="352915"/>
            </a:xfrm>
            <a:prstGeom prst="rect">
              <a:avLst/>
            </a:prstGeom>
          </p:spPr>
          <p:txBody>
            <a:bodyPr lIns="50800" tIns="50800" rIns="50800" bIns="50800" rtlCol="0" anchor="ctr"/>
            <a:lstStyle/>
            <a:p>
              <a:pPr marL="0" lvl="0" indent="0" algn="ctr">
                <a:lnSpc>
                  <a:spcPts val="2067"/>
                </a:lnSpc>
                <a:spcBef>
                  <a:spcPct val="0"/>
                </a:spcBef>
              </a:pPr>
              <a:endParaRPr/>
            </a:p>
          </p:txBody>
        </p:sp>
      </p:grpSp>
      <p:sp>
        <p:nvSpPr>
          <p:cNvPr id="38" name="AutoShape 38"/>
          <p:cNvSpPr/>
          <p:nvPr/>
        </p:nvSpPr>
        <p:spPr>
          <a:xfrm>
            <a:off x="6051485" y="6770691"/>
            <a:ext cx="927433" cy="632932"/>
          </a:xfrm>
          <a:prstGeom prst="line">
            <a:avLst/>
          </a:prstGeom>
          <a:ln w="57150" cap="flat">
            <a:solidFill>
              <a:srgbClr val="9D9D9D">
                <a:alpha val="41961"/>
              </a:srgbClr>
            </a:solidFill>
            <a:prstDash val="solid"/>
            <a:headEnd type="none" w="sm" len="sm"/>
            <a:tailEnd type="triangle" w="lg" len="med"/>
          </a:ln>
        </p:spPr>
        <p:txBody>
          <a:bodyPr/>
          <a:lstStyle/>
          <a:p>
            <a:endParaRPr lang="it-IT"/>
          </a:p>
        </p:txBody>
      </p:sp>
      <p:sp>
        <p:nvSpPr>
          <p:cNvPr id="39" name="AutoShape 39"/>
          <p:cNvSpPr/>
          <p:nvPr/>
        </p:nvSpPr>
        <p:spPr>
          <a:xfrm>
            <a:off x="5494508" y="6770691"/>
            <a:ext cx="0" cy="632932"/>
          </a:xfrm>
          <a:prstGeom prst="line">
            <a:avLst/>
          </a:prstGeom>
          <a:ln w="57150" cap="flat">
            <a:solidFill>
              <a:srgbClr val="9D9D9D">
                <a:alpha val="41961"/>
              </a:srgbClr>
            </a:solidFill>
            <a:prstDash val="solid"/>
            <a:headEnd type="none" w="sm" len="sm"/>
            <a:tailEnd type="triangle" w="lg" len="med"/>
          </a:ln>
        </p:spPr>
        <p:txBody>
          <a:bodyPr/>
          <a:lstStyle/>
          <a:p>
            <a:endParaRPr lang="it-IT"/>
          </a:p>
        </p:txBody>
      </p:sp>
      <p:sp>
        <p:nvSpPr>
          <p:cNvPr id="40" name="AutoShape 40"/>
          <p:cNvSpPr/>
          <p:nvPr/>
        </p:nvSpPr>
        <p:spPr>
          <a:xfrm flipH="1">
            <a:off x="4141446" y="6770691"/>
            <a:ext cx="784621" cy="632932"/>
          </a:xfrm>
          <a:prstGeom prst="line">
            <a:avLst/>
          </a:prstGeom>
          <a:ln w="57150" cap="flat">
            <a:solidFill>
              <a:srgbClr val="9D9D9D">
                <a:alpha val="41961"/>
              </a:srgbClr>
            </a:solidFill>
            <a:prstDash val="solid"/>
            <a:headEnd type="none" w="sm" len="sm"/>
            <a:tailEnd type="triangle" w="lg" len="med"/>
          </a:ln>
        </p:spPr>
        <p:txBody>
          <a:bodyPr/>
          <a:lstStyle/>
          <a:p>
            <a:endParaRPr lang="it-IT"/>
          </a:p>
        </p:txBody>
      </p:sp>
      <p:grpSp>
        <p:nvGrpSpPr>
          <p:cNvPr id="41" name="Group 41"/>
          <p:cNvGrpSpPr/>
          <p:nvPr/>
        </p:nvGrpSpPr>
        <p:grpSpPr>
          <a:xfrm>
            <a:off x="13339744" y="3131458"/>
            <a:ext cx="3614269" cy="1097897"/>
            <a:chOff x="0" y="0"/>
            <a:chExt cx="1034270" cy="314178"/>
          </a:xfrm>
        </p:grpSpPr>
        <p:sp>
          <p:nvSpPr>
            <p:cNvPr id="42" name="Freeform 42"/>
            <p:cNvSpPr/>
            <p:nvPr/>
          </p:nvSpPr>
          <p:spPr>
            <a:xfrm>
              <a:off x="0" y="0"/>
              <a:ext cx="1034270" cy="314178"/>
            </a:xfrm>
            <a:custGeom>
              <a:avLst/>
              <a:gdLst/>
              <a:ahLst/>
              <a:cxnLst/>
              <a:rect l="l" t="t" r="r" b="b"/>
              <a:pathLst>
                <a:path w="1034270" h="314178">
                  <a:moveTo>
                    <a:pt x="77114" y="0"/>
                  </a:moveTo>
                  <a:lnTo>
                    <a:pt x="957157" y="0"/>
                  </a:lnTo>
                  <a:cubicBezTo>
                    <a:pt x="977609" y="0"/>
                    <a:pt x="997223" y="8124"/>
                    <a:pt x="1011684" y="22586"/>
                  </a:cubicBezTo>
                  <a:cubicBezTo>
                    <a:pt x="1026146" y="37048"/>
                    <a:pt x="1034270" y="56662"/>
                    <a:pt x="1034270" y="77114"/>
                  </a:cubicBezTo>
                  <a:lnTo>
                    <a:pt x="1034270" y="237064"/>
                  </a:lnTo>
                  <a:cubicBezTo>
                    <a:pt x="1034270" y="279653"/>
                    <a:pt x="999746" y="314178"/>
                    <a:pt x="957157" y="314178"/>
                  </a:cubicBezTo>
                  <a:lnTo>
                    <a:pt x="77114" y="314178"/>
                  </a:lnTo>
                  <a:cubicBezTo>
                    <a:pt x="56662" y="314178"/>
                    <a:pt x="37048" y="306053"/>
                    <a:pt x="22586" y="291592"/>
                  </a:cubicBezTo>
                  <a:cubicBezTo>
                    <a:pt x="8124" y="277130"/>
                    <a:pt x="0" y="257516"/>
                    <a:pt x="0" y="237064"/>
                  </a:cubicBezTo>
                  <a:lnTo>
                    <a:pt x="0" y="77114"/>
                  </a:lnTo>
                  <a:cubicBezTo>
                    <a:pt x="0" y="56662"/>
                    <a:pt x="8124" y="37048"/>
                    <a:pt x="22586" y="22586"/>
                  </a:cubicBezTo>
                  <a:cubicBezTo>
                    <a:pt x="37048" y="8124"/>
                    <a:pt x="56662" y="0"/>
                    <a:pt x="77114" y="0"/>
                  </a:cubicBezTo>
                  <a:close/>
                </a:path>
              </a:pathLst>
            </a:custGeom>
            <a:solidFill>
              <a:srgbClr val="4BA841">
                <a:alpha val="52941"/>
              </a:srgbClr>
            </a:solidFill>
            <a:ln w="47625" cap="rnd">
              <a:solidFill>
                <a:srgbClr val="326D2C">
                  <a:alpha val="52941"/>
                </a:srgbClr>
              </a:solidFill>
              <a:prstDash val="solid"/>
              <a:round/>
            </a:ln>
          </p:spPr>
          <p:txBody>
            <a:bodyPr/>
            <a:lstStyle/>
            <a:p>
              <a:endParaRPr lang="it-IT"/>
            </a:p>
          </p:txBody>
        </p:sp>
        <p:sp>
          <p:nvSpPr>
            <p:cNvPr id="43" name="TextBox 43"/>
            <p:cNvSpPr txBox="1"/>
            <p:nvPr/>
          </p:nvSpPr>
          <p:spPr>
            <a:xfrm>
              <a:off x="0" y="-38100"/>
              <a:ext cx="1034270" cy="352278"/>
            </a:xfrm>
            <a:prstGeom prst="rect">
              <a:avLst/>
            </a:prstGeom>
          </p:spPr>
          <p:txBody>
            <a:bodyPr lIns="50800" tIns="50800" rIns="50800" bIns="50800" rtlCol="0" anchor="ctr"/>
            <a:lstStyle/>
            <a:p>
              <a:pPr marL="0" lvl="0" indent="0" algn="ctr">
                <a:lnSpc>
                  <a:spcPts val="2827"/>
                </a:lnSpc>
                <a:spcBef>
                  <a:spcPct val="0"/>
                </a:spcBef>
              </a:pPr>
              <a:endParaRPr/>
            </a:p>
          </p:txBody>
        </p:sp>
      </p:grpSp>
      <p:grpSp>
        <p:nvGrpSpPr>
          <p:cNvPr id="44" name="Group 44"/>
          <p:cNvGrpSpPr/>
          <p:nvPr/>
        </p:nvGrpSpPr>
        <p:grpSpPr>
          <a:xfrm>
            <a:off x="8867584" y="2175968"/>
            <a:ext cx="4145913" cy="745940"/>
            <a:chOff x="0" y="0"/>
            <a:chExt cx="1186407" cy="213461"/>
          </a:xfrm>
        </p:grpSpPr>
        <p:sp>
          <p:nvSpPr>
            <p:cNvPr id="45" name="Freeform 45"/>
            <p:cNvSpPr/>
            <p:nvPr/>
          </p:nvSpPr>
          <p:spPr>
            <a:xfrm>
              <a:off x="0" y="0"/>
              <a:ext cx="1186407" cy="213461"/>
            </a:xfrm>
            <a:custGeom>
              <a:avLst/>
              <a:gdLst/>
              <a:ahLst/>
              <a:cxnLst/>
              <a:rect l="l" t="t" r="r" b="b"/>
              <a:pathLst>
                <a:path w="1186407" h="213461">
                  <a:moveTo>
                    <a:pt x="67225" y="0"/>
                  </a:moveTo>
                  <a:lnTo>
                    <a:pt x="1119182" y="0"/>
                  </a:lnTo>
                  <a:cubicBezTo>
                    <a:pt x="1156310" y="0"/>
                    <a:pt x="1186407" y="30098"/>
                    <a:pt x="1186407" y="67225"/>
                  </a:cubicBezTo>
                  <a:lnTo>
                    <a:pt x="1186407" y="146236"/>
                  </a:lnTo>
                  <a:cubicBezTo>
                    <a:pt x="1186407" y="183363"/>
                    <a:pt x="1156310" y="213461"/>
                    <a:pt x="1119182" y="213461"/>
                  </a:cubicBezTo>
                  <a:lnTo>
                    <a:pt x="67225" y="213461"/>
                  </a:lnTo>
                  <a:cubicBezTo>
                    <a:pt x="30098" y="213461"/>
                    <a:pt x="0" y="183363"/>
                    <a:pt x="0" y="146236"/>
                  </a:cubicBezTo>
                  <a:lnTo>
                    <a:pt x="0" y="67225"/>
                  </a:lnTo>
                  <a:cubicBezTo>
                    <a:pt x="0" y="30098"/>
                    <a:pt x="30098" y="0"/>
                    <a:pt x="67225" y="0"/>
                  </a:cubicBezTo>
                  <a:close/>
                </a:path>
              </a:pathLst>
            </a:custGeom>
            <a:ln w="47625" cap="rnd">
              <a:gradFill>
                <a:gsLst>
                  <a:gs pos="0">
                    <a:srgbClr val="FFFFFF">
                      <a:alpha val="35000"/>
                    </a:srgbClr>
                  </a:gs>
                  <a:gs pos="100000">
                    <a:srgbClr val="FFFFFF">
                      <a:alpha val="0"/>
                    </a:srgbClr>
                  </a:gs>
                </a:gsLst>
                <a:lin ang="5400000"/>
              </a:gradFill>
              <a:prstDash val="solid"/>
              <a:round/>
            </a:ln>
          </p:spPr>
          <p:txBody>
            <a:bodyPr/>
            <a:lstStyle/>
            <a:p>
              <a:endParaRPr lang="it-IT"/>
            </a:p>
          </p:txBody>
        </p:sp>
        <p:sp>
          <p:nvSpPr>
            <p:cNvPr id="46" name="TextBox 46"/>
            <p:cNvSpPr txBox="1"/>
            <p:nvPr/>
          </p:nvSpPr>
          <p:spPr>
            <a:xfrm>
              <a:off x="0" y="-38100"/>
              <a:ext cx="1186407" cy="251561"/>
            </a:xfrm>
            <a:prstGeom prst="rect">
              <a:avLst/>
            </a:prstGeom>
          </p:spPr>
          <p:txBody>
            <a:bodyPr lIns="50800" tIns="50800" rIns="50800" bIns="50800" rtlCol="0" anchor="ctr"/>
            <a:lstStyle/>
            <a:p>
              <a:pPr marL="0" lvl="0" indent="0" algn="ctr">
                <a:lnSpc>
                  <a:spcPts val="2814"/>
                </a:lnSpc>
                <a:spcBef>
                  <a:spcPct val="0"/>
                </a:spcBef>
              </a:pPr>
              <a:r>
                <a:rPr lang="en-US" sz="2010" b="1" spc="401">
                  <a:solidFill>
                    <a:srgbClr val="192C50"/>
                  </a:solidFill>
                  <a:latin typeface="TT Chocolates Bold"/>
                  <a:ea typeface="TT Chocolates Bold"/>
                  <a:cs typeface="TT Chocolates Bold"/>
                  <a:sym typeface="TT Chocolates Bold"/>
                </a:rPr>
                <a:t>Prototype geometry</a:t>
              </a:r>
            </a:p>
          </p:txBody>
        </p:sp>
      </p:grpSp>
      <p:grpSp>
        <p:nvGrpSpPr>
          <p:cNvPr id="47" name="Group 47"/>
          <p:cNvGrpSpPr/>
          <p:nvPr/>
        </p:nvGrpSpPr>
        <p:grpSpPr>
          <a:xfrm>
            <a:off x="13192125" y="2185493"/>
            <a:ext cx="3888715" cy="745940"/>
            <a:chOff x="0" y="0"/>
            <a:chExt cx="1112807" cy="213461"/>
          </a:xfrm>
        </p:grpSpPr>
        <p:sp>
          <p:nvSpPr>
            <p:cNvPr id="48" name="Freeform 48"/>
            <p:cNvSpPr/>
            <p:nvPr/>
          </p:nvSpPr>
          <p:spPr>
            <a:xfrm>
              <a:off x="0" y="0"/>
              <a:ext cx="1112807" cy="213461"/>
            </a:xfrm>
            <a:custGeom>
              <a:avLst/>
              <a:gdLst/>
              <a:ahLst/>
              <a:cxnLst/>
              <a:rect l="l" t="t" r="r" b="b"/>
              <a:pathLst>
                <a:path w="1112807" h="213461">
                  <a:moveTo>
                    <a:pt x="71671" y="0"/>
                  </a:moveTo>
                  <a:lnTo>
                    <a:pt x="1041136" y="0"/>
                  </a:lnTo>
                  <a:cubicBezTo>
                    <a:pt x="1080719" y="0"/>
                    <a:pt x="1112807" y="32088"/>
                    <a:pt x="1112807" y="71671"/>
                  </a:cubicBezTo>
                  <a:lnTo>
                    <a:pt x="1112807" y="141789"/>
                  </a:lnTo>
                  <a:cubicBezTo>
                    <a:pt x="1112807" y="181372"/>
                    <a:pt x="1080719" y="213461"/>
                    <a:pt x="1041136" y="213461"/>
                  </a:cubicBezTo>
                  <a:lnTo>
                    <a:pt x="71671" y="213461"/>
                  </a:lnTo>
                  <a:cubicBezTo>
                    <a:pt x="32088" y="213461"/>
                    <a:pt x="0" y="181372"/>
                    <a:pt x="0" y="141789"/>
                  </a:cubicBezTo>
                  <a:lnTo>
                    <a:pt x="0" y="71671"/>
                  </a:lnTo>
                  <a:cubicBezTo>
                    <a:pt x="0" y="32088"/>
                    <a:pt x="32088" y="0"/>
                    <a:pt x="71671" y="0"/>
                  </a:cubicBezTo>
                  <a:close/>
                </a:path>
              </a:pathLst>
            </a:custGeom>
            <a:ln w="47625" cap="rnd">
              <a:gradFill>
                <a:gsLst>
                  <a:gs pos="0">
                    <a:srgbClr val="FFFFFF">
                      <a:alpha val="35000"/>
                    </a:srgbClr>
                  </a:gs>
                  <a:gs pos="100000">
                    <a:srgbClr val="FFFFFF">
                      <a:alpha val="0"/>
                    </a:srgbClr>
                  </a:gs>
                </a:gsLst>
                <a:lin ang="5400000"/>
              </a:gradFill>
              <a:prstDash val="solid"/>
              <a:round/>
            </a:ln>
          </p:spPr>
          <p:txBody>
            <a:bodyPr/>
            <a:lstStyle/>
            <a:p>
              <a:endParaRPr lang="it-IT"/>
            </a:p>
          </p:txBody>
        </p:sp>
        <p:sp>
          <p:nvSpPr>
            <p:cNvPr id="49" name="TextBox 49"/>
            <p:cNvSpPr txBox="1"/>
            <p:nvPr/>
          </p:nvSpPr>
          <p:spPr>
            <a:xfrm>
              <a:off x="0" y="-38100"/>
              <a:ext cx="1112807" cy="251561"/>
            </a:xfrm>
            <a:prstGeom prst="rect">
              <a:avLst/>
            </a:prstGeom>
          </p:spPr>
          <p:txBody>
            <a:bodyPr lIns="50800" tIns="50800" rIns="50800" bIns="50800" rtlCol="0" anchor="ctr"/>
            <a:lstStyle/>
            <a:p>
              <a:pPr marL="0" lvl="0" indent="0" algn="ctr">
                <a:lnSpc>
                  <a:spcPts val="2814"/>
                </a:lnSpc>
                <a:spcBef>
                  <a:spcPct val="0"/>
                </a:spcBef>
              </a:pPr>
              <a:r>
                <a:rPr lang="en-US" sz="2010" b="1" spc="401">
                  <a:solidFill>
                    <a:srgbClr val="192C50"/>
                  </a:solidFill>
                  <a:latin typeface="TT Chocolates Bold"/>
                  <a:ea typeface="TT Chocolates Bold"/>
                  <a:cs typeface="TT Chocolates Bold"/>
                  <a:sym typeface="TT Chocolates Bold"/>
                </a:rPr>
                <a:t>Hinge connection</a:t>
              </a:r>
            </a:p>
          </p:txBody>
        </p:sp>
      </p:grpSp>
      <p:grpSp>
        <p:nvGrpSpPr>
          <p:cNvPr id="50" name="Group 50"/>
          <p:cNvGrpSpPr/>
          <p:nvPr/>
        </p:nvGrpSpPr>
        <p:grpSpPr>
          <a:xfrm>
            <a:off x="13339744" y="4415315"/>
            <a:ext cx="3614269" cy="1032428"/>
            <a:chOff x="0" y="0"/>
            <a:chExt cx="1034270" cy="295443"/>
          </a:xfrm>
        </p:grpSpPr>
        <p:sp>
          <p:nvSpPr>
            <p:cNvPr id="51" name="Freeform 51"/>
            <p:cNvSpPr/>
            <p:nvPr/>
          </p:nvSpPr>
          <p:spPr>
            <a:xfrm>
              <a:off x="0" y="0"/>
              <a:ext cx="1034270" cy="295443"/>
            </a:xfrm>
            <a:custGeom>
              <a:avLst/>
              <a:gdLst/>
              <a:ahLst/>
              <a:cxnLst/>
              <a:rect l="l" t="t" r="r" b="b"/>
              <a:pathLst>
                <a:path w="1034270" h="295443">
                  <a:moveTo>
                    <a:pt x="77114" y="0"/>
                  </a:moveTo>
                  <a:lnTo>
                    <a:pt x="957157" y="0"/>
                  </a:lnTo>
                  <a:cubicBezTo>
                    <a:pt x="977609" y="0"/>
                    <a:pt x="997223" y="8124"/>
                    <a:pt x="1011684" y="22586"/>
                  </a:cubicBezTo>
                  <a:cubicBezTo>
                    <a:pt x="1026146" y="37048"/>
                    <a:pt x="1034270" y="56662"/>
                    <a:pt x="1034270" y="77114"/>
                  </a:cubicBezTo>
                  <a:lnTo>
                    <a:pt x="1034270" y="218329"/>
                  </a:lnTo>
                  <a:cubicBezTo>
                    <a:pt x="1034270" y="238781"/>
                    <a:pt x="1026146" y="258395"/>
                    <a:pt x="1011684" y="272857"/>
                  </a:cubicBezTo>
                  <a:cubicBezTo>
                    <a:pt x="997223" y="287318"/>
                    <a:pt x="977609" y="295443"/>
                    <a:pt x="957157" y="295443"/>
                  </a:cubicBezTo>
                  <a:lnTo>
                    <a:pt x="77114" y="295443"/>
                  </a:lnTo>
                  <a:cubicBezTo>
                    <a:pt x="34525" y="295443"/>
                    <a:pt x="0" y="260918"/>
                    <a:pt x="0" y="218329"/>
                  </a:cubicBezTo>
                  <a:lnTo>
                    <a:pt x="0" y="77114"/>
                  </a:lnTo>
                  <a:cubicBezTo>
                    <a:pt x="0" y="56662"/>
                    <a:pt x="8124" y="37048"/>
                    <a:pt x="22586" y="22586"/>
                  </a:cubicBezTo>
                  <a:cubicBezTo>
                    <a:pt x="37048" y="8124"/>
                    <a:pt x="56662" y="0"/>
                    <a:pt x="77114" y="0"/>
                  </a:cubicBezTo>
                  <a:close/>
                </a:path>
              </a:pathLst>
            </a:custGeom>
            <a:solidFill>
              <a:srgbClr val="FEC742">
                <a:alpha val="65882"/>
              </a:srgbClr>
            </a:solidFill>
            <a:ln cap="rnd">
              <a:noFill/>
              <a:prstDash val="solid"/>
              <a:round/>
            </a:ln>
          </p:spPr>
          <p:txBody>
            <a:bodyPr/>
            <a:lstStyle/>
            <a:p>
              <a:endParaRPr lang="it-IT"/>
            </a:p>
          </p:txBody>
        </p:sp>
        <p:sp>
          <p:nvSpPr>
            <p:cNvPr id="52" name="TextBox 52"/>
            <p:cNvSpPr txBox="1"/>
            <p:nvPr/>
          </p:nvSpPr>
          <p:spPr>
            <a:xfrm>
              <a:off x="0" y="-28575"/>
              <a:ext cx="1034270" cy="324018"/>
            </a:xfrm>
            <a:prstGeom prst="rect">
              <a:avLst/>
            </a:prstGeom>
          </p:spPr>
          <p:txBody>
            <a:bodyPr lIns="50800" tIns="50800" rIns="50800" bIns="50800" rtlCol="0" anchor="ctr"/>
            <a:lstStyle/>
            <a:p>
              <a:pPr marL="0" lvl="0" indent="0" algn="ctr">
                <a:lnSpc>
                  <a:spcPts val="2067"/>
                </a:lnSpc>
                <a:spcBef>
                  <a:spcPct val="0"/>
                </a:spcBef>
              </a:pPr>
              <a:endParaRPr/>
            </a:p>
          </p:txBody>
        </p:sp>
      </p:grpSp>
      <p:grpSp>
        <p:nvGrpSpPr>
          <p:cNvPr id="53" name="Group 53"/>
          <p:cNvGrpSpPr/>
          <p:nvPr/>
        </p:nvGrpSpPr>
        <p:grpSpPr>
          <a:xfrm>
            <a:off x="13378026" y="5647768"/>
            <a:ext cx="3614269" cy="1032428"/>
            <a:chOff x="0" y="0"/>
            <a:chExt cx="1034270" cy="295443"/>
          </a:xfrm>
        </p:grpSpPr>
        <p:sp>
          <p:nvSpPr>
            <p:cNvPr id="54" name="Freeform 54"/>
            <p:cNvSpPr/>
            <p:nvPr/>
          </p:nvSpPr>
          <p:spPr>
            <a:xfrm>
              <a:off x="0" y="0"/>
              <a:ext cx="1034270" cy="295443"/>
            </a:xfrm>
            <a:custGeom>
              <a:avLst/>
              <a:gdLst/>
              <a:ahLst/>
              <a:cxnLst/>
              <a:rect l="l" t="t" r="r" b="b"/>
              <a:pathLst>
                <a:path w="1034270" h="295443">
                  <a:moveTo>
                    <a:pt x="77114" y="0"/>
                  </a:moveTo>
                  <a:lnTo>
                    <a:pt x="957157" y="0"/>
                  </a:lnTo>
                  <a:cubicBezTo>
                    <a:pt x="977609" y="0"/>
                    <a:pt x="997223" y="8124"/>
                    <a:pt x="1011684" y="22586"/>
                  </a:cubicBezTo>
                  <a:cubicBezTo>
                    <a:pt x="1026146" y="37048"/>
                    <a:pt x="1034270" y="56662"/>
                    <a:pt x="1034270" y="77114"/>
                  </a:cubicBezTo>
                  <a:lnTo>
                    <a:pt x="1034270" y="218329"/>
                  </a:lnTo>
                  <a:cubicBezTo>
                    <a:pt x="1034270" y="238781"/>
                    <a:pt x="1026146" y="258395"/>
                    <a:pt x="1011684" y="272857"/>
                  </a:cubicBezTo>
                  <a:cubicBezTo>
                    <a:pt x="997223" y="287318"/>
                    <a:pt x="977609" y="295443"/>
                    <a:pt x="957157" y="295443"/>
                  </a:cubicBezTo>
                  <a:lnTo>
                    <a:pt x="77114" y="295443"/>
                  </a:lnTo>
                  <a:cubicBezTo>
                    <a:pt x="34525" y="295443"/>
                    <a:pt x="0" y="260918"/>
                    <a:pt x="0" y="218329"/>
                  </a:cubicBezTo>
                  <a:lnTo>
                    <a:pt x="0" y="77114"/>
                  </a:lnTo>
                  <a:cubicBezTo>
                    <a:pt x="0" y="56662"/>
                    <a:pt x="8124" y="37048"/>
                    <a:pt x="22586" y="22586"/>
                  </a:cubicBezTo>
                  <a:cubicBezTo>
                    <a:pt x="37048" y="8124"/>
                    <a:pt x="56662" y="0"/>
                    <a:pt x="77114" y="0"/>
                  </a:cubicBezTo>
                  <a:close/>
                </a:path>
              </a:pathLst>
            </a:custGeom>
            <a:solidFill>
              <a:srgbClr val="FEC742">
                <a:alpha val="65882"/>
              </a:srgbClr>
            </a:solidFill>
            <a:ln cap="rnd">
              <a:noFill/>
              <a:prstDash val="solid"/>
              <a:round/>
            </a:ln>
          </p:spPr>
          <p:txBody>
            <a:bodyPr/>
            <a:lstStyle/>
            <a:p>
              <a:endParaRPr lang="it-IT"/>
            </a:p>
          </p:txBody>
        </p:sp>
        <p:sp>
          <p:nvSpPr>
            <p:cNvPr id="55" name="TextBox 55"/>
            <p:cNvSpPr txBox="1"/>
            <p:nvPr/>
          </p:nvSpPr>
          <p:spPr>
            <a:xfrm>
              <a:off x="0" y="-28575"/>
              <a:ext cx="1034270" cy="324018"/>
            </a:xfrm>
            <a:prstGeom prst="rect">
              <a:avLst/>
            </a:prstGeom>
          </p:spPr>
          <p:txBody>
            <a:bodyPr lIns="50800" tIns="50800" rIns="50800" bIns="50800" rtlCol="0" anchor="ctr"/>
            <a:lstStyle/>
            <a:p>
              <a:pPr marL="0" lvl="0" indent="0" algn="ctr">
                <a:lnSpc>
                  <a:spcPts val="2067"/>
                </a:lnSpc>
                <a:spcBef>
                  <a:spcPct val="0"/>
                </a:spcBef>
              </a:pPr>
              <a:endParaRPr/>
            </a:p>
          </p:txBody>
        </p:sp>
      </p:grpSp>
      <p:sp>
        <p:nvSpPr>
          <p:cNvPr id="56" name="TextBox 56"/>
          <p:cNvSpPr txBox="1"/>
          <p:nvPr/>
        </p:nvSpPr>
        <p:spPr>
          <a:xfrm>
            <a:off x="2197741" y="1818444"/>
            <a:ext cx="3582960"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Production Method</a:t>
            </a:r>
          </a:p>
        </p:txBody>
      </p:sp>
      <p:sp>
        <p:nvSpPr>
          <p:cNvPr id="57" name="TextBox 57"/>
          <p:cNvSpPr txBox="1"/>
          <p:nvPr/>
        </p:nvSpPr>
        <p:spPr>
          <a:xfrm>
            <a:off x="9827275" y="3533356"/>
            <a:ext cx="2773845"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RECYCLED PLASTIC</a:t>
            </a:r>
          </a:p>
        </p:txBody>
      </p:sp>
      <p:sp>
        <p:nvSpPr>
          <p:cNvPr id="58" name="TextBox 58"/>
          <p:cNvSpPr txBox="1"/>
          <p:nvPr/>
        </p:nvSpPr>
        <p:spPr>
          <a:xfrm>
            <a:off x="14721552" y="3539745"/>
            <a:ext cx="1341260"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METAL</a:t>
            </a:r>
          </a:p>
        </p:txBody>
      </p:sp>
      <p:sp>
        <p:nvSpPr>
          <p:cNvPr id="59" name="TextBox 59"/>
          <p:cNvSpPr txBox="1"/>
          <p:nvPr/>
        </p:nvSpPr>
        <p:spPr>
          <a:xfrm>
            <a:off x="2975357" y="2588754"/>
            <a:ext cx="2390273"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Additive D2RP</a:t>
            </a:r>
          </a:p>
        </p:txBody>
      </p:sp>
      <p:sp>
        <p:nvSpPr>
          <p:cNvPr id="60" name="TextBox 60"/>
          <p:cNvSpPr txBox="1"/>
          <p:nvPr/>
        </p:nvSpPr>
        <p:spPr>
          <a:xfrm>
            <a:off x="10799802" y="1818444"/>
            <a:ext cx="4427389"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Material</a:t>
            </a:r>
          </a:p>
        </p:txBody>
      </p:sp>
      <p:sp>
        <p:nvSpPr>
          <p:cNvPr id="61" name="TextBox 61"/>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05</a:t>
            </a:r>
          </a:p>
        </p:txBody>
      </p:sp>
      <p:sp>
        <p:nvSpPr>
          <p:cNvPr id="62" name="TextBox 62"/>
          <p:cNvSpPr txBox="1"/>
          <p:nvPr/>
        </p:nvSpPr>
        <p:spPr>
          <a:xfrm>
            <a:off x="2321091" y="4095440"/>
            <a:ext cx="3336889" cy="335280"/>
          </a:xfrm>
          <a:prstGeom prst="rect">
            <a:avLst/>
          </a:prstGeom>
        </p:spPr>
        <p:txBody>
          <a:bodyPr lIns="0" tIns="0" rIns="0" bIns="0" rtlCol="0" anchor="t">
            <a:spAutoFit/>
          </a:bodyPr>
          <a:lstStyle/>
          <a:p>
            <a:pPr algn="ctr">
              <a:lnSpc>
                <a:spcPts val="2879"/>
              </a:lnSpc>
            </a:pPr>
            <a:r>
              <a:rPr lang="en-US" sz="1599" spc="60">
                <a:solidFill>
                  <a:srgbClr val="000000"/>
                </a:solidFill>
                <a:latin typeface="TT Chocolates"/>
                <a:ea typeface="TT Chocolates"/>
                <a:cs typeface="TT Chocolates"/>
                <a:sym typeface="TT Chocolates"/>
              </a:rPr>
              <a:t>Robotically 2D printed components </a:t>
            </a:r>
          </a:p>
        </p:txBody>
      </p:sp>
      <p:sp>
        <p:nvSpPr>
          <p:cNvPr id="63" name="TextBox 63"/>
          <p:cNvSpPr txBox="1"/>
          <p:nvPr/>
        </p:nvSpPr>
        <p:spPr>
          <a:xfrm>
            <a:off x="4470951" y="5862523"/>
            <a:ext cx="2132976" cy="718439"/>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Demountable and </a:t>
            </a:r>
          </a:p>
          <a:p>
            <a:pPr algn="ctr">
              <a:lnSpc>
                <a:spcPts val="1887"/>
              </a:lnSpc>
              <a:spcBef>
                <a:spcPct val="0"/>
              </a:spcBef>
            </a:pPr>
            <a:r>
              <a:rPr lang="en-US" sz="1599" spc="62">
                <a:solidFill>
                  <a:srgbClr val="000000"/>
                </a:solidFill>
                <a:latin typeface="TT Chocolates"/>
                <a:ea typeface="TT Chocolates"/>
                <a:cs typeface="TT Chocolates"/>
                <a:sym typeface="TT Chocolates"/>
              </a:rPr>
              <a:t>reconfigurable elements</a:t>
            </a:r>
          </a:p>
        </p:txBody>
      </p:sp>
      <p:sp>
        <p:nvSpPr>
          <p:cNvPr id="64" name="TextBox 64"/>
          <p:cNvSpPr txBox="1"/>
          <p:nvPr/>
        </p:nvSpPr>
        <p:spPr>
          <a:xfrm>
            <a:off x="1707958" y="6052900"/>
            <a:ext cx="1631265" cy="480314"/>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Complex Voronoi </a:t>
            </a:r>
          </a:p>
          <a:p>
            <a:pPr algn="ctr">
              <a:lnSpc>
                <a:spcPts val="1887"/>
              </a:lnSpc>
              <a:spcBef>
                <a:spcPct val="0"/>
              </a:spcBef>
            </a:pPr>
            <a:r>
              <a:rPr lang="en-US" sz="1599" spc="62">
                <a:solidFill>
                  <a:srgbClr val="000000"/>
                </a:solidFill>
                <a:latin typeface="TT Chocolates"/>
                <a:ea typeface="TT Chocolates"/>
                <a:cs typeface="TT Chocolates"/>
                <a:sym typeface="TT Chocolates"/>
              </a:rPr>
              <a:t>geometries</a:t>
            </a:r>
          </a:p>
        </p:txBody>
      </p:sp>
      <p:sp>
        <p:nvSpPr>
          <p:cNvPr id="65" name="TextBox 65"/>
          <p:cNvSpPr txBox="1"/>
          <p:nvPr/>
        </p:nvSpPr>
        <p:spPr>
          <a:xfrm>
            <a:off x="3742854" y="7597068"/>
            <a:ext cx="436635" cy="184023"/>
          </a:xfrm>
          <a:prstGeom prst="rect">
            <a:avLst/>
          </a:prstGeom>
        </p:spPr>
        <p:txBody>
          <a:bodyPr lIns="0" tIns="0" rIns="0" bIns="0" rtlCol="0" anchor="t">
            <a:spAutoFit/>
          </a:bodyPr>
          <a:lstStyle/>
          <a:p>
            <a:pPr algn="ctr">
              <a:lnSpc>
                <a:spcPts val="1416"/>
              </a:lnSpc>
              <a:spcBef>
                <a:spcPct val="0"/>
              </a:spcBef>
            </a:pPr>
            <a:r>
              <a:rPr lang="en-US" sz="1200" spc="46">
                <a:solidFill>
                  <a:srgbClr val="000000"/>
                </a:solidFill>
                <a:latin typeface="TT Chocolates"/>
                <a:ea typeface="TT Chocolates"/>
                <a:cs typeface="TT Chocolates"/>
                <a:sym typeface="TT Chocolates"/>
              </a:rPr>
              <a:t>Repair</a:t>
            </a:r>
          </a:p>
        </p:txBody>
      </p:sp>
      <p:sp>
        <p:nvSpPr>
          <p:cNvPr id="66" name="TextBox 66"/>
          <p:cNvSpPr txBox="1"/>
          <p:nvPr/>
        </p:nvSpPr>
        <p:spPr>
          <a:xfrm>
            <a:off x="5080834" y="7597068"/>
            <a:ext cx="913209" cy="184023"/>
          </a:xfrm>
          <a:prstGeom prst="rect">
            <a:avLst/>
          </a:prstGeom>
        </p:spPr>
        <p:txBody>
          <a:bodyPr lIns="0" tIns="0" rIns="0" bIns="0" rtlCol="0" anchor="t">
            <a:spAutoFit/>
          </a:bodyPr>
          <a:lstStyle/>
          <a:p>
            <a:pPr algn="ctr">
              <a:lnSpc>
                <a:spcPts val="1416"/>
              </a:lnSpc>
              <a:spcBef>
                <a:spcPct val="0"/>
              </a:spcBef>
            </a:pPr>
            <a:r>
              <a:rPr lang="en-US" sz="1200" spc="46">
                <a:solidFill>
                  <a:srgbClr val="000000"/>
                </a:solidFill>
                <a:latin typeface="TT Chocolates"/>
                <a:ea typeface="TT Chocolates"/>
                <a:cs typeface="TT Chocolates"/>
                <a:sym typeface="TT Chocolates"/>
              </a:rPr>
              <a:t>Replacement</a:t>
            </a:r>
          </a:p>
        </p:txBody>
      </p:sp>
      <p:sp>
        <p:nvSpPr>
          <p:cNvPr id="67" name="TextBox 67"/>
          <p:cNvSpPr txBox="1"/>
          <p:nvPr/>
        </p:nvSpPr>
        <p:spPr>
          <a:xfrm>
            <a:off x="6724491" y="7597068"/>
            <a:ext cx="767845" cy="184023"/>
          </a:xfrm>
          <a:prstGeom prst="rect">
            <a:avLst/>
          </a:prstGeom>
        </p:spPr>
        <p:txBody>
          <a:bodyPr lIns="0" tIns="0" rIns="0" bIns="0" rtlCol="0" anchor="t">
            <a:spAutoFit/>
          </a:bodyPr>
          <a:lstStyle/>
          <a:p>
            <a:pPr algn="ctr">
              <a:lnSpc>
                <a:spcPts val="1416"/>
              </a:lnSpc>
              <a:spcBef>
                <a:spcPct val="0"/>
              </a:spcBef>
            </a:pPr>
            <a:r>
              <a:rPr lang="en-US" sz="1200" spc="46">
                <a:solidFill>
                  <a:srgbClr val="000000"/>
                </a:solidFill>
                <a:latin typeface="TT Chocolates"/>
                <a:ea typeface="TT Chocolates"/>
                <a:cs typeface="TT Chocolates"/>
                <a:sym typeface="TT Chocolates"/>
              </a:rPr>
              <a:t>Adaptation</a:t>
            </a:r>
          </a:p>
        </p:txBody>
      </p:sp>
      <p:sp>
        <p:nvSpPr>
          <p:cNvPr id="68" name="TextBox 68"/>
          <p:cNvSpPr txBox="1"/>
          <p:nvPr/>
        </p:nvSpPr>
        <p:spPr>
          <a:xfrm>
            <a:off x="9412697" y="4687584"/>
            <a:ext cx="3188423" cy="480314"/>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Printed from recycled PET bottles </a:t>
            </a:r>
          </a:p>
          <a:p>
            <a:pPr algn="ctr">
              <a:lnSpc>
                <a:spcPts val="1887"/>
              </a:lnSpc>
              <a:spcBef>
                <a:spcPct val="0"/>
              </a:spcBef>
            </a:pPr>
            <a:r>
              <a:rPr lang="en-US" sz="1599" spc="62">
                <a:solidFill>
                  <a:srgbClr val="000000"/>
                </a:solidFill>
                <a:latin typeface="TT Chocolates"/>
                <a:ea typeface="TT Chocolates"/>
                <a:cs typeface="TT Chocolates"/>
                <a:sym typeface="TT Chocolates"/>
              </a:rPr>
              <a:t>filament</a:t>
            </a:r>
          </a:p>
        </p:txBody>
      </p:sp>
      <p:sp>
        <p:nvSpPr>
          <p:cNvPr id="69" name="TextBox 69"/>
          <p:cNvSpPr txBox="1"/>
          <p:nvPr/>
        </p:nvSpPr>
        <p:spPr>
          <a:xfrm>
            <a:off x="9296400" y="5862523"/>
            <a:ext cx="3421016" cy="480314"/>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Lightweight, durable, and suitable for modular furniture components</a:t>
            </a:r>
          </a:p>
        </p:txBody>
      </p:sp>
      <p:sp>
        <p:nvSpPr>
          <p:cNvPr id="70" name="TextBox 70"/>
          <p:cNvSpPr txBox="1"/>
          <p:nvPr/>
        </p:nvSpPr>
        <p:spPr>
          <a:xfrm>
            <a:off x="9276338" y="7044404"/>
            <a:ext cx="3267887" cy="718439"/>
          </a:xfrm>
          <a:prstGeom prst="rect">
            <a:avLst/>
          </a:prstGeom>
        </p:spPr>
        <p:txBody>
          <a:bodyPr lIns="0" tIns="0" rIns="0" bIns="0" rtlCol="0" anchor="t">
            <a:spAutoFit/>
          </a:bodyPr>
          <a:lstStyle/>
          <a:p>
            <a:pPr marL="0" lvl="0" indent="0" algn="ctr">
              <a:lnSpc>
                <a:spcPts val="1887"/>
              </a:lnSpc>
              <a:spcBef>
                <a:spcPct val="0"/>
              </a:spcBef>
            </a:pPr>
            <a:r>
              <a:rPr lang="en-US" sz="1599" u="none" strike="noStrike" spc="62">
                <a:solidFill>
                  <a:srgbClr val="000000"/>
                </a:solidFill>
                <a:latin typeface="TT Chocolates"/>
                <a:ea typeface="TT Chocolates"/>
                <a:cs typeface="TT Chocolates"/>
                <a:sym typeface="TT Chocolates"/>
              </a:rPr>
              <a:t>color: neutral tone: calm and cohesive aesthetic, subtly diffused light across the Voronoi surfaces</a:t>
            </a:r>
          </a:p>
        </p:txBody>
      </p:sp>
      <p:sp>
        <p:nvSpPr>
          <p:cNvPr id="71" name="TextBox 71"/>
          <p:cNvSpPr txBox="1"/>
          <p:nvPr/>
        </p:nvSpPr>
        <p:spPr>
          <a:xfrm>
            <a:off x="13839592" y="4735538"/>
            <a:ext cx="2691137" cy="242189"/>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reliable rotation and strength</a:t>
            </a:r>
          </a:p>
        </p:txBody>
      </p:sp>
      <p:sp>
        <p:nvSpPr>
          <p:cNvPr id="72" name="TextBox 72"/>
          <p:cNvSpPr txBox="1"/>
          <p:nvPr/>
        </p:nvSpPr>
        <p:spPr>
          <a:xfrm>
            <a:off x="13582331" y="5908639"/>
            <a:ext cx="3283137" cy="480314"/>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precise inserted technical parts that complement printed geometry </a:t>
            </a:r>
          </a:p>
        </p:txBody>
      </p:sp>
      <p:sp>
        <p:nvSpPr>
          <p:cNvPr id="73" name="TextBox 73"/>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DIGITAL PROTOTYPE </a:t>
            </a:r>
            <a:r>
              <a:rPr lang="en-US" sz="2999" spc="599">
                <a:solidFill>
                  <a:srgbClr val="000000"/>
                </a:solidFill>
                <a:latin typeface="TT Chocolates"/>
                <a:ea typeface="TT Chocolates"/>
                <a:cs typeface="TT Chocolates"/>
                <a:sym typeface="TT Chocolates"/>
              </a:rPr>
              <a:t>| MATERIAL</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2525522"/>
            <a:ext cx="6077919" cy="6732778"/>
          </a:xfrm>
          <a:custGeom>
            <a:avLst/>
            <a:gdLst/>
            <a:ahLst/>
            <a:cxnLst/>
            <a:rect l="l" t="t" r="r" b="b"/>
            <a:pathLst>
              <a:path w="6077919" h="6732778">
                <a:moveTo>
                  <a:pt x="0" y="0"/>
                </a:moveTo>
                <a:lnTo>
                  <a:pt x="6077919" y="0"/>
                </a:lnTo>
                <a:lnTo>
                  <a:pt x="6077919" y="6732778"/>
                </a:lnTo>
                <a:lnTo>
                  <a:pt x="0" y="6732778"/>
                </a:lnTo>
                <a:lnTo>
                  <a:pt x="0" y="0"/>
                </a:lnTo>
                <a:close/>
              </a:path>
            </a:pathLst>
          </a:custGeom>
          <a:blipFill>
            <a:blip r:embed="rId2"/>
            <a:stretch>
              <a:fillRect l="-19921" t="-12826" r="-79957" b="-7391"/>
            </a:stretch>
          </a:blipFill>
        </p:spPr>
        <p:txBody>
          <a:bodyPr/>
          <a:lstStyle/>
          <a:p>
            <a:endParaRPr lang="it-IT"/>
          </a:p>
        </p:txBody>
      </p:sp>
      <p:sp>
        <p:nvSpPr>
          <p:cNvPr id="3" name="Freeform 3"/>
          <p:cNvSpPr/>
          <p:nvPr/>
        </p:nvSpPr>
        <p:spPr>
          <a:xfrm>
            <a:off x="9456497" y="1562067"/>
            <a:ext cx="7976651" cy="7717291"/>
          </a:xfrm>
          <a:custGeom>
            <a:avLst/>
            <a:gdLst/>
            <a:ahLst/>
            <a:cxnLst/>
            <a:rect l="l" t="t" r="r" b="b"/>
            <a:pathLst>
              <a:path w="7976651" h="7717291">
                <a:moveTo>
                  <a:pt x="0" y="0"/>
                </a:moveTo>
                <a:lnTo>
                  <a:pt x="7976651" y="0"/>
                </a:lnTo>
                <a:lnTo>
                  <a:pt x="7976651" y="7717291"/>
                </a:lnTo>
                <a:lnTo>
                  <a:pt x="0" y="7717291"/>
                </a:lnTo>
                <a:lnTo>
                  <a:pt x="0" y="0"/>
                </a:lnTo>
                <a:close/>
              </a:path>
            </a:pathLst>
          </a:custGeom>
          <a:blipFill>
            <a:blip r:embed="rId3"/>
            <a:stretch>
              <a:fillRect l="-10139" t="-13362" r="-23994" b="-6735"/>
            </a:stretch>
          </a:blipFill>
        </p:spPr>
        <p:txBody>
          <a:bodyPr/>
          <a:lstStyle/>
          <a:p>
            <a:endParaRPr lang="it-IT"/>
          </a:p>
        </p:txBody>
      </p:sp>
      <p:sp>
        <p:nvSpPr>
          <p:cNvPr id="4" name="TextBox 4"/>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DIGITAL PROTOTYPE </a:t>
            </a:r>
            <a:r>
              <a:rPr lang="en-US" sz="2999" spc="599">
                <a:solidFill>
                  <a:srgbClr val="000000"/>
                </a:solidFill>
                <a:latin typeface="TT Chocolates"/>
                <a:ea typeface="TT Chocolates"/>
                <a:cs typeface="TT Chocolates"/>
                <a:sym typeface="TT Chocolates"/>
              </a:rPr>
              <a:t>| RENDER</a:t>
            </a:r>
          </a:p>
        </p:txBody>
      </p:sp>
      <p:sp>
        <p:nvSpPr>
          <p:cNvPr id="5" name="TextBox 5"/>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05</a:t>
            </a:r>
          </a:p>
        </p:txBody>
      </p:sp>
      <p:sp>
        <p:nvSpPr>
          <p:cNvPr id="6" name="TextBox 6"/>
          <p:cNvSpPr txBox="1"/>
          <p:nvPr/>
        </p:nvSpPr>
        <p:spPr>
          <a:xfrm>
            <a:off x="1028700" y="2025123"/>
            <a:ext cx="3587770"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Prototype</a:t>
            </a:r>
          </a:p>
        </p:txBody>
      </p:sp>
      <p:sp>
        <p:nvSpPr>
          <p:cNvPr id="7" name="TextBox 7"/>
          <p:cNvSpPr txBox="1"/>
          <p:nvPr/>
        </p:nvSpPr>
        <p:spPr>
          <a:xfrm>
            <a:off x="9711645" y="2025123"/>
            <a:ext cx="3587770"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Use scenario</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K YOU">
            <a:hlinkClick r:id="" action="ppaction://media"/>
            <a:extLst>
              <a:ext uri="{FF2B5EF4-FFF2-40B4-BE49-F238E27FC236}">
                <a16:creationId xmlns:a16="http://schemas.microsoft.com/office/drawing/2014/main" id="{8FE51226-6825-744E-31F3-FEC47F2CCD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
        <p:nvSpPr>
          <p:cNvPr id="3" name="TextBox 3"/>
          <p:cNvSpPr txBox="1"/>
          <p:nvPr/>
        </p:nvSpPr>
        <p:spPr>
          <a:xfrm>
            <a:off x="5323017" y="3014898"/>
            <a:ext cx="7641965" cy="358775"/>
          </a:xfrm>
          <a:prstGeom prst="rect">
            <a:avLst/>
          </a:prstGeom>
        </p:spPr>
        <p:txBody>
          <a:bodyPr lIns="0" tIns="0" rIns="0" bIns="0" rtlCol="0" anchor="t">
            <a:spAutoFit/>
          </a:bodyPr>
          <a:lstStyle/>
          <a:p>
            <a:pPr algn="ctr">
              <a:lnSpc>
                <a:spcPts val="2800"/>
              </a:lnSpc>
              <a:spcBef>
                <a:spcPct val="0"/>
              </a:spcBef>
            </a:pPr>
            <a:r>
              <a:rPr lang="en-US" sz="2000" b="1" spc="400">
                <a:gradFill>
                  <a:gsLst>
                    <a:gs pos="0">
                      <a:srgbClr val="FFFFFF">
                        <a:alpha val="100000"/>
                      </a:srgbClr>
                    </a:gs>
                    <a:gs pos="100000">
                      <a:srgbClr val="9B9B9B">
                        <a:alpha val="100000"/>
                      </a:srgbClr>
                    </a:gs>
                  </a:gsLst>
                  <a:lin ang="0"/>
                </a:gradFill>
                <a:latin typeface="TT Chocolates Bold"/>
                <a:ea typeface="TT Chocolates Bold"/>
                <a:cs typeface="TT Chocolates Bold"/>
                <a:sym typeface="TT Chocolates Bold"/>
              </a:rPr>
              <a:t>Thank you for your attention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51239" y="3590744"/>
            <a:ext cx="3585903" cy="3599401"/>
          </a:xfrm>
          <a:custGeom>
            <a:avLst/>
            <a:gdLst/>
            <a:ahLst/>
            <a:cxnLst/>
            <a:rect l="l" t="t" r="r" b="b"/>
            <a:pathLst>
              <a:path w="3585903" h="3599401">
                <a:moveTo>
                  <a:pt x="0" y="0"/>
                </a:moveTo>
                <a:lnTo>
                  <a:pt x="3585903" y="0"/>
                </a:lnTo>
                <a:lnTo>
                  <a:pt x="3585903" y="3599401"/>
                </a:lnTo>
                <a:lnTo>
                  <a:pt x="0" y="3599401"/>
                </a:lnTo>
                <a:lnTo>
                  <a:pt x="0" y="0"/>
                </a:lnTo>
                <a:close/>
              </a:path>
            </a:pathLst>
          </a:custGeom>
          <a:blipFill>
            <a:blip r:embed="rId2">
              <a:alphaModFix amt="77000"/>
            </a:blip>
            <a:stretch>
              <a:fillRect/>
            </a:stretch>
          </a:blipFill>
        </p:spPr>
        <p:txBody>
          <a:bodyPr/>
          <a:lstStyle/>
          <a:p>
            <a:endParaRPr lang="it-IT"/>
          </a:p>
        </p:txBody>
      </p:sp>
      <p:sp>
        <p:nvSpPr>
          <p:cNvPr id="3" name="Freeform 3"/>
          <p:cNvSpPr/>
          <p:nvPr/>
        </p:nvSpPr>
        <p:spPr>
          <a:xfrm>
            <a:off x="4145182" y="4318403"/>
            <a:ext cx="4292351" cy="2187103"/>
          </a:xfrm>
          <a:custGeom>
            <a:avLst/>
            <a:gdLst/>
            <a:ahLst/>
            <a:cxnLst/>
            <a:rect l="l" t="t" r="r" b="b"/>
            <a:pathLst>
              <a:path w="4292351" h="2187103">
                <a:moveTo>
                  <a:pt x="0" y="0"/>
                </a:moveTo>
                <a:lnTo>
                  <a:pt x="4292351" y="0"/>
                </a:lnTo>
                <a:lnTo>
                  <a:pt x="4292351" y="2187103"/>
                </a:lnTo>
                <a:lnTo>
                  <a:pt x="0" y="2187103"/>
                </a:lnTo>
                <a:lnTo>
                  <a:pt x="0" y="0"/>
                </a:lnTo>
                <a:close/>
              </a:path>
            </a:pathLst>
          </a:custGeom>
          <a:blipFill>
            <a:blip r:embed="rId3">
              <a:alphaModFix amt="23000"/>
            </a:blip>
            <a:stretch>
              <a:fillRect t="-69811" b="-107829"/>
            </a:stretch>
          </a:blipFill>
        </p:spPr>
        <p:txBody>
          <a:bodyPr/>
          <a:lstStyle/>
          <a:p>
            <a:endParaRPr lang="it-IT"/>
          </a:p>
        </p:txBody>
      </p:sp>
      <p:sp>
        <p:nvSpPr>
          <p:cNvPr id="4" name="Freeform 4"/>
          <p:cNvSpPr/>
          <p:nvPr/>
        </p:nvSpPr>
        <p:spPr>
          <a:xfrm rot="-5400000">
            <a:off x="8479736" y="4629983"/>
            <a:ext cx="1959321" cy="1520923"/>
          </a:xfrm>
          <a:custGeom>
            <a:avLst/>
            <a:gdLst/>
            <a:ahLst/>
            <a:cxnLst/>
            <a:rect l="l" t="t" r="r" b="b"/>
            <a:pathLst>
              <a:path w="1959321" h="1520923">
                <a:moveTo>
                  <a:pt x="0" y="0"/>
                </a:moveTo>
                <a:lnTo>
                  <a:pt x="1959321" y="0"/>
                </a:lnTo>
                <a:lnTo>
                  <a:pt x="1959321" y="1520923"/>
                </a:lnTo>
                <a:lnTo>
                  <a:pt x="0" y="1520923"/>
                </a:lnTo>
                <a:lnTo>
                  <a:pt x="0" y="0"/>
                </a:lnTo>
                <a:close/>
              </a:path>
            </a:pathLst>
          </a:custGeom>
          <a:blipFill>
            <a:blip>
              <a:alphaModFix amt="74000"/>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TextBox 5"/>
          <p:cNvSpPr txBox="1"/>
          <p:nvPr/>
        </p:nvSpPr>
        <p:spPr>
          <a:xfrm>
            <a:off x="5003209" y="5067300"/>
            <a:ext cx="11042228" cy="613108"/>
          </a:xfrm>
          <a:prstGeom prst="rect">
            <a:avLst/>
          </a:prstGeom>
        </p:spPr>
        <p:txBody>
          <a:bodyPr lIns="0" tIns="0" rIns="0" bIns="0" rtlCol="0" anchor="t">
            <a:spAutoFit/>
          </a:bodyPr>
          <a:lstStyle/>
          <a:p>
            <a:pPr algn="l">
              <a:lnSpc>
                <a:spcPts val="5037"/>
              </a:lnSpc>
              <a:spcBef>
                <a:spcPct val="0"/>
              </a:spcBef>
            </a:pPr>
            <a:r>
              <a:rPr lang="en-US" sz="3597" b="1" spc="719">
                <a:solidFill>
                  <a:srgbClr val="000000"/>
                </a:solidFill>
                <a:latin typeface="TT Chocolates Bold"/>
                <a:ea typeface="TT Chocolates Bold"/>
                <a:cs typeface="TT Chocolates Bold"/>
                <a:sym typeface="TT Chocolates Bold"/>
              </a:rPr>
              <a:t>VORONOI    </a:t>
            </a:r>
            <a:r>
              <a:rPr lang="en-US" sz="3597" spc="719">
                <a:solidFill>
                  <a:srgbClr val="000000"/>
                </a:solidFill>
                <a:latin typeface="TT Chocolates"/>
                <a:ea typeface="TT Chocolates"/>
                <a:cs typeface="TT Chocolates"/>
                <a:sym typeface="TT Chocolates"/>
              </a:rPr>
              <a:t>|  </a:t>
            </a:r>
            <a:r>
              <a:rPr lang="en-US" sz="3597" b="1" spc="719">
                <a:solidFill>
                  <a:srgbClr val="000000"/>
                </a:solidFill>
                <a:latin typeface="TT Chocolates Bold"/>
                <a:ea typeface="TT Chocolates Bold"/>
                <a:cs typeface="TT Chocolates Bold"/>
                <a:sym typeface="TT Chocolates Bold"/>
              </a:rPr>
              <a:t>AI   </a:t>
            </a:r>
            <a:r>
              <a:rPr lang="en-US" sz="3597" spc="719">
                <a:solidFill>
                  <a:srgbClr val="000000"/>
                </a:solidFill>
                <a:latin typeface="TT Chocolates"/>
                <a:ea typeface="TT Chocolates"/>
                <a:cs typeface="TT Chocolates"/>
                <a:sym typeface="TT Chocolates"/>
              </a:rPr>
              <a:t>|   </a:t>
            </a:r>
            <a:r>
              <a:rPr lang="en-US" sz="3597" b="1" spc="719">
                <a:solidFill>
                  <a:srgbClr val="000000"/>
                </a:solidFill>
                <a:latin typeface="TT Chocolates Bold"/>
                <a:ea typeface="TT Chocolates Bold"/>
                <a:cs typeface="TT Chocolates Bold"/>
                <a:sym typeface="TT Chocolates Bold"/>
              </a:rPr>
              <a:t>LIGHTING</a:t>
            </a:r>
          </a:p>
        </p:txBody>
      </p:sp>
      <p:sp>
        <p:nvSpPr>
          <p:cNvPr id="6" name="TextBox 6"/>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01</a:t>
            </a:r>
          </a:p>
        </p:txBody>
      </p:sp>
      <p:sp>
        <p:nvSpPr>
          <p:cNvPr id="7" name="TextBox 7"/>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INTRODUCTION</a:t>
            </a:r>
            <a:r>
              <a:rPr lang="en-US" sz="2999" spc="599">
                <a:solidFill>
                  <a:srgbClr val="000000"/>
                </a:solidFill>
                <a:latin typeface="TT Chocolates"/>
                <a:ea typeface="TT Chocolates"/>
                <a:cs typeface="TT Chocolates"/>
                <a:sym typeface="TT Chocolates"/>
              </a:rPr>
              <a:t>| PROJECT PRINCIPLES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495230" y="4634036"/>
            <a:ext cx="3297539" cy="914153"/>
          </a:xfrm>
          <a:prstGeom prst="rect">
            <a:avLst/>
          </a:prstGeom>
        </p:spPr>
        <p:txBody>
          <a:bodyPr lIns="0" tIns="0" rIns="0" bIns="0" rtlCol="0" anchor="t">
            <a:spAutoFit/>
          </a:bodyPr>
          <a:lstStyle/>
          <a:p>
            <a:pPr algn="l">
              <a:lnSpc>
                <a:spcPts val="7593"/>
              </a:lnSpc>
              <a:spcBef>
                <a:spcPct val="0"/>
              </a:spcBef>
            </a:pPr>
            <a:r>
              <a:rPr lang="en-US" sz="5423" b="1" spc="1084">
                <a:solidFill>
                  <a:srgbClr val="000000"/>
                </a:solidFill>
                <a:latin typeface="TT Chocolates Bold"/>
                <a:ea typeface="TT Chocolates Bold"/>
                <a:cs typeface="TT Chocolates Bold"/>
                <a:sym typeface="TT Chocolates Bold"/>
              </a:rPr>
              <a:t>DESIGN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2257562"/>
            <a:ext cx="2981555" cy="2221258"/>
          </a:xfrm>
          <a:custGeom>
            <a:avLst/>
            <a:gdLst/>
            <a:ahLst/>
            <a:cxnLst/>
            <a:rect l="l" t="t" r="r" b="b"/>
            <a:pathLst>
              <a:path w="2981555" h="2221258">
                <a:moveTo>
                  <a:pt x="0" y="0"/>
                </a:moveTo>
                <a:lnTo>
                  <a:pt x="2981555" y="0"/>
                </a:lnTo>
                <a:lnTo>
                  <a:pt x="2981555" y="2221258"/>
                </a:lnTo>
                <a:lnTo>
                  <a:pt x="0" y="2221258"/>
                </a:lnTo>
                <a:lnTo>
                  <a:pt x="0" y="0"/>
                </a:lnTo>
                <a:close/>
              </a:path>
            </a:pathLst>
          </a:custGeom>
          <a:blipFill>
            <a:blip r:embed="rId3"/>
            <a:stretch>
              <a:fillRect/>
            </a:stretch>
          </a:blipFill>
        </p:spPr>
        <p:txBody>
          <a:bodyPr/>
          <a:lstStyle/>
          <a:p>
            <a:endParaRPr lang="it-IT"/>
          </a:p>
        </p:txBody>
      </p:sp>
      <p:sp>
        <p:nvSpPr>
          <p:cNvPr id="3" name="Freeform 3"/>
          <p:cNvSpPr/>
          <p:nvPr/>
        </p:nvSpPr>
        <p:spPr>
          <a:xfrm>
            <a:off x="4110595" y="2238512"/>
            <a:ext cx="3039784" cy="2268439"/>
          </a:xfrm>
          <a:custGeom>
            <a:avLst/>
            <a:gdLst/>
            <a:ahLst/>
            <a:cxnLst/>
            <a:rect l="l" t="t" r="r" b="b"/>
            <a:pathLst>
              <a:path w="3039784" h="2268439">
                <a:moveTo>
                  <a:pt x="0" y="0"/>
                </a:moveTo>
                <a:lnTo>
                  <a:pt x="3039785" y="0"/>
                </a:lnTo>
                <a:lnTo>
                  <a:pt x="3039785" y="2268439"/>
                </a:lnTo>
                <a:lnTo>
                  <a:pt x="0" y="2268439"/>
                </a:lnTo>
                <a:lnTo>
                  <a:pt x="0" y="0"/>
                </a:lnTo>
                <a:close/>
              </a:path>
            </a:pathLst>
          </a:custGeom>
          <a:blipFill>
            <a:blip r:embed="rId4"/>
            <a:stretch>
              <a:fillRect/>
            </a:stretch>
          </a:blipFill>
        </p:spPr>
        <p:txBody>
          <a:bodyPr/>
          <a:lstStyle/>
          <a:p>
            <a:endParaRPr lang="it-IT"/>
          </a:p>
        </p:txBody>
      </p:sp>
      <p:sp>
        <p:nvSpPr>
          <p:cNvPr id="4" name="Freeform 4"/>
          <p:cNvSpPr/>
          <p:nvPr/>
        </p:nvSpPr>
        <p:spPr>
          <a:xfrm>
            <a:off x="7267282" y="2238512"/>
            <a:ext cx="3002088" cy="2240308"/>
          </a:xfrm>
          <a:custGeom>
            <a:avLst/>
            <a:gdLst/>
            <a:ahLst/>
            <a:cxnLst/>
            <a:rect l="l" t="t" r="r" b="b"/>
            <a:pathLst>
              <a:path w="3002088" h="2240308">
                <a:moveTo>
                  <a:pt x="0" y="0"/>
                </a:moveTo>
                <a:lnTo>
                  <a:pt x="3002088" y="0"/>
                </a:lnTo>
                <a:lnTo>
                  <a:pt x="3002088" y="2240308"/>
                </a:lnTo>
                <a:lnTo>
                  <a:pt x="0" y="2240308"/>
                </a:lnTo>
                <a:lnTo>
                  <a:pt x="0" y="0"/>
                </a:lnTo>
                <a:close/>
              </a:path>
            </a:pathLst>
          </a:custGeom>
          <a:blipFill>
            <a:blip r:embed="rId5"/>
            <a:stretch>
              <a:fillRect/>
            </a:stretch>
          </a:blipFill>
        </p:spPr>
        <p:txBody>
          <a:bodyPr/>
          <a:lstStyle/>
          <a:p>
            <a:endParaRPr lang="it-IT"/>
          </a:p>
        </p:txBody>
      </p:sp>
      <p:sp>
        <p:nvSpPr>
          <p:cNvPr id="5" name="TextBox 5"/>
          <p:cNvSpPr txBox="1"/>
          <p:nvPr/>
        </p:nvSpPr>
        <p:spPr>
          <a:xfrm>
            <a:off x="1093405" y="7814703"/>
            <a:ext cx="2570543" cy="480314"/>
          </a:xfrm>
          <a:prstGeom prst="rect">
            <a:avLst/>
          </a:prstGeom>
        </p:spPr>
        <p:txBody>
          <a:bodyPr lIns="0" tIns="0" rIns="0" bIns="0" rtlCol="0" anchor="t">
            <a:spAutoFit/>
          </a:bodyPr>
          <a:lstStyle/>
          <a:p>
            <a:pPr marL="345439" lvl="1" indent="-172720" algn="l">
              <a:lnSpc>
                <a:spcPts val="1887"/>
              </a:lnSpc>
              <a:buAutoNum type="arabicPeriod"/>
            </a:pPr>
            <a:r>
              <a:rPr lang="en-US" sz="1599" b="1" spc="62">
                <a:solidFill>
                  <a:srgbClr val="AF4139"/>
                </a:solidFill>
                <a:latin typeface="TT Chocolates Bold"/>
                <a:ea typeface="TT Chocolates Bold"/>
                <a:cs typeface="TT Chocolates Bold"/>
                <a:sym typeface="TT Chocolates Bold"/>
              </a:rPr>
              <a:t>Equidistant vertices/edges</a:t>
            </a:r>
          </a:p>
        </p:txBody>
      </p:sp>
      <p:grpSp>
        <p:nvGrpSpPr>
          <p:cNvPr id="6" name="Group 6"/>
          <p:cNvGrpSpPr/>
          <p:nvPr/>
        </p:nvGrpSpPr>
        <p:grpSpPr>
          <a:xfrm>
            <a:off x="3263136" y="5687606"/>
            <a:ext cx="4784849" cy="3570694"/>
            <a:chOff x="0" y="0"/>
            <a:chExt cx="6379799" cy="4760925"/>
          </a:xfrm>
        </p:grpSpPr>
        <p:sp>
          <p:nvSpPr>
            <p:cNvPr id="7" name="Freeform 7"/>
            <p:cNvSpPr/>
            <p:nvPr/>
          </p:nvSpPr>
          <p:spPr>
            <a:xfrm>
              <a:off x="0" y="0"/>
              <a:ext cx="6379799" cy="4760925"/>
            </a:xfrm>
            <a:custGeom>
              <a:avLst/>
              <a:gdLst/>
              <a:ahLst/>
              <a:cxnLst/>
              <a:rect l="l" t="t" r="r" b="b"/>
              <a:pathLst>
                <a:path w="6379799" h="4760925">
                  <a:moveTo>
                    <a:pt x="0" y="0"/>
                  </a:moveTo>
                  <a:lnTo>
                    <a:pt x="6379799" y="0"/>
                  </a:lnTo>
                  <a:lnTo>
                    <a:pt x="6379799" y="4760925"/>
                  </a:lnTo>
                  <a:lnTo>
                    <a:pt x="0" y="4760925"/>
                  </a:lnTo>
                  <a:lnTo>
                    <a:pt x="0" y="0"/>
                  </a:lnTo>
                  <a:close/>
                </a:path>
              </a:pathLst>
            </a:custGeom>
            <a:blipFill>
              <a:blip r:embed="rId6"/>
              <a:stretch>
                <a:fillRect/>
              </a:stretch>
            </a:blipFill>
          </p:spPr>
          <p:txBody>
            <a:bodyPr/>
            <a:lstStyle/>
            <a:p>
              <a:endParaRPr lang="it-IT"/>
            </a:p>
          </p:txBody>
        </p:sp>
        <p:sp>
          <p:nvSpPr>
            <p:cNvPr id="8" name="TextBox 8"/>
            <p:cNvSpPr txBox="1"/>
            <p:nvPr/>
          </p:nvSpPr>
          <p:spPr>
            <a:xfrm>
              <a:off x="999636" y="889391"/>
              <a:ext cx="393143" cy="336682"/>
            </a:xfrm>
            <a:prstGeom prst="rect">
              <a:avLst/>
            </a:prstGeom>
          </p:spPr>
          <p:txBody>
            <a:bodyPr lIns="0" tIns="0" rIns="0" bIns="0" rtlCol="0" anchor="t">
              <a:spAutoFit/>
            </a:bodyPr>
            <a:lstStyle/>
            <a:p>
              <a:pPr algn="l">
                <a:lnSpc>
                  <a:spcPts val="1912"/>
                </a:lnSpc>
              </a:pPr>
              <a:r>
                <a:rPr lang="en-US" sz="1620" spc="63">
                  <a:solidFill>
                    <a:srgbClr val="000000"/>
                  </a:solidFill>
                  <a:latin typeface="TT Chocolates"/>
                  <a:ea typeface="TT Chocolates"/>
                  <a:cs typeface="TT Chocolates"/>
                  <a:sym typeface="TT Chocolates"/>
                </a:rPr>
                <a:t>d</a:t>
              </a:r>
            </a:p>
          </p:txBody>
        </p:sp>
        <p:sp>
          <p:nvSpPr>
            <p:cNvPr id="9" name="TextBox 9"/>
            <p:cNvSpPr txBox="1"/>
            <p:nvPr/>
          </p:nvSpPr>
          <p:spPr>
            <a:xfrm>
              <a:off x="606493" y="1853879"/>
              <a:ext cx="393143" cy="336682"/>
            </a:xfrm>
            <a:prstGeom prst="rect">
              <a:avLst/>
            </a:prstGeom>
          </p:spPr>
          <p:txBody>
            <a:bodyPr lIns="0" tIns="0" rIns="0" bIns="0" rtlCol="0" anchor="t">
              <a:spAutoFit/>
            </a:bodyPr>
            <a:lstStyle/>
            <a:p>
              <a:pPr algn="r">
                <a:lnSpc>
                  <a:spcPts val="1912"/>
                </a:lnSpc>
              </a:pPr>
              <a:r>
                <a:rPr lang="en-US" sz="1620" spc="63">
                  <a:solidFill>
                    <a:srgbClr val="000000"/>
                  </a:solidFill>
                  <a:latin typeface="TT Chocolates"/>
                  <a:ea typeface="TT Chocolates"/>
                  <a:cs typeface="TT Chocolates"/>
                  <a:sym typeface="TT Chocolates"/>
                </a:rPr>
                <a:t>d</a:t>
              </a:r>
            </a:p>
          </p:txBody>
        </p:sp>
        <p:sp>
          <p:nvSpPr>
            <p:cNvPr id="10" name="TextBox 10"/>
            <p:cNvSpPr txBox="1"/>
            <p:nvPr/>
          </p:nvSpPr>
          <p:spPr>
            <a:xfrm>
              <a:off x="2283293" y="1908532"/>
              <a:ext cx="393143" cy="336682"/>
            </a:xfrm>
            <a:prstGeom prst="rect">
              <a:avLst/>
            </a:prstGeom>
          </p:spPr>
          <p:txBody>
            <a:bodyPr lIns="0" tIns="0" rIns="0" bIns="0" rtlCol="0" anchor="t">
              <a:spAutoFit/>
            </a:bodyPr>
            <a:lstStyle/>
            <a:p>
              <a:pPr algn="l">
                <a:lnSpc>
                  <a:spcPts val="1912"/>
                </a:lnSpc>
              </a:pPr>
              <a:r>
                <a:rPr lang="en-US" sz="1620" spc="63">
                  <a:solidFill>
                    <a:srgbClr val="000000"/>
                  </a:solidFill>
                  <a:latin typeface="TT Chocolates"/>
                  <a:ea typeface="TT Chocolates"/>
                  <a:cs typeface="TT Chocolates"/>
                  <a:sym typeface="TT Chocolates"/>
                </a:rPr>
                <a:t>d</a:t>
              </a:r>
            </a:p>
          </p:txBody>
        </p:sp>
        <p:sp>
          <p:nvSpPr>
            <p:cNvPr id="11" name="TextBox 11"/>
            <p:cNvSpPr txBox="1"/>
            <p:nvPr/>
          </p:nvSpPr>
          <p:spPr>
            <a:xfrm>
              <a:off x="692443" y="2664162"/>
              <a:ext cx="393143" cy="336682"/>
            </a:xfrm>
            <a:prstGeom prst="rect">
              <a:avLst/>
            </a:prstGeom>
          </p:spPr>
          <p:txBody>
            <a:bodyPr lIns="0" tIns="0" rIns="0" bIns="0" rtlCol="0" anchor="t">
              <a:spAutoFit/>
            </a:bodyPr>
            <a:lstStyle/>
            <a:p>
              <a:pPr algn="r">
                <a:lnSpc>
                  <a:spcPts val="1912"/>
                </a:lnSpc>
              </a:pPr>
              <a:r>
                <a:rPr lang="en-US" sz="1620" spc="63">
                  <a:solidFill>
                    <a:srgbClr val="000000"/>
                  </a:solidFill>
                  <a:latin typeface="TT Chocolates"/>
                  <a:ea typeface="TT Chocolates"/>
                  <a:cs typeface="TT Chocolates"/>
                  <a:sym typeface="TT Chocolates"/>
                </a:rPr>
                <a:t>d</a:t>
              </a:r>
            </a:p>
          </p:txBody>
        </p:sp>
        <p:sp>
          <p:nvSpPr>
            <p:cNvPr id="12" name="TextBox 12"/>
            <p:cNvSpPr txBox="1"/>
            <p:nvPr/>
          </p:nvSpPr>
          <p:spPr>
            <a:xfrm>
              <a:off x="758518" y="2811696"/>
              <a:ext cx="393143" cy="162867"/>
            </a:xfrm>
            <a:prstGeom prst="rect">
              <a:avLst/>
            </a:prstGeom>
          </p:spPr>
          <p:txBody>
            <a:bodyPr lIns="0" tIns="0" rIns="0" bIns="0" rtlCol="0" anchor="t">
              <a:spAutoFit/>
            </a:bodyPr>
            <a:lstStyle/>
            <a:p>
              <a:pPr algn="r">
                <a:lnSpc>
                  <a:spcPts val="956"/>
                </a:lnSpc>
              </a:pPr>
              <a:r>
                <a:rPr lang="en-US" sz="810" spc="31">
                  <a:solidFill>
                    <a:srgbClr val="000000"/>
                  </a:solidFill>
                  <a:latin typeface="TT Chocolates"/>
                  <a:ea typeface="TT Chocolates"/>
                  <a:cs typeface="TT Chocolates"/>
                  <a:sym typeface="TT Chocolates"/>
                </a:rPr>
                <a:t>1</a:t>
              </a:r>
            </a:p>
          </p:txBody>
        </p:sp>
        <p:sp>
          <p:nvSpPr>
            <p:cNvPr id="13" name="TextBox 13"/>
            <p:cNvSpPr txBox="1"/>
            <p:nvPr/>
          </p:nvSpPr>
          <p:spPr>
            <a:xfrm>
              <a:off x="1824076" y="2762496"/>
              <a:ext cx="393143" cy="336682"/>
            </a:xfrm>
            <a:prstGeom prst="rect">
              <a:avLst/>
            </a:prstGeom>
          </p:spPr>
          <p:txBody>
            <a:bodyPr lIns="0" tIns="0" rIns="0" bIns="0" rtlCol="0" anchor="t">
              <a:spAutoFit/>
            </a:bodyPr>
            <a:lstStyle/>
            <a:p>
              <a:pPr algn="r">
                <a:lnSpc>
                  <a:spcPts val="1912"/>
                </a:lnSpc>
              </a:pPr>
              <a:r>
                <a:rPr lang="en-US" sz="1620" spc="63">
                  <a:solidFill>
                    <a:srgbClr val="000000"/>
                  </a:solidFill>
                  <a:latin typeface="TT Chocolates"/>
                  <a:ea typeface="TT Chocolates"/>
                  <a:cs typeface="TT Chocolates"/>
                  <a:sym typeface="TT Chocolates"/>
                </a:rPr>
                <a:t>d</a:t>
              </a:r>
            </a:p>
          </p:txBody>
        </p:sp>
        <p:sp>
          <p:nvSpPr>
            <p:cNvPr id="14" name="TextBox 14"/>
            <p:cNvSpPr txBox="1"/>
            <p:nvPr/>
          </p:nvSpPr>
          <p:spPr>
            <a:xfrm>
              <a:off x="1890151" y="2910030"/>
              <a:ext cx="393143" cy="162867"/>
            </a:xfrm>
            <a:prstGeom prst="rect">
              <a:avLst/>
            </a:prstGeom>
          </p:spPr>
          <p:txBody>
            <a:bodyPr lIns="0" tIns="0" rIns="0" bIns="0" rtlCol="0" anchor="t">
              <a:spAutoFit/>
            </a:bodyPr>
            <a:lstStyle/>
            <a:p>
              <a:pPr algn="r">
                <a:lnSpc>
                  <a:spcPts val="956"/>
                </a:lnSpc>
              </a:pPr>
              <a:r>
                <a:rPr lang="en-US" sz="810" spc="31">
                  <a:solidFill>
                    <a:srgbClr val="000000"/>
                  </a:solidFill>
                  <a:latin typeface="TT Chocolates"/>
                  <a:ea typeface="TT Chocolates"/>
                  <a:cs typeface="TT Chocolates"/>
                  <a:sym typeface="TT Chocolates"/>
                </a:rPr>
                <a:t>1</a:t>
              </a:r>
            </a:p>
          </p:txBody>
        </p:sp>
      </p:grpSp>
      <p:sp>
        <p:nvSpPr>
          <p:cNvPr id="15" name="TextBox 15"/>
          <p:cNvSpPr txBox="1"/>
          <p:nvPr/>
        </p:nvSpPr>
        <p:spPr>
          <a:xfrm>
            <a:off x="1012370" y="5916206"/>
            <a:ext cx="1784041" cy="480314"/>
          </a:xfrm>
          <a:prstGeom prst="rect">
            <a:avLst/>
          </a:prstGeom>
        </p:spPr>
        <p:txBody>
          <a:bodyPr lIns="0" tIns="0" rIns="0" bIns="0" rtlCol="0" anchor="t">
            <a:spAutoFit/>
          </a:bodyPr>
          <a:lstStyle/>
          <a:p>
            <a:pPr marL="345439" lvl="1" indent="-172720" algn="l">
              <a:lnSpc>
                <a:spcPts val="1887"/>
              </a:lnSpc>
              <a:buAutoNum type="arabicPeriod"/>
            </a:pPr>
            <a:r>
              <a:rPr lang="en-US" sz="1599" b="1" spc="62">
                <a:solidFill>
                  <a:srgbClr val="AF4139"/>
                </a:solidFill>
                <a:latin typeface="TT Chocolates Bold"/>
                <a:ea typeface="TT Chocolates Bold"/>
                <a:cs typeface="TT Chocolates Bold"/>
                <a:sym typeface="TT Chocolates Bold"/>
              </a:rPr>
              <a:t>Nearest neighbour</a:t>
            </a:r>
          </a:p>
        </p:txBody>
      </p:sp>
      <p:sp>
        <p:nvSpPr>
          <p:cNvPr id="16" name="TextBox 16"/>
          <p:cNvSpPr txBox="1"/>
          <p:nvPr/>
        </p:nvSpPr>
        <p:spPr>
          <a:xfrm>
            <a:off x="8246880" y="7798943"/>
            <a:ext cx="1794239" cy="718439"/>
          </a:xfrm>
          <a:prstGeom prst="rect">
            <a:avLst/>
          </a:prstGeom>
        </p:spPr>
        <p:txBody>
          <a:bodyPr lIns="0" tIns="0" rIns="0" bIns="0" rtlCol="0" anchor="t">
            <a:spAutoFit/>
          </a:bodyPr>
          <a:lstStyle/>
          <a:p>
            <a:pPr marL="345439" lvl="1" indent="-172720" algn="l">
              <a:lnSpc>
                <a:spcPts val="1887"/>
              </a:lnSpc>
              <a:buAutoNum type="arabicPeriod"/>
            </a:pPr>
            <a:r>
              <a:rPr lang="en-US" sz="1599" b="1" spc="62">
                <a:solidFill>
                  <a:srgbClr val="AF4139"/>
                </a:solidFill>
                <a:latin typeface="TT Chocolates Bold"/>
                <a:ea typeface="TT Chocolates Bold"/>
                <a:cs typeface="TT Chocolates Bold"/>
                <a:sym typeface="TT Chocolates Bold"/>
              </a:rPr>
              <a:t>Point vertical/</a:t>
            </a:r>
          </a:p>
          <a:p>
            <a:pPr algn="l">
              <a:lnSpc>
                <a:spcPts val="1887"/>
              </a:lnSpc>
            </a:pPr>
            <a:r>
              <a:rPr lang="en-US" sz="1599" b="1" spc="62">
                <a:solidFill>
                  <a:srgbClr val="AF4139"/>
                </a:solidFill>
                <a:latin typeface="TT Chocolates Bold"/>
                <a:ea typeface="TT Chocolates Bold"/>
                <a:cs typeface="TT Chocolates Bold"/>
                <a:sym typeface="TT Chocolates Bold"/>
              </a:rPr>
              <a:t>       horizontal  </a:t>
            </a:r>
          </a:p>
          <a:p>
            <a:pPr algn="l">
              <a:lnSpc>
                <a:spcPts val="1887"/>
              </a:lnSpc>
            </a:pPr>
            <a:r>
              <a:rPr lang="en-US" sz="1599" b="1" spc="62">
                <a:solidFill>
                  <a:srgbClr val="AF4139"/>
                </a:solidFill>
                <a:latin typeface="TT Chocolates Bold"/>
                <a:ea typeface="TT Chocolates Bold"/>
                <a:cs typeface="TT Chocolates Bold"/>
                <a:sym typeface="TT Chocolates Bold"/>
              </a:rPr>
              <a:t>       alignment</a:t>
            </a:r>
          </a:p>
        </p:txBody>
      </p:sp>
      <p:sp>
        <p:nvSpPr>
          <p:cNvPr id="17" name="TextBox 17"/>
          <p:cNvSpPr txBox="1"/>
          <p:nvPr/>
        </p:nvSpPr>
        <p:spPr>
          <a:xfrm>
            <a:off x="8246880" y="5921654"/>
            <a:ext cx="1794239" cy="480314"/>
          </a:xfrm>
          <a:prstGeom prst="rect">
            <a:avLst/>
          </a:prstGeom>
        </p:spPr>
        <p:txBody>
          <a:bodyPr lIns="0" tIns="0" rIns="0" bIns="0" rtlCol="0" anchor="t">
            <a:spAutoFit/>
          </a:bodyPr>
          <a:lstStyle/>
          <a:p>
            <a:pPr marL="345439" lvl="1" indent="-172720" algn="l">
              <a:lnSpc>
                <a:spcPts val="1887"/>
              </a:lnSpc>
              <a:buAutoNum type="arabicPeriod"/>
            </a:pPr>
            <a:r>
              <a:rPr lang="en-US" sz="1599" b="1" spc="62">
                <a:solidFill>
                  <a:srgbClr val="AF4139"/>
                </a:solidFill>
                <a:latin typeface="TT Chocolates Bold"/>
                <a:ea typeface="TT Chocolates Bold"/>
                <a:cs typeface="TT Chocolates Bold"/>
                <a:sym typeface="TT Chocolates Bold"/>
              </a:rPr>
              <a:t>Point density variation</a:t>
            </a:r>
          </a:p>
        </p:txBody>
      </p:sp>
      <p:grpSp>
        <p:nvGrpSpPr>
          <p:cNvPr id="18" name="Group 18"/>
          <p:cNvGrpSpPr/>
          <p:nvPr/>
        </p:nvGrpSpPr>
        <p:grpSpPr>
          <a:xfrm>
            <a:off x="1358249" y="5687606"/>
            <a:ext cx="8699201" cy="3712035"/>
            <a:chOff x="0" y="0"/>
            <a:chExt cx="11598935" cy="4949380"/>
          </a:xfrm>
        </p:grpSpPr>
        <p:sp>
          <p:nvSpPr>
            <p:cNvPr id="19" name="Freeform 19"/>
            <p:cNvSpPr/>
            <p:nvPr/>
          </p:nvSpPr>
          <p:spPr>
            <a:xfrm>
              <a:off x="2561622" y="0"/>
              <a:ext cx="6610190" cy="4949380"/>
            </a:xfrm>
            <a:custGeom>
              <a:avLst/>
              <a:gdLst/>
              <a:ahLst/>
              <a:cxnLst/>
              <a:rect l="l" t="t" r="r" b="b"/>
              <a:pathLst>
                <a:path w="6610190" h="4949380">
                  <a:moveTo>
                    <a:pt x="0" y="0"/>
                  </a:moveTo>
                  <a:lnTo>
                    <a:pt x="6610191" y="0"/>
                  </a:lnTo>
                  <a:lnTo>
                    <a:pt x="6610191" y="4949380"/>
                  </a:lnTo>
                  <a:lnTo>
                    <a:pt x="0" y="4949380"/>
                  </a:lnTo>
                  <a:lnTo>
                    <a:pt x="0" y="0"/>
                  </a:lnTo>
                  <a:close/>
                </a:path>
              </a:pathLst>
            </a:custGeom>
            <a:blipFill>
              <a:blip r:embed="rId7"/>
              <a:stretch>
                <a:fillRect/>
              </a:stretch>
            </a:blipFill>
          </p:spPr>
          <p:txBody>
            <a:bodyPr/>
            <a:lstStyle/>
            <a:p>
              <a:endParaRPr lang="it-IT"/>
            </a:p>
          </p:txBody>
        </p:sp>
        <p:sp>
          <p:nvSpPr>
            <p:cNvPr id="20" name="TextBox 20"/>
            <p:cNvSpPr txBox="1"/>
            <p:nvPr/>
          </p:nvSpPr>
          <p:spPr>
            <a:xfrm>
              <a:off x="0" y="1010275"/>
              <a:ext cx="1939322" cy="957919"/>
            </a:xfrm>
            <a:prstGeom prst="rect">
              <a:avLst/>
            </a:prstGeom>
          </p:spPr>
          <p:txBody>
            <a:bodyPr lIns="0" tIns="0" rIns="0" bIns="0" rtlCol="0" anchor="t">
              <a:spAutoFit/>
            </a:bodyPr>
            <a:lstStyle/>
            <a:p>
              <a:pPr algn="l">
                <a:lnSpc>
                  <a:spcPts val="1887"/>
                </a:lnSpc>
              </a:pPr>
              <a:r>
                <a:rPr lang="en-US" sz="1599" spc="62" dirty="0">
                  <a:solidFill>
                    <a:srgbClr val="AF4139"/>
                  </a:solidFill>
                  <a:latin typeface="TT Chocolates"/>
                  <a:ea typeface="TT Chocolates"/>
                  <a:cs typeface="TT Chocolates"/>
                  <a:sym typeface="TT Chocolates"/>
                </a:rPr>
                <a:t>⟶ Center of activities as seed points</a:t>
              </a:r>
            </a:p>
          </p:txBody>
        </p:sp>
        <p:sp>
          <p:nvSpPr>
            <p:cNvPr id="21" name="TextBox 21"/>
            <p:cNvSpPr txBox="1"/>
            <p:nvPr/>
          </p:nvSpPr>
          <p:spPr>
            <a:xfrm>
              <a:off x="0" y="3452825"/>
              <a:ext cx="2047369" cy="640419"/>
            </a:xfrm>
            <a:prstGeom prst="rect">
              <a:avLst/>
            </a:prstGeom>
          </p:spPr>
          <p:txBody>
            <a:bodyPr lIns="0" tIns="0" rIns="0" bIns="0" rtlCol="0" anchor="t">
              <a:spAutoFit/>
            </a:bodyPr>
            <a:lstStyle/>
            <a:p>
              <a:pPr algn="l">
                <a:lnSpc>
                  <a:spcPts val="1887"/>
                </a:lnSpc>
              </a:pPr>
              <a:r>
                <a:rPr lang="en-US" sz="1599" spc="62">
                  <a:solidFill>
                    <a:srgbClr val="AF4139"/>
                  </a:solidFill>
                  <a:latin typeface="TT Chocolates"/>
                  <a:ea typeface="TT Chocolates"/>
                  <a:cs typeface="TT Chocolates"/>
                  <a:sym typeface="TT Chocolates"/>
                </a:rPr>
                <a:t>⟶ Lighting in edges</a:t>
              </a:r>
            </a:p>
          </p:txBody>
        </p:sp>
        <p:sp>
          <p:nvSpPr>
            <p:cNvPr id="22" name="TextBox 22"/>
            <p:cNvSpPr txBox="1"/>
            <p:nvPr/>
          </p:nvSpPr>
          <p:spPr>
            <a:xfrm>
              <a:off x="9603080" y="1068068"/>
              <a:ext cx="1995854" cy="640419"/>
            </a:xfrm>
            <a:prstGeom prst="rect">
              <a:avLst/>
            </a:prstGeom>
          </p:spPr>
          <p:txBody>
            <a:bodyPr lIns="0" tIns="0" rIns="0" bIns="0" rtlCol="0" anchor="t">
              <a:spAutoFit/>
            </a:bodyPr>
            <a:lstStyle/>
            <a:p>
              <a:pPr algn="l">
                <a:lnSpc>
                  <a:spcPts val="1887"/>
                </a:lnSpc>
              </a:pPr>
              <a:r>
                <a:rPr lang="en-US" sz="1599" spc="62">
                  <a:solidFill>
                    <a:srgbClr val="AF4139"/>
                  </a:solidFill>
                  <a:latin typeface="TT Chocolates"/>
                  <a:ea typeface="TT Chocolates"/>
                  <a:cs typeface="TT Chocolates"/>
                  <a:sym typeface="TT Chocolates"/>
                </a:rPr>
                <a:t>⟶ Function variation</a:t>
              </a:r>
            </a:p>
          </p:txBody>
        </p:sp>
        <p:sp>
          <p:nvSpPr>
            <p:cNvPr id="23" name="TextBox 23"/>
            <p:cNvSpPr txBox="1"/>
            <p:nvPr/>
          </p:nvSpPr>
          <p:spPr>
            <a:xfrm>
              <a:off x="9679813" y="3803515"/>
              <a:ext cx="1919122" cy="957919"/>
            </a:xfrm>
            <a:prstGeom prst="rect">
              <a:avLst/>
            </a:prstGeom>
          </p:spPr>
          <p:txBody>
            <a:bodyPr lIns="0" tIns="0" rIns="0" bIns="0" rtlCol="0" anchor="t">
              <a:spAutoFit/>
            </a:bodyPr>
            <a:lstStyle/>
            <a:p>
              <a:pPr algn="l">
                <a:lnSpc>
                  <a:spcPts val="1887"/>
                </a:lnSpc>
              </a:pPr>
              <a:r>
                <a:rPr lang="en-US" sz="1599" spc="62">
                  <a:solidFill>
                    <a:srgbClr val="AF4139"/>
                  </a:solidFill>
                  <a:latin typeface="TT Chocolates"/>
                  <a:ea typeface="TT Chocolates"/>
                  <a:cs typeface="TT Chocolates"/>
                  <a:sym typeface="TT Chocolates"/>
                </a:rPr>
                <a:t>⟶ Horizontal/</a:t>
              </a:r>
            </a:p>
            <a:p>
              <a:pPr algn="l">
                <a:lnSpc>
                  <a:spcPts val="1887"/>
                </a:lnSpc>
              </a:pPr>
              <a:r>
                <a:rPr lang="en-US" sz="1599" spc="62">
                  <a:solidFill>
                    <a:srgbClr val="AF4139"/>
                  </a:solidFill>
                  <a:latin typeface="TT Chocolates"/>
                  <a:ea typeface="TT Chocolates"/>
                  <a:cs typeface="TT Chocolates"/>
                  <a:sym typeface="TT Chocolates"/>
                </a:rPr>
                <a:t>       vertical</a:t>
              </a:r>
            </a:p>
            <a:p>
              <a:pPr algn="l">
                <a:lnSpc>
                  <a:spcPts val="1887"/>
                </a:lnSpc>
              </a:pPr>
              <a:r>
                <a:rPr lang="en-US" sz="1599" spc="62">
                  <a:solidFill>
                    <a:srgbClr val="AF4139"/>
                  </a:solidFill>
                  <a:latin typeface="TT Chocolates"/>
                  <a:ea typeface="TT Chocolates"/>
                  <a:cs typeface="TT Chocolates"/>
                  <a:sym typeface="TT Chocolates"/>
                </a:rPr>
                <a:t>       surfaces</a:t>
              </a:r>
            </a:p>
          </p:txBody>
        </p:sp>
      </p:grpSp>
      <p:grpSp>
        <p:nvGrpSpPr>
          <p:cNvPr id="24" name="Group 24"/>
          <p:cNvGrpSpPr/>
          <p:nvPr/>
        </p:nvGrpSpPr>
        <p:grpSpPr>
          <a:xfrm>
            <a:off x="1200981" y="9165700"/>
            <a:ext cx="1802441" cy="762000"/>
            <a:chOff x="0" y="0"/>
            <a:chExt cx="474717" cy="200691"/>
          </a:xfrm>
        </p:grpSpPr>
        <p:sp>
          <p:nvSpPr>
            <p:cNvPr id="25" name="Freeform 25"/>
            <p:cNvSpPr/>
            <p:nvPr/>
          </p:nvSpPr>
          <p:spPr>
            <a:xfrm>
              <a:off x="0" y="0"/>
              <a:ext cx="474717" cy="200691"/>
            </a:xfrm>
            <a:custGeom>
              <a:avLst/>
              <a:gdLst/>
              <a:ahLst/>
              <a:cxnLst/>
              <a:rect l="l" t="t" r="r" b="b"/>
              <a:pathLst>
                <a:path w="474717" h="200691">
                  <a:moveTo>
                    <a:pt x="0" y="0"/>
                  </a:moveTo>
                  <a:lnTo>
                    <a:pt x="474717" y="0"/>
                  </a:lnTo>
                  <a:lnTo>
                    <a:pt x="474717" y="200691"/>
                  </a:lnTo>
                  <a:lnTo>
                    <a:pt x="0" y="200691"/>
                  </a:lnTo>
                  <a:close/>
                </a:path>
              </a:pathLst>
            </a:custGeom>
            <a:solidFill>
              <a:srgbClr val="FFFFFF"/>
            </a:solidFill>
          </p:spPr>
          <p:txBody>
            <a:bodyPr/>
            <a:lstStyle/>
            <a:p>
              <a:endParaRPr lang="it-IT"/>
            </a:p>
          </p:txBody>
        </p:sp>
        <p:sp>
          <p:nvSpPr>
            <p:cNvPr id="26" name="TextBox 26"/>
            <p:cNvSpPr txBox="1"/>
            <p:nvPr/>
          </p:nvSpPr>
          <p:spPr>
            <a:xfrm>
              <a:off x="0" y="9525"/>
              <a:ext cx="474717" cy="191166"/>
            </a:xfrm>
            <a:prstGeom prst="rect">
              <a:avLst/>
            </a:prstGeom>
          </p:spPr>
          <p:txBody>
            <a:bodyPr lIns="50800" tIns="50800" rIns="50800" bIns="50800" rtlCol="0" anchor="ctr"/>
            <a:lstStyle/>
            <a:p>
              <a:pPr algn="ctr">
                <a:lnSpc>
                  <a:spcPts val="2368"/>
                </a:lnSpc>
              </a:pPr>
              <a:endParaRPr/>
            </a:p>
          </p:txBody>
        </p:sp>
      </p:grpSp>
      <p:sp>
        <p:nvSpPr>
          <p:cNvPr id="27" name="TextBox 27"/>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02</a:t>
            </a:r>
          </a:p>
        </p:txBody>
      </p:sp>
      <p:sp>
        <p:nvSpPr>
          <p:cNvPr id="28" name="TextBox 28"/>
          <p:cNvSpPr txBox="1"/>
          <p:nvPr/>
        </p:nvSpPr>
        <p:spPr>
          <a:xfrm>
            <a:off x="1028700" y="1826064"/>
            <a:ext cx="2117877"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Generation</a:t>
            </a:r>
          </a:p>
        </p:txBody>
      </p:sp>
      <p:sp>
        <p:nvSpPr>
          <p:cNvPr id="29" name="TextBox 29"/>
          <p:cNvSpPr txBox="1"/>
          <p:nvPr/>
        </p:nvSpPr>
        <p:spPr>
          <a:xfrm>
            <a:off x="10932584" y="1826064"/>
            <a:ext cx="2117877"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Configurations</a:t>
            </a:r>
          </a:p>
        </p:txBody>
      </p:sp>
      <p:sp>
        <p:nvSpPr>
          <p:cNvPr id="30" name="TextBox 30"/>
          <p:cNvSpPr txBox="1"/>
          <p:nvPr/>
        </p:nvSpPr>
        <p:spPr>
          <a:xfrm>
            <a:off x="1028700" y="5396758"/>
            <a:ext cx="2117877"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Properties</a:t>
            </a:r>
          </a:p>
        </p:txBody>
      </p:sp>
      <p:sp>
        <p:nvSpPr>
          <p:cNvPr id="31" name="TextBox 31"/>
          <p:cNvSpPr txBox="1"/>
          <p:nvPr/>
        </p:nvSpPr>
        <p:spPr>
          <a:xfrm>
            <a:off x="1028700" y="4701437"/>
            <a:ext cx="2977120" cy="242189"/>
          </a:xfrm>
          <a:prstGeom prst="rect">
            <a:avLst/>
          </a:prstGeom>
        </p:spPr>
        <p:txBody>
          <a:bodyPr lIns="0" tIns="0" rIns="0" bIns="0" rtlCol="0" anchor="t">
            <a:spAutoFit/>
          </a:bodyPr>
          <a:lstStyle/>
          <a:p>
            <a:pPr marL="345439" lvl="1" indent="-172720" algn="ctr">
              <a:lnSpc>
                <a:spcPts val="1887"/>
              </a:lnSpc>
              <a:buAutoNum type="arabicPeriod"/>
            </a:pPr>
            <a:r>
              <a:rPr lang="en-US" sz="1599" spc="62">
                <a:solidFill>
                  <a:srgbClr val="000000"/>
                </a:solidFill>
                <a:latin typeface="TT Chocolates"/>
                <a:ea typeface="TT Chocolates"/>
                <a:cs typeface="TT Chocolates"/>
                <a:sym typeface="TT Chocolates"/>
              </a:rPr>
              <a:t>Random seed points</a:t>
            </a:r>
          </a:p>
        </p:txBody>
      </p:sp>
      <p:sp>
        <p:nvSpPr>
          <p:cNvPr id="32" name="TextBox 32"/>
          <p:cNvSpPr txBox="1"/>
          <p:nvPr/>
        </p:nvSpPr>
        <p:spPr>
          <a:xfrm>
            <a:off x="4110595" y="4701437"/>
            <a:ext cx="3039784" cy="242189"/>
          </a:xfrm>
          <a:prstGeom prst="rect">
            <a:avLst/>
          </a:prstGeom>
        </p:spPr>
        <p:txBody>
          <a:bodyPr lIns="0" tIns="0" rIns="0" bIns="0" rtlCol="0" anchor="t">
            <a:spAutoFit/>
          </a:bodyPr>
          <a:lstStyle/>
          <a:p>
            <a:pPr marL="345439" lvl="1" indent="-172720" algn="ctr">
              <a:lnSpc>
                <a:spcPts val="1887"/>
              </a:lnSpc>
              <a:buAutoNum type="arabicPeriod"/>
            </a:pPr>
            <a:r>
              <a:rPr lang="en-US" sz="1599" spc="62">
                <a:solidFill>
                  <a:srgbClr val="000000"/>
                </a:solidFill>
                <a:latin typeface="TT Chocolates"/>
                <a:ea typeface="TT Chocolates"/>
                <a:cs typeface="TT Chocolates"/>
                <a:sym typeface="TT Chocolates"/>
              </a:rPr>
              <a:t>Delaunay triangulation</a:t>
            </a:r>
          </a:p>
        </p:txBody>
      </p:sp>
      <p:sp>
        <p:nvSpPr>
          <p:cNvPr id="33" name="TextBox 33"/>
          <p:cNvSpPr txBox="1"/>
          <p:nvPr/>
        </p:nvSpPr>
        <p:spPr>
          <a:xfrm>
            <a:off x="7255155" y="4705111"/>
            <a:ext cx="3014215" cy="480314"/>
          </a:xfrm>
          <a:prstGeom prst="rect">
            <a:avLst/>
          </a:prstGeom>
        </p:spPr>
        <p:txBody>
          <a:bodyPr lIns="0" tIns="0" rIns="0" bIns="0" rtlCol="0" anchor="t">
            <a:spAutoFit/>
          </a:bodyPr>
          <a:lstStyle/>
          <a:p>
            <a:pPr marL="345439" lvl="1" indent="-172720" algn="ctr">
              <a:lnSpc>
                <a:spcPts val="1887"/>
              </a:lnSpc>
              <a:buAutoNum type="arabicPeriod"/>
            </a:pPr>
            <a:r>
              <a:rPr lang="en-US" sz="1599" spc="62">
                <a:solidFill>
                  <a:srgbClr val="000000"/>
                </a:solidFill>
                <a:latin typeface="TT Chocolates"/>
                <a:ea typeface="TT Chocolates"/>
                <a:cs typeface="TT Chocolates"/>
                <a:sym typeface="TT Chocolates"/>
              </a:rPr>
              <a:t>Extending triangles bisectors: voronoi cells</a:t>
            </a:r>
          </a:p>
        </p:txBody>
      </p:sp>
      <p:sp>
        <p:nvSpPr>
          <p:cNvPr id="34" name="Freeform 34"/>
          <p:cNvSpPr/>
          <p:nvPr/>
        </p:nvSpPr>
        <p:spPr>
          <a:xfrm>
            <a:off x="14176016" y="2210381"/>
            <a:ext cx="3039784" cy="2268439"/>
          </a:xfrm>
          <a:custGeom>
            <a:avLst/>
            <a:gdLst/>
            <a:ahLst/>
            <a:cxnLst/>
            <a:rect l="l" t="t" r="r" b="b"/>
            <a:pathLst>
              <a:path w="3039784" h="2268439">
                <a:moveTo>
                  <a:pt x="0" y="0"/>
                </a:moveTo>
                <a:lnTo>
                  <a:pt x="3039784" y="0"/>
                </a:lnTo>
                <a:lnTo>
                  <a:pt x="3039784" y="2268439"/>
                </a:lnTo>
                <a:lnTo>
                  <a:pt x="0" y="2268439"/>
                </a:lnTo>
                <a:lnTo>
                  <a:pt x="0" y="0"/>
                </a:lnTo>
                <a:close/>
              </a:path>
            </a:pathLst>
          </a:custGeom>
          <a:blipFill>
            <a:blip r:embed="rId4"/>
            <a:stretch>
              <a:fillRect/>
            </a:stretch>
          </a:blipFill>
        </p:spPr>
        <p:txBody>
          <a:bodyPr/>
          <a:lstStyle/>
          <a:p>
            <a:endParaRPr lang="it-IT"/>
          </a:p>
        </p:txBody>
      </p:sp>
      <p:sp>
        <p:nvSpPr>
          <p:cNvPr id="35" name="Freeform 35"/>
          <p:cNvSpPr/>
          <p:nvPr/>
        </p:nvSpPr>
        <p:spPr>
          <a:xfrm>
            <a:off x="14176016" y="2202196"/>
            <a:ext cx="3083284" cy="2304755"/>
          </a:xfrm>
          <a:custGeom>
            <a:avLst/>
            <a:gdLst/>
            <a:ahLst/>
            <a:cxnLst/>
            <a:rect l="l" t="t" r="r" b="b"/>
            <a:pathLst>
              <a:path w="3083284" h="2304755">
                <a:moveTo>
                  <a:pt x="0" y="0"/>
                </a:moveTo>
                <a:lnTo>
                  <a:pt x="3083284" y="0"/>
                </a:lnTo>
                <a:lnTo>
                  <a:pt x="3083284" y="2304755"/>
                </a:lnTo>
                <a:lnTo>
                  <a:pt x="0" y="2304755"/>
                </a:lnTo>
                <a:lnTo>
                  <a:pt x="0" y="0"/>
                </a:lnTo>
                <a:close/>
              </a:path>
            </a:pathLst>
          </a:custGeom>
          <a:blipFill>
            <a:blip r:embed="rId8"/>
            <a:stretch>
              <a:fillRect/>
            </a:stretch>
          </a:blipFill>
        </p:spPr>
        <p:txBody>
          <a:bodyPr/>
          <a:lstStyle/>
          <a:p>
            <a:endParaRPr lang="it-IT"/>
          </a:p>
        </p:txBody>
      </p:sp>
      <p:sp>
        <p:nvSpPr>
          <p:cNvPr id="36" name="Freeform 36"/>
          <p:cNvSpPr/>
          <p:nvPr/>
        </p:nvSpPr>
        <p:spPr>
          <a:xfrm>
            <a:off x="14144319" y="5942714"/>
            <a:ext cx="3103179" cy="2799065"/>
          </a:xfrm>
          <a:custGeom>
            <a:avLst/>
            <a:gdLst/>
            <a:ahLst/>
            <a:cxnLst/>
            <a:rect l="l" t="t" r="r" b="b"/>
            <a:pathLst>
              <a:path w="3103179" h="2799065">
                <a:moveTo>
                  <a:pt x="0" y="0"/>
                </a:moveTo>
                <a:lnTo>
                  <a:pt x="3103179" y="0"/>
                </a:lnTo>
                <a:lnTo>
                  <a:pt x="3103179" y="2799065"/>
                </a:lnTo>
                <a:lnTo>
                  <a:pt x="0" y="2799065"/>
                </a:lnTo>
                <a:lnTo>
                  <a:pt x="0" y="0"/>
                </a:lnTo>
                <a:close/>
              </a:path>
            </a:pathLst>
          </a:custGeom>
          <a:blipFill>
            <a:blip r:embed="rId9"/>
            <a:stretch>
              <a:fillRect l="-4589"/>
            </a:stretch>
          </a:blipFill>
        </p:spPr>
        <p:txBody>
          <a:bodyPr/>
          <a:lstStyle/>
          <a:p>
            <a:endParaRPr lang="it-IT"/>
          </a:p>
        </p:txBody>
      </p:sp>
      <p:sp>
        <p:nvSpPr>
          <p:cNvPr id="37" name="TextBox 37"/>
          <p:cNvSpPr txBox="1"/>
          <p:nvPr/>
        </p:nvSpPr>
        <p:spPr>
          <a:xfrm>
            <a:off x="14636970" y="4710962"/>
            <a:ext cx="2117877"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2D</a:t>
            </a:r>
          </a:p>
        </p:txBody>
      </p:sp>
      <p:sp>
        <p:nvSpPr>
          <p:cNvPr id="38" name="TextBox 38"/>
          <p:cNvSpPr txBox="1"/>
          <p:nvPr/>
        </p:nvSpPr>
        <p:spPr>
          <a:xfrm>
            <a:off x="14176016" y="5364142"/>
            <a:ext cx="3039784"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vs</a:t>
            </a:r>
          </a:p>
        </p:txBody>
      </p:sp>
      <p:sp>
        <p:nvSpPr>
          <p:cNvPr id="39" name="TextBox 39"/>
          <p:cNvSpPr txBox="1"/>
          <p:nvPr/>
        </p:nvSpPr>
        <p:spPr>
          <a:xfrm>
            <a:off x="14784676" y="8967451"/>
            <a:ext cx="2117877"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3D</a:t>
            </a:r>
          </a:p>
        </p:txBody>
      </p:sp>
      <p:sp>
        <p:nvSpPr>
          <p:cNvPr id="40" name="Freeform 40"/>
          <p:cNvSpPr/>
          <p:nvPr/>
        </p:nvSpPr>
        <p:spPr>
          <a:xfrm>
            <a:off x="10917217" y="2210381"/>
            <a:ext cx="3083284" cy="2304755"/>
          </a:xfrm>
          <a:custGeom>
            <a:avLst/>
            <a:gdLst/>
            <a:ahLst/>
            <a:cxnLst/>
            <a:rect l="l" t="t" r="r" b="b"/>
            <a:pathLst>
              <a:path w="3083284" h="2304755">
                <a:moveTo>
                  <a:pt x="0" y="0"/>
                </a:moveTo>
                <a:lnTo>
                  <a:pt x="3083284" y="0"/>
                </a:lnTo>
                <a:lnTo>
                  <a:pt x="3083284" y="2304755"/>
                </a:lnTo>
                <a:lnTo>
                  <a:pt x="0" y="2304755"/>
                </a:lnTo>
                <a:lnTo>
                  <a:pt x="0" y="0"/>
                </a:lnTo>
                <a:close/>
              </a:path>
            </a:pathLst>
          </a:custGeom>
          <a:blipFill>
            <a:blip r:embed="rId8"/>
            <a:stretch>
              <a:fillRect/>
            </a:stretch>
          </a:blipFill>
        </p:spPr>
        <p:txBody>
          <a:bodyPr/>
          <a:lstStyle/>
          <a:p>
            <a:endParaRPr lang="it-IT"/>
          </a:p>
        </p:txBody>
      </p:sp>
      <p:sp>
        <p:nvSpPr>
          <p:cNvPr id="41" name="Freeform 41"/>
          <p:cNvSpPr/>
          <p:nvPr/>
        </p:nvSpPr>
        <p:spPr>
          <a:xfrm>
            <a:off x="10917217" y="6040765"/>
            <a:ext cx="3083284" cy="2602962"/>
          </a:xfrm>
          <a:custGeom>
            <a:avLst/>
            <a:gdLst/>
            <a:ahLst/>
            <a:cxnLst/>
            <a:rect l="l" t="t" r="r" b="b"/>
            <a:pathLst>
              <a:path w="3083284" h="2602962">
                <a:moveTo>
                  <a:pt x="0" y="0"/>
                </a:moveTo>
                <a:lnTo>
                  <a:pt x="3083284" y="0"/>
                </a:lnTo>
                <a:lnTo>
                  <a:pt x="3083284" y="2602962"/>
                </a:lnTo>
                <a:lnTo>
                  <a:pt x="0" y="2602962"/>
                </a:lnTo>
                <a:lnTo>
                  <a:pt x="0" y="0"/>
                </a:lnTo>
                <a:close/>
              </a:path>
            </a:pathLst>
          </a:custGeom>
          <a:blipFill>
            <a:blip r:embed="rId10"/>
            <a:stretch>
              <a:fillRect l="-708" t="-1102" r="-2041" b="-678"/>
            </a:stretch>
          </a:blipFill>
        </p:spPr>
        <p:txBody>
          <a:bodyPr/>
          <a:lstStyle/>
          <a:p>
            <a:endParaRPr lang="it-IT"/>
          </a:p>
        </p:txBody>
      </p:sp>
      <p:grpSp>
        <p:nvGrpSpPr>
          <p:cNvPr id="42" name="Group 42"/>
          <p:cNvGrpSpPr/>
          <p:nvPr/>
        </p:nvGrpSpPr>
        <p:grpSpPr>
          <a:xfrm>
            <a:off x="10947784" y="2238512"/>
            <a:ext cx="6311516" cy="6503505"/>
            <a:chOff x="0" y="0"/>
            <a:chExt cx="8415355" cy="8671340"/>
          </a:xfrm>
        </p:grpSpPr>
        <p:grpSp>
          <p:nvGrpSpPr>
            <p:cNvPr id="43" name="Group 43"/>
            <p:cNvGrpSpPr/>
            <p:nvPr/>
          </p:nvGrpSpPr>
          <p:grpSpPr>
            <a:xfrm>
              <a:off x="4358434" y="0"/>
              <a:ext cx="4019490" cy="2987078"/>
              <a:chOff x="0" y="0"/>
              <a:chExt cx="793973" cy="590040"/>
            </a:xfrm>
          </p:grpSpPr>
          <p:sp>
            <p:nvSpPr>
              <p:cNvPr id="44" name="Freeform 44"/>
              <p:cNvSpPr/>
              <p:nvPr/>
            </p:nvSpPr>
            <p:spPr>
              <a:xfrm>
                <a:off x="0" y="0"/>
                <a:ext cx="793973" cy="590040"/>
              </a:xfrm>
              <a:custGeom>
                <a:avLst/>
                <a:gdLst/>
                <a:ahLst/>
                <a:cxnLst/>
                <a:rect l="l" t="t" r="r" b="b"/>
                <a:pathLst>
                  <a:path w="793973" h="590040">
                    <a:moveTo>
                      <a:pt x="0" y="0"/>
                    </a:moveTo>
                    <a:lnTo>
                      <a:pt x="793973" y="0"/>
                    </a:lnTo>
                    <a:lnTo>
                      <a:pt x="793973" y="590040"/>
                    </a:lnTo>
                    <a:lnTo>
                      <a:pt x="0" y="590040"/>
                    </a:lnTo>
                    <a:close/>
                  </a:path>
                </a:pathLst>
              </a:custGeom>
              <a:solidFill>
                <a:srgbClr val="FFFFFF">
                  <a:alpha val="89804"/>
                </a:srgbClr>
              </a:solidFill>
            </p:spPr>
            <p:txBody>
              <a:bodyPr/>
              <a:lstStyle/>
              <a:p>
                <a:endParaRPr lang="it-IT"/>
              </a:p>
            </p:txBody>
          </p:sp>
          <p:sp>
            <p:nvSpPr>
              <p:cNvPr id="45" name="TextBox 45"/>
              <p:cNvSpPr txBox="1"/>
              <p:nvPr/>
            </p:nvSpPr>
            <p:spPr>
              <a:xfrm>
                <a:off x="0" y="9525"/>
                <a:ext cx="793973" cy="580515"/>
              </a:xfrm>
              <a:prstGeom prst="rect">
                <a:avLst/>
              </a:prstGeom>
            </p:spPr>
            <p:txBody>
              <a:bodyPr lIns="50800" tIns="50800" rIns="50800" bIns="50800" rtlCol="0" anchor="ctr"/>
              <a:lstStyle/>
              <a:p>
                <a:pPr algn="ctr">
                  <a:lnSpc>
                    <a:spcPts val="2368"/>
                  </a:lnSpc>
                </a:pPr>
                <a:endParaRPr/>
              </a:p>
            </p:txBody>
          </p:sp>
        </p:grpSp>
        <p:sp>
          <p:nvSpPr>
            <p:cNvPr id="46" name="TextBox 46"/>
            <p:cNvSpPr txBox="1"/>
            <p:nvPr/>
          </p:nvSpPr>
          <p:spPr>
            <a:xfrm>
              <a:off x="4964692" y="678326"/>
              <a:ext cx="2823836" cy="1592919"/>
            </a:xfrm>
            <a:prstGeom prst="rect">
              <a:avLst/>
            </a:prstGeom>
          </p:spPr>
          <p:txBody>
            <a:bodyPr lIns="0" tIns="0" rIns="0" bIns="0" rtlCol="0" anchor="t">
              <a:spAutoFit/>
            </a:bodyPr>
            <a:lstStyle/>
            <a:p>
              <a:pPr algn="ctr">
                <a:lnSpc>
                  <a:spcPts val="1887"/>
                </a:lnSpc>
              </a:pPr>
              <a:r>
                <a:rPr lang="en-US" sz="1599" b="1" spc="62">
                  <a:solidFill>
                    <a:srgbClr val="AF4139"/>
                  </a:solidFill>
                  <a:latin typeface="TT Chocolates Bold"/>
                  <a:ea typeface="TT Chocolates Bold"/>
                  <a:cs typeface="TT Chocolates Bold"/>
                  <a:sym typeface="TT Chocolates Bold"/>
                </a:rPr>
                <a:t>max space clearance </a:t>
              </a:r>
            </a:p>
            <a:p>
              <a:pPr algn="ctr">
                <a:lnSpc>
                  <a:spcPts val="1887"/>
                </a:lnSpc>
              </a:pPr>
              <a:endParaRPr lang="en-US" sz="1599" b="1" spc="62">
                <a:solidFill>
                  <a:srgbClr val="AF4139"/>
                </a:solidFill>
                <a:latin typeface="TT Chocolates Bold"/>
                <a:ea typeface="TT Chocolates Bold"/>
                <a:cs typeface="TT Chocolates Bold"/>
                <a:sym typeface="TT Chocolates Bold"/>
              </a:endParaRPr>
            </a:p>
            <a:p>
              <a:pPr algn="ctr">
                <a:lnSpc>
                  <a:spcPts val="1887"/>
                </a:lnSpc>
              </a:pPr>
              <a:r>
                <a:rPr lang="en-US" sz="1599" b="1" spc="62">
                  <a:solidFill>
                    <a:srgbClr val="AF4139"/>
                  </a:solidFill>
                  <a:latin typeface="TT Chocolates Bold"/>
                  <a:ea typeface="TT Chocolates Bold"/>
                  <a:cs typeface="TT Chocolates Bold"/>
                  <a:sym typeface="TT Chocolates Bold"/>
                </a:rPr>
                <a:t>fast reconfiguration</a:t>
              </a:r>
            </a:p>
            <a:p>
              <a:pPr algn="ctr">
                <a:lnSpc>
                  <a:spcPts val="1887"/>
                </a:lnSpc>
              </a:pPr>
              <a:endParaRPr lang="en-US" sz="1599" b="1" spc="62">
                <a:solidFill>
                  <a:srgbClr val="AF4139"/>
                </a:solidFill>
                <a:latin typeface="TT Chocolates Bold"/>
                <a:ea typeface="TT Chocolates Bold"/>
                <a:cs typeface="TT Chocolates Bold"/>
                <a:sym typeface="TT Chocolates Bold"/>
              </a:endParaRPr>
            </a:p>
            <a:p>
              <a:pPr algn="ctr">
                <a:lnSpc>
                  <a:spcPts val="1887"/>
                </a:lnSpc>
              </a:pPr>
              <a:r>
                <a:rPr lang="en-US" sz="1599" b="1" spc="62">
                  <a:solidFill>
                    <a:srgbClr val="AF4139"/>
                  </a:solidFill>
                  <a:latin typeface="TT Chocolates Bold"/>
                  <a:ea typeface="TT Chocolates Bold"/>
                  <a:cs typeface="TT Chocolates Bold"/>
                  <a:sym typeface="TT Chocolates Bold"/>
                </a:rPr>
                <a:t>temporary activities</a:t>
              </a:r>
            </a:p>
          </p:txBody>
        </p:sp>
        <p:grpSp>
          <p:nvGrpSpPr>
            <p:cNvPr id="47" name="Group 47"/>
            <p:cNvGrpSpPr/>
            <p:nvPr/>
          </p:nvGrpSpPr>
          <p:grpSpPr>
            <a:xfrm>
              <a:off x="0" y="5115802"/>
              <a:ext cx="4025630" cy="3358240"/>
              <a:chOff x="0" y="0"/>
              <a:chExt cx="795186" cy="663356"/>
            </a:xfrm>
          </p:grpSpPr>
          <p:sp>
            <p:nvSpPr>
              <p:cNvPr id="48" name="Freeform 48"/>
              <p:cNvSpPr/>
              <p:nvPr/>
            </p:nvSpPr>
            <p:spPr>
              <a:xfrm>
                <a:off x="0" y="0"/>
                <a:ext cx="795186" cy="663356"/>
              </a:xfrm>
              <a:custGeom>
                <a:avLst/>
                <a:gdLst/>
                <a:ahLst/>
                <a:cxnLst/>
                <a:rect l="l" t="t" r="r" b="b"/>
                <a:pathLst>
                  <a:path w="795186" h="663356">
                    <a:moveTo>
                      <a:pt x="0" y="0"/>
                    </a:moveTo>
                    <a:lnTo>
                      <a:pt x="795186" y="0"/>
                    </a:lnTo>
                    <a:lnTo>
                      <a:pt x="795186" y="663356"/>
                    </a:lnTo>
                    <a:lnTo>
                      <a:pt x="0" y="663356"/>
                    </a:lnTo>
                    <a:close/>
                  </a:path>
                </a:pathLst>
              </a:custGeom>
              <a:solidFill>
                <a:srgbClr val="FFFFFF">
                  <a:alpha val="89804"/>
                </a:srgbClr>
              </a:solidFill>
            </p:spPr>
            <p:txBody>
              <a:bodyPr/>
              <a:lstStyle/>
              <a:p>
                <a:endParaRPr lang="it-IT"/>
              </a:p>
            </p:txBody>
          </p:sp>
          <p:sp>
            <p:nvSpPr>
              <p:cNvPr id="49" name="TextBox 49"/>
              <p:cNvSpPr txBox="1"/>
              <p:nvPr/>
            </p:nvSpPr>
            <p:spPr>
              <a:xfrm>
                <a:off x="0" y="9525"/>
                <a:ext cx="795186" cy="653831"/>
              </a:xfrm>
              <a:prstGeom prst="rect">
                <a:avLst/>
              </a:prstGeom>
            </p:spPr>
            <p:txBody>
              <a:bodyPr lIns="50800" tIns="50800" rIns="50800" bIns="50800" rtlCol="0" anchor="ctr"/>
              <a:lstStyle/>
              <a:p>
                <a:pPr algn="ctr">
                  <a:lnSpc>
                    <a:spcPts val="2368"/>
                  </a:lnSpc>
                </a:pPr>
                <a:endParaRPr/>
              </a:p>
            </p:txBody>
          </p:sp>
        </p:grpSp>
        <p:grpSp>
          <p:nvGrpSpPr>
            <p:cNvPr id="50" name="Group 50"/>
            <p:cNvGrpSpPr/>
            <p:nvPr/>
          </p:nvGrpSpPr>
          <p:grpSpPr>
            <a:xfrm>
              <a:off x="0" y="5457"/>
              <a:ext cx="4043410" cy="2987078"/>
              <a:chOff x="0" y="0"/>
              <a:chExt cx="798698" cy="590040"/>
            </a:xfrm>
          </p:grpSpPr>
          <p:sp>
            <p:nvSpPr>
              <p:cNvPr id="51" name="Freeform 51"/>
              <p:cNvSpPr/>
              <p:nvPr/>
            </p:nvSpPr>
            <p:spPr>
              <a:xfrm>
                <a:off x="0" y="0"/>
                <a:ext cx="798698" cy="590040"/>
              </a:xfrm>
              <a:custGeom>
                <a:avLst/>
                <a:gdLst/>
                <a:ahLst/>
                <a:cxnLst/>
                <a:rect l="l" t="t" r="r" b="b"/>
                <a:pathLst>
                  <a:path w="798698" h="590040">
                    <a:moveTo>
                      <a:pt x="0" y="0"/>
                    </a:moveTo>
                    <a:lnTo>
                      <a:pt x="798698" y="0"/>
                    </a:lnTo>
                    <a:lnTo>
                      <a:pt x="798698" y="590040"/>
                    </a:lnTo>
                    <a:lnTo>
                      <a:pt x="0" y="590040"/>
                    </a:lnTo>
                    <a:close/>
                  </a:path>
                </a:pathLst>
              </a:custGeom>
              <a:solidFill>
                <a:srgbClr val="FFFFFF">
                  <a:alpha val="89804"/>
                </a:srgbClr>
              </a:solidFill>
            </p:spPr>
            <p:txBody>
              <a:bodyPr/>
              <a:lstStyle/>
              <a:p>
                <a:endParaRPr lang="it-IT"/>
              </a:p>
            </p:txBody>
          </p:sp>
          <p:sp>
            <p:nvSpPr>
              <p:cNvPr id="52" name="TextBox 52"/>
              <p:cNvSpPr txBox="1"/>
              <p:nvPr/>
            </p:nvSpPr>
            <p:spPr>
              <a:xfrm>
                <a:off x="0" y="9525"/>
                <a:ext cx="798698" cy="580515"/>
              </a:xfrm>
              <a:prstGeom prst="rect">
                <a:avLst/>
              </a:prstGeom>
            </p:spPr>
            <p:txBody>
              <a:bodyPr lIns="50800" tIns="50800" rIns="50800" bIns="50800" rtlCol="0" anchor="ctr"/>
              <a:lstStyle/>
              <a:p>
                <a:pPr algn="ctr">
                  <a:lnSpc>
                    <a:spcPts val="2368"/>
                  </a:lnSpc>
                </a:pPr>
                <a:endParaRPr/>
              </a:p>
            </p:txBody>
          </p:sp>
        </p:grpSp>
        <p:sp>
          <p:nvSpPr>
            <p:cNvPr id="53" name="TextBox 53"/>
            <p:cNvSpPr txBox="1"/>
            <p:nvPr/>
          </p:nvSpPr>
          <p:spPr>
            <a:xfrm>
              <a:off x="611567" y="1313326"/>
              <a:ext cx="2823836" cy="322919"/>
            </a:xfrm>
            <a:prstGeom prst="rect">
              <a:avLst/>
            </a:prstGeom>
          </p:spPr>
          <p:txBody>
            <a:bodyPr lIns="0" tIns="0" rIns="0" bIns="0" rtlCol="0" anchor="t">
              <a:spAutoFit/>
            </a:bodyPr>
            <a:lstStyle/>
            <a:p>
              <a:pPr algn="ctr">
                <a:lnSpc>
                  <a:spcPts val="1887"/>
                </a:lnSpc>
              </a:pPr>
              <a:r>
                <a:rPr lang="en-US" sz="1599" b="1" spc="62">
                  <a:solidFill>
                    <a:srgbClr val="AF4139"/>
                  </a:solidFill>
                  <a:latin typeface="TT Chocolates Bold"/>
                  <a:ea typeface="TT Chocolates Bold"/>
                  <a:cs typeface="TT Chocolates Bold"/>
                  <a:sym typeface="TT Chocolates Bold"/>
                </a:rPr>
                <a:t>ergonomic niches</a:t>
              </a:r>
            </a:p>
          </p:txBody>
        </p:sp>
        <p:grpSp>
          <p:nvGrpSpPr>
            <p:cNvPr id="54" name="Group 54"/>
            <p:cNvGrpSpPr/>
            <p:nvPr/>
          </p:nvGrpSpPr>
          <p:grpSpPr>
            <a:xfrm>
              <a:off x="4240338" y="4847405"/>
              <a:ext cx="4175016" cy="3823934"/>
              <a:chOff x="0" y="0"/>
              <a:chExt cx="824695" cy="755345"/>
            </a:xfrm>
          </p:grpSpPr>
          <p:sp>
            <p:nvSpPr>
              <p:cNvPr id="55" name="Freeform 55"/>
              <p:cNvSpPr/>
              <p:nvPr/>
            </p:nvSpPr>
            <p:spPr>
              <a:xfrm>
                <a:off x="0" y="0"/>
                <a:ext cx="824695" cy="755345"/>
              </a:xfrm>
              <a:custGeom>
                <a:avLst/>
                <a:gdLst/>
                <a:ahLst/>
                <a:cxnLst/>
                <a:rect l="l" t="t" r="r" b="b"/>
                <a:pathLst>
                  <a:path w="824695" h="755345">
                    <a:moveTo>
                      <a:pt x="0" y="0"/>
                    </a:moveTo>
                    <a:lnTo>
                      <a:pt x="824695" y="0"/>
                    </a:lnTo>
                    <a:lnTo>
                      <a:pt x="824695" y="755345"/>
                    </a:lnTo>
                    <a:lnTo>
                      <a:pt x="0" y="755345"/>
                    </a:lnTo>
                    <a:close/>
                  </a:path>
                </a:pathLst>
              </a:custGeom>
              <a:solidFill>
                <a:srgbClr val="FFFFFF">
                  <a:alpha val="89804"/>
                </a:srgbClr>
              </a:solidFill>
            </p:spPr>
            <p:txBody>
              <a:bodyPr/>
              <a:lstStyle/>
              <a:p>
                <a:endParaRPr lang="it-IT"/>
              </a:p>
            </p:txBody>
          </p:sp>
          <p:sp>
            <p:nvSpPr>
              <p:cNvPr id="56" name="TextBox 56"/>
              <p:cNvSpPr txBox="1"/>
              <p:nvPr/>
            </p:nvSpPr>
            <p:spPr>
              <a:xfrm>
                <a:off x="0" y="9525"/>
                <a:ext cx="824695" cy="745820"/>
              </a:xfrm>
              <a:prstGeom prst="rect">
                <a:avLst/>
              </a:prstGeom>
            </p:spPr>
            <p:txBody>
              <a:bodyPr lIns="50800" tIns="50800" rIns="50800" bIns="50800" rtlCol="0" anchor="ctr"/>
              <a:lstStyle/>
              <a:p>
                <a:pPr algn="ctr">
                  <a:lnSpc>
                    <a:spcPts val="2368"/>
                  </a:lnSpc>
                </a:pPr>
                <a:endParaRPr/>
              </a:p>
            </p:txBody>
          </p:sp>
        </p:grpSp>
        <p:sp>
          <p:nvSpPr>
            <p:cNvPr id="57" name="AutoShape 57"/>
            <p:cNvSpPr/>
            <p:nvPr/>
          </p:nvSpPr>
          <p:spPr>
            <a:xfrm flipV="1">
              <a:off x="4323908" y="4990917"/>
              <a:ext cx="2436973" cy="1377169"/>
            </a:xfrm>
            <a:prstGeom prst="line">
              <a:avLst/>
            </a:prstGeom>
            <a:ln w="38100" cap="flat">
              <a:solidFill>
                <a:srgbClr val="000000"/>
              </a:solidFill>
              <a:prstDash val="solid"/>
              <a:headEnd type="none" w="sm" len="sm"/>
              <a:tailEnd type="none" w="sm" len="sm"/>
            </a:ln>
          </p:spPr>
          <p:txBody>
            <a:bodyPr/>
            <a:lstStyle/>
            <a:p>
              <a:endParaRPr lang="it-IT"/>
            </a:p>
          </p:txBody>
        </p:sp>
        <p:sp>
          <p:nvSpPr>
            <p:cNvPr id="58" name="AutoShape 58"/>
            <p:cNvSpPr/>
            <p:nvPr/>
          </p:nvSpPr>
          <p:spPr>
            <a:xfrm flipV="1">
              <a:off x="5828621" y="7175408"/>
              <a:ext cx="2481999" cy="1432983"/>
            </a:xfrm>
            <a:prstGeom prst="line">
              <a:avLst/>
            </a:prstGeom>
            <a:ln w="38100" cap="flat">
              <a:solidFill>
                <a:srgbClr val="000000"/>
              </a:solidFill>
              <a:prstDash val="solid"/>
              <a:headEnd type="none" w="sm" len="sm"/>
              <a:tailEnd type="none" w="sm" len="sm"/>
            </a:ln>
          </p:spPr>
          <p:txBody>
            <a:bodyPr/>
            <a:lstStyle/>
            <a:p>
              <a:endParaRPr lang="it-IT"/>
            </a:p>
          </p:txBody>
        </p:sp>
        <p:sp>
          <p:nvSpPr>
            <p:cNvPr id="59" name="AutoShape 59"/>
            <p:cNvSpPr/>
            <p:nvPr/>
          </p:nvSpPr>
          <p:spPr>
            <a:xfrm>
              <a:off x="4271409" y="7746109"/>
              <a:ext cx="1557212" cy="878780"/>
            </a:xfrm>
            <a:prstGeom prst="line">
              <a:avLst/>
            </a:prstGeom>
            <a:ln w="38100" cap="flat">
              <a:solidFill>
                <a:srgbClr val="000000"/>
              </a:solidFill>
              <a:prstDash val="solid"/>
              <a:headEnd type="none" w="sm" len="sm"/>
              <a:tailEnd type="none" w="sm" len="sm"/>
            </a:ln>
          </p:spPr>
          <p:txBody>
            <a:bodyPr/>
            <a:lstStyle/>
            <a:p>
              <a:endParaRPr lang="it-IT"/>
            </a:p>
          </p:txBody>
        </p:sp>
        <p:sp>
          <p:nvSpPr>
            <p:cNvPr id="60" name="AutoShape 60"/>
            <p:cNvSpPr/>
            <p:nvPr/>
          </p:nvSpPr>
          <p:spPr>
            <a:xfrm>
              <a:off x="6760881" y="4990917"/>
              <a:ext cx="1539853" cy="875801"/>
            </a:xfrm>
            <a:prstGeom prst="line">
              <a:avLst/>
            </a:prstGeom>
            <a:ln w="38100" cap="flat">
              <a:solidFill>
                <a:srgbClr val="000000"/>
              </a:solidFill>
              <a:prstDash val="solid"/>
              <a:headEnd type="none" w="sm" len="sm"/>
              <a:tailEnd type="none" w="sm" len="sm"/>
            </a:ln>
          </p:spPr>
          <p:txBody>
            <a:bodyPr/>
            <a:lstStyle/>
            <a:p>
              <a:endParaRPr lang="it-IT"/>
            </a:p>
          </p:txBody>
        </p:sp>
        <p:sp>
          <p:nvSpPr>
            <p:cNvPr id="61" name="AutoShape 61"/>
            <p:cNvSpPr/>
            <p:nvPr/>
          </p:nvSpPr>
          <p:spPr>
            <a:xfrm flipV="1">
              <a:off x="4291898" y="6368087"/>
              <a:ext cx="32010" cy="1378022"/>
            </a:xfrm>
            <a:prstGeom prst="line">
              <a:avLst/>
            </a:prstGeom>
            <a:ln w="38100" cap="flat">
              <a:solidFill>
                <a:srgbClr val="000000"/>
              </a:solidFill>
              <a:prstDash val="solid"/>
              <a:headEnd type="none" w="sm" len="sm"/>
              <a:tailEnd type="none" w="sm" len="sm"/>
            </a:ln>
          </p:spPr>
          <p:txBody>
            <a:bodyPr/>
            <a:lstStyle/>
            <a:p>
              <a:endParaRPr lang="it-IT"/>
            </a:p>
          </p:txBody>
        </p:sp>
        <p:sp>
          <p:nvSpPr>
            <p:cNvPr id="62" name="AutoShape 62"/>
            <p:cNvSpPr/>
            <p:nvPr/>
          </p:nvSpPr>
          <p:spPr>
            <a:xfrm flipV="1">
              <a:off x="8310620" y="5847505"/>
              <a:ext cx="6118" cy="1327903"/>
            </a:xfrm>
            <a:prstGeom prst="line">
              <a:avLst/>
            </a:prstGeom>
            <a:ln w="38100" cap="flat">
              <a:solidFill>
                <a:srgbClr val="000000"/>
              </a:solidFill>
              <a:prstDash val="solid"/>
              <a:headEnd type="none" w="sm" len="sm"/>
              <a:tailEnd type="none" w="sm" len="sm"/>
            </a:ln>
          </p:spPr>
          <p:txBody>
            <a:bodyPr/>
            <a:lstStyle/>
            <a:p>
              <a:endParaRPr lang="it-IT"/>
            </a:p>
          </p:txBody>
        </p:sp>
        <p:sp>
          <p:nvSpPr>
            <p:cNvPr id="63" name="TextBox 63"/>
            <p:cNvSpPr txBox="1"/>
            <p:nvPr/>
          </p:nvSpPr>
          <p:spPr>
            <a:xfrm>
              <a:off x="5001752" y="6607759"/>
              <a:ext cx="2823836" cy="322919"/>
            </a:xfrm>
            <a:prstGeom prst="rect">
              <a:avLst/>
            </a:prstGeom>
          </p:spPr>
          <p:txBody>
            <a:bodyPr lIns="0" tIns="0" rIns="0" bIns="0" rtlCol="0" anchor="t">
              <a:spAutoFit/>
            </a:bodyPr>
            <a:lstStyle/>
            <a:p>
              <a:pPr algn="ctr">
                <a:lnSpc>
                  <a:spcPts val="1887"/>
                </a:lnSpc>
              </a:pPr>
              <a:r>
                <a:rPr lang="en-US" sz="1599" b="1" spc="62">
                  <a:solidFill>
                    <a:srgbClr val="AF4139"/>
                  </a:solidFill>
                  <a:latin typeface="TT Chocolates Bold"/>
                  <a:ea typeface="TT Chocolates Bold"/>
                  <a:cs typeface="TT Chocolates Bold"/>
                  <a:sym typeface="TT Chocolates Bold"/>
                </a:rPr>
                <a:t>permanent activities</a:t>
              </a:r>
            </a:p>
          </p:txBody>
        </p:sp>
        <p:sp>
          <p:nvSpPr>
            <p:cNvPr id="64" name="TextBox 64"/>
            <p:cNvSpPr txBox="1"/>
            <p:nvPr/>
          </p:nvSpPr>
          <p:spPr>
            <a:xfrm>
              <a:off x="596027" y="5866719"/>
              <a:ext cx="2823836" cy="1910419"/>
            </a:xfrm>
            <a:prstGeom prst="rect">
              <a:avLst/>
            </a:prstGeom>
          </p:spPr>
          <p:txBody>
            <a:bodyPr lIns="0" tIns="0" rIns="0" bIns="0" rtlCol="0" anchor="t">
              <a:spAutoFit/>
            </a:bodyPr>
            <a:lstStyle/>
            <a:p>
              <a:pPr algn="ctr">
                <a:lnSpc>
                  <a:spcPts val="1887"/>
                </a:lnSpc>
              </a:pPr>
              <a:r>
                <a:rPr lang="en-US" sz="1599" b="1" spc="62" dirty="0">
                  <a:solidFill>
                    <a:srgbClr val="AF4139"/>
                  </a:solidFill>
                  <a:latin typeface="TT Chocolates Bold"/>
                  <a:ea typeface="TT Chocolates Bold"/>
                  <a:cs typeface="TT Chocolates Bold"/>
                  <a:sym typeface="TT Chocolates Bold"/>
                </a:rPr>
                <a:t>alignment with geometry of the container</a:t>
              </a:r>
            </a:p>
            <a:p>
              <a:pPr algn="ctr">
                <a:lnSpc>
                  <a:spcPts val="1887"/>
                </a:lnSpc>
              </a:pPr>
              <a:endParaRPr lang="en-US" sz="1599" b="1" spc="62" dirty="0">
                <a:solidFill>
                  <a:srgbClr val="AF4139"/>
                </a:solidFill>
                <a:latin typeface="TT Chocolates Bold"/>
                <a:ea typeface="TT Chocolates Bold"/>
                <a:cs typeface="TT Chocolates Bold"/>
                <a:sym typeface="TT Chocolates Bold"/>
              </a:endParaRPr>
            </a:p>
            <a:p>
              <a:pPr algn="ctr">
                <a:lnSpc>
                  <a:spcPts val="1887"/>
                </a:lnSpc>
              </a:pPr>
              <a:r>
                <a:rPr lang="en-US" sz="1599" b="1" spc="62" dirty="0">
                  <a:solidFill>
                    <a:srgbClr val="AF4139"/>
                  </a:solidFill>
                  <a:latin typeface="TT Chocolates Bold"/>
                  <a:ea typeface="TT Chocolates Bold"/>
                  <a:cs typeface="TT Chocolates Bold"/>
                  <a:sym typeface="TT Chocolates Bold"/>
                </a:rPr>
                <a:t>max storage efficiency</a:t>
              </a:r>
            </a:p>
          </p:txBody>
        </p:sp>
      </p:grpSp>
      <p:sp>
        <p:nvSpPr>
          <p:cNvPr id="65" name="TextBox 65"/>
          <p:cNvSpPr txBox="1"/>
          <p:nvPr/>
        </p:nvSpPr>
        <p:spPr>
          <a:xfrm>
            <a:off x="11432725" y="4710962"/>
            <a:ext cx="2117877"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Irregular</a:t>
            </a:r>
          </a:p>
        </p:txBody>
      </p:sp>
      <p:sp>
        <p:nvSpPr>
          <p:cNvPr id="66" name="TextBox 66"/>
          <p:cNvSpPr txBox="1"/>
          <p:nvPr/>
        </p:nvSpPr>
        <p:spPr>
          <a:xfrm>
            <a:off x="10990619" y="5364142"/>
            <a:ext cx="3002088"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vs</a:t>
            </a:r>
          </a:p>
        </p:txBody>
      </p:sp>
      <p:sp>
        <p:nvSpPr>
          <p:cNvPr id="67" name="TextBox 67"/>
          <p:cNvSpPr txBox="1"/>
          <p:nvPr/>
        </p:nvSpPr>
        <p:spPr>
          <a:xfrm>
            <a:off x="10990619" y="8967451"/>
            <a:ext cx="3022323" cy="290849"/>
          </a:xfrm>
          <a:prstGeom prst="rect">
            <a:avLst/>
          </a:prstGeom>
        </p:spPr>
        <p:txBody>
          <a:bodyPr lIns="0" tIns="0" rIns="0" bIns="0" rtlCol="0" anchor="t">
            <a:spAutoFit/>
          </a:bodyPr>
          <a:lstStyle/>
          <a:p>
            <a:pPr algn="ctr">
              <a:lnSpc>
                <a:spcPts val="2368"/>
              </a:lnSpc>
            </a:pPr>
            <a:r>
              <a:rPr lang="en-US" sz="2007" b="1" spc="78">
                <a:solidFill>
                  <a:srgbClr val="000000"/>
                </a:solidFill>
                <a:latin typeface="TT Chocolates Bold"/>
                <a:ea typeface="TT Chocolates Bold"/>
                <a:cs typeface="TT Chocolates Bold"/>
                <a:sym typeface="TT Chocolates Bold"/>
              </a:rPr>
              <a:t>Orthogonal</a:t>
            </a:r>
          </a:p>
        </p:txBody>
      </p:sp>
      <p:sp>
        <p:nvSpPr>
          <p:cNvPr id="68" name="TextBox 68"/>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DESIGN </a:t>
            </a:r>
            <a:r>
              <a:rPr lang="en-US" sz="2999" spc="599">
                <a:solidFill>
                  <a:srgbClr val="000000"/>
                </a:solidFill>
                <a:latin typeface="TT Chocolates"/>
                <a:ea typeface="TT Chocolates"/>
                <a:cs typeface="TT Chocolates"/>
                <a:sym typeface="TT Chocolates"/>
              </a:rPr>
              <a:t>| VORONOI-BASED APPROACH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48647" y="8112400"/>
            <a:ext cx="6069303" cy="1189559"/>
            <a:chOff x="0" y="0"/>
            <a:chExt cx="8092404" cy="1586079"/>
          </a:xfrm>
        </p:grpSpPr>
        <p:sp>
          <p:nvSpPr>
            <p:cNvPr id="3" name="TextBox 3"/>
            <p:cNvSpPr txBox="1"/>
            <p:nvPr/>
          </p:nvSpPr>
          <p:spPr>
            <a:xfrm>
              <a:off x="689347" y="367604"/>
              <a:ext cx="4874739" cy="242189"/>
            </a:xfrm>
            <a:prstGeom prst="rect">
              <a:avLst/>
            </a:prstGeom>
          </p:spPr>
          <p:txBody>
            <a:bodyPr lIns="0" tIns="0" rIns="0" bIns="0" rtlCol="0" anchor="t">
              <a:spAutoFit/>
            </a:bodyPr>
            <a:lstStyle/>
            <a:p>
              <a:pPr algn="l">
                <a:lnSpc>
                  <a:spcPts val="1415"/>
                </a:lnSpc>
              </a:pPr>
              <a:r>
                <a:rPr lang="en-US" sz="1199" b="1" spc="46">
                  <a:solidFill>
                    <a:srgbClr val="28509B"/>
                  </a:solidFill>
                  <a:latin typeface="TT Chocolates Bold"/>
                  <a:ea typeface="TT Chocolates Bold"/>
                  <a:cs typeface="TT Chocolates Bold"/>
                  <a:sym typeface="TT Chocolates Bold"/>
                </a:rPr>
                <a:t>Individual </a:t>
              </a:r>
            </a:p>
          </p:txBody>
        </p:sp>
        <p:grpSp>
          <p:nvGrpSpPr>
            <p:cNvPr id="4" name="Group 4"/>
            <p:cNvGrpSpPr/>
            <p:nvPr/>
          </p:nvGrpSpPr>
          <p:grpSpPr>
            <a:xfrm>
              <a:off x="0" y="352742"/>
              <a:ext cx="539266" cy="308529"/>
              <a:chOff x="0" y="0"/>
              <a:chExt cx="111227" cy="63636"/>
            </a:xfrm>
          </p:grpSpPr>
          <p:sp>
            <p:nvSpPr>
              <p:cNvPr id="5" name="Freeform 5"/>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solidFill>
                <a:srgbClr val="28509B"/>
              </a:solidFill>
            </p:spPr>
            <p:txBody>
              <a:bodyPr/>
              <a:lstStyle/>
              <a:p>
                <a:endParaRPr lang="it-IT"/>
              </a:p>
            </p:txBody>
          </p:sp>
          <p:sp>
            <p:nvSpPr>
              <p:cNvPr id="6" name="TextBox 6"/>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sp>
          <p:nvSpPr>
            <p:cNvPr id="7" name="TextBox 7"/>
            <p:cNvSpPr txBox="1"/>
            <p:nvPr/>
          </p:nvSpPr>
          <p:spPr>
            <a:xfrm>
              <a:off x="1898468" y="392941"/>
              <a:ext cx="6155835" cy="242189"/>
            </a:xfrm>
            <a:prstGeom prst="rect">
              <a:avLst/>
            </a:prstGeom>
          </p:spPr>
          <p:txBody>
            <a:bodyPr lIns="0" tIns="0" rIns="0" bIns="0" rtlCol="0" anchor="t">
              <a:spAutoFit/>
            </a:bodyPr>
            <a:lstStyle/>
            <a:p>
              <a:pPr algn="just">
                <a:lnSpc>
                  <a:spcPts val="1416"/>
                </a:lnSpc>
              </a:pPr>
              <a:r>
                <a:rPr lang="en-US" sz="1200" spc="46">
                  <a:solidFill>
                    <a:srgbClr val="4F4F4F"/>
                  </a:solidFill>
                  <a:latin typeface="TT Chocolates"/>
                  <a:ea typeface="TT Chocolates"/>
                  <a:cs typeface="TT Chocolates"/>
                  <a:sym typeface="TT Chocolates"/>
                </a:rPr>
                <a:t>peripheral zones</a:t>
              </a:r>
            </a:p>
          </p:txBody>
        </p:sp>
        <p:sp>
          <p:nvSpPr>
            <p:cNvPr id="8" name="TextBox 8"/>
            <p:cNvSpPr txBox="1"/>
            <p:nvPr/>
          </p:nvSpPr>
          <p:spPr>
            <a:xfrm>
              <a:off x="689347" y="754961"/>
              <a:ext cx="1685686" cy="242189"/>
            </a:xfrm>
            <a:prstGeom prst="rect">
              <a:avLst/>
            </a:prstGeom>
          </p:spPr>
          <p:txBody>
            <a:bodyPr lIns="0" tIns="0" rIns="0" bIns="0" rtlCol="0" anchor="t">
              <a:spAutoFit/>
            </a:bodyPr>
            <a:lstStyle/>
            <a:p>
              <a:pPr algn="l">
                <a:lnSpc>
                  <a:spcPts val="1416"/>
                </a:lnSpc>
              </a:pPr>
              <a:r>
                <a:rPr lang="en-US" sz="1200" b="1" spc="46">
                  <a:solidFill>
                    <a:srgbClr val="8FC3A7"/>
                  </a:solidFill>
                  <a:latin typeface="TT Chocolates Bold"/>
                  <a:ea typeface="TT Chocolates Bold"/>
                  <a:cs typeface="TT Chocolates Bold"/>
                  <a:sym typeface="TT Chocolates Bold"/>
                </a:rPr>
                <a:t>Collective</a:t>
              </a:r>
            </a:p>
          </p:txBody>
        </p:sp>
        <p:grpSp>
          <p:nvGrpSpPr>
            <p:cNvPr id="9" name="Group 9"/>
            <p:cNvGrpSpPr/>
            <p:nvPr/>
          </p:nvGrpSpPr>
          <p:grpSpPr>
            <a:xfrm>
              <a:off x="0" y="737471"/>
              <a:ext cx="539266" cy="308529"/>
              <a:chOff x="0" y="0"/>
              <a:chExt cx="111227" cy="63636"/>
            </a:xfrm>
          </p:grpSpPr>
          <p:sp>
            <p:nvSpPr>
              <p:cNvPr id="10" name="Freeform 10"/>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solidFill>
                <a:srgbClr val="8FC3A7"/>
              </a:solidFill>
            </p:spPr>
            <p:txBody>
              <a:bodyPr/>
              <a:lstStyle/>
              <a:p>
                <a:endParaRPr lang="it-IT"/>
              </a:p>
            </p:txBody>
          </p:sp>
          <p:sp>
            <p:nvSpPr>
              <p:cNvPr id="11" name="TextBox 11"/>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sp>
          <p:nvSpPr>
            <p:cNvPr id="12" name="TextBox 12"/>
            <p:cNvSpPr txBox="1"/>
            <p:nvPr/>
          </p:nvSpPr>
          <p:spPr>
            <a:xfrm>
              <a:off x="1936568" y="776378"/>
              <a:ext cx="6155835" cy="242189"/>
            </a:xfrm>
            <a:prstGeom prst="rect">
              <a:avLst/>
            </a:prstGeom>
          </p:spPr>
          <p:txBody>
            <a:bodyPr lIns="0" tIns="0" rIns="0" bIns="0" rtlCol="0" anchor="t">
              <a:spAutoFit/>
            </a:bodyPr>
            <a:lstStyle/>
            <a:p>
              <a:pPr algn="just">
                <a:lnSpc>
                  <a:spcPts val="1416"/>
                </a:lnSpc>
              </a:pPr>
              <a:r>
                <a:rPr lang="en-US" sz="1200" spc="46">
                  <a:solidFill>
                    <a:srgbClr val="4F4F4F"/>
                  </a:solidFill>
                  <a:latin typeface="TT Chocolates"/>
                  <a:ea typeface="TT Chocolates"/>
                  <a:cs typeface="TT Chocolates"/>
                  <a:sym typeface="TT Chocolates"/>
                </a:rPr>
                <a:t>central zones</a:t>
              </a:r>
            </a:p>
          </p:txBody>
        </p:sp>
        <p:sp>
          <p:nvSpPr>
            <p:cNvPr id="13" name="TextBox 13"/>
            <p:cNvSpPr txBox="1"/>
            <p:nvPr/>
          </p:nvSpPr>
          <p:spPr>
            <a:xfrm>
              <a:off x="689347" y="1212479"/>
              <a:ext cx="1685686" cy="242189"/>
            </a:xfrm>
            <a:prstGeom prst="rect">
              <a:avLst/>
            </a:prstGeom>
          </p:spPr>
          <p:txBody>
            <a:bodyPr lIns="0" tIns="0" rIns="0" bIns="0" rtlCol="0" anchor="t">
              <a:spAutoFit/>
            </a:bodyPr>
            <a:lstStyle/>
            <a:p>
              <a:pPr algn="l">
                <a:lnSpc>
                  <a:spcPts val="1416"/>
                </a:lnSpc>
              </a:pPr>
              <a:r>
                <a:rPr lang="en-US" sz="1200" b="1" spc="46">
                  <a:solidFill>
                    <a:srgbClr val="7C7FBA"/>
                  </a:solidFill>
                  <a:latin typeface="TT Chocolates Bold"/>
                  <a:ea typeface="TT Chocolates Bold"/>
                  <a:cs typeface="TT Chocolates Bold"/>
                  <a:sym typeface="TT Chocolates Bold"/>
                </a:rPr>
                <a:t>Both</a:t>
              </a:r>
            </a:p>
          </p:txBody>
        </p:sp>
        <p:grpSp>
          <p:nvGrpSpPr>
            <p:cNvPr id="14" name="Group 14"/>
            <p:cNvGrpSpPr/>
            <p:nvPr/>
          </p:nvGrpSpPr>
          <p:grpSpPr>
            <a:xfrm>
              <a:off x="0" y="1178132"/>
              <a:ext cx="539266" cy="308529"/>
              <a:chOff x="0" y="0"/>
              <a:chExt cx="111227" cy="63636"/>
            </a:xfrm>
          </p:grpSpPr>
          <p:sp>
            <p:nvSpPr>
              <p:cNvPr id="15" name="Freeform 15"/>
              <p:cNvSpPr/>
              <p:nvPr/>
            </p:nvSpPr>
            <p:spPr>
              <a:xfrm>
                <a:off x="0" y="0"/>
                <a:ext cx="111227" cy="63636"/>
              </a:xfrm>
              <a:custGeom>
                <a:avLst/>
                <a:gdLst/>
                <a:ahLst/>
                <a:cxnLst/>
                <a:rect l="l" t="t" r="r" b="b"/>
                <a:pathLst>
                  <a:path w="111227" h="63636">
                    <a:moveTo>
                      <a:pt x="0" y="0"/>
                    </a:moveTo>
                    <a:lnTo>
                      <a:pt x="111227" y="0"/>
                    </a:lnTo>
                    <a:lnTo>
                      <a:pt x="111227" y="63636"/>
                    </a:lnTo>
                    <a:lnTo>
                      <a:pt x="0" y="63636"/>
                    </a:lnTo>
                    <a:close/>
                  </a:path>
                </a:pathLst>
              </a:custGeom>
              <a:solidFill>
                <a:srgbClr val="7C7FBA"/>
              </a:solidFill>
            </p:spPr>
            <p:txBody>
              <a:bodyPr/>
              <a:lstStyle/>
              <a:p>
                <a:endParaRPr lang="it-IT"/>
              </a:p>
            </p:txBody>
          </p:sp>
          <p:sp>
            <p:nvSpPr>
              <p:cNvPr id="16" name="TextBox 16"/>
              <p:cNvSpPr txBox="1"/>
              <p:nvPr/>
            </p:nvSpPr>
            <p:spPr>
              <a:xfrm>
                <a:off x="0" y="-28575"/>
                <a:ext cx="111227" cy="92211"/>
              </a:xfrm>
              <a:prstGeom prst="rect">
                <a:avLst/>
              </a:prstGeom>
            </p:spPr>
            <p:txBody>
              <a:bodyPr lIns="48651" tIns="48651" rIns="48651" bIns="48651" rtlCol="0" anchor="ctr"/>
              <a:lstStyle/>
              <a:p>
                <a:pPr algn="ctr">
                  <a:lnSpc>
                    <a:spcPts val="1679"/>
                  </a:lnSpc>
                </a:pPr>
                <a:endParaRPr/>
              </a:p>
            </p:txBody>
          </p:sp>
        </p:grpSp>
        <p:sp>
          <p:nvSpPr>
            <p:cNvPr id="17" name="TextBox 17"/>
            <p:cNvSpPr txBox="1"/>
            <p:nvPr/>
          </p:nvSpPr>
          <p:spPr>
            <a:xfrm>
              <a:off x="0" y="-9525"/>
              <a:ext cx="3554168" cy="242189"/>
            </a:xfrm>
            <a:prstGeom prst="rect">
              <a:avLst/>
            </a:prstGeom>
          </p:spPr>
          <p:txBody>
            <a:bodyPr lIns="0" tIns="0" rIns="0" bIns="0" rtlCol="0" anchor="t">
              <a:spAutoFit/>
            </a:bodyPr>
            <a:lstStyle/>
            <a:p>
              <a:pPr algn="l">
                <a:lnSpc>
                  <a:spcPts val="1416"/>
                </a:lnSpc>
              </a:pPr>
              <a:r>
                <a:rPr lang="en-US" sz="1200" b="1" spc="46">
                  <a:solidFill>
                    <a:srgbClr val="4F4F4F"/>
                  </a:solidFill>
                  <a:latin typeface="TT Chocolates Bold"/>
                  <a:ea typeface="TT Chocolates Bold"/>
                  <a:cs typeface="TT Chocolates Bold"/>
                  <a:sym typeface="TT Chocolates Bold"/>
                </a:rPr>
                <a:t>Legend</a:t>
              </a:r>
            </a:p>
          </p:txBody>
        </p:sp>
        <p:sp>
          <p:nvSpPr>
            <p:cNvPr id="18" name="TextBox 18"/>
            <p:cNvSpPr txBox="1"/>
            <p:nvPr/>
          </p:nvSpPr>
          <p:spPr>
            <a:xfrm>
              <a:off x="1384099" y="1115290"/>
              <a:ext cx="3878492" cy="470789"/>
            </a:xfrm>
            <a:prstGeom prst="rect">
              <a:avLst/>
            </a:prstGeom>
          </p:spPr>
          <p:txBody>
            <a:bodyPr lIns="0" tIns="0" rIns="0" bIns="0" rtlCol="0" anchor="t">
              <a:spAutoFit/>
            </a:bodyPr>
            <a:lstStyle/>
            <a:p>
              <a:pPr algn="just">
                <a:lnSpc>
                  <a:spcPts val="1416"/>
                </a:lnSpc>
              </a:pPr>
              <a:r>
                <a:rPr lang="en-US" sz="1200" spc="46">
                  <a:solidFill>
                    <a:srgbClr val="4F4F4F"/>
                  </a:solidFill>
                  <a:latin typeface="TT Chocolates"/>
                  <a:ea typeface="TT Chocolates"/>
                  <a:cs typeface="TT Chocolates"/>
                  <a:sym typeface="TT Chocolates"/>
                </a:rPr>
                <a:t>demand two configurations, one for collective and one for private fruition</a:t>
              </a:r>
            </a:p>
          </p:txBody>
        </p:sp>
      </p:grpSp>
      <p:grpSp>
        <p:nvGrpSpPr>
          <p:cNvPr id="19" name="Group 19"/>
          <p:cNvGrpSpPr/>
          <p:nvPr/>
        </p:nvGrpSpPr>
        <p:grpSpPr>
          <a:xfrm>
            <a:off x="9285478" y="7370924"/>
            <a:ext cx="2001441" cy="2026650"/>
            <a:chOff x="0" y="0"/>
            <a:chExt cx="2668587" cy="2702200"/>
          </a:xfrm>
        </p:grpSpPr>
        <p:sp>
          <p:nvSpPr>
            <p:cNvPr id="20" name="Freeform 20"/>
            <p:cNvSpPr/>
            <p:nvPr/>
          </p:nvSpPr>
          <p:spPr>
            <a:xfrm>
              <a:off x="0" y="0"/>
              <a:ext cx="2668587" cy="2566099"/>
            </a:xfrm>
            <a:custGeom>
              <a:avLst/>
              <a:gdLst/>
              <a:ahLst/>
              <a:cxnLst/>
              <a:rect l="l" t="t" r="r" b="b"/>
              <a:pathLst>
                <a:path w="2668587" h="2566099">
                  <a:moveTo>
                    <a:pt x="0" y="0"/>
                  </a:moveTo>
                  <a:lnTo>
                    <a:pt x="2668587" y="0"/>
                  </a:lnTo>
                  <a:lnTo>
                    <a:pt x="2668587" y="2566099"/>
                  </a:lnTo>
                  <a:lnTo>
                    <a:pt x="0" y="2566099"/>
                  </a:lnTo>
                  <a:lnTo>
                    <a:pt x="0" y="0"/>
                  </a:lnTo>
                  <a:close/>
                </a:path>
              </a:pathLst>
            </a:custGeom>
            <a:blipFill>
              <a:blip r:embed="rId3"/>
              <a:stretch>
                <a:fillRect l="-240317" t="-100000" r="-101795"/>
              </a:stretch>
            </a:blipFill>
          </p:spPr>
          <p:txBody>
            <a:bodyPr/>
            <a:lstStyle/>
            <a:p>
              <a:endParaRPr lang="it-IT"/>
            </a:p>
          </p:txBody>
        </p:sp>
        <p:sp>
          <p:nvSpPr>
            <p:cNvPr id="21" name="TextBox 21"/>
            <p:cNvSpPr txBox="1"/>
            <p:nvPr/>
          </p:nvSpPr>
          <p:spPr>
            <a:xfrm rot="-1818281">
              <a:off x="1104097" y="2408817"/>
              <a:ext cx="305148" cy="138423"/>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1.5 m</a:t>
              </a:r>
            </a:p>
          </p:txBody>
        </p:sp>
        <p:sp>
          <p:nvSpPr>
            <p:cNvPr id="22" name="TextBox 22"/>
            <p:cNvSpPr txBox="1"/>
            <p:nvPr/>
          </p:nvSpPr>
          <p:spPr>
            <a:xfrm rot="1887987">
              <a:off x="292296" y="2477157"/>
              <a:ext cx="370876" cy="138423"/>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0.8 m</a:t>
              </a:r>
            </a:p>
          </p:txBody>
        </p:sp>
        <p:sp>
          <p:nvSpPr>
            <p:cNvPr id="23" name="TextBox 23"/>
            <p:cNvSpPr txBox="1"/>
            <p:nvPr/>
          </p:nvSpPr>
          <p:spPr>
            <a:xfrm rot="-5400000">
              <a:off x="1303315" y="1804161"/>
              <a:ext cx="305148" cy="138423"/>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1.5 m</a:t>
              </a:r>
            </a:p>
          </p:txBody>
        </p:sp>
      </p:grpSp>
      <p:grpSp>
        <p:nvGrpSpPr>
          <p:cNvPr id="24" name="Group 24"/>
          <p:cNvGrpSpPr/>
          <p:nvPr/>
        </p:nvGrpSpPr>
        <p:grpSpPr>
          <a:xfrm>
            <a:off x="9311827" y="2257562"/>
            <a:ext cx="2297580" cy="1924575"/>
            <a:chOff x="0" y="0"/>
            <a:chExt cx="3063441" cy="2566099"/>
          </a:xfrm>
        </p:grpSpPr>
        <p:sp>
          <p:nvSpPr>
            <p:cNvPr id="25" name="Freeform 25"/>
            <p:cNvSpPr/>
            <p:nvPr/>
          </p:nvSpPr>
          <p:spPr>
            <a:xfrm>
              <a:off x="0" y="0"/>
              <a:ext cx="3063441" cy="2566099"/>
            </a:xfrm>
            <a:custGeom>
              <a:avLst/>
              <a:gdLst/>
              <a:ahLst/>
              <a:cxnLst/>
              <a:rect l="l" t="t" r="r" b="b"/>
              <a:pathLst>
                <a:path w="3063441" h="2566099">
                  <a:moveTo>
                    <a:pt x="0" y="0"/>
                  </a:moveTo>
                  <a:lnTo>
                    <a:pt x="3063441" y="0"/>
                  </a:lnTo>
                  <a:lnTo>
                    <a:pt x="3063441" y="2566099"/>
                  </a:lnTo>
                  <a:lnTo>
                    <a:pt x="0" y="2566099"/>
                  </a:lnTo>
                  <a:lnTo>
                    <a:pt x="0" y="0"/>
                  </a:lnTo>
                  <a:close/>
                </a:path>
              </a:pathLst>
            </a:custGeom>
            <a:blipFill>
              <a:blip r:embed="rId3"/>
              <a:stretch>
                <a:fillRect t="-100000" r="-285127"/>
              </a:stretch>
            </a:blipFill>
          </p:spPr>
          <p:txBody>
            <a:bodyPr/>
            <a:lstStyle/>
            <a:p>
              <a:endParaRPr lang="it-IT"/>
            </a:p>
          </p:txBody>
        </p:sp>
        <p:sp>
          <p:nvSpPr>
            <p:cNvPr id="26" name="TextBox 26"/>
            <p:cNvSpPr txBox="1"/>
            <p:nvPr/>
          </p:nvSpPr>
          <p:spPr>
            <a:xfrm rot="-1818281">
              <a:off x="2424082" y="1514844"/>
              <a:ext cx="305148" cy="138423"/>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1.5 m</a:t>
              </a:r>
            </a:p>
          </p:txBody>
        </p:sp>
        <p:sp>
          <p:nvSpPr>
            <p:cNvPr id="27" name="TextBox 27"/>
            <p:cNvSpPr txBox="1"/>
            <p:nvPr/>
          </p:nvSpPr>
          <p:spPr>
            <a:xfrm rot="1887987">
              <a:off x="1463283" y="1459171"/>
              <a:ext cx="305148" cy="138423"/>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2 m</a:t>
              </a:r>
            </a:p>
          </p:txBody>
        </p:sp>
        <p:sp>
          <p:nvSpPr>
            <p:cNvPr id="28" name="TextBox 28"/>
            <p:cNvSpPr txBox="1"/>
            <p:nvPr/>
          </p:nvSpPr>
          <p:spPr>
            <a:xfrm rot="-5400000">
              <a:off x="2703885" y="830743"/>
              <a:ext cx="305148" cy="138423"/>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2.5 m</a:t>
              </a:r>
            </a:p>
          </p:txBody>
        </p:sp>
      </p:grpSp>
      <p:sp>
        <p:nvSpPr>
          <p:cNvPr id="29" name="AutoShape 29"/>
          <p:cNvSpPr/>
          <p:nvPr/>
        </p:nvSpPr>
        <p:spPr>
          <a:xfrm>
            <a:off x="5166294" y="3576732"/>
            <a:ext cx="380292" cy="380292"/>
          </a:xfrm>
          <a:prstGeom prst="line">
            <a:avLst/>
          </a:prstGeom>
          <a:ln w="28575" cap="flat">
            <a:solidFill>
              <a:srgbClr val="FFFFFF"/>
            </a:solidFill>
            <a:prstDash val="solid"/>
            <a:headEnd type="none" w="sm" len="sm"/>
            <a:tailEnd type="none" w="sm" len="sm"/>
          </a:ln>
        </p:spPr>
        <p:txBody>
          <a:bodyPr/>
          <a:lstStyle/>
          <a:p>
            <a:endParaRPr lang="it-IT"/>
          </a:p>
        </p:txBody>
      </p:sp>
      <p:sp>
        <p:nvSpPr>
          <p:cNvPr id="30" name="AutoShape 30"/>
          <p:cNvSpPr/>
          <p:nvPr/>
        </p:nvSpPr>
        <p:spPr>
          <a:xfrm>
            <a:off x="4921321" y="3910504"/>
            <a:ext cx="449687" cy="259627"/>
          </a:xfrm>
          <a:prstGeom prst="line">
            <a:avLst/>
          </a:prstGeom>
          <a:ln w="28575" cap="flat">
            <a:solidFill>
              <a:srgbClr val="FFFFFF"/>
            </a:solidFill>
            <a:prstDash val="solid"/>
            <a:headEnd type="none" w="sm" len="sm"/>
            <a:tailEnd type="none" w="sm" len="sm"/>
          </a:ln>
        </p:spPr>
        <p:txBody>
          <a:bodyPr/>
          <a:lstStyle/>
          <a:p>
            <a:endParaRPr lang="it-IT"/>
          </a:p>
        </p:txBody>
      </p:sp>
      <p:grpSp>
        <p:nvGrpSpPr>
          <p:cNvPr id="31" name="Group 31"/>
          <p:cNvGrpSpPr/>
          <p:nvPr/>
        </p:nvGrpSpPr>
        <p:grpSpPr>
          <a:xfrm>
            <a:off x="9244112" y="5047002"/>
            <a:ext cx="2068011" cy="1883840"/>
            <a:chOff x="0" y="0"/>
            <a:chExt cx="2757349" cy="2511786"/>
          </a:xfrm>
        </p:grpSpPr>
        <p:sp>
          <p:nvSpPr>
            <p:cNvPr id="32" name="Freeform 32"/>
            <p:cNvSpPr/>
            <p:nvPr/>
          </p:nvSpPr>
          <p:spPr>
            <a:xfrm>
              <a:off x="0" y="0"/>
              <a:ext cx="2757349" cy="2511786"/>
            </a:xfrm>
            <a:custGeom>
              <a:avLst/>
              <a:gdLst/>
              <a:ahLst/>
              <a:cxnLst/>
              <a:rect l="l" t="t" r="r" b="b"/>
              <a:pathLst>
                <a:path w="2757349" h="2511786">
                  <a:moveTo>
                    <a:pt x="0" y="0"/>
                  </a:moveTo>
                  <a:lnTo>
                    <a:pt x="2757349" y="0"/>
                  </a:lnTo>
                  <a:lnTo>
                    <a:pt x="2757349" y="2511786"/>
                  </a:lnTo>
                  <a:lnTo>
                    <a:pt x="0" y="2511786"/>
                  </a:lnTo>
                  <a:lnTo>
                    <a:pt x="0" y="0"/>
                  </a:lnTo>
                  <a:close/>
                </a:path>
              </a:pathLst>
            </a:custGeom>
            <a:blipFill>
              <a:blip r:embed="rId3"/>
              <a:stretch>
                <a:fillRect r="-324505" b="-102712"/>
              </a:stretch>
            </a:blipFill>
          </p:spPr>
          <p:txBody>
            <a:bodyPr/>
            <a:lstStyle/>
            <a:p>
              <a:endParaRPr lang="it-IT"/>
            </a:p>
          </p:txBody>
        </p:sp>
        <p:sp>
          <p:nvSpPr>
            <p:cNvPr id="33" name="TextBox 33"/>
            <p:cNvSpPr txBox="1"/>
            <p:nvPr/>
          </p:nvSpPr>
          <p:spPr>
            <a:xfrm rot="-1818281">
              <a:off x="1609336" y="1685437"/>
              <a:ext cx="395866" cy="179575"/>
            </a:xfrm>
            <a:prstGeom prst="rect">
              <a:avLst/>
            </a:prstGeom>
          </p:spPr>
          <p:txBody>
            <a:bodyPr lIns="0" tIns="0" rIns="0" bIns="0" rtlCol="0" anchor="t">
              <a:spAutoFit/>
            </a:bodyPr>
            <a:lstStyle/>
            <a:p>
              <a:pPr algn="ctr">
                <a:lnSpc>
                  <a:spcPts val="1049"/>
                </a:lnSpc>
              </a:pPr>
              <a:r>
                <a:rPr lang="en-US" sz="889" spc="34">
                  <a:solidFill>
                    <a:srgbClr val="4F4F4F"/>
                  </a:solidFill>
                  <a:latin typeface="TT Chocolates"/>
                  <a:ea typeface="TT Chocolates"/>
                  <a:cs typeface="TT Chocolates"/>
                  <a:sym typeface="TT Chocolates"/>
                </a:rPr>
                <a:t>1.6 m</a:t>
              </a:r>
            </a:p>
          </p:txBody>
        </p:sp>
        <p:sp>
          <p:nvSpPr>
            <p:cNvPr id="34" name="TextBox 34"/>
            <p:cNvSpPr txBox="1"/>
            <p:nvPr/>
          </p:nvSpPr>
          <p:spPr>
            <a:xfrm rot="1887987">
              <a:off x="1655142" y="1129016"/>
              <a:ext cx="395866" cy="179575"/>
            </a:xfrm>
            <a:prstGeom prst="rect">
              <a:avLst/>
            </a:prstGeom>
          </p:spPr>
          <p:txBody>
            <a:bodyPr lIns="0" tIns="0" rIns="0" bIns="0" rtlCol="0" anchor="t">
              <a:spAutoFit/>
            </a:bodyPr>
            <a:lstStyle/>
            <a:p>
              <a:pPr algn="ctr">
                <a:lnSpc>
                  <a:spcPts val="1049"/>
                </a:lnSpc>
              </a:pPr>
              <a:r>
                <a:rPr lang="en-US" sz="889" spc="34">
                  <a:solidFill>
                    <a:srgbClr val="4F4F4F"/>
                  </a:solidFill>
                  <a:latin typeface="TT Chocolates"/>
                  <a:ea typeface="TT Chocolates"/>
                  <a:cs typeface="TT Chocolates"/>
                  <a:sym typeface="TT Chocolates"/>
                </a:rPr>
                <a:t>1.6 m</a:t>
              </a:r>
            </a:p>
          </p:txBody>
        </p:sp>
        <p:sp>
          <p:nvSpPr>
            <p:cNvPr id="35" name="TextBox 35"/>
            <p:cNvSpPr txBox="1"/>
            <p:nvPr/>
          </p:nvSpPr>
          <p:spPr>
            <a:xfrm rot="-5400000">
              <a:off x="1437622" y="751178"/>
              <a:ext cx="395866" cy="179575"/>
            </a:xfrm>
            <a:prstGeom prst="rect">
              <a:avLst/>
            </a:prstGeom>
          </p:spPr>
          <p:txBody>
            <a:bodyPr lIns="0" tIns="0" rIns="0" bIns="0" rtlCol="0" anchor="t">
              <a:spAutoFit/>
            </a:bodyPr>
            <a:lstStyle/>
            <a:p>
              <a:pPr algn="ctr">
                <a:lnSpc>
                  <a:spcPts val="1049"/>
                </a:lnSpc>
              </a:pPr>
              <a:r>
                <a:rPr lang="en-US" sz="889" spc="34">
                  <a:solidFill>
                    <a:srgbClr val="4F4F4F"/>
                  </a:solidFill>
                  <a:latin typeface="TT Chocolates"/>
                  <a:ea typeface="TT Chocolates"/>
                  <a:cs typeface="TT Chocolates"/>
                  <a:sym typeface="TT Chocolates"/>
                </a:rPr>
                <a:t>1.4 m</a:t>
              </a:r>
            </a:p>
          </p:txBody>
        </p:sp>
      </p:grpSp>
      <p:sp>
        <p:nvSpPr>
          <p:cNvPr id="36" name="AutoShape 36"/>
          <p:cNvSpPr/>
          <p:nvPr/>
        </p:nvSpPr>
        <p:spPr>
          <a:xfrm flipV="1">
            <a:off x="5513947" y="6165926"/>
            <a:ext cx="249736" cy="444075"/>
          </a:xfrm>
          <a:prstGeom prst="line">
            <a:avLst/>
          </a:prstGeom>
          <a:ln w="28575" cap="flat">
            <a:solidFill>
              <a:srgbClr val="FFFFFF"/>
            </a:solidFill>
            <a:prstDash val="solid"/>
            <a:headEnd type="none" w="sm" len="sm"/>
            <a:tailEnd type="none" w="sm" len="sm"/>
          </a:ln>
        </p:spPr>
        <p:txBody>
          <a:bodyPr/>
          <a:lstStyle/>
          <a:p>
            <a:endParaRPr lang="it-IT"/>
          </a:p>
        </p:txBody>
      </p:sp>
      <p:sp>
        <p:nvSpPr>
          <p:cNvPr id="37" name="AutoShape 37"/>
          <p:cNvSpPr/>
          <p:nvPr/>
        </p:nvSpPr>
        <p:spPr>
          <a:xfrm>
            <a:off x="4583402" y="5230188"/>
            <a:ext cx="654696" cy="0"/>
          </a:xfrm>
          <a:prstGeom prst="line">
            <a:avLst/>
          </a:prstGeom>
          <a:ln w="28575" cap="flat">
            <a:solidFill>
              <a:srgbClr val="FFFFFF"/>
            </a:solidFill>
            <a:prstDash val="solid"/>
            <a:headEnd type="none" w="sm" len="sm"/>
            <a:tailEnd type="none" w="sm" len="sm"/>
          </a:ln>
        </p:spPr>
        <p:txBody>
          <a:bodyPr/>
          <a:lstStyle/>
          <a:p>
            <a:endParaRPr lang="it-IT"/>
          </a:p>
        </p:txBody>
      </p:sp>
      <p:sp>
        <p:nvSpPr>
          <p:cNvPr id="38" name="AutoShape 38"/>
          <p:cNvSpPr/>
          <p:nvPr/>
        </p:nvSpPr>
        <p:spPr>
          <a:xfrm flipV="1">
            <a:off x="5896400" y="6264169"/>
            <a:ext cx="138028" cy="515129"/>
          </a:xfrm>
          <a:prstGeom prst="line">
            <a:avLst/>
          </a:prstGeom>
          <a:ln w="28575" cap="flat">
            <a:solidFill>
              <a:srgbClr val="FFFFFF"/>
            </a:solidFill>
            <a:prstDash val="solid"/>
            <a:headEnd type="none" w="sm" len="sm"/>
            <a:tailEnd type="none" w="sm" len="sm"/>
          </a:ln>
        </p:spPr>
        <p:txBody>
          <a:bodyPr/>
          <a:lstStyle/>
          <a:p>
            <a:endParaRPr lang="it-IT"/>
          </a:p>
        </p:txBody>
      </p:sp>
      <p:sp>
        <p:nvSpPr>
          <p:cNvPr id="39" name="AutoShape 39"/>
          <p:cNvSpPr/>
          <p:nvPr/>
        </p:nvSpPr>
        <p:spPr>
          <a:xfrm flipH="1" flipV="1">
            <a:off x="7054046" y="5987831"/>
            <a:ext cx="385637" cy="385637"/>
          </a:xfrm>
          <a:prstGeom prst="line">
            <a:avLst/>
          </a:prstGeom>
          <a:ln w="28575" cap="flat">
            <a:solidFill>
              <a:srgbClr val="FFFFFF"/>
            </a:solidFill>
            <a:prstDash val="solid"/>
            <a:headEnd type="none" w="sm" len="sm"/>
            <a:tailEnd type="none" w="sm" len="sm"/>
          </a:ln>
        </p:spPr>
        <p:txBody>
          <a:bodyPr/>
          <a:lstStyle/>
          <a:p>
            <a:endParaRPr lang="it-IT"/>
          </a:p>
        </p:txBody>
      </p:sp>
      <p:sp>
        <p:nvSpPr>
          <p:cNvPr id="40" name="AutoShape 40"/>
          <p:cNvSpPr/>
          <p:nvPr/>
        </p:nvSpPr>
        <p:spPr>
          <a:xfrm flipH="1" flipV="1">
            <a:off x="7221941" y="5754914"/>
            <a:ext cx="495156" cy="285878"/>
          </a:xfrm>
          <a:prstGeom prst="line">
            <a:avLst/>
          </a:prstGeom>
          <a:ln w="28575" cap="flat">
            <a:solidFill>
              <a:srgbClr val="FFFFFF"/>
            </a:solidFill>
            <a:prstDash val="solid"/>
            <a:headEnd type="none" w="sm" len="sm"/>
            <a:tailEnd type="none" w="sm" len="sm"/>
          </a:ln>
        </p:spPr>
        <p:txBody>
          <a:bodyPr/>
          <a:lstStyle/>
          <a:p>
            <a:endParaRPr lang="it-IT"/>
          </a:p>
        </p:txBody>
      </p:sp>
      <p:sp>
        <p:nvSpPr>
          <p:cNvPr id="41" name="AutoShape 41"/>
          <p:cNvSpPr/>
          <p:nvPr/>
        </p:nvSpPr>
        <p:spPr>
          <a:xfrm flipH="1" flipV="1">
            <a:off x="7321673" y="5498617"/>
            <a:ext cx="526036" cy="140951"/>
          </a:xfrm>
          <a:prstGeom prst="line">
            <a:avLst/>
          </a:prstGeom>
          <a:ln w="28575" cap="flat">
            <a:solidFill>
              <a:srgbClr val="FFFFFF"/>
            </a:solidFill>
            <a:prstDash val="solid"/>
            <a:headEnd type="none" w="sm" len="sm"/>
            <a:tailEnd type="none" w="sm" len="sm"/>
          </a:ln>
        </p:spPr>
        <p:txBody>
          <a:bodyPr/>
          <a:lstStyle/>
          <a:p>
            <a:endParaRPr lang="it-IT"/>
          </a:p>
        </p:txBody>
      </p:sp>
      <p:grpSp>
        <p:nvGrpSpPr>
          <p:cNvPr id="42" name="Group 42"/>
          <p:cNvGrpSpPr/>
          <p:nvPr/>
        </p:nvGrpSpPr>
        <p:grpSpPr>
          <a:xfrm rot="5400000">
            <a:off x="5203182" y="4128919"/>
            <a:ext cx="2202538" cy="2202538"/>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it-IT"/>
            </a:p>
          </p:txBody>
        </p:sp>
        <p:sp>
          <p:nvSpPr>
            <p:cNvPr id="44" name="TextBox 44"/>
            <p:cNvSpPr txBox="1"/>
            <p:nvPr/>
          </p:nvSpPr>
          <p:spPr>
            <a:xfrm>
              <a:off x="76200" y="19050"/>
              <a:ext cx="660400" cy="717550"/>
            </a:xfrm>
            <a:prstGeom prst="rect">
              <a:avLst/>
            </a:prstGeom>
          </p:spPr>
          <p:txBody>
            <a:bodyPr lIns="32381" tIns="32381" rIns="32381" bIns="32381" rtlCol="0" anchor="ctr"/>
            <a:lstStyle/>
            <a:p>
              <a:pPr algn="ctr">
                <a:lnSpc>
                  <a:spcPts val="2800"/>
                </a:lnSpc>
              </a:pPr>
              <a:endParaRPr/>
            </a:p>
          </p:txBody>
        </p:sp>
      </p:grpSp>
      <p:sp>
        <p:nvSpPr>
          <p:cNvPr id="45" name="TextBox 45"/>
          <p:cNvSpPr txBox="1"/>
          <p:nvPr/>
        </p:nvSpPr>
        <p:spPr>
          <a:xfrm>
            <a:off x="7995964" y="5663502"/>
            <a:ext cx="2024345" cy="355473"/>
          </a:xfrm>
          <a:prstGeom prst="rect">
            <a:avLst/>
          </a:prstGeom>
        </p:spPr>
        <p:txBody>
          <a:bodyPr lIns="0" tIns="0" rIns="0" bIns="0" rtlCol="0" anchor="t">
            <a:spAutoFit/>
          </a:bodyPr>
          <a:lstStyle/>
          <a:p>
            <a:pPr algn="l">
              <a:lnSpc>
                <a:spcPts val="1416"/>
              </a:lnSpc>
            </a:pPr>
            <a:r>
              <a:rPr lang="en-US" sz="1200" b="1" spc="46">
                <a:solidFill>
                  <a:srgbClr val="4F4F4F">
                    <a:alpha val="29804"/>
                  </a:srgbClr>
                </a:solidFill>
                <a:latin typeface="TT Chocolates Bold"/>
                <a:ea typeface="TT Chocolates Bold"/>
                <a:cs typeface="TT Chocolates Bold"/>
                <a:sym typeface="TT Chocolates Bold"/>
              </a:rPr>
              <a:t>Hygiene</a:t>
            </a:r>
          </a:p>
          <a:p>
            <a:pPr algn="l">
              <a:lnSpc>
                <a:spcPts val="1416"/>
              </a:lnSpc>
            </a:pPr>
            <a:r>
              <a:rPr lang="en-US" sz="1200" spc="46">
                <a:solidFill>
                  <a:srgbClr val="4F4F4F">
                    <a:alpha val="29804"/>
                  </a:srgbClr>
                </a:solidFill>
                <a:latin typeface="TT Chocolates"/>
                <a:ea typeface="TT Chocolates"/>
                <a:cs typeface="TT Chocolates"/>
                <a:sym typeface="TT Chocolates"/>
              </a:rPr>
              <a:t>7.00 - 8.00</a:t>
            </a:r>
          </a:p>
        </p:txBody>
      </p:sp>
      <p:sp>
        <p:nvSpPr>
          <p:cNvPr id="46" name="Freeform 46"/>
          <p:cNvSpPr/>
          <p:nvPr/>
        </p:nvSpPr>
        <p:spPr>
          <a:xfrm>
            <a:off x="952500" y="4926312"/>
            <a:ext cx="2343074" cy="1883840"/>
          </a:xfrm>
          <a:custGeom>
            <a:avLst/>
            <a:gdLst/>
            <a:ahLst/>
            <a:cxnLst/>
            <a:rect l="l" t="t" r="r" b="b"/>
            <a:pathLst>
              <a:path w="2343074" h="1883840">
                <a:moveTo>
                  <a:pt x="0" y="0"/>
                </a:moveTo>
                <a:lnTo>
                  <a:pt x="2343074" y="0"/>
                </a:lnTo>
                <a:lnTo>
                  <a:pt x="2343074" y="1883839"/>
                </a:lnTo>
                <a:lnTo>
                  <a:pt x="0" y="1883839"/>
                </a:lnTo>
                <a:lnTo>
                  <a:pt x="0" y="0"/>
                </a:lnTo>
                <a:close/>
              </a:path>
            </a:pathLst>
          </a:custGeom>
          <a:blipFill>
            <a:blip r:embed="rId3"/>
            <a:stretch>
              <a:fillRect l="-94277" r="-180393" b="-102712"/>
            </a:stretch>
          </a:blipFill>
        </p:spPr>
        <p:txBody>
          <a:bodyPr/>
          <a:lstStyle/>
          <a:p>
            <a:endParaRPr lang="it-IT"/>
          </a:p>
        </p:txBody>
      </p:sp>
      <p:sp>
        <p:nvSpPr>
          <p:cNvPr id="47" name="TextBox 47"/>
          <p:cNvSpPr txBox="1"/>
          <p:nvPr/>
        </p:nvSpPr>
        <p:spPr>
          <a:xfrm rot="1887987">
            <a:off x="2348621" y="5807014"/>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2.5 m</a:t>
            </a:r>
          </a:p>
        </p:txBody>
      </p:sp>
      <p:sp>
        <p:nvSpPr>
          <p:cNvPr id="48" name="TextBox 48"/>
          <p:cNvSpPr txBox="1"/>
          <p:nvPr/>
        </p:nvSpPr>
        <p:spPr>
          <a:xfrm>
            <a:off x="2708237" y="5894862"/>
            <a:ext cx="2024345" cy="355473"/>
          </a:xfrm>
          <a:prstGeom prst="rect">
            <a:avLst/>
          </a:prstGeom>
        </p:spPr>
        <p:txBody>
          <a:bodyPr lIns="0" tIns="0" rIns="0" bIns="0" rtlCol="0" anchor="t">
            <a:spAutoFit/>
          </a:bodyPr>
          <a:lstStyle/>
          <a:p>
            <a:pPr algn="r">
              <a:lnSpc>
                <a:spcPts val="1416"/>
              </a:lnSpc>
            </a:pPr>
            <a:r>
              <a:rPr lang="en-US" sz="1200" b="1" spc="46">
                <a:solidFill>
                  <a:srgbClr val="7C7FBA"/>
                </a:solidFill>
                <a:latin typeface="TT Chocolates Bold"/>
                <a:ea typeface="TT Chocolates Bold"/>
                <a:cs typeface="TT Chocolates Bold"/>
                <a:sym typeface="TT Chocolates Bold"/>
              </a:rPr>
              <a:t>Working</a:t>
            </a:r>
          </a:p>
          <a:p>
            <a:pPr algn="r">
              <a:lnSpc>
                <a:spcPts val="1416"/>
              </a:lnSpc>
            </a:pPr>
            <a:r>
              <a:rPr lang="en-US" sz="1200" spc="46">
                <a:solidFill>
                  <a:srgbClr val="4F4F4F"/>
                </a:solidFill>
                <a:latin typeface="TT Chocolates"/>
                <a:ea typeface="TT Chocolates"/>
                <a:cs typeface="TT Chocolates"/>
                <a:sym typeface="TT Chocolates"/>
              </a:rPr>
              <a:t>14.00 - 18.00</a:t>
            </a:r>
          </a:p>
        </p:txBody>
      </p:sp>
      <p:sp>
        <p:nvSpPr>
          <p:cNvPr id="49" name="TextBox 49"/>
          <p:cNvSpPr txBox="1"/>
          <p:nvPr/>
        </p:nvSpPr>
        <p:spPr>
          <a:xfrm>
            <a:off x="1807763" y="4608857"/>
            <a:ext cx="2024345" cy="355473"/>
          </a:xfrm>
          <a:prstGeom prst="rect">
            <a:avLst/>
          </a:prstGeom>
        </p:spPr>
        <p:txBody>
          <a:bodyPr lIns="0" tIns="0" rIns="0" bIns="0" rtlCol="0" anchor="t">
            <a:spAutoFit/>
          </a:bodyPr>
          <a:lstStyle/>
          <a:p>
            <a:pPr algn="r">
              <a:lnSpc>
                <a:spcPts val="1416"/>
              </a:lnSpc>
            </a:pPr>
            <a:r>
              <a:rPr lang="en-US" sz="1200" b="1" spc="46">
                <a:solidFill>
                  <a:srgbClr val="7C7FBA"/>
                </a:solidFill>
                <a:latin typeface="TT Chocolates Bold"/>
                <a:ea typeface="TT Chocolates Bold"/>
                <a:cs typeface="TT Chocolates Bold"/>
                <a:sym typeface="TT Chocolates Bold"/>
              </a:rPr>
              <a:t>Relaxing /  exercising</a:t>
            </a:r>
          </a:p>
          <a:p>
            <a:pPr algn="r">
              <a:lnSpc>
                <a:spcPts val="1416"/>
              </a:lnSpc>
            </a:pPr>
            <a:r>
              <a:rPr lang="en-US" sz="1200" spc="46">
                <a:solidFill>
                  <a:srgbClr val="4F4F4F"/>
                </a:solidFill>
                <a:latin typeface="TT Chocolates"/>
                <a:ea typeface="TT Chocolates"/>
                <a:cs typeface="TT Chocolates"/>
                <a:sym typeface="TT Chocolates"/>
              </a:rPr>
              <a:t>18.00 - 20.00</a:t>
            </a:r>
          </a:p>
        </p:txBody>
      </p:sp>
      <p:sp>
        <p:nvSpPr>
          <p:cNvPr id="50" name="TextBox 50"/>
          <p:cNvSpPr txBox="1"/>
          <p:nvPr/>
        </p:nvSpPr>
        <p:spPr>
          <a:xfrm>
            <a:off x="2819935" y="3915555"/>
            <a:ext cx="2024345" cy="355473"/>
          </a:xfrm>
          <a:prstGeom prst="rect">
            <a:avLst/>
          </a:prstGeom>
        </p:spPr>
        <p:txBody>
          <a:bodyPr lIns="0" tIns="0" rIns="0" bIns="0" rtlCol="0" anchor="t">
            <a:spAutoFit/>
          </a:bodyPr>
          <a:lstStyle/>
          <a:p>
            <a:pPr algn="r">
              <a:lnSpc>
                <a:spcPts val="1416"/>
              </a:lnSpc>
            </a:pPr>
            <a:r>
              <a:rPr lang="en-US" sz="1200" b="1" spc="46">
                <a:solidFill>
                  <a:srgbClr val="8FC3A7"/>
                </a:solidFill>
                <a:latin typeface="TT Chocolates Bold"/>
                <a:ea typeface="TT Chocolates Bold"/>
                <a:cs typeface="TT Chocolates Bold"/>
                <a:sym typeface="TT Chocolates Bold"/>
              </a:rPr>
              <a:t>Dining</a:t>
            </a:r>
          </a:p>
          <a:p>
            <a:pPr algn="r">
              <a:lnSpc>
                <a:spcPts val="1416"/>
              </a:lnSpc>
            </a:pPr>
            <a:r>
              <a:rPr lang="en-US" sz="1200" spc="46">
                <a:solidFill>
                  <a:srgbClr val="4F4F4F"/>
                </a:solidFill>
                <a:latin typeface="TT Chocolates"/>
                <a:ea typeface="TT Chocolates"/>
                <a:cs typeface="TT Chocolates"/>
                <a:sym typeface="TT Chocolates"/>
              </a:rPr>
              <a:t>20.00 - 21.00</a:t>
            </a:r>
          </a:p>
        </p:txBody>
      </p:sp>
      <p:sp>
        <p:nvSpPr>
          <p:cNvPr id="51" name="AutoShape 51"/>
          <p:cNvSpPr/>
          <p:nvPr/>
        </p:nvSpPr>
        <p:spPr>
          <a:xfrm>
            <a:off x="7619919" y="6210935"/>
            <a:ext cx="483504" cy="360833"/>
          </a:xfrm>
          <a:prstGeom prst="line">
            <a:avLst/>
          </a:prstGeom>
          <a:ln w="19050" cap="flat">
            <a:solidFill>
              <a:srgbClr val="8FC3A7"/>
            </a:solidFill>
            <a:prstDash val="solid"/>
            <a:headEnd type="none" w="sm" len="sm"/>
            <a:tailEnd type="none" w="sm" len="sm"/>
          </a:ln>
        </p:spPr>
        <p:txBody>
          <a:bodyPr/>
          <a:lstStyle/>
          <a:p>
            <a:endParaRPr lang="it-IT"/>
          </a:p>
        </p:txBody>
      </p:sp>
      <p:sp>
        <p:nvSpPr>
          <p:cNvPr id="52" name="AutoShape 52"/>
          <p:cNvSpPr/>
          <p:nvPr/>
        </p:nvSpPr>
        <p:spPr>
          <a:xfrm>
            <a:off x="3937091" y="4723835"/>
            <a:ext cx="795491" cy="156379"/>
          </a:xfrm>
          <a:prstGeom prst="line">
            <a:avLst/>
          </a:prstGeom>
          <a:ln w="19050" cap="flat">
            <a:solidFill>
              <a:srgbClr val="7C7FBA"/>
            </a:solidFill>
            <a:prstDash val="solid"/>
            <a:headEnd type="none" w="sm" len="sm"/>
            <a:tailEnd type="none" w="sm" len="sm"/>
          </a:ln>
        </p:spPr>
        <p:txBody>
          <a:bodyPr/>
          <a:lstStyle/>
          <a:p>
            <a:endParaRPr lang="it-IT"/>
          </a:p>
        </p:txBody>
      </p:sp>
      <p:sp>
        <p:nvSpPr>
          <p:cNvPr id="53" name="AutoShape 53"/>
          <p:cNvSpPr/>
          <p:nvPr/>
        </p:nvSpPr>
        <p:spPr>
          <a:xfrm>
            <a:off x="6789818" y="6799832"/>
            <a:ext cx="1628074" cy="1870289"/>
          </a:xfrm>
          <a:prstGeom prst="line">
            <a:avLst/>
          </a:prstGeom>
          <a:ln w="19050" cap="flat">
            <a:solidFill>
              <a:srgbClr val="7C7FBA"/>
            </a:solidFill>
            <a:prstDash val="solid"/>
            <a:headEnd type="none" w="sm" len="sm"/>
            <a:tailEnd type="none" w="sm" len="sm"/>
          </a:ln>
        </p:spPr>
        <p:txBody>
          <a:bodyPr/>
          <a:lstStyle/>
          <a:p>
            <a:endParaRPr lang="it-IT"/>
          </a:p>
        </p:txBody>
      </p:sp>
      <p:sp>
        <p:nvSpPr>
          <p:cNvPr id="54" name="TextBox 54"/>
          <p:cNvSpPr txBox="1"/>
          <p:nvPr/>
        </p:nvSpPr>
        <p:spPr>
          <a:xfrm>
            <a:off x="2338352" y="2987511"/>
            <a:ext cx="2024345" cy="355473"/>
          </a:xfrm>
          <a:prstGeom prst="rect">
            <a:avLst/>
          </a:prstGeom>
        </p:spPr>
        <p:txBody>
          <a:bodyPr lIns="0" tIns="0" rIns="0" bIns="0" rtlCol="0" anchor="t">
            <a:spAutoFit/>
          </a:bodyPr>
          <a:lstStyle/>
          <a:p>
            <a:pPr algn="r">
              <a:lnSpc>
                <a:spcPts val="1416"/>
              </a:lnSpc>
            </a:pPr>
            <a:r>
              <a:rPr lang="en-US" sz="1200" b="1" spc="46">
                <a:solidFill>
                  <a:srgbClr val="7C7FBA"/>
                </a:solidFill>
                <a:latin typeface="TT Chocolates Bold"/>
                <a:ea typeface="TT Chocolates Bold"/>
                <a:cs typeface="TT Chocolates Bold"/>
                <a:sym typeface="TT Chocolates Bold"/>
              </a:rPr>
              <a:t>Relaxing</a:t>
            </a:r>
          </a:p>
          <a:p>
            <a:pPr algn="r">
              <a:lnSpc>
                <a:spcPts val="1416"/>
              </a:lnSpc>
            </a:pPr>
            <a:r>
              <a:rPr lang="en-US" sz="1200" spc="46">
                <a:solidFill>
                  <a:srgbClr val="4F4F4F"/>
                </a:solidFill>
                <a:latin typeface="TT Chocolates"/>
                <a:ea typeface="TT Chocolates"/>
                <a:cs typeface="TT Chocolates"/>
                <a:sym typeface="TT Chocolates"/>
              </a:rPr>
              <a:t>21.00 - 22.00</a:t>
            </a:r>
          </a:p>
        </p:txBody>
      </p:sp>
      <p:sp>
        <p:nvSpPr>
          <p:cNvPr id="55" name="AutoShape 55"/>
          <p:cNvSpPr/>
          <p:nvPr/>
        </p:nvSpPr>
        <p:spPr>
          <a:xfrm flipV="1">
            <a:off x="7619919" y="3861614"/>
            <a:ext cx="483504" cy="307839"/>
          </a:xfrm>
          <a:prstGeom prst="line">
            <a:avLst/>
          </a:prstGeom>
          <a:ln w="19050" cap="flat">
            <a:solidFill>
              <a:srgbClr val="3654A0"/>
            </a:solidFill>
            <a:prstDash val="solid"/>
            <a:headEnd type="none" w="sm" len="sm"/>
            <a:tailEnd type="none" w="sm" len="sm"/>
          </a:ln>
        </p:spPr>
        <p:txBody>
          <a:bodyPr/>
          <a:lstStyle/>
          <a:p>
            <a:endParaRPr lang="it-IT"/>
          </a:p>
        </p:txBody>
      </p:sp>
      <p:sp>
        <p:nvSpPr>
          <p:cNvPr id="56" name="AutoShape 56"/>
          <p:cNvSpPr/>
          <p:nvPr/>
        </p:nvSpPr>
        <p:spPr>
          <a:xfrm>
            <a:off x="4583402" y="3170010"/>
            <a:ext cx="694544" cy="740493"/>
          </a:xfrm>
          <a:prstGeom prst="line">
            <a:avLst/>
          </a:prstGeom>
          <a:ln w="19050" cap="flat">
            <a:solidFill>
              <a:srgbClr val="7C7FBA"/>
            </a:solidFill>
            <a:prstDash val="solid"/>
            <a:headEnd type="none" w="sm" len="sm"/>
            <a:tailEnd type="none" w="sm" len="sm"/>
          </a:ln>
        </p:spPr>
        <p:txBody>
          <a:bodyPr/>
          <a:lstStyle/>
          <a:p>
            <a:endParaRPr lang="it-IT"/>
          </a:p>
        </p:txBody>
      </p:sp>
      <p:sp>
        <p:nvSpPr>
          <p:cNvPr id="57" name="Freeform 57"/>
          <p:cNvSpPr/>
          <p:nvPr/>
        </p:nvSpPr>
        <p:spPr>
          <a:xfrm>
            <a:off x="8728407" y="7338893"/>
            <a:ext cx="2794800" cy="2136006"/>
          </a:xfrm>
          <a:custGeom>
            <a:avLst/>
            <a:gdLst/>
            <a:ahLst/>
            <a:cxnLst/>
            <a:rect l="l" t="t" r="r" b="b"/>
            <a:pathLst>
              <a:path w="2794800" h="2136006">
                <a:moveTo>
                  <a:pt x="0" y="0"/>
                </a:moveTo>
                <a:lnTo>
                  <a:pt x="2794801" y="0"/>
                </a:lnTo>
                <a:lnTo>
                  <a:pt x="2794801" y="2136005"/>
                </a:lnTo>
                <a:lnTo>
                  <a:pt x="0" y="2136005"/>
                </a:lnTo>
                <a:lnTo>
                  <a:pt x="0" y="0"/>
                </a:lnTo>
                <a:close/>
              </a:path>
            </a:pathLst>
          </a:custGeom>
          <a:blipFill>
            <a:blip r:embed="rId4"/>
            <a:stretch>
              <a:fillRect l="-89882"/>
            </a:stretch>
          </a:blipFill>
        </p:spPr>
        <p:txBody>
          <a:bodyPr/>
          <a:lstStyle/>
          <a:p>
            <a:endParaRPr lang="it-IT"/>
          </a:p>
        </p:txBody>
      </p:sp>
      <p:sp>
        <p:nvSpPr>
          <p:cNvPr id="58" name="TextBox 58"/>
          <p:cNvSpPr txBox="1"/>
          <p:nvPr/>
        </p:nvSpPr>
        <p:spPr>
          <a:xfrm>
            <a:off x="8233511" y="3763666"/>
            <a:ext cx="2024345" cy="355473"/>
          </a:xfrm>
          <a:prstGeom prst="rect">
            <a:avLst/>
          </a:prstGeom>
        </p:spPr>
        <p:txBody>
          <a:bodyPr lIns="0" tIns="0" rIns="0" bIns="0" rtlCol="0" anchor="t">
            <a:spAutoFit/>
          </a:bodyPr>
          <a:lstStyle/>
          <a:p>
            <a:pPr algn="l">
              <a:lnSpc>
                <a:spcPts val="1416"/>
              </a:lnSpc>
            </a:pPr>
            <a:r>
              <a:rPr lang="en-US" sz="1200" b="1" spc="46">
                <a:solidFill>
                  <a:srgbClr val="28509B"/>
                </a:solidFill>
                <a:latin typeface="TT Chocolates Bold"/>
                <a:ea typeface="TT Chocolates Bold"/>
                <a:cs typeface="TT Chocolates Bold"/>
                <a:sym typeface="TT Chocolates Bold"/>
              </a:rPr>
              <a:t>Sleeping  </a:t>
            </a:r>
          </a:p>
          <a:p>
            <a:pPr algn="l">
              <a:lnSpc>
                <a:spcPts val="1416"/>
              </a:lnSpc>
            </a:pPr>
            <a:r>
              <a:rPr lang="en-US" sz="1200" spc="46">
                <a:solidFill>
                  <a:srgbClr val="4F4F4F"/>
                </a:solidFill>
                <a:latin typeface="TT Chocolates"/>
                <a:ea typeface="TT Chocolates"/>
                <a:cs typeface="TT Chocolates"/>
                <a:sym typeface="TT Chocolates"/>
              </a:rPr>
              <a:t>22.00 - 7.00</a:t>
            </a:r>
          </a:p>
        </p:txBody>
      </p:sp>
      <p:sp>
        <p:nvSpPr>
          <p:cNvPr id="59" name="TextBox 59"/>
          <p:cNvSpPr txBox="1"/>
          <p:nvPr/>
        </p:nvSpPr>
        <p:spPr>
          <a:xfrm>
            <a:off x="8233511" y="8843658"/>
            <a:ext cx="2024345" cy="355473"/>
          </a:xfrm>
          <a:prstGeom prst="rect">
            <a:avLst/>
          </a:prstGeom>
        </p:spPr>
        <p:txBody>
          <a:bodyPr lIns="0" tIns="0" rIns="0" bIns="0" rtlCol="0" anchor="t">
            <a:spAutoFit/>
          </a:bodyPr>
          <a:lstStyle/>
          <a:p>
            <a:pPr algn="l">
              <a:lnSpc>
                <a:spcPts val="1416"/>
              </a:lnSpc>
            </a:pPr>
            <a:r>
              <a:rPr lang="en-US" sz="1200" b="1" spc="46">
                <a:solidFill>
                  <a:srgbClr val="7C7FBA"/>
                </a:solidFill>
                <a:latin typeface="TT Chocolates Bold"/>
                <a:ea typeface="TT Chocolates Bold"/>
                <a:cs typeface="TT Chocolates Bold"/>
                <a:sym typeface="TT Chocolates Bold"/>
              </a:rPr>
              <a:t>Working</a:t>
            </a:r>
          </a:p>
          <a:p>
            <a:pPr algn="l">
              <a:lnSpc>
                <a:spcPts val="1416"/>
              </a:lnSpc>
            </a:pPr>
            <a:r>
              <a:rPr lang="en-US" sz="1200" spc="46">
                <a:solidFill>
                  <a:srgbClr val="4F4F4F"/>
                </a:solidFill>
                <a:latin typeface="TT Chocolates"/>
                <a:ea typeface="TT Chocolates"/>
                <a:cs typeface="TT Chocolates"/>
                <a:sym typeface="TT Chocolates"/>
              </a:rPr>
              <a:t>9.00 - 13.00</a:t>
            </a:r>
          </a:p>
        </p:txBody>
      </p:sp>
      <p:sp>
        <p:nvSpPr>
          <p:cNvPr id="60" name="TextBox 60"/>
          <p:cNvSpPr txBox="1"/>
          <p:nvPr/>
        </p:nvSpPr>
        <p:spPr>
          <a:xfrm>
            <a:off x="8233511" y="6508260"/>
            <a:ext cx="2024345" cy="355473"/>
          </a:xfrm>
          <a:prstGeom prst="rect">
            <a:avLst/>
          </a:prstGeom>
        </p:spPr>
        <p:txBody>
          <a:bodyPr lIns="0" tIns="0" rIns="0" bIns="0" rtlCol="0" anchor="t">
            <a:spAutoFit/>
          </a:bodyPr>
          <a:lstStyle/>
          <a:p>
            <a:pPr algn="l">
              <a:lnSpc>
                <a:spcPts val="1416"/>
              </a:lnSpc>
            </a:pPr>
            <a:r>
              <a:rPr lang="en-US" sz="1200" b="1" spc="46">
                <a:solidFill>
                  <a:srgbClr val="8FC3A7"/>
                </a:solidFill>
                <a:latin typeface="TT Chocolates Bold"/>
                <a:ea typeface="TT Chocolates Bold"/>
                <a:cs typeface="TT Chocolates Bold"/>
                <a:sym typeface="TT Chocolates Bold"/>
              </a:rPr>
              <a:t>Dining</a:t>
            </a:r>
          </a:p>
          <a:p>
            <a:pPr algn="l">
              <a:lnSpc>
                <a:spcPts val="1416"/>
              </a:lnSpc>
            </a:pPr>
            <a:r>
              <a:rPr lang="en-US" sz="1200" spc="46">
                <a:solidFill>
                  <a:srgbClr val="4F4F4F"/>
                </a:solidFill>
                <a:latin typeface="TT Chocolates"/>
                <a:ea typeface="TT Chocolates"/>
                <a:cs typeface="TT Chocolates"/>
                <a:sym typeface="TT Chocolates"/>
              </a:rPr>
              <a:t>8.00 - 9.00</a:t>
            </a:r>
          </a:p>
        </p:txBody>
      </p:sp>
      <p:sp>
        <p:nvSpPr>
          <p:cNvPr id="61" name="TextBox 61"/>
          <p:cNvSpPr txBox="1"/>
          <p:nvPr/>
        </p:nvSpPr>
        <p:spPr>
          <a:xfrm>
            <a:off x="3651602" y="6799237"/>
            <a:ext cx="2024345" cy="355473"/>
          </a:xfrm>
          <a:prstGeom prst="rect">
            <a:avLst/>
          </a:prstGeom>
        </p:spPr>
        <p:txBody>
          <a:bodyPr lIns="0" tIns="0" rIns="0" bIns="0" rtlCol="0" anchor="t">
            <a:spAutoFit/>
          </a:bodyPr>
          <a:lstStyle/>
          <a:p>
            <a:pPr algn="r">
              <a:lnSpc>
                <a:spcPts val="1416"/>
              </a:lnSpc>
            </a:pPr>
            <a:r>
              <a:rPr lang="en-US" sz="1200" b="1" spc="46">
                <a:solidFill>
                  <a:srgbClr val="8FC3A7"/>
                </a:solidFill>
                <a:latin typeface="TT Chocolates Bold"/>
                <a:ea typeface="TT Chocolates Bold"/>
                <a:cs typeface="TT Chocolates Bold"/>
                <a:sym typeface="TT Chocolates Bold"/>
              </a:rPr>
              <a:t>Dining</a:t>
            </a:r>
          </a:p>
          <a:p>
            <a:pPr algn="r">
              <a:lnSpc>
                <a:spcPts val="1416"/>
              </a:lnSpc>
            </a:pPr>
            <a:r>
              <a:rPr lang="en-US" sz="1200" spc="46">
                <a:solidFill>
                  <a:srgbClr val="4F4F4F"/>
                </a:solidFill>
                <a:latin typeface="TT Chocolates"/>
                <a:ea typeface="TT Chocolates"/>
                <a:cs typeface="TT Chocolates"/>
                <a:sym typeface="TT Chocolates"/>
              </a:rPr>
              <a:t>13.00 - 14.00</a:t>
            </a:r>
          </a:p>
        </p:txBody>
      </p:sp>
      <p:sp>
        <p:nvSpPr>
          <p:cNvPr id="62" name="TextBox 62"/>
          <p:cNvSpPr txBox="1"/>
          <p:nvPr/>
        </p:nvSpPr>
        <p:spPr>
          <a:xfrm rot="-1818281">
            <a:off x="2646380" y="6371901"/>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2.5 m</a:t>
            </a:r>
          </a:p>
        </p:txBody>
      </p:sp>
      <p:sp>
        <p:nvSpPr>
          <p:cNvPr id="63" name="TextBox 63"/>
          <p:cNvSpPr txBox="1"/>
          <p:nvPr/>
        </p:nvSpPr>
        <p:spPr>
          <a:xfrm rot="-5400000">
            <a:off x="2111350" y="5362259"/>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2.5 m</a:t>
            </a:r>
          </a:p>
        </p:txBody>
      </p:sp>
      <p:sp>
        <p:nvSpPr>
          <p:cNvPr id="64" name="TextBox 64"/>
          <p:cNvSpPr txBox="1"/>
          <p:nvPr/>
        </p:nvSpPr>
        <p:spPr>
          <a:xfrm>
            <a:off x="5595574" y="6405453"/>
            <a:ext cx="2024345" cy="173656"/>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4 h</a:t>
            </a:r>
          </a:p>
        </p:txBody>
      </p:sp>
      <p:sp>
        <p:nvSpPr>
          <p:cNvPr id="65" name="TextBox 65"/>
          <p:cNvSpPr txBox="1"/>
          <p:nvPr/>
        </p:nvSpPr>
        <p:spPr>
          <a:xfrm>
            <a:off x="4765473" y="6398112"/>
            <a:ext cx="2024345" cy="173656"/>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1 h</a:t>
            </a:r>
          </a:p>
        </p:txBody>
      </p:sp>
      <p:sp>
        <p:nvSpPr>
          <p:cNvPr id="66" name="TextBox 66"/>
          <p:cNvSpPr txBox="1"/>
          <p:nvPr/>
        </p:nvSpPr>
        <p:spPr>
          <a:xfrm>
            <a:off x="6618735" y="5122222"/>
            <a:ext cx="566142" cy="208822"/>
          </a:xfrm>
          <a:prstGeom prst="rect">
            <a:avLst/>
          </a:prstGeom>
        </p:spPr>
        <p:txBody>
          <a:bodyPr lIns="0" tIns="0" rIns="0" bIns="0" rtlCol="0" anchor="t">
            <a:spAutoFit/>
          </a:bodyPr>
          <a:lstStyle/>
          <a:p>
            <a:pPr algn="l">
              <a:lnSpc>
                <a:spcPts val="1673"/>
              </a:lnSpc>
              <a:spcBef>
                <a:spcPct val="0"/>
              </a:spcBef>
            </a:pPr>
            <a:r>
              <a:rPr lang="en-US" sz="1195" b="1" spc="239">
                <a:solidFill>
                  <a:srgbClr val="000000"/>
                </a:solidFill>
                <a:latin typeface="TT Chocolates Bold"/>
                <a:ea typeface="TT Chocolates Bold"/>
                <a:cs typeface="TT Chocolates Bold"/>
                <a:sym typeface="TT Chocolates Bold"/>
              </a:rPr>
              <a:t>06.00</a:t>
            </a:r>
          </a:p>
        </p:txBody>
      </p:sp>
      <p:sp>
        <p:nvSpPr>
          <p:cNvPr id="67" name="TextBox 67"/>
          <p:cNvSpPr txBox="1"/>
          <p:nvPr/>
        </p:nvSpPr>
        <p:spPr>
          <a:xfrm>
            <a:off x="6045846" y="5907020"/>
            <a:ext cx="528219" cy="208822"/>
          </a:xfrm>
          <a:prstGeom prst="rect">
            <a:avLst/>
          </a:prstGeom>
        </p:spPr>
        <p:txBody>
          <a:bodyPr lIns="0" tIns="0" rIns="0" bIns="0" rtlCol="0" anchor="t">
            <a:spAutoFit/>
          </a:bodyPr>
          <a:lstStyle/>
          <a:p>
            <a:pPr algn="l">
              <a:lnSpc>
                <a:spcPts val="1673"/>
              </a:lnSpc>
              <a:spcBef>
                <a:spcPct val="0"/>
              </a:spcBef>
            </a:pPr>
            <a:r>
              <a:rPr lang="en-US" sz="1195" b="1" spc="239">
                <a:solidFill>
                  <a:srgbClr val="000000"/>
                </a:solidFill>
                <a:latin typeface="TT Chocolates Bold"/>
                <a:ea typeface="TT Chocolates Bold"/>
                <a:cs typeface="TT Chocolates Bold"/>
                <a:sym typeface="TT Chocolates Bold"/>
              </a:rPr>
              <a:t>12.00</a:t>
            </a:r>
          </a:p>
        </p:txBody>
      </p:sp>
      <p:sp>
        <p:nvSpPr>
          <p:cNvPr id="68" name="TextBox 68"/>
          <p:cNvSpPr txBox="1"/>
          <p:nvPr/>
        </p:nvSpPr>
        <p:spPr>
          <a:xfrm>
            <a:off x="5440726" y="5122222"/>
            <a:ext cx="530353" cy="208822"/>
          </a:xfrm>
          <a:prstGeom prst="rect">
            <a:avLst/>
          </a:prstGeom>
        </p:spPr>
        <p:txBody>
          <a:bodyPr lIns="0" tIns="0" rIns="0" bIns="0" rtlCol="0" anchor="t">
            <a:spAutoFit/>
          </a:bodyPr>
          <a:lstStyle/>
          <a:p>
            <a:pPr algn="l">
              <a:lnSpc>
                <a:spcPts val="1673"/>
              </a:lnSpc>
              <a:spcBef>
                <a:spcPct val="0"/>
              </a:spcBef>
            </a:pPr>
            <a:r>
              <a:rPr lang="en-US" sz="1195" b="1" spc="239">
                <a:solidFill>
                  <a:srgbClr val="000000"/>
                </a:solidFill>
                <a:latin typeface="TT Chocolates Bold"/>
                <a:ea typeface="TT Chocolates Bold"/>
                <a:cs typeface="TT Chocolates Bold"/>
                <a:sym typeface="TT Chocolates Bold"/>
              </a:rPr>
              <a:t>18.00</a:t>
            </a:r>
          </a:p>
        </p:txBody>
      </p:sp>
      <p:sp>
        <p:nvSpPr>
          <p:cNvPr id="69" name="TextBox 69"/>
          <p:cNvSpPr txBox="1"/>
          <p:nvPr/>
        </p:nvSpPr>
        <p:spPr>
          <a:xfrm>
            <a:off x="6020255" y="4339492"/>
            <a:ext cx="575889" cy="208822"/>
          </a:xfrm>
          <a:prstGeom prst="rect">
            <a:avLst/>
          </a:prstGeom>
        </p:spPr>
        <p:txBody>
          <a:bodyPr lIns="0" tIns="0" rIns="0" bIns="0" rtlCol="0" anchor="t">
            <a:spAutoFit/>
          </a:bodyPr>
          <a:lstStyle/>
          <a:p>
            <a:pPr algn="l">
              <a:lnSpc>
                <a:spcPts val="1673"/>
              </a:lnSpc>
              <a:spcBef>
                <a:spcPct val="0"/>
              </a:spcBef>
            </a:pPr>
            <a:r>
              <a:rPr lang="en-US" sz="1195" b="1" spc="239">
                <a:solidFill>
                  <a:srgbClr val="000000"/>
                </a:solidFill>
                <a:latin typeface="TT Chocolates Bold"/>
                <a:ea typeface="TT Chocolates Bold"/>
                <a:cs typeface="TT Chocolates Bold"/>
                <a:sym typeface="TT Chocolates Bold"/>
              </a:rPr>
              <a:t>00.00</a:t>
            </a:r>
          </a:p>
        </p:txBody>
      </p:sp>
      <p:sp>
        <p:nvSpPr>
          <p:cNvPr id="70" name="TextBox 70"/>
          <p:cNvSpPr txBox="1"/>
          <p:nvPr/>
        </p:nvSpPr>
        <p:spPr>
          <a:xfrm>
            <a:off x="8245281" y="4226190"/>
            <a:ext cx="3066843" cy="698373"/>
          </a:xfrm>
          <a:prstGeom prst="rect">
            <a:avLst/>
          </a:prstGeom>
        </p:spPr>
        <p:txBody>
          <a:bodyPr lIns="0" tIns="0" rIns="0" bIns="0" rtlCol="0" anchor="t">
            <a:spAutoFit/>
          </a:bodyPr>
          <a:lstStyle/>
          <a:p>
            <a:pPr algn="just">
              <a:lnSpc>
                <a:spcPts val="1416"/>
              </a:lnSpc>
            </a:pPr>
            <a:r>
              <a:rPr lang="en-US" sz="1200" spc="46">
                <a:solidFill>
                  <a:srgbClr val="4F4F4F"/>
                </a:solidFill>
                <a:latin typeface="TT Chocolates"/>
                <a:ea typeface="TT Chocolates"/>
                <a:cs typeface="TT Chocolates"/>
                <a:sym typeface="TT Chocolates"/>
              </a:rPr>
              <a:t>Highest duration. Lowest frequency, hence must </a:t>
            </a:r>
            <a:r>
              <a:rPr lang="en-US" sz="1200" b="1" spc="46">
                <a:solidFill>
                  <a:srgbClr val="4F4F4F"/>
                </a:solidFill>
                <a:latin typeface="TT Chocolates Bold"/>
                <a:ea typeface="TT Chocolates Bold"/>
                <a:cs typeface="TT Chocolates Bold"/>
                <a:sym typeface="TT Chocolates Bold"/>
              </a:rPr>
              <a:t>be folded away or reconfigured</a:t>
            </a:r>
            <a:r>
              <a:rPr lang="en-US" sz="1200" spc="46">
                <a:solidFill>
                  <a:srgbClr val="4F4F4F"/>
                </a:solidFill>
                <a:latin typeface="TT Chocolates"/>
                <a:ea typeface="TT Chocolates"/>
                <a:cs typeface="TT Chocolates"/>
                <a:sym typeface="TT Chocolates"/>
              </a:rPr>
              <a:t>. At </a:t>
            </a:r>
            <a:r>
              <a:rPr lang="en-US" sz="1200" b="1" spc="46">
                <a:solidFill>
                  <a:srgbClr val="4F4F4F"/>
                </a:solidFill>
                <a:latin typeface="TT Chocolates Bold"/>
                <a:ea typeface="TT Chocolates Bold"/>
                <a:cs typeface="TT Chocolates Bold"/>
                <a:sym typeface="TT Chocolates Bold"/>
              </a:rPr>
              <a:t>extremities </a:t>
            </a:r>
            <a:r>
              <a:rPr lang="en-US" sz="1200" spc="46">
                <a:solidFill>
                  <a:srgbClr val="4F4F4F"/>
                </a:solidFill>
                <a:latin typeface="TT Chocolates"/>
                <a:ea typeface="TT Chocolates"/>
                <a:cs typeface="TT Chocolates"/>
                <a:sym typeface="TT Chocolates"/>
              </a:rPr>
              <a:t>to minimise daytime circulation interference.</a:t>
            </a:r>
          </a:p>
        </p:txBody>
      </p:sp>
      <p:sp>
        <p:nvSpPr>
          <p:cNvPr id="71" name="TextBox 71"/>
          <p:cNvSpPr txBox="1"/>
          <p:nvPr/>
        </p:nvSpPr>
        <p:spPr>
          <a:xfrm>
            <a:off x="8245281" y="6962126"/>
            <a:ext cx="3277927" cy="355473"/>
          </a:xfrm>
          <a:prstGeom prst="rect">
            <a:avLst/>
          </a:prstGeom>
        </p:spPr>
        <p:txBody>
          <a:bodyPr lIns="0" tIns="0" rIns="0" bIns="0" rtlCol="0" anchor="t">
            <a:spAutoFit/>
          </a:bodyPr>
          <a:lstStyle/>
          <a:p>
            <a:pPr algn="just">
              <a:lnSpc>
                <a:spcPts val="1416"/>
              </a:lnSpc>
            </a:pPr>
            <a:r>
              <a:rPr lang="en-US" sz="1200" spc="46">
                <a:solidFill>
                  <a:srgbClr val="4F4F4F"/>
                </a:solidFill>
                <a:latin typeface="TT Chocolates"/>
                <a:ea typeface="TT Chocolates"/>
                <a:cs typeface="TT Chocolates"/>
                <a:sym typeface="TT Chocolates"/>
              </a:rPr>
              <a:t>Highest frequency, hence must be </a:t>
            </a:r>
            <a:r>
              <a:rPr lang="en-US" sz="1200" b="1" spc="46">
                <a:solidFill>
                  <a:srgbClr val="4F4F4F"/>
                </a:solidFill>
                <a:latin typeface="TT Chocolates Bold"/>
                <a:ea typeface="TT Chocolates Bold"/>
                <a:cs typeface="TT Chocolates Bold"/>
                <a:sym typeface="TT Chocolates Bold"/>
              </a:rPr>
              <a:t>easily accessible. </a:t>
            </a:r>
          </a:p>
        </p:txBody>
      </p:sp>
      <p:sp>
        <p:nvSpPr>
          <p:cNvPr id="72" name="TextBox 72"/>
          <p:cNvSpPr txBox="1"/>
          <p:nvPr/>
        </p:nvSpPr>
        <p:spPr>
          <a:xfrm>
            <a:off x="1042639" y="6799237"/>
            <a:ext cx="4328369" cy="184023"/>
          </a:xfrm>
          <a:prstGeom prst="rect">
            <a:avLst/>
          </a:prstGeom>
        </p:spPr>
        <p:txBody>
          <a:bodyPr lIns="0" tIns="0" rIns="0" bIns="0" rtlCol="0" anchor="t">
            <a:spAutoFit/>
          </a:bodyPr>
          <a:lstStyle/>
          <a:p>
            <a:pPr algn="just">
              <a:lnSpc>
                <a:spcPts val="1416"/>
              </a:lnSpc>
            </a:pPr>
            <a:r>
              <a:rPr lang="en-US" sz="1200" spc="46">
                <a:solidFill>
                  <a:srgbClr val="4F4F4F"/>
                </a:solidFill>
                <a:latin typeface="TT Chocolates"/>
                <a:ea typeface="TT Chocolates"/>
                <a:cs typeface="TT Chocolates"/>
                <a:sym typeface="TT Chocolates"/>
              </a:rPr>
              <a:t>Demands </a:t>
            </a:r>
            <a:r>
              <a:rPr lang="en-US" sz="1200" b="1" spc="46">
                <a:solidFill>
                  <a:srgbClr val="4F4F4F"/>
                </a:solidFill>
                <a:latin typeface="TT Chocolates Bold"/>
                <a:ea typeface="TT Chocolates Bold"/>
                <a:cs typeface="TT Chocolates Bold"/>
                <a:sym typeface="TT Chocolates Bold"/>
              </a:rPr>
              <a:t>maximum clearance </a:t>
            </a:r>
            <a:r>
              <a:rPr lang="en-US" sz="1200" spc="46">
                <a:solidFill>
                  <a:srgbClr val="4F4F4F"/>
                </a:solidFill>
                <a:latin typeface="TT Chocolates"/>
                <a:ea typeface="TT Chocolates"/>
                <a:cs typeface="TT Chocolates"/>
                <a:sym typeface="TT Chocolates"/>
              </a:rPr>
              <a:t>of floor area.</a:t>
            </a:r>
          </a:p>
        </p:txBody>
      </p:sp>
      <p:sp>
        <p:nvSpPr>
          <p:cNvPr id="73" name="Freeform 73"/>
          <p:cNvSpPr/>
          <p:nvPr/>
        </p:nvSpPr>
        <p:spPr>
          <a:xfrm>
            <a:off x="952500" y="2422611"/>
            <a:ext cx="2193011" cy="2136006"/>
          </a:xfrm>
          <a:custGeom>
            <a:avLst/>
            <a:gdLst/>
            <a:ahLst/>
            <a:cxnLst/>
            <a:rect l="l" t="t" r="r" b="b"/>
            <a:pathLst>
              <a:path w="2193011" h="2136006">
                <a:moveTo>
                  <a:pt x="0" y="0"/>
                </a:moveTo>
                <a:lnTo>
                  <a:pt x="2193011" y="0"/>
                </a:lnTo>
                <a:lnTo>
                  <a:pt x="2193011" y="2136005"/>
                </a:lnTo>
                <a:lnTo>
                  <a:pt x="0" y="2136005"/>
                </a:lnTo>
                <a:lnTo>
                  <a:pt x="0" y="0"/>
                </a:lnTo>
                <a:close/>
              </a:path>
            </a:pathLst>
          </a:custGeom>
          <a:blipFill>
            <a:blip r:embed="rId4"/>
            <a:stretch>
              <a:fillRect t="-675" r="-145257" b="-675"/>
            </a:stretch>
          </a:blipFill>
        </p:spPr>
        <p:txBody>
          <a:bodyPr/>
          <a:lstStyle/>
          <a:p>
            <a:endParaRPr lang="it-IT"/>
          </a:p>
        </p:txBody>
      </p:sp>
      <p:sp>
        <p:nvSpPr>
          <p:cNvPr id="74" name="TextBox 74"/>
          <p:cNvSpPr txBox="1"/>
          <p:nvPr/>
        </p:nvSpPr>
        <p:spPr>
          <a:xfrm rot="-1818281">
            <a:off x="10085669" y="9165169"/>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1.5 m</a:t>
            </a:r>
          </a:p>
        </p:txBody>
      </p:sp>
      <p:sp>
        <p:nvSpPr>
          <p:cNvPr id="75" name="TextBox 75"/>
          <p:cNvSpPr txBox="1"/>
          <p:nvPr/>
        </p:nvSpPr>
        <p:spPr>
          <a:xfrm rot="1887987">
            <a:off x="9564561" y="9179486"/>
            <a:ext cx="278157"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0.8 m</a:t>
            </a:r>
          </a:p>
        </p:txBody>
      </p:sp>
      <p:sp>
        <p:nvSpPr>
          <p:cNvPr id="76" name="TextBox 76"/>
          <p:cNvSpPr txBox="1"/>
          <p:nvPr/>
        </p:nvSpPr>
        <p:spPr>
          <a:xfrm rot="-1818281">
            <a:off x="10419265" y="8666141"/>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1.5 m</a:t>
            </a:r>
          </a:p>
        </p:txBody>
      </p:sp>
      <p:sp>
        <p:nvSpPr>
          <p:cNvPr id="77" name="TextBox 77"/>
          <p:cNvSpPr txBox="1"/>
          <p:nvPr/>
        </p:nvSpPr>
        <p:spPr>
          <a:xfrm rot="1887987">
            <a:off x="10467261" y="8268916"/>
            <a:ext cx="278157"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3.7 m</a:t>
            </a:r>
          </a:p>
        </p:txBody>
      </p:sp>
      <p:sp>
        <p:nvSpPr>
          <p:cNvPr id="78" name="TextBox 78"/>
          <p:cNvSpPr txBox="1"/>
          <p:nvPr/>
        </p:nvSpPr>
        <p:spPr>
          <a:xfrm rot="-5400000">
            <a:off x="10319397" y="7990425"/>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1.4 m</a:t>
            </a:r>
          </a:p>
        </p:txBody>
      </p:sp>
      <p:sp>
        <p:nvSpPr>
          <p:cNvPr id="79" name="TextBox 79"/>
          <p:cNvSpPr txBox="1"/>
          <p:nvPr/>
        </p:nvSpPr>
        <p:spPr>
          <a:xfrm rot="-1818281">
            <a:off x="1851233" y="4314288"/>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1.5 m</a:t>
            </a:r>
          </a:p>
        </p:txBody>
      </p:sp>
      <p:sp>
        <p:nvSpPr>
          <p:cNvPr id="80" name="TextBox 80"/>
          <p:cNvSpPr txBox="1"/>
          <p:nvPr/>
        </p:nvSpPr>
        <p:spPr>
          <a:xfrm rot="1887987">
            <a:off x="1222458" y="4373581"/>
            <a:ext cx="278157"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0.8 m</a:t>
            </a:r>
          </a:p>
        </p:txBody>
      </p:sp>
      <p:sp>
        <p:nvSpPr>
          <p:cNvPr id="81" name="TextBox 81"/>
          <p:cNvSpPr txBox="1"/>
          <p:nvPr/>
        </p:nvSpPr>
        <p:spPr>
          <a:xfrm rot="-1818281">
            <a:off x="2090615" y="3861711"/>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1.6 m</a:t>
            </a:r>
          </a:p>
        </p:txBody>
      </p:sp>
      <p:sp>
        <p:nvSpPr>
          <p:cNvPr id="82" name="TextBox 82"/>
          <p:cNvSpPr txBox="1"/>
          <p:nvPr/>
        </p:nvSpPr>
        <p:spPr>
          <a:xfrm rot="1887987">
            <a:off x="2138611" y="3464486"/>
            <a:ext cx="278157"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1.6 m</a:t>
            </a:r>
          </a:p>
        </p:txBody>
      </p:sp>
      <p:sp>
        <p:nvSpPr>
          <p:cNvPr id="83" name="TextBox 83"/>
          <p:cNvSpPr txBox="1"/>
          <p:nvPr/>
        </p:nvSpPr>
        <p:spPr>
          <a:xfrm rot="-5400000">
            <a:off x="1990747" y="3185996"/>
            <a:ext cx="228861" cy="103817"/>
          </a:xfrm>
          <a:prstGeom prst="rect">
            <a:avLst/>
          </a:prstGeom>
        </p:spPr>
        <p:txBody>
          <a:bodyPr lIns="0" tIns="0" rIns="0" bIns="0" rtlCol="0" anchor="t">
            <a:spAutoFit/>
          </a:bodyPr>
          <a:lstStyle/>
          <a:p>
            <a:pPr algn="ctr">
              <a:lnSpc>
                <a:spcPts val="809"/>
              </a:lnSpc>
            </a:pPr>
            <a:r>
              <a:rPr lang="en-US" sz="685" spc="26">
                <a:solidFill>
                  <a:srgbClr val="4F4F4F"/>
                </a:solidFill>
                <a:latin typeface="TT Chocolates"/>
                <a:ea typeface="TT Chocolates"/>
                <a:cs typeface="TT Chocolates"/>
                <a:sym typeface="TT Chocolates"/>
              </a:rPr>
              <a:t>1.4 m</a:t>
            </a:r>
          </a:p>
        </p:txBody>
      </p:sp>
      <p:grpSp>
        <p:nvGrpSpPr>
          <p:cNvPr id="84" name="Group 84"/>
          <p:cNvGrpSpPr/>
          <p:nvPr/>
        </p:nvGrpSpPr>
        <p:grpSpPr>
          <a:xfrm>
            <a:off x="2587751" y="7322770"/>
            <a:ext cx="6722265" cy="717187"/>
            <a:chOff x="0" y="0"/>
            <a:chExt cx="8963020" cy="956249"/>
          </a:xfrm>
        </p:grpSpPr>
        <p:sp>
          <p:nvSpPr>
            <p:cNvPr id="85" name="TextBox 85"/>
            <p:cNvSpPr txBox="1"/>
            <p:nvPr/>
          </p:nvSpPr>
          <p:spPr>
            <a:xfrm>
              <a:off x="0" y="-9525"/>
              <a:ext cx="8963020" cy="242189"/>
            </a:xfrm>
            <a:prstGeom prst="rect">
              <a:avLst/>
            </a:prstGeom>
          </p:spPr>
          <p:txBody>
            <a:bodyPr lIns="0" tIns="0" rIns="0" bIns="0" rtlCol="0" anchor="t">
              <a:spAutoFit/>
            </a:bodyPr>
            <a:lstStyle/>
            <a:p>
              <a:pPr algn="l">
                <a:lnSpc>
                  <a:spcPts val="1415"/>
                </a:lnSpc>
              </a:pPr>
              <a:r>
                <a:rPr lang="en-US" sz="1199" b="1" spc="46">
                  <a:solidFill>
                    <a:srgbClr val="4F4F4F"/>
                  </a:solidFill>
                  <a:latin typeface="TT Chocolates Bold"/>
                  <a:ea typeface="TT Chocolates Bold"/>
                  <a:cs typeface="TT Chocolates Bold"/>
                  <a:sym typeface="TT Chocolates Bold"/>
                </a:rPr>
                <a:t>+ Storage space</a:t>
              </a:r>
            </a:p>
          </p:txBody>
        </p:sp>
        <p:sp>
          <p:nvSpPr>
            <p:cNvPr id="86" name="TextBox 86"/>
            <p:cNvSpPr txBox="1"/>
            <p:nvPr/>
          </p:nvSpPr>
          <p:spPr>
            <a:xfrm>
              <a:off x="0" y="256860"/>
              <a:ext cx="5771159" cy="699389"/>
            </a:xfrm>
            <a:prstGeom prst="rect">
              <a:avLst/>
            </a:prstGeom>
          </p:spPr>
          <p:txBody>
            <a:bodyPr lIns="0" tIns="0" rIns="0" bIns="0" rtlCol="0" anchor="t">
              <a:spAutoFit/>
            </a:bodyPr>
            <a:lstStyle/>
            <a:p>
              <a:pPr algn="just">
                <a:lnSpc>
                  <a:spcPts val="1415"/>
                </a:lnSpc>
              </a:pPr>
              <a:r>
                <a:rPr lang="en-US" sz="1199" spc="46">
                  <a:solidFill>
                    <a:srgbClr val="4F4F4F"/>
                  </a:solidFill>
                  <a:latin typeface="TT Chocolates"/>
                  <a:ea typeface="TT Chocolates"/>
                  <a:cs typeface="TT Chocolates"/>
                  <a:sym typeface="TT Chocolates"/>
                </a:rPr>
                <a:t>of personal items, clothing, working equipment.</a:t>
              </a:r>
            </a:p>
            <a:p>
              <a:pPr algn="just">
                <a:lnSpc>
                  <a:spcPts val="1415"/>
                </a:lnSpc>
              </a:pPr>
              <a:r>
                <a:rPr lang="en-US" sz="1199" spc="46">
                  <a:solidFill>
                    <a:srgbClr val="4F4F4F"/>
                  </a:solidFill>
                  <a:latin typeface="TT Chocolates"/>
                  <a:ea typeface="TT Chocolates"/>
                  <a:cs typeface="TT Chocolates"/>
                  <a:sym typeface="TT Chocolates"/>
                </a:rPr>
                <a:t> Fixed. </a:t>
              </a:r>
              <a:r>
                <a:rPr lang="en-US" sz="1199" b="1" spc="46">
                  <a:solidFill>
                    <a:srgbClr val="4F4F4F"/>
                  </a:solidFill>
                  <a:latin typeface="TT Chocolates Bold"/>
                  <a:ea typeface="TT Chocolates Bold"/>
                  <a:cs typeface="TT Chocolates Bold"/>
                  <a:sym typeface="TT Chocolates Bold"/>
                </a:rPr>
                <a:t>Compact</a:t>
              </a:r>
              <a:r>
                <a:rPr lang="en-US" sz="1199" spc="46">
                  <a:solidFill>
                    <a:srgbClr val="4F4F4F"/>
                  </a:solidFill>
                  <a:latin typeface="TT Chocolates"/>
                  <a:ea typeface="TT Chocolates"/>
                  <a:cs typeface="TT Chocolates"/>
                  <a:sym typeface="TT Chocolates"/>
                </a:rPr>
                <a:t>, to maximise space clearance</a:t>
              </a:r>
            </a:p>
            <a:p>
              <a:pPr algn="just">
                <a:lnSpc>
                  <a:spcPts val="1415"/>
                </a:lnSpc>
              </a:pPr>
              <a:r>
                <a:rPr lang="en-US" sz="1199" b="1" spc="46">
                  <a:solidFill>
                    <a:srgbClr val="4F4F4F"/>
                  </a:solidFill>
                  <a:latin typeface="TT Chocolates Bold"/>
                  <a:ea typeface="TT Chocolates Bold"/>
                  <a:cs typeface="TT Chocolates Bold"/>
                  <a:sym typeface="TT Chocolates Bold"/>
                </a:rPr>
                <a:t>at least two modules</a:t>
              </a:r>
            </a:p>
          </p:txBody>
        </p:sp>
      </p:grpSp>
      <p:grpSp>
        <p:nvGrpSpPr>
          <p:cNvPr id="87" name="Group 87"/>
          <p:cNvGrpSpPr/>
          <p:nvPr/>
        </p:nvGrpSpPr>
        <p:grpSpPr>
          <a:xfrm>
            <a:off x="4001027" y="3656095"/>
            <a:ext cx="4557714" cy="3143737"/>
            <a:chOff x="0" y="0"/>
            <a:chExt cx="6076952" cy="4191650"/>
          </a:xfrm>
        </p:grpSpPr>
        <p:pic>
          <p:nvPicPr>
            <p:cNvPr id="88" name="Picture 88"/>
            <p:cNvPicPr>
              <a:picLocks noChangeAspect="1"/>
            </p:cNvPicPr>
            <p:nvPr/>
          </p:nvPicPr>
          <p:blipFill>
            <a:blip r:embed="rId5"/>
            <a:stretch>
              <a:fillRect/>
            </a:stretch>
          </p:blipFill>
          <p:spPr>
            <a:xfrm>
              <a:off x="556242" y="-419165"/>
              <a:ext cx="5029980" cy="5029980"/>
            </a:xfrm>
            <a:prstGeom prst="rect">
              <a:avLst/>
            </a:prstGeom>
          </p:spPr>
        </p:pic>
        <p:sp>
          <p:nvSpPr>
            <p:cNvPr id="89" name="TextBox 89"/>
            <p:cNvSpPr txBox="1"/>
            <p:nvPr/>
          </p:nvSpPr>
          <p:spPr>
            <a:xfrm>
              <a:off x="3377826" y="2629016"/>
              <a:ext cx="2699126" cy="231542"/>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1 h</a:t>
              </a:r>
            </a:p>
          </p:txBody>
        </p:sp>
        <p:sp>
          <p:nvSpPr>
            <p:cNvPr id="90" name="TextBox 90"/>
            <p:cNvSpPr txBox="1"/>
            <p:nvPr/>
          </p:nvSpPr>
          <p:spPr>
            <a:xfrm>
              <a:off x="3190027" y="3059254"/>
              <a:ext cx="2699126" cy="231542"/>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1 h</a:t>
              </a:r>
            </a:p>
          </p:txBody>
        </p:sp>
        <p:sp>
          <p:nvSpPr>
            <p:cNvPr id="91" name="TextBox 91"/>
            <p:cNvSpPr txBox="1"/>
            <p:nvPr/>
          </p:nvSpPr>
          <p:spPr>
            <a:xfrm>
              <a:off x="589912" y="521166"/>
              <a:ext cx="2699126" cy="231542"/>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1 h</a:t>
              </a:r>
            </a:p>
          </p:txBody>
        </p:sp>
        <p:sp>
          <p:nvSpPr>
            <p:cNvPr id="92" name="TextBox 92"/>
            <p:cNvSpPr txBox="1"/>
            <p:nvPr/>
          </p:nvSpPr>
          <p:spPr>
            <a:xfrm>
              <a:off x="204126" y="2877440"/>
              <a:ext cx="2699126" cy="231542"/>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4 h</a:t>
              </a:r>
            </a:p>
          </p:txBody>
        </p:sp>
        <p:sp>
          <p:nvSpPr>
            <p:cNvPr id="93" name="TextBox 93"/>
            <p:cNvSpPr txBox="1"/>
            <p:nvPr/>
          </p:nvSpPr>
          <p:spPr>
            <a:xfrm>
              <a:off x="0" y="1516388"/>
              <a:ext cx="2699126" cy="231542"/>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2 h</a:t>
              </a:r>
            </a:p>
          </p:txBody>
        </p:sp>
        <p:sp>
          <p:nvSpPr>
            <p:cNvPr id="94" name="TextBox 94"/>
            <p:cNvSpPr txBox="1"/>
            <p:nvPr/>
          </p:nvSpPr>
          <p:spPr>
            <a:xfrm>
              <a:off x="3098818" y="837919"/>
              <a:ext cx="2699126" cy="231542"/>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9 h</a:t>
              </a:r>
            </a:p>
          </p:txBody>
        </p:sp>
        <p:sp>
          <p:nvSpPr>
            <p:cNvPr id="95" name="TextBox 95"/>
            <p:cNvSpPr txBox="1"/>
            <p:nvPr/>
          </p:nvSpPr>
          <p:spPr>
            <a:xfrm>
              <a:off x="272652" y="859865"/>
              <a:ext cx="2699126" cy="231542"/>
            </a:xfrm>
            <a:prstGeom prst="rect">
              <a:avLst/>
            </a:prstGeom>
          </p:spPr>
          <p:txBody>
            <a:bodyPr lIns="0" tIns="0" rIns="0" bIns="0" rtlCol="0" anchor="t">
              <a:spAutoFit/>
            </a:bodyPr>
            <a:lstStyle/>
            <a:p>
              <a:pPr algn="ctr">
                <a:lnSpc>
                  <a:spcPts val="1345"/>
                </a:lnSpc>
              </a:pPr>
              <a:r>
                <a:rPr lang="en-US" sz="1140" b="1" spc="44">
                  <a:solidFill>
                    <a:srgbClr val="FFFFFF"/>
                  </a:solidFill>
                  <a:latin typeface="TT Chocolates Bold"/>
                  <a:ea typeface="TT Chocolates Bold"/>
                  <a:cs typeface="TT Chocolates Bold"/>
                  <a:sym typeface="TT Chocolates Bold"/>
                </a:rPr>
                <a:t>1 h</a:t>
              </a:r>
            </a:p>
          </p:txBody>
        </p:sp>
        <p:grpSp>
          <p:nvGrpSpPr>
            <p:cNvPr id="96" name="Group 96"/>
            <p:cNvGrpSpPr/>
            <p:nvPr/>
          </p:nvGrpSpPr>
          <p:grpSpPr>
            <a:xfrm rot="5400000">
              <a:off x="1537784" y="572723"/>
              <a:ext cx="3066895" cy="3046204"/>
              <a:chOff x="0" y="0"/>
              <a:chExt cx="818321" cy="812800"/>
            </a:xfrm>
          </p:grpSpPr>
          <p:sp>
            <p:nvSpPr>
              <p:cNvPr id="97" name="Freeform 97"/>
              <p:cNvSpPr/>
              <p:nvPr/>
            </p:nvSpPr>
            <p:spPr>
              <a:xfrm>
                <a:off x="0" y="0"/>
                <a:ext cx="818321" cy="812800"/>
              </a:xfrm>
              <a:custGeom>
                <a:avLst/>
                <a:gdLst/>
                <a:ahLst/>
                <a:cxnLst/>
                <a:rect l="l" t="t" r="r" b="b"/>
                <a:pathLst>
                  <a:path w="818321" h="812800">
                    <a:moveTo>
                      <a:pt x="409160" y="0"/>
                    </a:moveTo>
                    <a:cubicBezTo>
                      <a:pt x="183187" y="0"/>
                      <a:pt x="0" y="181951"/>
                      <a:pt x="0" y="406400"/>
                    </a:cubicBezTo>
                    <a:cubicBezTo>
                      <a:pt x="0" y="630849"/>
                      <a:pt x="183187" y="812800"/>
                      <a:pt x="409160" y="812800"/>
                    </a:cubicBezTo>
                    <a:cubicBezTo>
                      <a:pt x="635133" y="812800"/>
                      <a:pt x="818321" y="630849"/>
                      <a:pt x="818321" y="406400"/>
                    </a:cubicBezTo>
                    <a:cubicBezTo>
                      <a:pt x="818321" y="181951"/>
                      <a:pt x="635133" y="0"/>
                      <a:pt x="409160" y="0"/>
                    </a:cubicBezTo>
                    <a:close/>
                  </a:path>
                </a:pathLst>
              </a:custGeom>
              <a:solidFill>
                <a:srgbClr val="FFFFFF"/>
              </a:solidFill>
            </p:spPr>
            <p:txBody>
              <a:bodyPr/>
              <a:lstStyle/>
              <a:p>
                <a:endParaRPr lang="it-IT"/>
              </a:p>
            </p:txBody>
          </p:sp>
          <p:sp>
            <p:nvSpPr>
              <p:cNvPr id="98" name="TextBox 98"/>
              <p:cNvSpPr txBox="1"/>
              <p:nvPr/>
            </p:nvSpPr>
            <p:spPr>
              <a:xfrm>
                <a:off x="76718" y="19050"/>
                <a:ext cx="664886" cy="717550"/>
              </a:xfrm>
              <a:prstGeom prst="rect">
                <a:avLst/>
              </a:prstGeom>
            </p:spPr>
            <p:txBody>
              <a:bodyPr lIns="32381" tIns="32381" rIns="32381" bIns="32381" rtlCol="0" anchor="ctr"/>
              <a:lstStyle/>
              <a:p>
                <a:pPr algn="ctr">
                  <a:lnSpc>
                    <a:spcPts val="2800"/>
                  </a:lnSpc>
                </a:pPr>
                <a:endParaRPr/>
              </a:p>
            </p:txBody>
          </p:sp>
        </p:grpSp>
      </p:grpSp>
      <p:sp>
        <p:nvSpPr>
          <p:cNvPr id="99" name="TextBox 99"/>
          <p:cNvSpPr txBox="1"/>
          <p:nvPr/>
        </p:nvSpPr>
        <p:spPr>
          <a:xfrm>
            <a:off x="1028700" y="1826064"/>
            <a:ext cx="3338825"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In time &amp; space</a:t>
            </a:r>
          </a:p>
        </p:txBody>
      </p:sp>
      <p:sp>
        <p:nvSpPr>
          <p:cNvPr id="100" name="TextBox 100"/>
          <p:cNvSpPr txBox="1"/>
          <p:nvPr/>
        </p:nvSpPr>
        <p:spPr>
          <a:xfrm>
            <a:off x="12700743" y="3504423"/>
            <a:ext cx="3338825" cy="290849"/>
          </a:xfrm>
          <a:prstGeom prst="rect">
            <a:avLst/>
          </a:prstGeom>
        </p:spPr>
        <p:txBody>
          <a:bodyPr lIns="0" tIns="0" rIns="0" bIns="0" rtlCol="0" anchor="t">
            <a:spAutoFit/>
          </a:bodyPr>
          <a:lstStyle/>
          <a:p>
            <a:pPr algn="l">
              <a:lnSpc>
                <a:spcPts val="2368"/>
              </a:lnSpc>
            </a:pPr>
            <a:r>
              <a:rPr lang="en-US" sz="2007" b="1" spc="78">
                <a:solidFill>
                  <a:srgbClr val="000000"/>
                </a:solidFill>
                <a:latin typeface="TT Chocolates Bold"/>
                <a:ea typeface="TT Chocolates Bold"/>
                <a:cs typeface="TT Chocolates Bold"/>
                <a:sym typeface="TT Chocolates Bold"/>
              </a:rPr>
              <a:t>In height</a:t>
            </a:r>
          </a:p>
        </p:txBody>
      </p:sp>
      <p:sp>
        <p:nvSpPr>
          <p:cNvPr id="101" name="Freeform 101"/>
          <p:cNvSpPr/>
          <p:nvPr/>
        </p:nvSpPr>
        <p:spPr>
          <a:xfrm>
            <a:off x="13770469" y="3759889"/>
            <a:ext cx="3882660" cy="3298215"/>
          </a:xfrm>
          <a:custGeom>
            <a:avLst/>
            <a:gdLst/>
            <a:ahLst/>
            <a:cxnLst/>
            <a:rect l="l" t="t" r="r" b="b"/>
            <a:pathLst>
              <a:path w="3882660" h="3298215">
                <a:moveTo>
                  <a:pt x="0" y="0"/>
                </a:moveTo>
                <a:lnTo>
                  <a:pt x="3882660" y="0"/>
                </a:lnTo>
                <a:lnTo>
                  <a:pt x="3882660" y="3298214"/>
                </a:lnTo>
                <a:lnTo>
                  <a:pt x="0" y="3298214"/>
                </a:lnTo>
                <a:lnTo>
                  <a:pt x="0" y="0"/>
                </a:lnTo>
                <a:close/>
              </a:path>
            </a:pathLst>
          </a:custGeom>
          <a:blipFill>
            <a:blip r:embed="rId6"/>
            <a:stretch>
              <a:fillRect l="-94240" r="-102519"/>
            </a:stretch>
          </a:blipFill>
        </p:spPr>
        <p:txBody>
          <a:bodyPr/>
          <a:lstStyle/>
          <a:p>
            <a:endParaRPr lang="it-IT"/>
          </a:p>
        </p:txBody>
      </p:sp>
      <p:grpSp>
        <p:nvGrpSpPr>
          <p:cNvPr id="102" name="Group 102"/>
          <p:cNvGrpSpPr/>
          <p:nvPr/>
        </p:nvGrpSpPr>
        <p:grpSpPr>
          <a:xfrm>
            <a:off x="13863552" y="4129184"/>
            <a:ext cx="66683" cy="2707645"/>
            <a:chOff x="0" y="0"/>
            <a:chExt cx="29199" cy="1185601"/>
          </a:xfrm>
        </p:grpSpPr>
        <p:sp>
          <p:nvSpPr>
            <p:cNvPr id="103" name="Freeform 103"/>
            <p:cNvSpPr/>
            <p:nvPr/>
          </p:nvSpPr>
          <p:spPr>
            <a:xfrm>
              <a:off x="0" y="0"/>
              <a:ext cx="29199" cy="1185601"/>
            </a:xfrm>
            <a:custGeom>
              <a:avLst/>
              <a:gdLst/>
              <a:ahLst/>
              <a:cxnLst/>
              <a:rect l="l" t="t" r="r" b="b"/>
              <a:pathLst>
                <a:path w="29199" h="1185601">
                  <a:moveTo>
                    <a:pt x="0" y="0"/>
                  </a:moveTo>
                  <a:lnTo>
                    <a:pt x="29199" y="0"/>
                  </a:lnTo>
                  <a:lnTo>
                    <a:pt x="29199" y="1185601"/>
                  </a:lnTo>
                  <a:lnTo>
                    <a:pt x="0" y="1185601"/>
                  </a:lnTo>
                  <a:close/>
                </a:path>
              </a:pathLst>
            </a:custGeom>
            <a:solidFill>
              <a:srgbClr val="000000"/>
            </a:solidFill>
          </p:spPr>
          <p:txBody>
            <a:bodyPr/>
            <a:lstStyle/>
            <a:p>
              <a:endParaRPr lang="it-IT"/>
            </a:p>
          </p:txBody>
        </p:sp>
        <p:sp>
          <p:nvSpPr>
            <p:cNvPr id="104" name="TextBox 104"/>
            <p:cNvSpPr txBox="1"/>
            <p:nvPr/>
          </p:nvSpPr>
          <p:spPr>
            <a:xfrm>
              <a:off x="0" y="9525"/>
              <a:ext cx="29199" cy="1176076"/>
            </a:xfrm>
            <a:prstGeom prst="rect">
              <a:avLst/>
            </a:prstGeom>
          </p:spPr>
          <p:txBody>
            <a:bodyPr lIns="50800" tIns="50800" rIns="50800" bIns="50800" rtlCol="0" anchor="ctr"/>
            <a:lstStyle/>
            <a:p>
              <a:pPr algn="ctr">
                <a:lnSpc>
                  <a:spcPts val="2368"/>
                </a:lnSpc>
              </a:pPr>
              <a:endParaRPr/>
            </a:p>
          </p:txBody>
        </p:sp>
      </p:grpSp>
      <p:sp>
        <p:nvSpPr>
          <p:cNvPr id="105" name="TextBox 105"/>
          <p:cNvSpPr txBox="1"/>
          <p:nvPr/>
        </p:nvSpPr>
        <p:spPr>
          <a:xfrm>
            <a:off x="12623017" y="6173146"/>
            <a:ext cx="1273877" cy="190196"/>
          </a:xfrm>
          <a:prstGeom prst="rect">
            <a:avLst/>
          </a:prstGeom>
        </p:spPr>
        <p:txBody>
          <a:bodyPr lIns="0" tIns="0" rIns="0" bIns="0" rtlCol="0" anchor="t">
            <a:spAutoFit/>
          </a:bodyPr>
          <a:lstStyle/>
          <a:p>
            <a:pPr algn="ctr">
              <a:lnSpc>
                <a:spcPts val="1424"/>
              </a:lnSpc>
            </a:pPr>
            <a:r>
              <a:rPr lang="en-US" sz="1207" spc="47">
                <a:solidFill>
                  <a:srgbClr val="000000"/>
                </a:solidFill>
                <a:latin typeface="TT Chocolates"/>
                <a:ea typeface="TT Chocolates"/>
                <a:cs typeface="TT Chocolates"/>
                <a:sym typeface="TT Chocolates"/>
              </a:rPr>
              <a:t>0.45 m</a:t>
            </a:r>
          </a:p>
        </p:txBody>
      </p:sp>
      <p:sp>
        <p:nvSpPr>
          <p:cNvPr id="106" name="AutoShape 106"/>
          <p:cNvSpPr/>
          <p:nvPr/>
        </p:nvSpPr>
        <p:spPr>
          <a:xfrm flipH="1">
            <a:off x="13599004" y="6273007"/>
            <a:ext cx="3652490" cy="0"/>
          </a:xfrm>
          <a:prstGeom prst="line">
            <a:avLst/>
          </a:prstGeom>
          <a:ln w="9525" cap="flat">
            <a:solidFill>
              <a:srgbClr val="000000"/>
            </a:solidFill>
            <a:prstDash val="solid"/>
            <a:headEnd type="none" w="sm" len="sm"/>
            <a:tailEnd type="none" w="sm" len="sm"/>
          </a:ln>
        </p:spPr>
        <p:txBody>
          <a:bodyPr/>
          <a:lstStyle/>
          <a:p>
            <a:endParaRPr lang="it-IT"/>
          </a:p>
        </p:txBody>
      </p:sp>
      <p:sp>
        <p:nvSpPr>
          <p:cNvPr id="107" name="TextBox 107"/>
          <p:cNvSpPr txBox="1"/>
          <p:nvPr/>
        </p:nvSpPr>
        <p:spPr>
          <a:xfrm>
            <a:off x="12623017" y="5045856"/>
            <a:ext cx="1273877" cy="190196"/>
          </a:xfrm>
          <a:prstGeom prst="rect">
            <a:avLst/>
          </a:prstGeom>
        </p:spPr>
        <p:txBody>
          <a:bodyPr lIns="0" tIns="0" rIns="0" bIns="0" rtlCol="0" anchor="t">
            <a:spAutoFit/>
          </a:bodyPr>
          <a:lstStyle/>
          <a:p>
            <a:pPr algn="ctr">
              <a:lnSpc>
                <a:spcPts val="1424"/>
              </a:lnSpc>
            </a:pPr>
            <a:r>
              <a:rPr lang="en-US" sz="1207" spc="47">
                <a:solidFill>
                  <a:srgbClr val="000000"/>
                </a:solidFill>
                <a:latin typeface="TT Chocolates"/>
                <a:ea typeface="TT Chocolates"/>
                <a:cs typeface="TT Chocolates"/>
                <a:sym typeface="TT Chocolates"/>
              </a:rPr>
              <a:t>1.70 m</a:t>
            </a:r>
          </a:p>
        </p:txBody>
      </p:sp>
      <p:sp>
        <p:nvSpPr>
          <p:cNvPr id="108" name="AutoShape 108"/>
          <p:cNvSpPr/>
          <p:nvPr/>
        </p:nvSpPr>
        <p:spPr>
          <a:xfrm flipH="1">
            <a:off x="13599004" y="5145717"/>
            <a:ext cx="3652490" cy="0"/>
          </a:xfrm>
          <a:prstGeom prst="line">
            <a:avLst/>
          </a:prstGeom>
          <a:ln w="9525" cap="flat">
            <a:solidFill>
              <a:srgbClr val="000000"/>
            </a:solidFill>
            <a:prstDash val="solid"/>
            <a:headEnd type="none" w="sm" len="sm"/>
            <a:tailEnd type="none" w="sm" len="sm"/>
          </a:ln>
        </p:spPr>
        <p:txBody>
          <a:bodyPr/>
          <a:lstStyle/>
          <a:p>
            <a:endParaRPr lang="it-IT"/>
          </a:p>
        </p:txBody>
      </p:sp>
      <p:sp>
        <p:nvSpPr>
          <p:cNvPr id="109" name="TextBox 109"/>
          <p:cNvSpPr txBox="1"/>
          <p:nvPr/>
        </p:nvSpPr>
        <p:spPr>
          <a:xfrm>
            <a:off x="12623017" y="4540631"/>
            <a:ext cx="1273877" cy="190196"/>
          </a:xfrm>
          <a:prstGeom prst="rect">
            <a:avLst/>
          </a:prstGeom>
        </p:spPr>
        <p:txBody>
          <a:bodyPr lIns="0" tIns="0" rIns="0" bIns="0" rtlCol="0" anchor="t">
            <a:spAutoFit/>
          </a:bodyPr>
          <a:lstStyle/>
          <a:p>
            <a:pPr algn="ctr">
              <a:lnSpc>
                <a:spcPts val="1424"/>
              </a:lnSpc>
            </a:pPr>
            <a:r>
              <a:rPr lang="en-US" sz="1207" spc="47">
                <a:solidFill>
                  <a:srgbClr val="000000"/>
                </a:solidFill>
                <a:latin typeface="TT Chocolates"/>
                <a:ea typeface="TT Chocolates"/>
                <a:cs typeface="TT Chocolates"/>
                <a:sym typeface="TT Chocolates"/>
              </a:rPr>
              <a:t>2.10 m</a:t>
            </a:r>
          </a:p>
        </p:txBody>
      </p:sp>
      <p:sp>
        <p:nvSpPr>
          <p:cNvPr id="110" name="AutoShape 110"/>
          <p:cNvSpPr/>
          <p:nvPr/>
        </p:nvSpPr>
        <p:spPr>
          <a:xfrm flipH="1">
            <a:off x="13599004" y="4640491"/>
            <a:ext cx="3652490" cy="0"/>
          </a:xfrm>
          <a:prstGeom prst="line">
            <a:avLst/>
          </a:prstGeom>
          <a:ln w="9525" cap="flat">
            <a:solidFill>
              <a:srgbClr val="000000"/>
            </a:solidFill>
            <a:prstDash val="solid"/>
            <a:headEnd type="none" w="sm" len="sm"/>
            <a:tailEnd type="none" w="sm" len="sm"/>
          </a:ln>
        </p:spPr>
        <p:txBody>
          <a:bodyPr/>
          <a:lstStyle/>
          <a:p>
            <a:endParaRPr lang="it-IT"/>
          </a:p>
        </p:txBody>
      </p:sp>
      <p:sp>
        <p:nvSpPr>
          <p:cNvPr id="111" name="TextBox 111"/>
          <p:cNvSpPr txBox="1"/>
          <p:nvPr/>
        </p:nvSpPr>
        <p:spPr>
          <a:xfrm>
            <a:off x="12623017" y="4033397"/>
            <a:ext cx="1273877" cy="190196"/>
          </a:xfrm>
          <a:prstGeom prst="rect">
            <a:avLst/>
          </a:prstGeom>
        </p:spPr>
        <p:txBody>
          <a:bodyPr lIns="0" tIns="0" rIns="0" bIns="0" rtlCol="0" anchor="t">
            <a:spAutoFit/>
          </a:bodyPr>
          <a:lstStyle/>
          <a:p>
            <a:pPr algn="ctr">
              <a:lnSpc>
                <a:spcPts val="1424"/>
              </a:lnSpc>
            </a:pPr>
            <a:r>
              <a:rPr lang="en-US" sz="1207" spc="47">
                <a:solidFill>
                  <a:srgbClr val="000000"/>
                </a:solidFill>
                <a:latin typeface="TT Chocolates"/>
                <a:ea typeface="TT Chocolates"/>
                <a:cs typeface="TT Chocolates"/>
                <a:sym typeface="TT Chocolates"/>
              </a:rPr>
              <a:t>2.50 m</a:t>
            </a:r>
          </a:p>
        </p:txBody>
      </p:sp>
      <p:sp>
        <p:nvSpPr>
          <p:cNvPr id="112" name="TextBox 112"/>
          <p:cNvSpPr txBox="1"/>
          <p:nvPr/>
        </p:nvSpPr>
        <p:spPr>
          <a:xfrm>
            <a:off x="12879287" y="5322827"/>
            <a:ext cx="761336" cy="545405"/>
          </a:xfrm>
          <a:prstGeom prst="rect">
            <a:avLst/>
          </a:prstGeom>
        </p:spPr>
        <p:txBody>
          <a:bodyPr lIns="0" tIns="0" rIns="0" bIns="0" rtlCol="0" anchor="t">
            <a:spAutoFit/>
          </a:bodyPr>
          <a:lstStyle/>
          <a:p>
            <a:pPr algn="ctr">
              <a:lnSpc>
                <a:spcPts val="1424"/>
              </a:lnSpc>
            </a:pPr>
            <a:r>
              <a:rPr lang="en-US" sz="1207" b="1" spc="47">
                <a:solidFill>
                  <a:srgbClr val="000000"/>
                </a:solidFill>
                <a:latin typeface="TT Chocolates Bold"/>
                <a:ea typeface="TT Chocolates Bold"/>
                <a:cs typeface="TT Chocolates Bold"/>
                <a:sym typeface="TT Chocolates Bold"/>
              </a:rPr>
              <a:t>High intensity use</a:t>
            </a:r>
          </a:p>
        </p:txBody>
      </p:sp>
      <p:sp>
        <p:nvSpPr>
          <p:cNvPr id="113" name="TextBox 113"/>
          <p:cNvSpPr txBox="1"/>
          <p:nvPr/>
        </p:nvSpPr>
        <p:spPr>
          <a:xfrm>
            <a:off x="12443568" y="4711264"/>
            <a:ext cx="1197056" cy="367800"/>
          </a:xfrm>
          <a:prstGeom prst="rect">
            <a:avLst/>
          </a:prstGeom>
        </p:spPr>
        <p:txBody>
          <a:bodyPr lIns="0" tIns="0" rIns="0" bIns="0" rtlCol="0" anchor="t">
            <a:spAutoFit/>
          </a:bodyPr>
          <a:lstStyle/>
          <a:p>
            <a:pPr algn="ctr">
              <a:lnSpc>
                <a:spcPts val="1424"/>
              </a:lnSpc>
            </a:pPr>
            <a:r>
              <a:rPr lang="en-US" sz="1207" b="1" spc="47">
                <a:solidFill>
                  <a:srgbClr val="000000"/>
                </a:solidFill>
                <a:latin typeface="TT Chocolates Bold"/>
                <a:ea typeface="TT Chocolates Bold"/>
                <a:cs typeface="TT Chocolates Bold"/>
                <a:sym typeface="TT Chocolates Bold"/>
              </a:rPr>
              <a:t>low/medium intensity use</a:t>
            </a:r>
          </a:p>
        </p:txBody>
      </p:sp>
      <p:sp>
        <p:nvSpPr>
          <p:cNvPr id="114" name="TextBox 114"/>
          <p:cNvSpPr txBox="1"/>
          <p:nvPr/>
        </p:nvSpPr>
        <p:spPr>
          <a:xfrm>
            <a:off x="12497129" y="4287014"/>
            <a:ext cx="1296096" cy="190196"/>
          </a:xfrm>
          <a:prstGeom prst="rect">
            <a:avLst/>
          </a:prstGeom>
        </p:spPr>
        <p:txBody>
          <a:bodyPr lIns="0" tIns="0" rIns="0" bIns="0" rtlCol="0" anchor="t">
            <a:spAutoFit/>
          </a:bodyPr>
          <a:lstStyle/>
          <a:p>
            <a:pPr algn="ctr">
              <a:lnSpc>
                <a:spcPts val="1424"/>
              </a:lnSpc>
            </a:pPr>
            <a:r>
              <a:rPr lang="en-US" sz="1207" b="1" spc="47">
                <a:solidFill>
                  <a:srgbClr val="000000"/>
                </a:solidFill>
                <a:latin typeface="TT Chocolates Bold"/>
                <a:ea typeface="TT Chocolates Bold"/>
                <a:cs typeface="TT Chocolates Bold"/>
                <a:sym typeface="TT Chocolates Bold"/>
              </a:rPr>
              <a:t>“dead space”</a:t>
            </a:r>
          </a:p>
        </p:txBody>
      </p:sp>
      <p:sp>
        <p:nvSpPr>
          <p:cNvPr id="115" name="TextBox 115"/>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02</a:t>
            </a:r>
          </a:p>
        </p:txBody>
      </p:sp>
      <p:sp>
        <p:nvSpPr>
          <p:cNvPr id="116" name="TextBox 116"/>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DESIGN </a:t>
            </a:r>
            <a:r>
              <a:rPr lang="en-US" sz="2999" spc="599">
                <a:solidFill>
                  <a:srgbClr val="000000"/>
                </a:solidFill>
                <a:latin typeface="TT Chocolates"/>
                <a:ea typeface="TT Chocolates"/>
                <a:cs typeface="TT Chocolates"/>
                <a:sym typeface="TT Chocolates"/>
              </a:rPr>
              <a:t>| ACTIVITY MAPPING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2640091" y="8447625"/>
            <a:ext cx="13312619" cy="775435"/>
            <a:chOff x="0" y="0"/>
            <a:chExt cx="8178266" cy="476369"/>
          </a:xfrm>
        </p:grpSpPr>
        <p:sp>
          <p:nvSpPr>
            <p:cNvPr id="3" name="Freeform 3"/>
            <p:cNvSpPr/>
            <p:nvPr/>
          </p:nvSpPr>
          <p:spPr>
            <a:xfrm>
              <a:off x="0" y="0"/>
              <a:ext cx="8178266" cy="476369"/>
            </a:xfrm>
            <a:custGeom>
              <a:avLst/>
              <a:gdLst/>
              <a:ahLst/>
              <a:cxnLst/>
              <a:rect l="l" t="t" r="r" b="b"/>
              <a:pathLst>
                <a:path w="8178266" h="476369">
                  <a:moveTo>
                    <a:pt x="239386" y="166048"/>
                  </a:moveTo>
                  <a:lnTo>
                    <a:pt x="8178266" y="166048"/>
                  </a:lnTo>
                  <a:lnTo>
                    <a:pt x="8178266" y="310292"/>
                  </a:lnTo>
                  <a:lnTo>
                    <a:pt x="239373" y="310292"/>
                  </a:lnTo>
                  <a:lnTo>
                    <a:pt x="302255" y="476369"/>
                  </a:lnTo>
                  <a:lnTo>
                    <a:pt x="0" y="238184"/>
                  </a:lnTo>
                  <a:lnTo>
                    <a:pt x="302255" y="0"/>
                  </a:lnTo>
                  <a:lnTo>
                    <a:pt x="239386" y="166048"/>
                  </a:lnTo>
                  <a:close/>
                </a:path>
              </a:pathLst>
            </a:custGeom>
            <a:gradFill rotWithShape="1">
              <a:gsLst>
                <a:gs pos="0">
                  <a:srgbClr val="7D7D7D">
                    <a:alpha val="100000"/>
                  </a:srgbClr>
                </a:gs>
                <a:gs pos="100000">
                  <a:srgbClr val="FFFFFF">
                    <a:alpha val="100000"/>
                  </a:srgbClr>
                </a:gs>
              </a:gsLst>
              <a:lin ang="0"/>
            </a:gradFill>
            <a:ln cap="sq">
              <a:noFill/>
              <a:prstDash val="sysDot"/>
              <a:miter/>
            </a:ln>
          </p:spPr>
          <p:txBody>
            <a:bodyPr/>
            <a:lstStyle/>
            <a:p>
              <a:endParaRPr lang="it-IT"/>
            </a:p>
          </p:txBody>
        </p:sp>
        <p:sp>
          <p:nvSpPr>
            <p:cNvPr id="4" name="TextBox 4"/>
            <p:cNvSpPr txBox="1"/>
            <p:nvPr/>
          </p:nvSpPr>
          <p:spPr>
            <a:xfrm>
              <a:off x="120650" y="155575"/>
              <a:ext cx="8057616" cy="155694"/>
            </a:xfrm>
            <a:prstGeom prst="rect">
              <a:avLst/>
            </a:prstGeom>
          </p:spPr>
          <p:txBody>
            <a:bodyPr lIns="50800" tIns="50800" rIns="50800" bIns="50800" rtlCol="0" anchor="ctr"/>
            <a:lstStyle/>
            <a:p>
              <a:pPr algn="ctr">
                <a:lnSpc>
                  <a:spcPts val="1903"/>
                </a:lnSpc>
              </a:pPr>
              <a:endParaRPr/>
            </a:p>
          </p:txBody>
        </p:sp>
      </p:grpSp>
      <p:grpSp>
        <p:nvGrpSpPr>
          <p:cNvPr id="5" name="Group 5"/>
          <p:cNvGrpSpPr/>
          <p:nvPr/>
        </p:nvGrpSpPr>
        <p:grpSpPr>
          <a:xfrm>
            <a:off x="2640091" y="2763982"/>
            <a:ext cx="13312619" cy="3868256"/>
            <a:chOff x="0" y="0"/>
            <a:chExt cx="17750158" cy="5157674"/>
          </a:xfrm>
        </p:grpSpPr>
        <p:sp>
          <p:nvSpPr>
            <p:cNvPr id="6" name="Freeform 6"/>
            <p:cNvSpPr/>
            <p:nvPr/>
          </p:nvSpPr>
          <p:spPr>
            <a:xfrm>
              <a:off x="0" y="207455"/>
              <a:ext cx="17750158" cy="4950220"/>
            </a:xfrm>
            <a:custGeom>
              <a:avLst/>
              <a:gdLst/>
              <a:ahLst/>
              <a:cxnLst/>
              <a:rect l="l" t="t" r="r" b="b"/>
              <a:pathLst>
                <a:path w="17750158" h="4950220">
                  <a:moveTo>
                    <a:pt x="0" y="0"/>
                  </a:moveTo>
                  <a:lnTo>
                    <a:pt x="17750158" y="0"/>
                  </a:lnTo>
                  <a:lnTo>
                    <a:pt x="17750158" y="4950219"/>
                  </a:lnTo>
                  <a:lnTo>
                    <a:pt x="0" y="4950219"/>
                  </a:lnTo>
                  <a:lnTo>
                    <a:pt x="0" y="0"/>
                  </a:lnTo>
                  <a:close/>
                </a:path>
              </a:pathLst>
            </a:custGeom>
            <a:blipFill>
              <a:blip r:embed="rId2"/>
              <a:stretch>
                <a:fillRect l="-1894" t="-37130" r="-1290" b="-58965"/>
              </a:stretch>
            </a:blipFill>
          </p:spPr>
          <p:txBody>
            <a:bodyPr/>
            <a:lstStyle/>
            <a:p>
              <a:endParaRPr lang="it-IT"/>
            </a:p>
          </p:txBody>
        </p:sp>
        <p:sp>
          <p:nvSpPr>
            <p:cNvPr id="7" name="Freeform 7"/>
            <p:cNvSpPr/>
            <p:nvPr/>
          </p:nvSpPr>
          <p:spPr>
            <a:xfrm>
              <a:off x="706709" y="0"/>
              <a:ext cx="15931041" cy="5157674"/>
            </a:xfrm>
            <a:custGeom>
              <a:avLst/>
              <a:gdLst/>
              <a:ahLst/>
              <a:cxnLst/>
              <a:rect l="l" t="t" r="r" b="b"/>
              <a:pathLst>
                <a:path w="15931041" h="5157674">
                  <a:moveTo>
                    <a:pt x="0" y="0"/>
                  </a:moveTo>
                  <a:lnTo>
                    <a:pt x="15931041" y="0"/>
                  </a:lnTo>
                  <a:lnTo>
                    <a:pt x="15931041" y="5157674"/>
                  </a:lnTo>
                  <a:lnTo>
                    <a:pt x="0" y="5157674"/>
                  </a:lnTo>
                  <a:lnTo>
                    <a:pt x="0" y="0"/>
                  </a:lnTo>
                  <a:close/>
                </a:path>
              </a:pathLst>
            </a:custGeom>
            <a:blipFill>
              <a:blip r:embed="rId3"/>
              <a:stretch>
                <a:fillRect/>
              </a:stretch>
            </a:blipFill>
          </p:spPr>
          <p:txBody>
            <a:bodyPr/>
            <a:lstStyle/>
            <a:p>
              <a:endParaRPr lang="it-IT"/>
            </a:p>
          </p:txBody>
        </p:sp>
      </p:grpSp>
      <p:sp>
        <p:nvSpPr>
          <p:cNvPr id="8" name="TextBox 8"/>
          <p:cNvSpPr txBox="1"/>
          <p:nvPr/>
        </p:nvSpPr>
        <p:spPr>
          <a:xfrm>
            <a:off x="2197741" y="885825"/>
            <a:ext cx="14956824" cy="514351"/>
          </a:xfrm>
          <a:prstGeom prst="rect">
            <a:avLst/>
          </a:prstGeom>
        </p:spPr>
        <p:txBody>
          <a:bodyPr lIns="0" tIns="0" rIns="0" bIns="0" rtlCol="0" anchor="t">
            <a:spAutoFit/>
          </a:bodyPr>
          <a:lstStyle/>
          <a:p>
            <a:pPr algn="l">
              <a:lnSpc>
                <a:spcPts val="4199"/>
              </a:lnSpc>
              <a:spcBef>
                <a:spcPct val="0"/>
              </a:spcBef>
            </a:pPr>
            <a:r>
              <a:rPr lang="en-US" sz="2999" b="1" spc="599">
                <a:solidFill>
                  <a:srgbClr val="000000"/>
                </a:solidFill>
                <a:latin typeface="TT Chocolates Bold"/>
                <a:ea typeface="TT Chocolates Bold"/>
                <a:cs typeface="TT Chocolates Bold"/>
                <a:sym typeface="TT Chocolates Bold"/>
              </a:rPr>
              <a:t>DESIGN </a:t>
            </a:r>
            <a:r>
              <a:rPr lang="en-US" sz="2999" spc="599">
                <a:solidFill>
                  <a:srgbClr val="000000"/>
                </a:solidFill>
                <a:latin typeface="TT Chocolates"/>
                <a:ea typeface="TT Chocolates"/>
                <a:cs typeface="TT Chocolates"/>
                <a:sym typeface="TT Chocolates"/>
              </a:rPr>
              <a:t>| CONCEPT</a:t>
            </a:r>
          </a:p>
        </p:txBody>
      </p:sp>
      <p:sp>
        <p:nvSpPr>
          <p:cNvPr id="9" name="TextBox 9"/>
          <p:cNvSpPr txBox="1"/>
          <p:nvPr/>
        </p:nvSpPr>
        <p:spPr>
          <a:xfrm>
            <a:off x="6554702" y="1732719"/>
            <a:ext cx="4876245" cy="533400"/>
          </a:xfrm>
          <a:prstGeom prst="rect">
            <a:avLst/>
          </a:prstGeom>
        </p:spPr>
        <p:txBody>
          <a:bodyPr lIns="0" tIns="0" rIns="0" bIns="0" rtlCol="0" anchor="t">
            <a:spAutoFit/>
          </a:bodyPr>
          <a:lstStyle/>
          <a:p>
            <a:pPr algn="ctr">
              <a:lnSpc>
                <a:spcPts val="4200"/>
              </a:lnSpc>
              <a:spcBef>
                <a:spcPct val="0"/>
              </a:spcBef>
            </a:pPr>
            <a:r>
              <a:rPr lang="en-US" sz="3000" b="1" spc="600">
                <a:solidFill>
                  <a:srgbClr val="AF4139"/>
                </a:solidFill>
                <a:latin typeface="TT Chocolates Bold"/>
                <a:ea typeface="TT Chocolates Bold"/>
                <a:cs typeface="TT Chocolates Bold"/>
                <a:sym typeface="TT Chocolates Bold"/>
              </a:rPr>
              <a:t>TRANSITIONS</a:t>
            </a:r>
          </a:p>
        </p:txBody>
      </p:sp>
      <p:sp>
        <p:nvSpPr>
          <p:cNvPr id="10" name="TextBox 10"/>
          <p:cNvSpPr txBox="1"/>
          <p:nvPr/>
        </p:nvSpPr>
        <p:spPr>
          <a:xfrm>
            <a:off x="2640091" y="7471731"/>
            <a:ext cx="1974721" cy="242189"/>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2D/foldable</a:t>
            </a:r>
          </a:p>
        </p:txBody>
      </p:sp>
      <p:sp>
        <p:nvSpPr>
          <p:cNvPr id="11" name="TextBox 11"/>
          <p:cNvSpPr txBox="1"/>
          <p:nvPr/>
        </p:nvSpPr>
        <p:spPr>
          <a:xfrm>
            <a:off x="12739598" y="7471731"/>
            <a:ext cx="3213111" cy="242189"/>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3D/Reconfigurable</a:t>
            </a:r>
          </a:p>
        </p:txBody>
      </p:sp>
      <p:sp>
        <p:nvSpPr>
          <p:cNvPr id="12" name="TextBox 12"/>
          <p:cNvSpPr txBox="1"/>
          <p:nvPr/>
        </p:nvSpPr>
        <p:spPr>
          <a:xfrm>
            <a:off x="2640091" y="7786572"/>
            <a:ext cx="1974721" cy="242189"/>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Collective</a:t>
            </a:r>
          </a:p>
        </p:txBody>
      </p:sp>
      <p:sp>
        <p:nvSpPr>
          <p:cNvPr id="13" name="TextBox 13"/>
          <p:cNvSpPr txBox="1"/>
          <p:nvPr/>
        </p:nvSpPr>
        <p:spPr>
          <a:xfrm>
            <a:off x="12739598" y="7786572"/>
            <a:ext cx="3213111" cy="242189"/>
          </a:xfrm>
          <a:prstGeom prst="rect">
            <a:avLst/>
          </a:prstGeom>
        </p:spPr>
        <p:txBody>
          <a:bodyPr lIns="0" tIns="0" rIns="0" bIns="0" rtlCol="0" anchor="t">
            <a:spAutoFit/>
          </a:bodyPr>
          <a:lstStyle/>
          <a:p>
            <a:pPr algn="ctr">
              <a:lnSpc>
                <a:spcPts val="1887"/>
              </a:lnSpc>
              <a:spcBef>
                <a:spcPct val="0"/>
              </a:spcBef>
            </a:pPr>
            <a:r>
              <a:rPr lang="en-US" sz="1599" spc="62">
                <a:solidFill>
                  <a:srgbClr val="000000"/>
                </a:solidFill>
                <a:latin typeface="TT Chocolates"/>
                <a:ea typeface="TT Chocolates"/>
                <a:cs typeface="TT Chocolates"/>
                <a:sym typeface="TT Chocolates"/>
              </a:rPr>
              <a:t>Private</a:t>
            </a:r>
          </a:p>
        </p:txBody>
      </p:sp>
      <p:sp>
        <p:nvSpPr>
          <p:cNvPr id="14" name="TextBox 14"/>
          <p:cNvSpPr txBox="1"/>
          <p:nvPr/>
        </p:nvSpPr>
        <p:spPr>
          <a:xfrm>
            <a:off x="1028700" y="558571"/>
            <a:ext cx="1974721" cy="1250348"/>
          </a:xfrm>
          <a:prstGeom prst="rect">
            <a:avLst/>
          </a:prstGeom>
        </p:spPr>
        <p:txBody>
          <a:bodyPr lIns="0" tIns="0" rIns="0" bIns="0" rtlCol="0" anchor="t">
            <a:spAutoFit/>
          </a:bodyPr>
          <a:lstStyle/>
          <a:p>
            <a:pPr algn="l">
              <a:lnSpc>
                <a:spcPts val="9833"/>
              </a:lnSpc>
            </a:pPr>
            <a:r>
              <a:rPr lang="en-US" sz="7023" b="1">
                <a:solidFill>
                  <a:srgbClr val="504C44">
                    <a:alpha val="19608"/>
                  </a:srgbClr>
                </a:solidFill>
                <a:latin typeface="Neutra Text Bold"/>
                <a:ea typeface="Neutra Text Bold"/>
                <a:cs typeface="Neutra Text Bold"/>
                <a:sym typeface="Neutra Text Bold"/>
              </a:rPr>
              <a:t>02</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TotalTime>
  <Words>3440</Words>
  <Application>Microsoft Office PowerPoint</Application>
  <PresentationFormat>Personalizzato</PresentationFormat>
  <Paragraphs>1044</Paragraphs>
  <Slides>42</Slides>
  <Notes>18</Notes>
  <HiddenSlides>0</HiddenSlides>
  <MMClips>11</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42</vt:i4>
      </vt:variant>
    </vt:vector>
  </HeadingPairs>
  <TitlesOfParts>
    <vt:vector size="50" baseType="lpstr">
      <vt:lpstr>Arial</vt:lpstr>
      <vt:lpstr>TT Chocolates Ultra-Bold</vt:lpstr>
      <vt:lpstr>TT Chocolates Bold</vt:lpstr>
      <vt:lpstr>Neutra Text Bold</vt:lpstr>
      <vt:lpstr>Calibri</vt:lpstr>
      <vt:lpstr>TT Chocolates</vt:lpstr>
      <vt:lpstr>TT Chocolates Italics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presentation - Prototypes</dc:title>
  <cp:lastModifiedBy>LUDOVICA PERONE PACIFICO</cp:lastModifiedBy>
  <cp:revision>2</cp:revision>
  <dcterms:created xsi:type="dcterms:W3CDTF">2006-08-16T00:00:00Z</dcterms:created>
  <dcterms:modified xsi:type="dcterms:W3CDTF">2026-04-17T06:47:35Z</dcterms:modified>
  <dc:identifier>DAHFnIBDPgM</dc:identifier>
</cp:coreProperties>
</file>